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5"/>
  </p:notesMasterIdLst>
  <p:handoutMasterIdLst>
    <p:handoutMasterId r:id="rId26"/>
  </p:handoutMasterIdLst>
  <p:sldIdLst>
    <p:sldId id="306" r:id="rId2"/>
    <p:sldId id="357" r:id="rId3"/>
    <p:sldId id="426" r:id="rId4"/>
    <p:sldId id="433" r:id="rId5"/>
    <p:sldId id="427" r:id="rId6"/>
    <p:sldId id="414" r:id="rId7"/>
    <p:sldId id="417" r:id="rId8"/>
    <p:sldId id="418" r:id="rId9"/>
    <p:sldId id="428" r:id="rId10"/>
    <p:sldId id="393" r:id="rId11"/>
    <p:sldId id="415" r:id="rId12"/>
    <p:sldId id="429" r:id="rId13"/>
    <p:sldId id="430" r:id="rId14"/>
    <p:sldId id="434" r:id="rId15"/>
    <p:sldId id="422" r:id="rId16"/>
    <p:sldId id="436" r:id="rId17"/>
    <p:sldId id="420" r:id="rId18"/>
    <p:sldId id="406" r:id="rId19"/>
    <p:sldId id="431" r:id="rId20"/>
    <p:sldId id="435" r:id="rId21"/>
    <p:sldId id="438" r:id="rId22"/>
    <p:sldId id="440" r:id="rId23"/>
    <p:sldId id="439" r:id="rId24"/>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24" autoAdjust="0"/>
    <p:restoredTop sz="97636" autoAdjust="0"/>
  </p:normalViewPr>
  <p:slideViewPr>
    <p:cSldViewPr>
      <p:cViewPr varScale="1">
        <p:scale>
          <a:sx n="167" d="100"/>
          <a:sy n="167" d="100"/>
        </p:scale>
        <p:origin x="176" y="872"/>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DC1DB158-BAB1-5930-B714-AEF472873853}"/>
    <pc:docChg chg="modSld modMainMaster">
      <pc:chgData name="Colon, Jeffrey M." userId="615143b1-cdee-493d-9a9d-1565ce8666d9" providerId="ADAL" clId="{DC1DB158-BAB1-5930-B714-AEF472873853}" dt="2025-10-12T17:41:10.771" v="3" actId="20577"/>
      <pc:docMkLst>
        <pc:docMk/>
      </pc:docMkLst>
      <pc:sldChg chg="modSp mod">
        <pc:chgData name="Colon, Jeffrey M." userId="615143b1-cdee-493d-9a9d-1565ce8666d9" providerId="ADAL" clId="{DC1DB158-BAB1-5930-B714-AEF472873853}" dt="2025-10-12T17:40:56.818" v="1" actId="20577"/>
        <pc:sldMkLst>
          <pc:docMk/>
          <pc:sldMk cId="3622871933" sldId="306"/>
        </pc:sldMkLst>
        <pc:spChg chg="mod">
          <ac:chgData name="Colon, Jeffrey M." userId="615143b1-cdee-493d-9a9d-1565ce8666d9" providerId="ADAL" clId="{DC1DB158-BAB1-5930-B714-AEF472873853}" dt="2025-10-12T17:40:56.818" v="1" actId="20577"/>
          <ac:spMkLst>
            <pc:docMk/>
            <pc:sldMk cId="3622871933" sldId="306"/>
            <ac:spMk id="6" creationId="{E9ED9786-58D6-4467-A340-9C08B3251F1F}"/>
          </ac:spMkLst>
        </pc:spChg>
      </pc:sldChg>
      <pc:sldMasterChg chg="modSp mod">
        <pc:chgData name="Colon, Jeffrey M." userId="615143b1-cdee-493d-9a9d-1565ce8666d9" providerId="ADAL" clId="{DC1DB158-BAB1-5930-B714-AEF472873853}" dt="2025-10-12T17:41:10.771" v="3" actId="20577"/>
        <pc:sldMasterMkLst>
          <pc:docMk/>
          <pc:sldMasterMk cId="1570544089" sldId="2147483662"/>
        </pc:sldMasterMkLst>
        <pc:spChg chg="mod">
          <ac:chgData name="Colon, Jeffrey M." userId="615143b1-cdee-493d-9a9d-1565ce8666d9" providerId="ADAL" clId="{DC1DB158-BAB1-5930-B714-AEF472873853}" dt="2025-10-12T17:41:10.771" v="3" actId="20577"/>
          <ac:spMkLst>
            <pc:docMk/>
            <pc:sldMasterMk cId="1570544089" sldId="2147483662"/>
            <ac:spMk id="2"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2</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3</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10</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18</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r>
              <a:rPr lang="en-US" dirty="0"/>
              <a:t>CAPM</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5367406-9F44-E4EC-66C6-8DFE99524E07}"/>
              </a:ext>
            </a:extLst>
          </p:cNvPr>
          <p:cNvSpPr txBox="1"/>
          <p:nvPr userDrawn="1"/>
        </p:nvSpPr>
        <p:spPr>
          <a:xfrm>
            <a:off x="731520" y="66243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CF_Ch10_CAPM_25</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sz="1000" dirty="0"/>
              <a:t>CAPM</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Asset Pricing Model</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2025</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buNone/>
            </a:pPr>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a:t>
            </a:r>
            <a:r>
              <a:rPr lang="en-US" dirty="0">
                <a:solidFill>
                  <a:srgbClr val="FF0000"/>
                </a:solidFill>
                <a:ea typeface="ＭＳ Ｐゴシック" charset="0"/>
                <a:cs typeface="ＭＳ Ｐゴシック" charset="0"/>
              </a:rPr>
              <a:t>Equity</a:t>
            </a:r>
            <a:r>
              <a:rPr lang="en-US" dirty="0">
                <a:ea typeface="ＭＳ Ｐゴシック" charset="0"/>
                <a:cs typeface="ＭＳ Ｐゴシック" charset="0"/>
              </a:rPr>
              <a:t>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a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b="1"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658587" y="4243299"/>
            <a:ext cx="4419600" cy="885102"/>
            <a:chOff x="528" y="3168"/>
            <a:chExt cx="2784" cy="603"/>
          </a:xfrm>
        </p:grpSpPr>
        <p:sp>
          <p:nvSpPr>
            <p:cNvPr id="8" name="Text Box 5"/>
            <p:cNvSpPr txBox="1">
              <a:spLocks noChangeArrowheads="1"/>
            </p:cNvSpPr>
            <p:nvPr/>
          </p:nvSpPr>
          <p:spPr bwMode="auto">
            <a:xfrm>
              <a:off x="528" y="3273"/>
              <a:ext cx="1200"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solidFill>
                    <a:srgbClr val="010004"/>
                  </a:solidFill>
                  <a:latin typeface="Symbol" charset="0"/>
                </a:rPr>
                <a:t>b</a:t>
              </a:r>
              <a:r>
                <a:rPr lang="en-US" b="1" i="1" baseline="-25000" dirty="0" err="1">
                  <a:solidFill>
                    <a:srgbClr val="010004"/>
                  </a:solidFill>
                  <a:latin typeface="Times New Roman" charset="0"/>
                </a:rPr>
                <a:t>Asset</a:t>
              </a:r>
              <a:r>
                <a:rPr lang="en-US" b="1"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2 + 1</a:t>
              </a:r>
            </a:p>
          </p:txBody>
        </p:sp>
        <p:sp>
          <p:nvSpPr>
            <p:cNvPr id="10" name="Text Box 7"/>
            <p:cNvSpPr txBox="1">
              <a:spLocks noChangeArrowheads="1"/>
            </p:cNvSpPr>
            <p:nvPr/>
          </p:nvSpPr>
          <p:spPr bwMode="auto">
            <a:xfrm>
              <a:off x="1884" y="3168"/>
              <a:ext cx="408"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b="1"/>
            </a:p>
          </p:txBody>
        </p:sp>
        <p:sp>
          <p:nvSpPr>
            <p:cNvPr id="12" name="Text Box 9"/>
            <p:cNvSpPr txBox="1">
              <a:spLocks noChangeArrowheads="1"/>
            </p:cNvSpPr>
            <p:nvPr/>
          </p:nvSpPr>
          <p:spPr bwMode="auto">
            <a:xfrm>
              <a:off x="2352" y="3273"/>
              <a:ext cx="960"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dirty="0">
                  <a:latin typeface="Times New Roman" charset="0"/>
                  <a:cs typeface="Times New Roman" charset="0"/>
                </a:rPr>
                <a:t>x</a:t>
              </a:r>
              <a:r>
                <a:rPr lang="en-US" b="1" i="1" dirty="0">
                  <a:latin typeface="Times New Roman" charset="0"/>
                  <a:cs typeface="Times New Roman" charset="0"/>
                </a:rPr>
                <a:t> </a:t>
              </a:r>
              <a:r>
                <a:rPr lang="en-US" b="1" i="1" dirty="0" err="1">
                  <a:latin typeface="Symbol" charset="0"/>
                  <a:cs typeface="Times New Roman" charset="0"/>
                </a:rPr>
                <a:t>b</a:t>
              </a:r>
              <a:r>
                <a:rPr lang="en-US" b="1" i="1" baseline="-25000" dirty="0" err="1">
                  <a:latin typeface="Times New Roman" charset="0"/>
                  <a:cs typeface="Times New Roman" charset="0"/>
                </a:rPr>
                <a:t>Equity</a:t>
              </a:r>
              <a:endParaRPr lang="en-US" b="1" dirty="0">
                <a:latin typeface="Times New Roman" charset="0"/>
                <a:cs typeface="Times New Roman" charset="0"/>
              </a:endParaRPr>
            </a:p>
          </p:txBody>
        </p:sp>
      </p:grpSp>
      <p:sp>
        <p:nvSpPr>
          <p:cNvPr id="13" name="Text Box 10"/>
          <p:cNvSpPr txBox="1">
            <a:spLocks noChangeArrowheads="1"/>
          </p:cNvSpPr>
          <p:nvPr/>
        </p:nvSpPr>
        <p:spPr bwMode="auto">
          <a:xfrm>
            <a:off x="1828800" y="5292472"/>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latin typeface="Symbol" charset="0"/>
              </a:rPr>
              <a:t>b</a:t>
            </a:r>
            <a:r>
              <a:rPr lang="en-US" b="1" i="1" baseline="-25000" dirty="0" err="1">
                <a:latin typeface="Times New Roman" charset="0"/>
              </a:rPr>
              <a:t>Equity</a:t>
            </a:r>
            <a:r>
              <a:rPr lang="en-US" b="1" i="1" baseline="-25000" dirty="0">
                <a:latin typeface="Times New Roman" charset="0"/>
              </a:rPr>
              <a:t> </a:t>
            </a:r>
            <a:r>
              <a:rPr lang="en-US" b="1" i="1" dirty="0">
                <a:latin typeface="Times New Roman" charset="0"/>
                <a:cs typeface="Times New Roman" charset="0"/>
              </a:rPr>
              <a:t>=</a:t>
            </a:r>
          </a:p>
        </p:txBody>
      </p:sp>
      <p:sp>
        <p:nvSpPr>
          <p:cNvPr id="14" name="Rectangle 11"/>
          <p:cNvSpPr>
            <a:spLocks noChangeArrowheads="1"/>
          </p:cNvSpPr>
          <p:nvPr/>
        </p:nvSpPr>
        <p:spPr bwMode="auto">
          <a:xfrm>
            <a:off x="2938593" y="5336519"/>
            <a:ext cx="21275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sz="2400" b="1" dirty="0">
                <a:latin typeface="Times New Roman" charset="0"/>
              </a:rPr>
              <a:t> 3 </a:t>
            </a:r>
            <a:r>
              <a:rPr lang="en-US" sz="2400" b="1"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4" name="TextBox 3">
            <a:extLst>
              <a:ext uri="{FF2B5EF4-FFF2-40B4-BE49-F238E27FC236}">
                <a16:creationId xmlns:a16="http://schemas.microsoft.com/office/drawing/2014/main" id="{442DEEB7-A36D-D6E0-47A4-F342A105CB3D}"/>
              </a:ext>
            </a:extLst>
          </p:cNvPr>
          <p:cNvSpPr txBox="1"/>
          <p:nvPr/>
        </p:nvSpPr>
        <p:spPr>
          <a:xfrm>
            <a:off x="1063832" y="3326374"/>
            <a:ext cx="4577936" cy="461665"/>
          </a:xfrm>
          <a:prstGeom prst="rect">
            <a:avLst/>
          </a:prstGeom>
          <a:noFill/>
        </p:spPr>
        <p:txBody>
          <a:bodyPr wrap="square">
            <a:spAutoFit/>
          </a:bodyPr>
          <a:lstStyle/>
          <a:p>
            <a:pPr marL="0" indent="0" algn="ctr">
              <a:buNone/>
              <a:tabLst>
                <a:tab pos="1420813" algn="l"/>
              </a:tabLst>
            </a:pPr>
            <a:r>
              <a:rPr lang="en-US" sz="2400" b="1" i="1" dirty="0" err="1">
                <a:latin typeface="Symbol" charset="0"/>
                <a:cs typeface="Calibri"/>
              </a:rPr>
              <a:t>b</a:t>
            </a:r>
            <a:r>
              <a:rPr lang="en-US" sz="2400" b="1" i="1" baseline="-25000" dirty="0" err="1">
                <a:latin typeface="Times New Roman" charset="0"/>
                <a:cs typeface="Calibri"/>
              </a:rPr>
              <a:t>Asset</a:t>
            </a:r>
            <a:r>
              <a:rPr lang="en-US" sz="2400" b="1" i="1" baseline="-25000" dirty="0">
                <a:latin typeface="Times New Roman" charset="0"/>
                <a:cs typeface="Calibri"/>
              </a:rPr>
              <a:t>  </a:t>
            </a:r>
            <a:r>
              <a:rPr lang="en-US" sz="2400" b="1" dirty="0">
                <a:latin typeface="Times New Roman" charset="0"/>
                <a:cs typeface="Calibri"/>
              </a:rPr>
              <a:t>x </a:t>
            </a:r>
            <a:r>
              <a:rPr lang="en-US" sz="2400" b="1" i="1" dirty="0">
                <a:latin typeface="Times New Roman" charset="0"/>
                <a:cs typeface="Calibri"/>
              </a:rPr>
              <a:t>(1+D/E) = </a:t>
            </a:r>
            <a:r>
              <a:rPr lang="en-US" sz="2400" b="1" i="1" dirty="0" err="1">
                <a:latin typeface="Symbol" charset="0"/>
                <a:cs typeface="Calibri"/>
              </a:rPr>
              <a:t>b</a:t>
            </a:r>
            <a:r>
              <a:rPr lang="en-US" sz="2400" b="1" i="1" baseline="-25000" dirty="0" err="1">
                <a:latin typeface="Times New Roman" charset="0"/>
                <a:cs typeface="Calibri"/>
              </a:rPr>
              <a:t>Equity</a:t>
            </a:r>
            <a:r>
              <a:rPr lang="en-US" sz="2400" i="1" dirty="0">
                <a:latin typeface="Times New Roman" charset="0"/>
                <a:cs typeface="Calibri"/>
              </a:rPr>
              <a:t> </a:t>
            </a:r>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Corp A, which is worth $900mm and has a beta of 2 and a SD of 20%, is considering combining with Corp B, which is worth $100mm and has a beta of 1 and a SD of 20%.  Assume that risk-free rate is 3% and the equity premium is 5%. </a:t>
            </a:r>
          </a:p>
          <a:p>
            <a:pPr lvl="1"/>
            <a:r>
              <a:rPr lang="en-US" sz="2400" dirty="0"/>
              <a:t>Very generally, will the risk of the combined company be greater or less than 20%?</a:t>
            </a:r>
          </a:p>
          <a:p>
            <a:pPr lvl="1"/>
            <a:r>
              <a:rPr lang="en-US" sz="2400" dirty="0"/>
              <a:t>What is the expected return of each company if the </a:t>
            </a:r>
            <a:r>
              <a:rPr lang="en-US" sz="2400" dirty="0" err="1"/>
              <a:t>CAPM</a:t>
            </a:r>
            <a:r>
              <a:rPr lang="en-US" sz="2400" dirty="0"/>
              <a:t> applies?</a:t>
            </a:r>
          </a:p>
          <a:p>
            <a:pPr lvl="1"/>
            <a:r>
              <a:rPr lang="en-US" sz="2400" dirty="0"/>
              <a:t>What will be the expected return (cost of capital) of the combined company?</a:t>
            </a:r>
          </a:p>
          <a:p>
            <a:pPr lvl="1"/>
            <a:r>
              <a:rPr lang="en-US" sz="2400" dirty="0"/>
              <a:t>If the beta of a portfolio is the weighted average of the portfolio betas, what is the beta of the combined company?</a:t>
            </a:r>
          </a:p>
          <a:p>
            <a:pPr lvl="1"/>
            <a:r>
              <a:rPr lang="en-US" sz="2400" dirty="0"/>
              <a:t>What will be the expected return of the combined company under </a:t>
            </a:r>
            <a:r>
              <a:rPr lang="en-US" sz="2400" dirty="0" err="1"/>
              <a:t>CAPM</a:t>
            </a:r>
            <a:r>
              <a:rPr lang="en-US" sz="24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i="1" dirty="0">
                <a:ea typeface="ＭＳ Ｐゴシック" charset="0"/>
              </a:rPr>
              <a:t>Equity Beta</a:t>
            </a:r>
            <a:r>
              <a:rPr lang="en-US" sz="2800" dirty="0">
                <a:ea typeface="ＭＳ Ｐゴシック" charset="0"/>
              </a:rPr>
              <a:t>,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i="1" dirty="0">
                <a:ea typeface="ＭＳ Ｐゴシック" charset="0"/>
              </a:rPr>
              <a:t>Equity beta </a:t>
            </a:r>
            <a:r>
              <a:rPr lang="en-US" altLang="ja-JP" sz="2800" dirty="0">
                <a:ea typeface="ＭＳ Ｐゴシック" charset="0"/>
              </a:rPr>
              <a:t>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3600" dirty="0">
                <a:ea typeface="ＭＳ Ｐゴシック" charset="0"/>
              </a:rPr>
              <a:t>Historical averages for </a:t>
            </a:r>
            <a:r>
              <a:rPr lang="en-US" sz="3600" i="1" dirty="0" err="1">
                <a:ea typeface="ＭＳ Ｐゴシック" charset="0"/>
              </a:rPr>
              <a:t>r</a:t>
            </a:r>
            <a:r>
              <a:rPr lang="en-US" sz="3600" i="1" baseline="-25000" dirty="0" err="1">
                <a:ea typeface="ＭＳ Ｐゴシック" charset="0"/>
              </a:rPr>
              <a:t>m</a:t>
            </a:r>
            <a:r>
              <a:rPr lang="en-US" sz="3600" dirty="0">
                <a:ea typeface="ＭＳ Ｐゴシック" charset="0"/>
              </a:rPr>
              <a:t>:  </a:t>
            </a:r>
          </a:p>
          <a:p>
            <a:pPr marL="814388" lvl="1" indent="-463550" eaLnBrk="1" hangingPunct="1">
              <a:lnSpc>
                <a:spcPct val="80000"/>
              </a:lnSpc>
            </a:pPr>
            <a:r>
              <a:rPr lang="en-US" sz="3200" dirty="0">
                <a:ea typeface="ＭＳ Ｐゴシック" charset="0"/>
              </a:rPr>
              <a:t>Time period? </a:t>
            </a:r>
          </a:p>
          <a:p>
            <a:pPr marL="814388" lvl="1" indent="-463550" eaLnBrk="1" hangingPunct="1">
              <a:lnSpc>
                <a:spcPct val="80000"/>
              </a:lnSpc>
            </a:pPr>
            <a:r>
              <a:rPr lang="en-US" sz="3200" dirty="0">
                <a:ea typeface="ＭＳ Ｐゴシック" charset="0"/>
              </a:rPr>
              <a:t>LT or ST bonds for </a:t>
            </a:r>
            <a:r>
              <a:rPr lang="en-US" sz="3200" i="1" dirty="0" err="1">
                <a:ea typeface="ＭＳ Ｐゴシック" charset="0"/>
              </a:rPr>
              <a:t>r</a:t>
            </a:r>
            <a:r>
              <a:rPr lang="en-US" sz="3200" i="1" baseline="-25000" dirty="0" err="1">
                <a:ea typeface="ＭＳ Ｐゴシック" charset="0"/>
              </a:rPr>
              <a:t>f</a:t>
            </a:r>
            <a:r>
              <a:rPr lang="en-US" sz="3200" dirty="0">
                <a:ea typeface="ＭＳ Ｐゴシック" charset="0"/>
              </a:rPr>
              <a:t>? </a:t>
            </a:r>
          </a:p>
          <a:p>
            <a:pPr marL="814388" lvl="1" indent="-463550" eaLnBrk="1" hangingPunct="1">
              <a:lnSpc>
                <a:spcPct val="80000"/>
              </a:lnSpc>
            </a:pPr>
            <a:r>
              <a:rPr lang="en-US" sz="3200" dirty="0">
                <a:ea typeface="ＭＳ Ｐゴシック" charset="0"/>
              </a:rPr>
              <a:t>Geometric v. arithmetic?</a:t>
            </a:r>
          </a:p>
          <a:p>
            <a:pPr marL="814388" lvl="1" indent="-463550" eaLnBrk="1" hangingPunct="1">
              <a:lnSpc>
                <a:spcPct val="80000"/>
              </a:lnSpc>
            </a:pPr>
            <a:r>
              <a:rPr lang="en-US" sz="3200" dirty="0">
                <a:ea typeface="ＭＳ Ｐゴシック" charset="0"/>
              </a:rPr>
              <a:t>Peso problem</a:t>
            </a:r>
          </a:p>
          <a:p>
            <a:pPr marL="814388" lvl="1" indent="-463550" eaLnBrk="1" hangingPunct="1">
              <a:lnSpc>
                <a:spcPct val="80000"/>
              </a:lnSpc>
            </a:pPr>
            <a:r>
              <a:rPr lang="en-US" sz="32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 (</a:t>
            </a:r>
            <a:r>
              <a:rPr lang="en-US" sz="1800" i="1" dirty="0">
                <a:ea typeface="ＭＳ Ｐゴシック" charset="0"/>
              </a:rPr>
              <a:t>r</a:t>
            </a:r>
            <a:r>
              <a:rPr lang="en-US" sz="1800" i="1" baseline="-25000" dirty="0">
                <a:ea typeface="ＭＳ Ｐゴシック" charset="0"/>
              </a:rPr>
              <a:t>m </a:t>
            </a:r>
            <a:r>
              <a:rPr lang="en-US" sz="1800" i="1" dirty="0">
                <a:ea typeface="ＭＳ Ｐゴシック" charset="0"/>
              </a:rPr>
              <a:t>– r</a:t>
            </a:r>
            <a:r>
              <a:rPr lang="en-US" sz="1800" i="1" baseline="-25000" dirty="0">
                <a:ea typeface="ＭＳ Ｐゴシック" charset="0"/>
              </a:rPr>
              <a:t>f</a:t>
            </a:r>
            <a:r>
              <a:rPr lang="en-US" sz="1800" i="1" dirty="0">
                <a:ea typeface="ＭＳ Ｐゴシック" charset="0"/>
              </a:rPr>
              <a:t>)</a:t>
            </a:r>
            <a:endParaRPr lang="en-US" b="1"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800" dirty="0">
                <a:ea typeface="ＭＳ Ｐゴシック" charset="0"/>
                <a:cs typeface="ＭＳ Ｐゴシック" charset="0"/>
              </a:rPr>
              <a:t>If a project has the same risk as the company as a whole and the company has debt, the equity beta is used to calculate the </a:t>
            </a:r>
            <a:r>
              <a:rPr lang="en-US" sz="2800" i="1" dirty="0">
                <a:ea typeface="ＭＳ Ｐゴシック" charset="0"/>
                <a:cs typeface="ＭＳ Ｐゴシック" charset="0"/>
              </a:rPr>
              <a:t>E(r)</a:t>
            </a:r>
            <a:r>
              <a:rPr lang="en-US" sz="2800" dirty="0">
                <a:ea typeface="ＭＳ Ｐゴシック" charset="0"/>
                <a:cs typeface="ＭＳ Ｐゴシック" charset="0"/>
              </a:rPr>
              <a:t> on equity and the WACC is used to discount the </a:t>
            </a:r>
            <a:r>
              <a:rPr lang="en-US" sz="2800" i="1" dirty="0">
                <a:ea typeface="ＭＳ Ｐゴシック" charset="0"/>
                <a:cs typeface="ＭＳ Ｐゴシック" charset="0"/>
              </a:rPr>
              <a:t>E(CFs)</a:t>
            </a:r>
            <a:r>
              <a:rPr lang="en-US" sz="2800" dirty="0">
                <a:ea typeface="ＭＳ Ｐゴシック" charset="0"/>
                <a:cs typeface="ＭＳ Ｐゴシック" charset="0"/>
              </a:rPr>
              <a:t> of the project. </a:t>
            </a:r>
          </a:p>
          <a:p>
            <a:pPr eaLnBrk="1" hangingPunct="1">
              <a:lnSpc>
                <a:spcPct val="90000"/>
              </a:lnSpc>
            </a:pPr>
            <a:r>
              <a:rPr lang="en-US" sz="2800" dirty="0">
                <a:solidFill>
                  <a:srgbClr val="010004"/>
                </a:solidFill>
                <a:ea typeface="ＭＳ Ｐゴシック" charset="0"/>
                <a:cs typeface="ＭＳ Ｐゴシック" charset="0"/>
              </a:rPr>
              <a:t>Any project’</a:t>
            </a:r>
            <a:r>
              <a:rPr lang="en-US" altLang="ja-JP" sz="2800" dirty="0">
                <a:solidFill>
                  <a:srgbClr val="010004"/>
                </a:solidFill>
                <a:ea typeface="ＭＳ Ｐゴシック" charset="0"/>
                <a:cs typeface="ＭＳ Ｐゴシック" charset="0"/>
              </a:rPr>
              <a:t>s cost of capital depends on the </a:t>
            </a:r>
            <a:r>
              <a:rPr lang="en-US" altLang="ja-JP" sz="2800" u="sng" dirty="0">
                <a:solidFill>
                  <a:srgbClr val="010004"/>
                </a:solidFill>
                <a:ea typeface="ＭＳ Ｐゴシック" charset="0"/>
                <a:cs typeface="ＭＳ Ｐゴシック" charset="0"/>
              </a:rPr>
              <a:t>use</a:t>
            </a:r>
            <a:r>
              <a:rPr lang="en-US" altLang="ja-JP" sz="28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800" dirty="0">
                <a:solidFill>
                  <a:srgbClr val="010004"/>
                </a:solidFill>
                <a:ea typeface="ＭＳ Ｐゴシック" charset="0"/>
                <a:cs typeface="ＭＳ Ｐゴシック" charset="0"/>
              </a:rPr>
              <a:t>Therefore, it depends on the </a:t>
            </a:r>
            <a:r>
              <a:rPr lang="en-US" sz="2800" i="1" u="sng" dirty="0">
                <a:solidFill>
                  <a:srgbClr val="010004"/>
                </a:solidFill>
                <a:ea typeface="ＭＳ Ｐゴシック" charset="0"/>
                <a:cs typeface="ＭＳ Ｐゴシック" charset="0"/>
              </a:rPr>
              <a:t>risk of the project</a:t>
            </a:r>
            <a:r>
              <a:rPr lang="en-US" sz="2800" u="sng" dirty="0">
                <a:solidFill>
                  <a:srgbClr val="010004"/>
                </a:solidFill>
                <a:ea typeface="ＭＳ Ｐゴシック" charset="0"/>
                <a:cs typeface="ＭＳ Ｐゴシック" charset="0"/>
              </a:rPr>
              <a:t> and not the risk of the </a:t>
            </a:r>
            <a:r>
              <a:rPr lang="en-US" sz="2800" i="1" u="sng" dirty="0">
                <a:solidFill>
                  <a:srgbClr val="010004"/>
                </a:solidFill>
                <a:ea typeface="ＭＳ Ｐゴシック" charset="0"/>
                <a:cs typeface="ＭＳ Ｐゴシック" charset="0"/>
              </a:rPr>
              <a:t>company</a:t>
            </a:r>
            <a:r>
              <a:rPr lang="en-US" sz="28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400" dirty="0">
                <a:solidFill>
                  <a:srgbClr val="010004"/>
                </a:solidFill>
                <a:ea typeface="ＭＳ Ｐゴシック" charset="0"/>
                <a:cs typeface="ＭＳ Ｐゴシック" charset="0"/>
              </a:rPr>
              <a:t>The Weighted Average Cost of Capital (</a:t>
            </a:r>
            <a:r>
              <a:rPr lang="en-US" sz="2400" dirty="0" err="1">
                <a:solidFill>
                  <a:srgbClr val="010004"/>
                </a:solidFill>
                <a:ea typeface="ＭＳ Ｐゴシック" charset="0"/>
                <a:cs typeface="ＭＳ Ｐゴシック" charset="0"/>
              </a:rPr>
              <a:t>WACC</a:t>
            </a:r>
            <a:r>
              <a:rPr lang="en-US" sz="24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p>
          <a:p>
            <a:pPr>
              <a:lnSpc>
                <a:spcPct val="90000"/>
              </a:lnSpc>
            </a:pPr>
            <a:endParaRPr lang="en-US" sz="2400" dirty="0">
              <a:latin typeface="Calibri"/>
              <a:cs typeface="Calibri"/>
            </a:endParaRPr>
          </a:p>
          <a:p>
            <a:pPr>
              <a:lnSpc>
                <a:spcPct val="90000"/>
              </a:lnSpc>
            </a:pPr>
            <a:r>
              <a:rPr lang="en-US" altLang="ja-JP" sz="2400" dirty="0">
                <a:solidFill>
                  <a:srgbClr val="010004"/>
                </a:solidFill>
                <a:latin typeface="Calibri"/>
                <a:cs typeface="Calibri"/>
              </a:rPr>
              <a:t>Remember: Equity beta helps find </a:t>
            </a:r>
            <a:r>
              <a:rPr lang="en-US" altLang="ja-JP" sz="2400" i="1" dirty="0">
                <a:ea typeface="ＭＳ Ｐゴシック" charset="0"/>
              </a:rPr>
              <a:t>E</a:t>
            </a:r>
            <a:r>
              <a:rPr lang="en-US" altLang="ja-JP" sz="2400" dirty="0">
                <a:ea typeface="ＭＳ Ｐゴシック" charset="0"/>
              </a:rPr>
              <a:t>(</a:t>
            </a:r>
            <a:r>
              <a:rPr lang="en-US" altLang="ja-JP" sz="2400" i="1" dirty="0" err="1">
                <a:ea typeface="ＭＳ Ｐゴシック" charset="0"/>
              </a:rPr>
              <a:t>r</a:t>
            </a:r>
            <a:r>
              <a:rPr lang="en-US" altLang="ja-JP" sz="2400" i="1" baseline="-25000" dirty="0" err="1">
                <a:ea typeface="ＭＳ Ｐゴシック" charset="0"/>
              </a:rPr>
              <a:t>Equity</a:t>
            </a:r>
            <a:r>
              <a:rPr lang="en-US" altLang="ja-JP" sz="2400" dirty="0">
                <a:ea typeface="ＭＳ Ｐゴシック" charset="0"/>
              </a:rPr>
              <a:t>); for </a:t>
            </a:r>
            <a:r>
              <a:rPr lang="en-US" sz="2400" i="1" dirty="0">
                <a:ea typeface="ＭＳ Ｐゴシック" charset="0"/>
              </a:rPr>
              <a:t>E(</a:t>
            </a:r>
            <a:r>
              <a:rPr lang="en-US" sz="2400" i="1" dirty="0" err="1">
                <a:ea typeface="ＭＳ Ｐゴシック" charset="0"/>
              </a:rPr>
              <a:t>r</a:t>
            </a:r>
            <a:r>
              <a:rPr lang="en-US" sz="2400" i="1" baseline="-25000" dirty="0" err="1">
                <a:ea typeface="ＭＳ Ｐゴシック" charset="0"/>
              </a:rPr>
              <a:t>Debt</a:t>
            </a:r>
            <a:r>
              <a:rPr lang="en-US" sz="2400" i="1" dirty="0">
                <a:ea typeface="ＭＳ Ｐゴシック" charset="0"/>
              </a:rPr>
              <a:t>) </a:t>
            </a:r>
            <a:r>
              <a:rPr lang="en-US" sz="2400" dirty="0">
                <a:solidFill>
                  <a:srgbClr val="010004"/>
                </a:solidFill>
                <a:latin typeface="Calibri"/>
                <a:cs typeface="Calibri"/>
              </a:rPr>
              <a:t>best to use market rates</a:t>
            </a:r>
          </a:p>
        </p:txBody>
      </p:sp>
      <p:grpSp>
        <p:nvGrpSpPr>
          <p:cNvPr id="8" name="Group 5"/>
          <p:cNvGrpSpPr>
            <a:grpSpLocks/>
          </p:cNvGrpSpPr>
          <p:nvPr/>
        </p:nvGrpSpPr>
        <p:grpSpPr bwMode="auto">
          <a:xfrm>
            <a:off x="374904" y="1524782"/>
            <a:ext cx="8385048" cy="762267"/>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3" name="Text Box 10"/>
            <p:cNvSpPr txBox="1">
              <a:spLocks noChangeArrowheads="1"/>
            </p:cNvSpPr>
            <p:nvPr/>
          </p:nvSpPr>
          <p:spPr bwMode="auto">
            <a:xfrm>
              <a:off x="2304" y="3234"/>
              <a:ext cx="1068" cy="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dirty="0">
                  <a:latin typeface="Times New Roman" charset="0"/>
                  <a:cs typeface="Times New Roman" charset="0"/>
                </a:rPr>
                <a:t> * E</a:t>
              </a:r>
              <a:r>
                <a:rPr lang="en-US" sz="2000" dirty="0">
                  <a:latin typeface="Times New Roman" charset="0"/>
                  <a:cs typeface="Times New Roman" charset="0"/>
                </a:rPr>
                <a:t>(</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269" y="3129"/>
              <a:ext cx="1026" cy="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dirty="0">
                  <a:latin typeface="Times New Roman" charset="0"/>
                </a:rPr>
                <a:t>Debt</a:t>
              </a:r>
            </a:p>
          </p:txBody>
        </p:sp>
        <p:sp>
          <p:nvSpPr>
            <p:cNvPr id="16" name="Line 13"/>
            <p:cNvSpPr>
              <a:spLocks noChangeShapeType="1"/>
            </p:cNvSpPr>
            <p:nvPr/>
          </p:nvSpPr>
          <p:spPr bwMode="auto">
            <a:xfrm>
              <a:off x="3345" y="3408"/>
              <a:ext cx="956" cy="9"/>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dirty="0"/>
            </a:p>
          </p:txBody>
        </p:sp>
        <p:sp>
          <p:nvSpPr>
            <p:cNvPr id="17" name="Text Box 14"/>
            <p:cNvSpPr txBox="1">
              <a:spLocks noChangeArrowheads="1"/>
            </p:cNvSpPr>
            <p:nvPr/>
          </p:nvSpPr>
          <p:spPr bwMode="auto">
            <a:xfrm>
              <a:off x="4416" y="3234"/>
              <a:ext cx="1440" cy="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dirty="0">
                  <a:latin typeface="Times New Roman" charset="0"/>
                  <a:cs typeface="Times New Roman" charset="0"/>
                </a:rPr>
                <a:t>*  </a:t>
              </a:r>
              <a:r>
                <a:rPr lang="en-US" sz="2000" dirty="0">
                  <a:latin typeface="Times New Roman" charset="0"/>
                  <a:cs typeface="Times New Roman" charset="0"/>
                </a:rPr>
                <a:t>E(</a:t>
              </a:r>
              <a:r>
                <a:rPr lang="en-US" sz="2000" dirty="0" err="1">
                  <a:latin typeface="Times New Roman" charset="0"/>
                  <a:cs typeface="Times New Roman" charset="0"/>
                </a:rPr>
                <a:t>r</a:t>
              </a:r>
              <a:r>
                <a:rPr lang="en-US" sz="2000" baseline="-25000" dirty="0" err="1">
                  <a:latin typeface="Times New Roman" charset="0"/>
                  <a:cs typeface="Times New Roman" charset="0"/>
                </a:rPr>
                <a:t>Debt</a:t>
              </a:r>
              <a:r>
                <a:rPr lang="en-US" sz="2000" dirty="0">
                  <a:latin typeface="Times New Roman" charset="0"/>
                  <a:cs typeface="Times New Roman" charset="0"/>
                </a:rPr>
                <a:t>)</a:t>
              </a:r>
              <a:r>
                <a:rPr lang="en-US" sz="2000" i="1" dirty="0">
                  <a:latin typeface="Times New Roman" charset="0"/>
                  <a:cs typeface="Times New Roman" charset="0"/>
                </a:rPr>
                <a:t>*</a:t>
              </a:r>
              <a:r>
                <a:rPr lang="en-US" sz="2000" dirty="0">
                  <a:latin typeface="Times New Roman" charset="0"/>
                  <a:cs typeface="Times New Roman" charset="0"/>
                </a:rPr>
                <a:t> (1 – </a:t>
              </a:r>
              <a:r>
                <a:rPr lang="en-US" sz="2000" i="1" dirty="0">
                  <a:latin typeface="Times New Roman" charset="0"/>
                  <a:cs typeface="Times New Roman" charset="0"/>
                </a:rPr>
                <a:t>T</a:t>
              </a:r>
              <a:r>
                <a:rPr lang="en-US" sz="2000" i="1" baseline="-25000" dirty="0">
                  <a:latin typeface="Times New Roman" charset="0"/>
                  <a:cs typeface="Times New Roman" charset="0"/>
                </a:rPr>
                <a:t>C</a:t>
              </a:r>
              <a:r>
                <a:rPr lang="en-US" sz="2000" dirty="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dirty="0">
                  <a:latin typeface="Times New Roman" charset="0"/>
                </a:rPr>
                <a:t>E</a:t>
              </a:r>
              <a:r>
                <a:rPr lang="en-US" dirty="0">
                  <a:latin typeface="Times New Roman" charset="0"/>
                </a:rPr>
                <a:t> + </a:t>
              </a:r>
              <a:r>
                <a:rPr lang="en-US" i="1" dirty="0">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36871" name="Text Box 5"/>
          <p:cNvSpPr txBox="1">
            <a:spLocks noChangeArrowheads="1"/>
          </p:cNvSpPr>
          <p:nvPr/>
        </p:nvSpPr>
        <p:spPr bwMode="auto">
          <a:xfrm>
            <a:off x="1524000" y="6271051"/>
            <a:ext cx="357703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700" dirty="0">
                <a:latin typeface="Calibri"/>
              </a:rPr>
              <a:t>Source: Graham, </a:t>
            </a:r>
            <a:r>
              <a:rPr lang="en-US" sz="700" i="1" dirty="0">
                <a:latin typeface="Calibri"/>
              </a:rPr>
              <a:t>Corp. Fin. And Reality</a:t>
            </a:r>
            <a:r>
              <a:rPr lang="en-US" sz="700" dirty="0">
                <a:latin typeface="Calibri"/>
              </a:rPr>
              <a:t> , NBER (Mar. 2022)</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23" y="838200"/>
            <a:ext cx="3949700" cy="2133600"/>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pic>
        <p:nvPicPr>
          <p:cNvPr id="7" name="Picture 6" descr="Chart, bar chart&#10;&#10;Description automatically generated">
            <a:extLst>
              <a:ext uri="{FF2B5EF4-FFF2-40B4-BE49-F238E27FC236}">
                <a16:creationId xmlns:a16="http://schemas.microsoft.com/office/drawing/2014/main" id="{67619E41-9075-F14C-EF68-EF2D8BDEBCCC}"/>
              </a:ext>
            </a:extLst>
          </p:cNvPr>
          <p:cNvPicPr>
            <a:picLocks noChangeAspect="1"/>
          </p:cNvPicPr>
          <p:nvPr/>
        </p:nvPicPr>
        <p:blipFill>
          <a:blip r:embed="rId4"/>
          <a:stretch>
            <a:fillRect/>
          </a:stretch>
        </p:blipFill>
        <p:spPr>
          <a:xfrm>
            <a:off x="495311" y="524949"/>
            <a:ext cx="4267189" cy="4229100"/>
          </a:xfrm>
          <a:prstGeom prst="rect">
            <a:avLst/>
          </a:prstGeom>
        </p:spPr>
      </p:pic>
      <p:pic>
        <p:nvPicPr>
          <p:cNvPr id="9" name="Picture 8" descr="Text&#10;&#10;Description automatically generated">
            <a:extLst>
              <a:ext uri="{FF2B5EF4-FFF2-40B4-BE49-F238E27FC236}">
                <a16:creationId xmlns:a16="http://schemas.microsoft.com/office/drawing/2014/main" id="{7AE6A772-C2DD-4573-E595-D4F5E8441088}"/>
              </a:ext>
            </a:extLst>
          </p:cNvPr>
          <p:cNvPicPr>
            <a:picLocks noChangeAspect="1"/>
          </p:cNvPicPr>
          <p:nvPr/>
        </p:nvPicPr>
        <p:blipFill>
          <a:blip r:embed="rId5"/>
          <a:stretch>
            <a:fillRect/>
          </a:stretch>
        </p:blipFill>
        <p:spPr>
          <a:xfrm>
            <a:off x="462732" y="4744702"/>
            <a:ext cx="4342227" cy="1506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pic>
        <p:nvPicPr>
          <p:cNvPr id="9" name="Content Placeholder 8" descr="Chart, line chart&#10;&#10;Description automatically generated">
            <a:extLst>
              <a:ext uri="{FF2B5EF4-FFF2-40B4-BE49-F238E27FC236}">
                <a16:creationId xmlns:a16="http://schemas.microsoft.com/office/drawing/2014/main" id="{A101645D-EEEF-D91F-379B-3166A416E2FB}"/>
              </a:ext>
            </a:extLst>
          </p:cNvPr>
          <p:cNvPicPr>
            <a:picLocks noGrp="1" noChangeAspect="1"/>
          </p:cNvPicPr>
          <p:nvPr>
            <p:ph idx="1"/>
          </p:nvPr>
        </p:nvPicPr>
        <p:blipFill>
          <a:blip r:embed="rId2"/>
          <a:stretch>
            <a:fillRect/>
          </a:stretch>
        </p:blipFill>
        <p:spPr>
          <a:xfrm>
            <a:off x="384048" y="609600"/>
            <a:ext cx="8458200" cy="3761509"/>
          </a:xfrm>
        </p:spPr>
      </p:pic>
      <p:pic>
        <p:nvPicPr>
          <p:cNvPr id="11" name="Picture 10" descr="A picture containing text, person&#10;&#10;Description automatically generated">
            <a:extLst>
              <a:ext uri="{FF2B5EF4-FFF2-40B4-BE49-F238E27FC236}">
                <a16:creationId xmlns:a16="http://schemas.microsoft.com/office/drawing/2014/main" id="{17DAC251-F31B-1A84-9F08-204A40F30931}"/>
              </a:ext>
            </a:extLst>
          </p:cNvPr>
          <p:cNvPicPr>
            <a:picLocks noChangeAspect="1"/>
          </p:cNvPicPr>
          <p:nvPr/>
        </p:nvPicPr>
        <p:blipFill>
          <a:blip r:embed="rId3"/>
          <a:stretch>
            <a:fillRect/>
          </a:stretch>
        </p:blipFill>
        <p:spPr>
          <a:xfrm>
            <a:off x="609600" y="4370119"/>
            <a:ext cx="8150352" cy="1871932"/>
          </a:xfrm>
          <a:prstGeom prst="rect">
            <a:avLst/>
          </a:prstGeom>
        </p:spPr>
      </p:pic>
    </p:spTree>
    <p:extLst>
      <p:ext uri="{BB962C8B-B14F-4D97-AF65-F5344CB8AC3E}">
        <p14:creationId xmlns:p14="http://schemas.microsoft.com/office/powerpoint/2010/main" val="175211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 screen&#10;&#10;Description automatically generated">
            <a:extLst>
              <a:ext uri="{FF2B5EF4-FFF2-40B4-BE49-F238E27FC236}">
                <a16:creationId xmlns:a16="http://schemas.microsoft.com/office/drawing/2014/main" id="{4C67C0E4-85FB-3902-33BC-3825DECB155C}"/>
              </a:ext>
            </a:extLst>
          </p:cNvPr>
          <p:cNvPicPr>
            <a:picLocks noGrp="1" noChangeAspect="1"/>
          </p:cNvPicPr>
          <p:nvPr>
            <p:ph idx="1"/>
          </p:nvPr>
        </p:nvPicPr>
        <p:blipFill>
          <a:blip r:embed="rId2"/>
          <a:stretch>
            <a:fillRect/>
          </a:stretch>
        </p:blipFill>
        <p:spPr>
          <a:xfrm>
            <a:off x="290232" y="533400"/>
            <a:ext cx="8458200" cy="5638800"/>
          </a:xfrm>
        </p:spPr>
      </p:pic>
      <p:sp>
        <p:nvSpPr>
          <p:cNvPr id="3" name="Title 2">
            <a:extLst>
              <a:ext uri="{FF2B5EF4-FFF2-40B4-BE49-F238E27FC236}">
                <a16:creationId xmlns:a16="http://schemas.microsoft.com/office/drawing/2014/main" id="{F29E8658-16B6-230E-9B5E-421C745D225D}"/>
              </a:ext>
            </a:extLst>
          </p:cNvPr>
          <p:cNvSpPr>
            <a:spLocks noGrp="1"/>
          </p:cNvSpPr>
          <p:nvPr>
            <p:ph type="title"/>
          </p:nvPr>
        </p:nvSpPr>
        <p:spPr/>
        <p:txBody>
          <a:bodyPr/>
          <a:lstStyle/>
          <a:p>
            <a:r>
              <a:rPr lang="en-US" dirty="0"/>
              <a:t>CAPM: Practice</a:t>
            </a:r>
          </a:p>
        </p:txBody>
      </p:sp>
      <p:sp>
        <p:nvSpPr>
          <p:cNvPr id="4" name="Slide Number Placeholder 3">
            <a:extLst>
              <a:ext uri="{FF2B5EF4-FFF2-40B4-BE49-F238E27FC236}">
                <a16:creationId xmlns:a16="http://schemas.microsoft.com/office/drawing/2014/main" id="{F9794FF4-BB96-95A2-6EA2-B3A27DF43DE4}"/>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EA4F6821-B98D-F47B-5248-9D049FA2FE13}"/>
              </a:ext>
            </a:extLst>
          </p:cNvPr>
          <p:cNvSpPr>
            <a:spLocks noGrp="1"/>
          </p:cNvSpPr>
          <p:nvPr>
            <p:ph type="ftr" sz="quarter" idx="11"/>
          </p:nvPr>
        </p:nvSpPr>
        <p:spPr/>
        <p:txBody>
          <a:bodyPr/>
          <a:lstStyle/>
          <a:p>
            <a:r>
              <a:rPr lang="en-US"/>
              <a:t>CAPM</a:t>
            </a:r>
            <a:endParaRPr lang="en-US" dirty="0"/>
          </a:p>
        </p:txBody>
      </p:sp>
      <p:sp>
        <p:nvSpPr>
          <p:cNvPr id="8" name="TextBox 7">
            <a:extLst>
              <a:ext uri="{FF2B5EF4-FFF2-40B4-BE49-F238E27FC236}">
                <a16:creationId xmlns:a16="http://schemas.microsoft.com/office/drawing/2014/main" id="{99CCB0DF-547F-8C67-DA33-1DECA306678C}"/>
              </a:ext>
            </a:extLst>
          </p:cNvPr>
          <p:cNvSpPr txBox="1"/>
          <p:nvPr/>
        </p:nvSpPr>
        <p:spPr>
          <a:xfrm>
            <a:off x="5867400" y="6158537"/>
            <a:ext cx="1747594" cy="230832"/>
          </a:xfrm>
          <a:prstGeom prst="rect">
            <a:avLst/>
          </a:prstGeom>
          <a:noFill/>
        </p:spPr>
        <p:txBody>
          <a:bodyPr wrap="none" rtlCol="0">
            <a:spAutoFit/>
          </a:bodyPr>
          <a:lstStyle/>
          <a:p>
            <a:r>
              <a:rPr lang="en-US" sz="900" dirty="0"/>
              <a:t>F-1 Br. Potash Corp (8/24)</a:t>
            </a:r>
          </a:p>
        </p:txBody>
      </p:sp>
      <p:cxnSp>
        <p:nvCxnSpPr>
          <p:cNvPr id="10" name="Straight Connector 9">
            <a:extLst>
              <a:ext uri="{FF2B5EF4-FFF2-40B4-BE49-F238E27FC236}">
                <a16:creationId xmlns:a16="http://schemas.microsoft.com/office/drawing/2014/main" id="{51646487-48FA-4EAE-2E86-D761FE5C9E7B}"/>
              </a:ext>
            </a:extLst>
          </p:cNvPr>
          <p:cNvCxnSpPr/>
          <p:nvPr/>
        </p:nvCxnSpPr>
        <p:spPr>
          <a:xfrm>
            <a:off x="4724400" y="990600"/>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EB4235-32FA-966F-F7DA-E487DC53D76A}"/>
              </a:ext>
            </a:extLst>
          </p:cNvPr>
          <p:cNvCxnSpPr>
            <a:cxnSpLocks/>
          </p:cNvCxnSpPr>
          <p:nvPr/>
        </p:nvCxnSpPr>
        <p:spPr>
          <a:xfrm>
            <a:off x="1066800" y="11430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24A1F42-1238-05E8-429E-0A39479A2DE4}"/>
              </a:ext>
            </a:extLst>
          </p:cNvPr>
          <p:cNvCxnSpPr>
            <a:cxnSpLocks/>
          </p:cNvCxnSpPr>
          <p:nvPr/>
        </p:nvCxnSpPr>
        <p:spPr>
          <a:xfrm>
            <a:off x="457200" y="1600200"/>
            <a:ext cx="2743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5F0EAF-19EE-A39E-2933-74F0CE72250C}"/>
              </a:ext>
            </a:extLst>
          </p:cNvPr>
          <p:cNvCxnSpPr>
            <a:cxnSpLocks/>
          </p:cNvCxnSpPr>
          <p:nvPr/>
        </p:nvCxnSpPr>
        <p:spPr>
          <a:xfrm>
            <a:off x="457200" y="2514600"/>
            <a:ext cx="1447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59C018-6B13-99B1-1973-7EF4B125FEC4}"/>
              </a:ext>
            </a:extLst>
          </p:cNvPr>
          <p:cNvCxnSpPr>
            <a:cxnSpLocks/>
          </p:cNvCxnSpPr>
          <p:nvPr/>
        </p:nvCxnSpPr>
        <p:spPr>
          <a:xfrm>
            <a:off x="4038600" y="22098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B4C0AF-4E72-660A-3157-D0DCD06AA92C}"/>
              </a:ext>
            </a:extLst>
          </p:cNvPr>
          <p:cNvCxnSpPr>
            <a:cxnSpLocks/>
          </p:cNvCxnSpPr>
          <p:nvPr/>
        </p:nvCxnSpPr>
        <p:spPr>
          <a:xfrm>
            <a:off x="4800600" y="4572000"/>
            <a:ext cx="381304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94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list of tax calculations&#10;&#10;Description automatically generated with medium confidence">
            <a:extLst>
              <a:ext uri="{FF2B5EF4-FFF2-40B4-BE49-F238E27FC236}">
                <a16:creationId xmlns:a16="http://schemas.microsoft.com/office/drawing/2014/main" id="{85709444-9B50-A088-4DF0-FC1A07ED9791}"/>
              </a:ext>
            </a:extLst>
          </p:cNvPr>
          <p:cNvPicPr>
            <a:picLocks noGrp="1" noChangeAspect="1"/>
          </p:cNvPicPr>
          <p:nvPr>
            <p:ph idx="1"/>
          </p:nvPr>
        </p:nvPicPr>
        <p:blipFill>
          <a:blip r:embed="rId2"/>
          <a:stretch>
            <a:fillRect/>
          </a:stretch>
        </p:blipFill>
        <p:spPr>
          <a:xfrm>
            <a:off x="384048" y="533400"/>
            <a:ext cx="8458200" cy="5562600"/>
          </a:xfrm>
        </p:spPr>
      </p:pic>
      <p:sp>
        <p:nvSpPr>
          <p:cNvPr id="3" name="Title 2">
            <a:extLst>
              <a:ext uri="{FF2B5EF4-FFF2-40B4-BE49-F238E27FC236}">
                <a16:creationId xmlns:a16="http://schemas.microsoft.com/office/drawing/2014/main" id="{6136FA28-E136-4E3B-19EB-940B8013EBBF}"/>
              </a:ext>
            </a:extLst>
          </p:cNvPr>
          <p:cNvSpPr>
            <a:spLocks noGrp="1"/>
          </p:cNvSpPr>
          <p:nvPr>
            <p:ph type="title"/>
          </p:nvPr>
        </p:nvSpPr>
        <p:spPr/>
        <p:txBody>
          <a:bodyPr/>
          <a:lstStyle/>
          <a:p>
            <a:r>
              <a:rPr lang="en-US" dirty="0"/>
              <a:t>CAPM: Practice</a:t>
            </a:r>
          </a:p>
        </p:txBody>
      </p:sp>
      <p:sp>
        <p:nvSpPr>
          <p:cNvPr id="4" name="Slide Number Placeholder 3">
            <a:extLst>
              <a:ext uri="{FF2B5EF4-FFF2-40B4-BE49-F238E27FC236}">
                <a16:creationId xmlns:a16="http://schemas.microsoft.com/office/drawing/2014/main" id="{B6C60097-FDA1-FA8B-D584-D3C9B8FC66D8}"/>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9B6D5B4-79C4-4C76-8120-9C063D0B66EF}"/>
              </a:ext>
            </a:extLst>
          </p:cNvPr>
          <p:cNvSpPr>
            <a:spLocks noGrp="1"/>
          </p:cNvSpPr>
          <p:nvPr>
            <p:ph type="ftr" sz="quarter" idx="11"/>
          </p:nvPr>
        </p:nvSpPr>
        <p:spPr/>
        <p:txBody>
          <a:bodyPr/>
          <a:lstStyle/>
          <a:p>
            <a:r>
              <a:rPr lang="en-US"/>
              <a:t>CAPM</a:t>
            </a:r>
            <a:endParaRPr lang="en-US" dirty="0"/>
          </a:p>
        </p:txBody>
      </p:sp>
      <p:sp>
        <p:nvSpPr>
          <p:cNvPr id="8" name="TextBox 7">
            <a:extLst>
              <a:ext uri="{FF2B5EF4-FFF2-40B4-BE49-F238E27FC236}">
                <a16:creationId xmlns:a16="http://schemas.microsoft.com/office/drawing/2014/main" id="{514FDFED-39F7-2CCE-8E84-18C2A323D9F3}"/>
              </a:ext>
            </a:extLst>
          </p:cNvPr>
          <p:cNvSpPr txBox="1"/>
          <p:nvPr/>
        </p:nvSpPr>
        <p:spPr>
          <a:xfrm>
            <a:off x="5681609" y="6195317"/>
            <a:ext cx="1747594" cy="230832"/>
          </a:xfrm>
          <a:prstGeom prst="rect">
            <a:avLst/>
          </a:prstGeom>
          <a:noFill/>
        </p:spPr>
        <p:txBody>
          <a:bodyPr wrap="none" rtlCol="0">
            <a:spAutoFit/>
          </a:bodyPr>
          <a:lstStyle/>
          <a:p>
            <a:r>
              <a:rPr lang="en-US" sz="900" dirty="0"/>
              <a:t>F-1 Br. Potash Corp (8/24)</a:t>
            </a:r>
          </a:p>
        </p:txBody>
      </p:sp>
      <p:cxnSp>
        <p:nvCxnSpPr>
          <p:cNvPr id="9" name="Straight Connector 8">
            <a:extLst>
              <a:ext uri="{FF2B5EF4-FFF2-40B4-BE49-F238E27FC236}">
                <a16:creationId xmlns:a16="http://schemas.microsoft.com/office/drawing/2014/main" id="{C8EBA6DA-C96C-57C1-13E6-F28B1A34005C}"/>
              </a:ext>
            </a:extLst>
          </p:cNvPr>
          <p:cNvCxnSpPr>
            <a:cxnSpLocks/>
          </p:cNvCxnSpPr>
          <p:nvPr/>
        </p:nvCxnSpPr>
        <p:spPr>
          <a:xfrm>
            <a:off x="3200400" y="1524000"/>
            <a:ext cx="1143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92AC3A-DAE3-82E6-BE49-50E86816B0B4}"/>
              </a:ext>
            </a:extLst>
          </p:cNvPr>
          <p:cNvCxnSpPr>
            <a:cxnSpLocks/>
          </p:cNvCxnSpPr>
          <p:nvPr/>
        </p:nvCxnSpPr>
        <p:spPr>
          <a:xfrm>
            <a:off x="914400" y="1828800"/>
            <a:ext cx="1752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AC96AE-CE8A-867B-D77A-1E0361BE87C2}"/>
              </a:ext>
            </a:extLst>
          </p:cNvPr>
          <p:cNvCxnSpPr>
            <a:cxnSpLocks/>
          </p:cNvCxnSpPr>
          <p:nvPr/>
        </p:nvCxnSpPr>
        <p:spPr>
          <a:xfrm>
            <a:off x="3048000" y="2362200"/>
            <a:ext cx="1143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582F832-4DE1-0961-D3B4-E660D4009681}"/>
              </a:ext>
            </a:extLst>
          </p:cNvPr>
          <p:cNvCxnSpPr>
            <a:cxnSpLocks/>
          </p:cNvCxnSpPr>
          <p:nvPr/>
        </p:nvCxnSpPr>
        <p:spPr>
          <a:xfrm>
            <a:off x="1676400" y="2743200"/>
            <a:ext cx="3200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48E9F-F8AD-5070-7BE5-8BFAC990977C}"/>
              </a:ext>
            </a:extLst>
          </p:cNvPr>
          <p:cNvCxnSpPr>
            <a:cxnSpLocks/>
          </p:cNvCxnSpPr>
          <p:nvPr/>
        </p:nvCxnSpPr>
        <p:spPr>
          <a:xfrm>
            <a:off x="1371600" y="3200400"/>
            <a:ext cx="1143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720915-E743-0B9C-76ED-626462EBD854}"/>
              </a:ext>
            </a:extLst>
          </p:cNvPr>
          <p:cNvCxnSpPr>
            <a:cxnSpLocks/>
          </p:cNvCxnSpPr>
          <p:nvPr/>
        </p:nvCxnSpPr>
        <p:spPr>
          <a:xfrm>
            <a:off x="800100" y="5029200"/>
            <a:ext cx="8001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CB89C4-C7D7-D16A-B3A9-0417D7167D5C}"/>
              </a:ext>
            </a:extLst>
          </p:cNvPr>
          <p:cNvCxnSpPr>
            <a:cxnSpLocks/>
          </p:cNvCxnSpPr>
          <p:nvPr/>
        </p:nvCxnSpPr>
        <p:spPr>
          <a:xfrm>
            <a:off x="581346" y="5410200"/>
            <a:ext cx="254285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9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dirty="0"/>
              <a:t>CAPM</a:t>
            </a:r>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market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name="Equation" r:id="rId2" imgW="317500" imgH="152400" progId="Equation.3">
                  <p:embed/>
                </p:oleObj>
              </mc:Choice>
              <mc:Fallback>
                <p:oleObj name="Equation" r:id="rId2" imgW="317500" imgH="152400" progId="Equation.3">
                  <p:embed/>
                  <p:pic>
                    <p:nvPicPr>
                      <p:cNvPr id="6"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name="Equation" r:id="rId2" imgW="266700" imgH="241300" progId="Equation.3">
                  <p:embed/>
                </p:oleObj>
              </mc:Choice>
              <mc:Fallback>
                <p:oleObj name="Equation" r:id="rId2" imgW="266700" imgH="241300" progId="Equation.3">
                  <p:embed/>
                  <p:pic>
                    <p:nvPicPr>
                      <p:cNvPr id="6" name="Content Placeholder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6" name="Oval 16"/>
          <p:cNvSpPr>
            <a:spLocks noChangeArrowheads="1"/>
          </p:cNvSpPr>
          <p:nvPr/>
        </p:nvSpPr>
        <p:spPr bwMode="auto">
          <a:xfrm>
            <a:off x="5979458" y="5020201"/>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Rectangle 19"/>
          <p:cNvSpPr>
            <a:spLocks noChangeArrowheads="1"/>
          </p:cNvSpPr>
          <p:nvPr/>
        </p:nvSpPr>
        <p:spPr bwMode="auto">
          <a:xfrm>
            <a:off x="3241077" y="3879830"/>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dirty="0">
                <a:latin typeface="Times New Roman" charset="0"/>
                <a:sym typeface="Monotype Sorts" charset="0"/>
              </a:rPr>
              <a:t></a:t>
            </a:r>
            <a:endParaRPr lang="en-US" sz="2400" b="1" dirty="0">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name="Equation" r:id="rId4" imgW="228600" imgH="177800" progId="Equation.3">
                  <p:embed/>
                </p:oleObj>
              </mc:Choice>
              <mc:Fallback>
                <p:oleObj name="Equation" r:id="rId4" imgW="228600" imgH="177800" progId="Equation.3">
                  <p:embed/>
                  <p:pic>
                    <p:nvPicPr>
                      <p:cNvPr id="2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name="Equation" r:id="rId6" imgW="190500" imgH="177800" progId="Equation.3">
                  <p:embed/>
                </p:oleObj>
              </mc:Choice>
              <mc:Fallback>
                <p:oleObj name="Equation" r:id="rId6" imgW="190500" imgH="177800" progId="Equation.3">
                  <p:embed/>
                  <p:pic>
                    <p:nvPicPr>
                      <p:cNvPr id="27"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AF9B4ADF-366F-1884-CAA9-8E9B3A9C48AB}"/>
              </a:ext>
            </a:extLst>
          </p:cNvPr>
          <p:cNvSpPr txBox="1"/>
          <p:nvPr/>
        </p:nvSpPr>
        <p:spPr>
          <a:xfrm>
            <a:off x="443752" y="5680487"/>
            <a:ext cx="4746428" cy="369332"/>
          </a:xfrm>
          <a:prstGeom prst="rect">
            <a:avLst/>
          </a:prstGeom>
          <a:noFill/>
        </p:spPr>
        <p:txBody>
          <a:bodyPr wrap="none" rtlCol="0">
            <a:spAutoFit/>
          </a:bodyPr>
          <a:lstStyle/>
          <a:p>
            <a:r>
              <a:rPr lang="en-US" dirty="0"/>
              <a:t>Is this a riskless arbitrage opportunity?</a:t>
            </a:r>
          </a:p>
        </p:txBody>
      </p:sp>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3" grpId="0" animBg="1"/>
      <p:bldP spid="14" grpId="0"/>
      <p:bldP spid="15" grpId="0" animBg="1"/>
      <p:bldP spid="16" grpId="0" animBg="1"/>
      <p:bldP spid="17" grpId="0"/>
      <p:bldP spid="18" grpId="0" animBg="1"/>
      <p:bldP spid="19" grpId="0"/>
      <p:bldP spid="20" grpId="0"/>
      <p:bldP spid="21" grpId="0"/>
      <p:bldP spid="22" grpId="0"/>
      <p:bldP spid="23" grpId="0" animBg="1"/>
      <p:bldP spid="24" grpId="0" animBg="1"/>
      <p:bldP spid="2" grpId="0" animBg="1"/>
      <p:bldP spid="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23532</TotalTime>
  <Words>1387</Words>
  <Application>Microsoft Macintosh PowerPoint</Application>
  <PresentationFormat>On-screen Show (4:3)</PresentationFormat>
  <Paragraphs>239</Paragraphs>
  <Slides>23</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6" baseType="lpstr">
      <vt:lpstr>ＭＳ Ｐゴシック</vt: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PowerPoint Presentation</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Financial Leverage and Beta: Be Careful in Comparing Reported Equity Betas</vt:lpstr>
      <vt:lpstr>Financial Leverage and Beta: Example</vt:lpstr>
      <vt:lpstr>Combining Betas in Portfolios</vt:lpstr>
      <vt:lpstr>Estimating CAPM Inputs:  Beta</vt:lpstr>
      <vt:lpstr>CAPM Beta</vt:lpstr>
      <vt:lpstr>CAPM Inputs:  Equity Risk Premium (rm – rf)</vt:lpstr>
      <vt:lpstr>The Firm versus the Project</vt:lpstr>
      <vt:lpstr>The Cost of Capital with Debt</vt:lpstr>
      <vt:lpstr>Low Beta vs. High Beta Stock Returns</vt:lpstr>
      <vt:lpstr>Fama &amp; French: Theory and Evidence (2004)</vt:lpstr>
      <vt:lpstr>CAPM: Practice</vt:lpstr>
      <vt:lpstr>CAPM: Practice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428</cp:revision>
  <cp:lastPrinted>2022-10-05T23:49:06Z</cp:lastPrinted>
  <dcterms:created xsi:type="dcterms:W3CDTF">2011-02-27T12:28:13Z</dcterms:created>
  <dcterms:modified xsi:type="dcterms:W3CDTF">2025-10-12T17:41:17Z</dcterms:modified>
</cp:coreProperties>
</file>