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7"/>
  </p:notesMasterIdLst>
  <p:handoutMasterIdLst>
    <p:handoutMasterId r:id="rId38"/>
  </p:handoutMasterIdLst>
  <p:sldIdLst>
    <p:sldId id="298" r:id="rId2"/>
    <p:sldId id="345" r:id="rId3"/>
    <p:sldId id="329" r:id="rId4"/>
    <p:sldId id="342" r:id="rId5"/>
    <p:sldId id="300" r:id="rId6"/>
    <p:sldId id="302" r:id="rId7"/>
    <p:sldId id="301" r:id="rId8"/>
    <p:sldId id="344" r:id="rId9"/>
    <p:sldId id="303" r:id="rId10"/>
    <p:sldId id="346" r:id="rId11"/>
    <p:sldId id="304" r:id="rId12"/>
    <p:sldId id="330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64" r:id="rId33"/>
    <p:sldId id="370" r:id="rId34"/>
    <p:sldId id="366" r:id="rId35"/>
    <p:sldId id="368" r:id="rId36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/>
    <p:restoredTop sz="94595"/>
  </p:normalViewPr>
  <p:slideViewPr>
    <p:cSldViewPr>
      <p:cViewPr varScale="1">
        <p:scale>
          <a:sx n="143" d="100"/>
          <a:sy n="143" d="100"/>
        </p:scale>
        <p:origin x="20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23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CF_Ch14_Accounting_22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Statement of Cash Flows:  Operating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9" name="Picture 8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8E349A8-58C8-9EE1-99C1-17DE6C61F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609600"/>
            <a:ext cx="82931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Statement of Cash Flows: Investing Activities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6483C-6FFB-2A4B-85B3-B9FB5DB1D7F1}"/>
              </a:ext>
            </a:extLst>
          </p:cNvPr>
          <p:cNvSpPr txBox="1"/>
          <p:nvPr/>
        </p:nvSpPr>
        <p:spPr>
          <a:xfrm>
            <a:off x="6096000" y="589560"/>
            <a:ext cx="212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2022	       2021</a:t>
            </a:r>
            <a:endParaRPr lang="en-US" dirty="0"/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E3D46A62-9BEA-21B6-7FDA-0CCB7F93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206500"/>
            <a:ext cx="8010398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6712458" y="685800"/>
            <a:ext cx="2129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2022	       2021</a:t>
            </a:r>
            <a:endParaRPr lang="en-US" dirty="0"/>
          </a:p>
        </p:txBody>
      </p:sp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E2325748-9AF9-86C6-BF46-1CF10904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073061"/>
            <a:ext cx="8229600" cy="48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</a:t>
            </a:r>
            <a:r>
              <a:rPr lang="en-US" dirty="0">
                <a:ea typeface="ＭＳ Ｐゴシック" charset="0"/>
                <a:cs typeface="ＭＳ Ｐゴシック" charset="0"/>
              </a:rPr>
              <a:t>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8579ED5-BA32-9BC0-D169-7AE913B3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458200" cy="259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04068E-789E-76DE-FE36-0BDF91BC5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99355"/>
            <a:ext cx="6403848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46198"/>
              </p:ext>
            </p:extLst>
          </p:nvPr>
        </p:nvGraphicFramePr>
        <p:xfrm>
          <a:off x="381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  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399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3031"/>
              </p:ext>
            </p:extLst>
          </p:nvPr>
        </p:nvGraphicFramePr>
        <p:xfrm>
          <a:off x="762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551"/>
              </p:ext>
            </p:extLst>
          </p:nvPr>
        </p:nvGraphicFramePr>
        <p:xfrm>
          <a:off x="5638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2243"/>
              </p:ext>
            </p:extLst>
          </p:nvPr>
        </p:nvGraphicFramePr>
        <p:xfrm>
          <a:off x="415860" y="930875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2971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3043"/>
              </p:ext>
            </p:extLst>
          </p:nvPr>
        </p:nvGraphicFramePr>
        <p:xfrm>
          <a:off x="384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457200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6631"/>
              </p:ext>
            </p:extLst>
          </p:nvPr>
        </p:nvGraphicFramePr>
        <p:xfrm>
          <a:off x="1371600" y="1524000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1498"/>
              </p:ext>
            </p:extLst>
          </p:nvPr>
        </p:nvGraphicFramePr>
        <p:xfrm>
          <a:off x="76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6858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7181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6781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8153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8915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143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847920" imgH="4050000" progId="MSGraph.Chart.8">
                  <p:embed followColorScheme="full"/>
                </p:oleObj>
              </mc:Choice>
              <mc:Fallback>
                <p:oleObj name="Chart" r:id="rId3" imgW="6847920" imgH="4050000" progId="MSGraph.Chart.8">
                  <p:embed followColorScheme="full"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sz="2000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Depreciation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= CF Project (Pre-Tax)</a:t>
            </a: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= CF Project (After-tax)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+ Debt - </a:t>
            </a:r>
            <a:r>
              <a:rPr lang="en-US" sz="1800" b="1" dirty="0" err="1">
                <a:ea typeface="ＭＳ Ｐゴシック" charset="0"/>
              </a:rPr>
              <a:t>Int</a:t>
            </a:r>
            <a:r>
              <a:rPr lang="en-US" sz="1800" b="1" dirty="0">
                <a:ea typeface="ＭＳ Ｐゴシック" charset="0"/>
              </a:rPr>
              <a:t> = CF Lev. Own.</a:t>
            </a:r>
          </a:p>
          <a:p>
            <a:pPr marL="1019175" lvl="2" indent="-212725">
              <a:lnSpc>
                <a:spcPct val="90000"/>
              </a:lnSpc>
            </a:pP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6871"/>
              </p:ext>
            </p:extLst>
          </p:nvPr>
        </p:nvGraphicFramePr>
        <p:xfrm>
          <a:off x="526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69144"/>
              </p:ext>
            </p:extLst>
          </p:nvPr>
        </p:nvGraphicFramePr>
        <p:xfrm>
          <a:off x="1447800" y="992087"/>
          <a:ext cx="7010400" cy="42047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 Comment Letter Topics (10/23/20)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9554C-95CF-484B-B4BA-36784CF2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378825" cy="4876800"/>
          </a:xfrm>
        </p:spPr>
      </p:pic>
    </p:spTree>
    <p:extLst>
      <p:ext uri="{BB962C8B-B14F-4D97-AF65-F5344CB8AC3E}">
        <p14:creationId xmlns:p14="http://schemas.microsoft.com/office/powerpoint/2010/main" val="834871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8" name="Picture 7" descr="A picture containing bar chart&#10;&#10;Description automatically generated">
            <a:extLst>
              <a:ext uri="{FF2B5EF4-FFF2-40B4-BE49-F238E27FC236}">
                <a16:creationId xmlns:a16="http://schemas.microsoft.com/office/drawing/2014/main" id="{4D508092-23B2-AC2F-0D39-804FB931A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55"/>
          <a:stretch/>
        </p:blipFill>
        <p:spPr>
          <a:xfrm>
            <a:off x="384048" y="914400"/>
            <a:ext cx="8540496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26A8E732-18E7-9173-6937-B0DCB5433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914400"/>
            <a:ext cx="8458200" cy="533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BB5535-3EA6-7860-447F-4BAA9938E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264" y="549272"/>
            <a:ext cx="2974848" cy="3651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2022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497D79E5-9002-F569-A755-37E03CE3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532704"/>
            <a:ext cx="8302752" cy="5639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19718</TotalTime>
  <Words>1872</Words>
  <Application>Microsoft Macintosh PowerPoint</Application>
  <PresentationFormat>On-screen Show (4:3)</PresentationFormat>
  <Paragraphs>507</Paragraphs>
  <Slides>35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NSimSun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CG Body - Standard</vt:lpstr>
      <vt:lpstr>Chart</vt:lpstr>
      <vt:lpstr>Financial Statements</vt:lpstr>
      <vt:lpstr>GAAP</vt:lpstr>
      <vt:lpstr>Components of Financial Statements</vt:lpstr>
      <vt:lpstr>Balance Sheet</vt:lpstr>
      <vt:lpstr>Costco’s FY 2022 Balance Sheet (Assets)</vt:lpstr>
      <vt:lpstr>Costco’s FY 2022 Balance Sheet (L &amp; SH Equity)</vt:lpstr>
      <vt:lpstr>Balance Sheet Concerns</vt:lpstr>
      <vt:lpstr>Income Statement</vt:lpstr>
      <vt:lpstr>Costco’s FY 2022 Income Statement</vt:lpstr>
      <vt:lpstr>Statement of Cash Flows</vt:lpstr>
      <vt:lpstr>Costco’s FY 2022 Statement of Cash Flows:  Operating Activities</vt:lpstr>
      <vt:lpstr>Costco’s FY 2022 Statement of Cash Flows: Investing Activities</vt:lpstr>
      <vt:lpstr>Costco’s FY 2022 Statement of Cash Flows: Financing Activities</vt:lpstr>
      <vt:lpstr>Costco’s FY 2022’s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  <vt:lpstr>Free Cash Flow</vt:lpstr>
      <vt:lpstr>FCF Analysis: Owen v. ESG, Del. Ch. Ct. 2015</vt:lpstr>
      <vt:lpstr>SEC Comment Letter Topics (10/23/20)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341</cp:revision>
  <cp:lastPrinted>2021-10-24T02:13:45Z</cp:lastPrinted>
  <dcterms:created xsi:type="dcterms:W3CDTF">2010-03-20T00:16:08Z</dcterms:created>
  <dcterms:modified xsi:type="dcterms:W3CDTF">2022-10-22T18:00:08Z</dcterms:modified>
</cp:coreProperties>
</file>