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7"/>
  </p:notesMasterIdLst>
  <p:handoutMasterIdLst>
    <p:handoutMasterId r:id="rId58"/>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09" r:id="rId17"/>
    <p:sldId id="317" r:id="rId18"/>
    <p:sldId id="343" r:id="rId19"/>
    <p:sldId id="342" r:id="rId20"/>
    <p:sldId id="363" r:id="rId21"/>
    <p:sldId id="361" r:id="rId22"/>
    <p:sldId id="362" r:id="rId23"/>
    <p:sldId id="432" r:id="rId24"/>
    <p:sldId id="437" r:id="rId25"/>
    <p:sldId id="439" r:id="rId26"/>
    <p:sldId id="438" r:id="rId27"/>
    <p:sldId id="281" r:id="rId28"/>
    <p:sldId id="305" r:id="rId29"/>
    <p:sldId id="306" r:id="rId30"/>
    <p:sldId id="330" r:id="rId31"/>
    <p:sldId id="329" r:id="rId32"/>
    <p:sldId id="336" r:id="rId33"/>
    <p:sldId id="337" r:id="rId34"/>
    <p:sldId id="335" r:id="rId35"/>
    <p:sldId id="331" r:id="rId36"/>
    <p:sldId id="344" r:id="rId37"/>
    <p:sldId id="332" r:id="rId38"/>
    <p:sldId id="346" r:id="rId39"/>
    <p:sldId id="345" r:id="rId40"/>
    <p:sldId id="341" r:id="rId41"/>
    <p:sldId id="304" r:id="rId42"/>
    <p:sldId id="318" r:id="rId43"/>
    <p:sldId id="313" r:id="rId44"/>
    <p:sldId id="323" r:id="rId45"/>
    <p:sldId id="284" r:id="rId46"/>
    <p:sldId id="340" r:id="rId47"/>
    <p:sldId id="276" r:id="rId48"/>
    <p:sldId id="277" r:id="rId49"/>
    <p:sldId id="311" r:id="rId50"/>
    <p:sldId id="279" r:id="rId51"/>
    <p:sldId id="286" r:id="rId52"/>
    <p:sldId id="288" r:id="rId53"/>
    <p:sldId id="290" r:id="rId54"/>
    <p:sldId id="292" r:id="rId55"/>
    <p:sldId id="293" r:id="rId56"/>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87"/>
    <p:restoredTop sz="95527" autoAdjust="0"/>
  </p:normalViewPr>
  <p:slideViewPr>
    <p:cSldViewPr>
      <p:cViewPr varScale="1">
        <p:scale>
          <a:sx n="138" d="100"/>
          <a:sy n="138" d="100"/>
        </p:scale>
        <p:origin x="176" y="172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70" d="100"/>
        <a:sy n="17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16</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17</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20</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21</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22</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27</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28</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29</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41</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45</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47</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94461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48</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65329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49</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3266866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50</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3954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51</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52</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53</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54</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55</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CF_Ch12_MrkEff_22</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400" b="1" dirty="0"/>
              <a:t>Perfect Markets</a:t>
            </a:r>
          </a:p>
          <a:p>
            <a:pPr lvl="1" eaLnBrk="1" hangingPunct="1"/>
            <a:r>
              <a:rPr lang="en-US" sz="2000" dirty="0"/>
              <a:t>Market Imperfections (taxes, transaction costs, etc.)</a:t>
            </a:r>
          </a:p>
          <a:p>
            <a:pPr lvl="1" eaLnBrk="1" hangingPunct="1"/>
            <a:endParaRPr lang="en-US" sz="2000" dirty="0"/>
          </a:p>
          <a:p>
            <a:pPr eaLnBrk="1" hangingPunct="1"/>
            <a:r>
              <a:rPr lang="en-US" sz="2400" b="1" dirty="0"/>
              <a:t>Efficient Markets</a:t>
            </a:r>
          </a:p>
          <a:p>
            <a:pPr lvl="1" eaLnBrk="1" hangingPunct="1"/>
            <a:r>
              <a:rPr lang="en-US" sz="2000" dirty="0"/>
              <a:t>Market sets prices using </a:t>
            </a:r>
            <a:r>
              <a:rPr lang="en-US" sz="2000" i="1" dirty="0"/>
              <a:t>all</a:t>
            </a:r>
            <a:r>
              <a:rPr lang="en-US" sz="2000" dirty="0"/>
              <a:t> available information (future CFs, </a:t>
            </a:r>
            <a:r>
              <a:rPr lang="en-US" sz="2000" dirty="0" err="1"/>
              <a:t>covariances</a:t>
            </a:r>
            <a:r>
              <a:rPr lang="en-US" sz="2000" dirty="0"/>
              <a:t>, liquidity)</a:t>
            </a:r>
          </a:p>
          <a:p>
            <a:pPr lvl="2" eaLnBrk="1" hangingPunct="1"/>
            <a:r>
              <a:rPr lang="en-US" sz="2000" dirty="0"/>
              <a:t>Does it matter if different investors have different information, </a:t>
            </a:r>
            <a:r>
              <a:rPr lang="en-US" sz="2000" i="1" dirty="0"/>
              <a:t>e.g</a:t>
            </a:r>
            <a:r>
              <a:rPr lang="en-US" sz="2000" dirty="0"/>
              <a:t>., insiders?</a:t>
            </a:r>
          </a:p>
          <a:p>
            <a:pPr lvl="1" eaLnBrk="1" hangingPunct="1"/>
            <a:r>
              <a:rPr lang="en-US" sz="2000" dirty="0"/>
              <a:t>Asset Pricing Model for E(r):  CAPM? A factor model, such as </a:t>
            </a:r>
            <a:r>
              <a:rPr lang="en-US" sz="2000" dirty="0" err="1"/>
              <a:t>Fama</a:t>
            </a:r>
            <a:r>
              <a:rPr lang="en-US" sz="2000" dirty="0"/>
              <a:t>-French?</a:t>
            </a:r>
          </a:p>
          <a:p>
            <a:pPr lvl="2" eaLnBrk="1" hangingPunct="1"/>
            <a:r>
              <a:rPr lang="en-US" sz="2000" dirty="0"/>
              <a:t>If true E(r) is different from CAPM, is CAPM wrong or market inefficient?</a:t>
            </a:r>
          </a:p>
          <a:p>
            <a:pPr lvl="1" eaLnBrk="1" hangingPunct="1"/>
            <a:r>
              <a:rPr lang="en-US" sz="2000" dirty="0"/>
              <a:t>Long-term vs. short-term efficiency</a:t>
            </a:r>
          </a:p>
          <a:p>
            <a:pPr marL="171450" lvl="1" indent="0" eaLnBrk="1" hangingPunct="1">
              <a:buNone/>
            </a:pPr>
            <a:endParaRPr lang="en-US" sz="2000" dirty="0"/>
          </a:p>
          <a:p>
            <a:pPr eaLnBrk="1" hangingPunct="1"/>
            <a:r>
              <a:rPr lang="en-US" sz="2400" b="1" dirty="0"/>
              <a:t>Imperfect, efficient markets</a:t>
            </a:r>
          </a:p>
          <a:p>
            <a:pPr eaLnBrk="1" hangingPunct="1"/>
            <a:endParaRPr lang="en-US" sz="2000" dirty="0"/>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ts val="3840"/>
              </a:lnSpc>
              <a:spcAft>
                <a:spcPts val="600"/>
              </a:spcAft>
            </a:pPr>
            <a:r>
              <a:rPr lang="en-US" sz="2400" dirty="0">
                <a:solidFill>
                  <a:srgbClr val="010004"/>
                </a:solidFill>
              </a:rPr>
              <a:t>Historical price and volume information</a:t>
            </a:r>
          </a:p>
          <a:p>
            <a:pPr marL="742950" lvl="1" indent="-285750" algn="just" eaLnBrk="1" hangingPunct="1">
              <a:lnSpc>
                <a:spcPts val="3840"/>
              </a:lnSpc>
              <a:spcAft>
                <a:spcPts val="600"/>
              </a:spcAft>
            </a:pPr>
            <a:r>
              <a:rPr lang="en-US" sz="2400" dirty="0">
                <a:solidFill>
                  <a:srgbClr val="010004"/>
                </a:solidFill>
              </a:rPr>
              <a:t>Published accounting statements</a:t>
            </a:r>
          </a:p>
          <a:p>
            <a:pPr marL="742950" lvl="1" indent="-285750" algn="just" eaLnBrk="1" hangingPunct="1">
              <a:lnSpc>
                <a:spcPts val="3840"/>
              </a:lnSpc>
              <a:spcAft>
                <a:spcPts val="600"/>
              </a:spcAft>
            </a:pPr>
            <a:r>
              <a:rPr lang="en-US" sz="2400" dirty="0">
                <a:solidFill>
                  <a:srgbClr val="010004"/>
                </a:solidFill>
              </a:rPr>
              <a:t>Information found in annual reports</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8931">
                                            <p:txEl>
                                              <p:pRg st="1" end="1"/>
                                            </p:txEl>
                                          </p:spTgt>
                                        </p:tgtEl>
                                        <p:attrNameLst>
                                          <p:attrName>style.visibility</p:attrName>
                                        </p:attrNameLst>
                                      </p:cBhvr>
                                      <p:to>
                                        <p:strVal val="visible"/>
                                      </p:to>
                                    </p:set>
                                    <p:animEffect transition="in" filter="fade">
                                      <p:cBhvr>
                                        <p:cTn id="14" dur="1000"/>
                                        <p:tgtEl>
                                          <p:spTgt spid="508931">
                                            <p:txEl>
                                              <p:pRg st="1" end="1"/>
                                            </p:txEl>
                                          </p:spTgt>
                                        </p:tgtEl>
                                      </p:cBhvr>
                                    </p:animEffect>
                                    <p:anim calcmode="lin" valueType="num">
                                      <p:cBhvr>
                                        <p:cTn id="15"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8931">
                                            <p:txEl>
                                              <p:pRg st="3" end="3"/>
                                            </p:txEl>
                                          </p:spTgt>
                                        </p:tgtEl>
                                        <p:attrNameLst>
                                          <p:attrName>style.visibility</p:attrName>
                                        </p:attrNameLst>
                                      </p:cBhvr>
                                      <p:to>
                                        <p:strVal val="visible"/>
                                      </p:to>
                                    </p:set>
                                    <p:animEffect transition="in" filter="fade">
                                      <p:cBhvr>
                                        <p:cTn id="21" dur="1000"/>
                                        <p:tgtEl>
                                          <p:spTgt spid="508931">
                                            <p:txEl>
                                              <p:pRg st="3" end="3"/>
                                            </p:txEl>
                                          </p:spTgt>
                                        </p:tgtEl>
                                      </p:cBhvr>
                                    </p:animEffect>
                                    <p:anim calcmode="lin" valueType="num">
                                      <p:cBhvr>
                                        <p:cTn id="22"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0893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8931">
                                            <p:txEl>
                                              <p:pRg st="4" end="4"/>
                                            </p:txEl>
                                          </p:spTgt>
                                        </p:tgtEl>
                                        <p:attrNameLst>
                                          <p:attrName>style.visibility</p:attrName>
                                        </p:attrNameLst>
                                      </p:cBhvr>
                                      <p:to>
                                        <p:strVal val="visible"/>
                                      </p:to>
                                    </p:set>
                                    <p:animEffect transition="in" filter="fade">
                                      <p:cBhvr>
                                        <p:cTn id="28" dur="1000"/>
                                        <p:tgtEl>
                                          <p:spTgt spid="508931">
                                            <p:txEl>
                                              <p:pRg st="4" end="4"/>
                                            </p:txEl>
                                          </p:spTgt>
                                        </p:tgtEl>
                                      </p:cBhvr>
                                    </p:animEffect>
                                    <p:anim calcmode="lin" valueType="num">
                                      <p:cBhvr>
                                        <p:cTn id="29"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0893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8931">
                                            <p:txEl>
                                              <p:pRg st="5" end="5"/>
                                            </p:txEl>
                                          </p:spTgt>
                                        </p:tgtEl>
                                        <p:attrNameLst>
                                          <p:attrName>style.visibility</p:attrName>
                                        </p:attrNameLst>
                                      </p:cBhvr>
                                      <p:to>
                                        <p:strVal val="visible"/>
                                      </p:to>
                                    </p:set>
                                    <p:animEffect transition="in" filter="fade">
                                      <p:cBhvr>
                                        <p:cTn id="35" dur="1000"/>
                                        <p:tgtEl>
                                          <p:spTgt spid="508931">
                                            <p:txEl>
                                              <p:pRg st="5" end="5"/>
                                            </p:txEl>
                                          </p:spTgt>
                                        </p:tgtEl>
                                      </p:cBhvr>
                                    </p:animEffect>
                                    <p:anim calcmode="lin" valueType="num">
                                      <p:cBhvr>
                                        <p:cTn id="36"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0893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08931">
                                            <p:txEl>
                                              <p:pRg st="6" end="6"/>
                                            </p:txEl>
                                          </p:spTgt>
                                        </p:tgtEl>
                                        <p:attrNameLst>
                                          <p:attrName>style.visibility</p:attrName>
                                        </p:attrNameLst>
                                      </p:cBhvr>
                                      <p:to>
                                        <p:strVal val="visible"/>
                                      </p:to>
                                    </p:set>
                                    <p:animEffect transition="in" filter="fade">
                                      <p:cBhvr>
                                        <p:cTn id="42" dur="1000"/>
                                        <p:tgtEl>
                                          <p:spTgt spid="508931">
                                            <p:txEl>
                                              <p:pRg st="6" end="6"/>
                                            </p:txEl>
                                          </p:spTgt>
                                        </p:tgtEl>
                                      </p:cBhvr>
                                    </p:animEffect>
                                    <p:anim calcmode="lin" valueType="num">
                                      <p:cBhvr>
                                        <p:cTn id="43"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a:t>
            </a:r>
            <a:r>
              <a:rPr lang="en-US" sz="2800" i="1" dirty="0">
                <a:solidFill>
                  <a:srgbClr val="010004"/>
                </a:solidFill>
              </a:rPr>
              <a:t>generally supports</a:t>
            </a:r>
            <a:r>
              <a:rPr lang="en-US" sz="2800" dirty="0">
                <a:solidFill>
                  <a:srgbClr val="010004"/>
                </a:solidFill>
              </a:rPr>
              <a:t> the hypothesis of the efficiency of markets.</a:t>
            </a:r>
          </a:p>
          <a:p>
            <a:pPr marL="476250" indent="-476250" eaLnBrk="1" hangingPunct="1">
              <a:lnSpc>
                <a:spcPct val="90000"/>
              </a:lnSpc>
              <a:spcAft>
                <a:spcPts val="600"/>
              </a:spcAft>
            </a:pPr>
            <a:endParaRPr lang="en-US" sz="2800" dirty="0">
              <a:solidFill>
                <a:srgbClr val="010004"/>
              </a:solidFill>
            </a:endParaRP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a:p>
            <a:pPr marL="933450" lvl="1" indent="-476250">
              <a:lnSpc>
                <a:spcPct val="90000"/>
              </a:lnSpc>
              <a:spcAft>
                <a:spcPts val="600"/>
              </a:spcAft>
            </a:pPr>
            <a:r>
              <a:rPr lang="en-US" sz="2400" b="1" dirty="0">
                <a:solidFill>
                  <a:srgbClr val="010004"/>
                </a:solidFill>
              </a:rPr>
              <a:t> 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endParaRPr lang="en-US" sz="2400" dirty="0">
              <a:solidFill>
                <a:srgbClr val="010004"/>
              </a:solidFill>
            </a:endParaRP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712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712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7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457200" lvl="1" indent="0" eaLnBrk="1" hangingPunct="1">
              <a:lnSpc>
                <a:spcPct val="90000"/>
              </a:lnSpc>
              <a:buNone/>
            </a:pPr>
            <a:endParaRPr lang="en-US" sz="2200" dirty="0">
              <a:solidFill>
                <a:srgbClr val="010004"/>
              </a:solidFill>
            </a:endParaRP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 and </a:t>
            </a:r>
            <a:r>
              <a:rPr lang="en-US" sz="2200" b="1" dirty="0">
                <a:solidFill>
                  <a:srgbClr val="FF0000"/>
                </a:solidFill>
              </a:rPr>
              <a:t>are adjusted for risk.</a:t>
            </a:r>
          </a:p>
          <a:p>
            <a:pPr marL="742950" lvl="1" indent="-285750" eaLnBrk="1" hangingPunct="1">
              <a:lnSpc>
                <a:spcPct val="90000"/>
              </a:lnSpc>
            </a:pPr>
            <a:endParaRPr lang="en-US" sz="2200" dirty="0">
              <a:solidFill>
                <a:srgbClr val="010004"/>
              </a:solidFill>
            </a:endParaRP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5" end="5"/>
                                            </p:txEl>
                                          </p:spTgt>
                                        </p:tgtEl>
                                        <p:attrNameLst>
                                          <p:attrName>style.visibility</p:attrName>
                                        </p:attrNameLst>
                                      </p:cBhvr>
                                      <p:to>
                                        <p:strVal val="visible"/>
                                      </p:to>
                                    </p:set>
                                    <p:animEffect transition="in" filter="fade">
                                      <p:cBhvr>
                                        <p:cTn id="24" dur="1000"/>
                                        <p:tgtEl>
                                          <p:spTgt spid="519171">
                                            <p:txEl>
                                              <p:pRg st="5" end="5"/>
                                            </p:txEl>
                                          </p:spTgt>
                                        </p:tgtEl>
                                      </p:cBhvr>
                                    </p:animEffect>
                                    <p:anim calcmode="lin" valueType="num">
                                      <p:cBhvr>
                                        <p:cTn id="25"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6" end="6"/>
                                            </p:txEl>
                                          </p:spTgt>
                                        </p:tgtEl>
                                        <p:attrNameLst>
                                          <p:attrName>style.visibility</p:attrName>
                                        </p:attrNameLst>
                                      </p:cBhvr>
                                      <p:to>
                                        <p:strVal val="visible"/>
                                      </p:to>
                                    </p:set>
                                    <p:animEffect transition="in" filter="fade">
                                      <p:cBhvr>
                                        <p:cTn id="29" dur="1000"/>
                                        <p:tgtEl>
                                          <p:spTgt spid="519171">
                                            <p:txEl>
                                              <p:pRg st="6" end="6"/>
                                            </p:txEl>
                                          </p:spTgt>
                                        </p:tgtEl>
                                      </p:cBhvr>
                                    </p:animEffect>
                                    <p:anim calcmode="lin" valueType="num">
                                      <p:cBhvr>
                                        <p:cTn id="30"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8" end="8"/>
                                            </p:txEl>
                                          </p:spTgt>
                                        </p:tgtEl>
                                        <p:attrNameLst>
                                          <p:attrName>style.visibility</p:attrName>
                                        </p:attrNameLst>
                                      </p:cBhvr>
                                      <p:to>
                                        <p:strVal val="visible"/>
                                      </p:to>
                                    </p:set>
                                    <p:animEffect transition="in" filter="fade">
                                      <p:cBhvr>
                                        <p:cTn id="36" dur="1000"/>
                                        <p:tgtEl>
                                          <p:spTgt spid="519171">
                                            <p:txEl>
                                              <p:pRg st="8" end="8"/>
                                            </p:txEl>
                                          </p:spTgt>
                                        </p:tgtEl>
                                      </p:cBhvr>
                                    </p:animEffect>
                                    <p:anim calcmode="lin" valueType="num">
                                      <p:cBhvr>
                                        <p:cTn id="37" dur="1000" fill="hold"/>
                                        <p:tgtEl>
                                          <p:spTgt spid="519171">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16</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normAutofit lnSpcReduction="10000"/>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b="1" i="1" dirty="0"/>
              <a:t>Daily E(r)</a:t>
            </a:r>
            <a:r>
              <a:rPr lang="en-US" sz="2400" i="1" dirty="0"/>
              <a:t> </a:t>
            </a:r>
            <a:r>
              <a:rPr lang="en-US" sz="2400" dirty="0"/>
              <a:t>= 3bp &lt; </a:t>
            </a:r>
            <a:r>
              <a:rPr lang="en-US" sz="2400" i="1" dirty="0"/>
              <a:t>E(r) </a:t>
            </a:r>
            <a:r>
              <a:rPr lang="en-US" sz="2400" dirty="0"/>
              <a:t>&lt; 7bp.  [8% &lt; </a:t>
            </a:r>
            <a:r>
              <a:rPr lang="en-US" sz="2400" i="1" dirty="0"/>
              <a:t>E(r) (yearly) </a:t>
            </a:r>
            <a:r>
              <a:rPr lang="en-US" sz="2400" dirty="0"/>
              <a:t>&lt; 15%]</a:t>
            </a:r>
          </a:p>
          <a:p>
            <a:pPr marL="457200" lvl="1" indent="-223838">
              <a:lnSpc>
                <a:spcPct val="90000"/>
              </a:lnSpc>
            </a:pPr>
            <a:r>
              <a:rPr lang="en-US" sz="2400" b="1" dirty="0"/>
              <a:t>Daily </a:t>
            </a:r>
            <a:r>
              <a:rPr lang="en-US" sz="2400" b="1" i="1" dirty="0"/>
              <a:t>SD</a:t>
            </a:r>
            <a:r>
              <a:rPr lang="en-US" sz="2400" dirty="0"/>
              <a:t>: individual stocks: 200-300bp; for portfolio, 50-100bp</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00050" lvl="1" indent="-228600">
              <a:lnSpc>
                <a:spcPct val="90000"/>
              </a:lnSpc>
            </a:pPr>
            <a:r>
              <a:rPr lang="en-US" sz="2650" dirty="0"/>
              <a:t>A </a:t>
            </a:r>
            <a:r>
              <a:rPr lang="en-US" sz="2650" dirty="0">
                <a:solidFill>
                  <a:srgbClr val="FF0000"/>
                </a:solidFill>
              </a:rPr>
              <a:t>signal</a:t>
            </a:r>
            <a:r>
              <a:rPr lang="en-US" sz="2650" dirty="0"/>
              <a:t> of 1bp/day translates into ≈</a:t>
            </a:r>
            <a:r>
              <a:rPr lang="en-US" sz="2650" baseline="30000" dirty="0"/>
              <a:t> </a:t>
            </a:r>
            <a:r>
              <a:rPr lang="en-US" sz="2650" dirty="0"/>
              <a:t>2.6% per year. [How?]</a:t>
            </a:r>
          </a:p>
          <a:p>
            <a:pPr marL="228600" indent="-228600">
              <a:lnSpc>
                <a:spcPct val="90000"/>
              </a:lnSpc>
            </a:pPr>
            <a:endParaRPr lang="en-US" sz="2800" dirty="0"/>
          </a:p>
          <a:p>
            <a:pPr marL="228600" indent="-228600">
              <a:lnSpc>
                <a:spcPct val="90000"/>
              </a:lnSpc>
            </a:pPr>
            <a:r>
              <a:rPr lang="en-US" sz="2800" dirty="0"/>
              <a:t>Complication: </a:t>
            </a:r>
            <a:r>
              <a:rPr lang="en-US" sz="2800" b="1" i="1" dirty="0"/>
              <a:t>Transaction costs</a:t>
            </a:r>
            <a:r>
              <a:rPr lang="en-US" sz="2800" dirty="0"/>
              <a:t>: 10bp/day --&gt;23%/year [(1- 0.1%)</a:t>
            </a:r>
            <a:r>
              <a:rPr lang="en-US" sz="2800" baseline="30000" dirty="0"/>
              <a:t>252 </a:t>
            </a:r>
            <a:r>
              <a:rPr lang="en-US" sz="2800" dirty="0"/>
              <a:t>≈</a:t>
            </a:r>
            <a:r>
              <a:rPr lang="en-US" sz="2800" baseline="30000" dirty="0"/>
              <a:t> </a:t>
            </a:r>
            <a:r>
              <a:rPr lang="en-US" sz="2800" dirty="0"/>
              <a:t>78%]</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a signal strategy is skill or luck.</a:t>
            </a:r>
          </a:p>
          <a:p>
            <a:pPr marL="800100" lvl="1" indent="-393700" eaLnBrk="1" hangingPunct="1">
              <a:lnSpc>
                <a:spcPct val="90000"/>
              </a:lnSpc>
            </a:pPr>
            <a:r>
              <a:rPr lang="en-US" sz="2400" dirty="0"/>
              <a:t>A signal of 1bp extra in a portfolio of 150bp of noise requires 90,000 days of data (p. 337)</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17</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7391400" y="19050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EC8EC9-023B-689A-07AB-DEABC8A4F007}"/>
              </a:ext>
            </a:extLst>
          </p:cNvPr>
          <p:cNvSpPr>
            <a:spLocks noGrp="1"/>
          </p:cNvSpPr>
          <p:nvPr>
            <p:ph type="title"/>
          </p:nvPr>
        </p:nvSpPr>
        <p:spPr/>
        <p:txBody>
          <a:bodyPr/>
          <a:lstStyle/>
          <a:p>
            <a:r>
              <a:rPr lang="en-US" dirty="0"/>
              <a:t>SP500 Daily Returns (t, t+1): 2000-2022</a:t>
            </a:r>
          </a:p>
        </p:txBody>
      </p:sp>
      <p:sp>
        <p:nvSpPr>
          <p:cNvPr id="4" name="Slide Number Placeholder 3">
            <a:extLst>
              <a:ext uri="{FF2B5EF4-FFF2-40B4-BE49-F238E27FC236}">
                <a16:creationId xmlns:a16="http://schemas.microsoft.com/office/drawing/2014/main" id="{36AC4B39-2B44-D64C-2031-F02FDA3E718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00C8F30-29FF-85F1-7BA3-53BC5876345D}"/>
              </a:ext>
            </a:extLst>
          </p:cNvPr>
          <p:cNvSpPr>
            <a:spLocks noGrp="1"/>
          </p:cNvSpPr>
          <p:nvPr>
            <p:ph type="ftr" sz="quarter" idx="11"/>
          </p:nvPr>
        </p:nvSpPr>
        <p:spPr/>
        <p:txBody>
          <a:bodyPr/>
          <a:lstStyle/>
          <a:p>
            <a:pPr>
              <a:defRPr/>
            </a:pPr>
            <a:r>
              <a:rPr lang="en-US"/>
              <a:t>Market Efficiency</a:t>
            </a:r>
            <a:endParaRPr lang="en-US" dirty="0"/>
          </a:p>
        </p:txBody>
      </p:sp>
      <p:pic>
        <p:nvPicPr>
          <p:cNvPr id="6" name="Picture 5">
            <a:extLst>
              <a:ext uri="{FF2B5EF4-FFF2-40B4-BE49-F238E27FC236}">
                <a16:creationId xmlns:a16="http://schemas.microsoft.com/office/drawing/2014/main" id="{E09D568C-D54E-62E9-6465-684351EDFE7C}"/>
              </a:ext>
            </a:extLst>
          </p:cNvPr>
          <p:cNvPicPr>
            <a:picLocks noChangeAspect="1"/>
          </p:cNvPicPr>
          <p:nvPr/>
        </p:nvPicPr>
        <p:blipFill>
          <a:blip r:embed="rId2"/>
          <a:stretch>
            <a:fillRect/>
          </a:stretch>
        </p:blipFill>
        <p:spPr>
          <a:xfrm>
            <a:off x="396638" y="685800"/>
            <a:ext cx="8290162" cy="5410200"/>
          </a:xfrm>
          <a:prstGeom prst="rect">
            <a:avLst/>
          </a:prstGeom>
        </p:spPr>
      </p:pic>
    </p:spTree>
    <p:extLst>
      <p:ext uri="{BB962C8B-B14F-4D97-AF65-F5344CB8AC3E}">
        <p14:creationId xmlns:p14="http://schemas.microsoft.com/office/powerpoint/2010/main" val="348801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ADB61-A4BE-D940-8D2D-FE00B0F37BBA}"/>
              </a:ext>
            </a:extLst>
          </p:cNvPr>
          <p:cNvSpPr>
            <a:spLocks noGrp="1"/>
          </p:cNvSpPr>
          <p:nvPr>
            <p:ph type="title"/>
          </p:nvPr>
        </p:nvSpPr>
        <p:spPr/>
        <p:txBody>
          <a:bodyPr/>
          <a:lstStyle/>
          <a:p>
            <a:r>
              <a:rPr lang="en-US" dirty="0"/>
              <a:t>S&amp;P 500 Daily Historical Changes (%): 2022</a:t>
            </a:r>
          </a:p>
        </p:txBody>
      </p:sp>
      <p:sp>
        <p:nvSpPr>
          <p:cNvPr id="4" name="Slide Number Placeholder 3">
            <a:extLst>
              <a:ext uri="{FF2B5EF4-FFF2-40B4-BE49-F238E27FC236}">
                <a16:creationId xmlns:a16="http://schemas.microsoft.com/office/drawing/2014/main" id="{F1EC1A3C-9211-8348-BA6A-75DE96962BD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41BA79A5-11F1-9841-B614-25C253C93E3D}"/>
              </a:ext>
            </a:extLst>
          </p:cNvPr>
          <p:cNvSpPr>
            <a:spLocks noGrp="1"/>
          </p:cNvSpPr>
          <p:nvPr>
            <p:ph type="ftr" sz="quarter" idx="11"/>
          </p:nvPr>
        </p:nvSpPr>
        <p:spPr/>
        <p:txBody>
          <a:bodyPr/>
          <a:lstStyle/>
          <a:p>
            <a:pPr>
              <a:defRPr/>
            </a:pPr>
            <a:r>
              <a:rPr lang="en-US"/>
              <a:t>Market Efficiency</a:t>
            </a:r>
            <a:endParaRPr lang="en-US" dirty="0"/>
          </a:p>
        </p:txBody>
      </p:sp>
      <p:pic>
        <p:nvPicPr>
          <p:cNvPr id="9" name="Content Placeholder 8" descr="Chart, histogram&#10;&#10;Description automatically generated">
            <a:extLst>
              <a:ext uri="{FF2B5EF4-FFF2-40B4-BE49-F238E27FC236}">
                <a16:creationId xmlns:a16="http://schemas.microsoft.com/office/drawing/2014/main" id="{F073B264-E711-84C6-FEDA-209BA8F6A0E6}"/>
              </a:ext>
            </a:extLst>
          </p:cNvPr>
          <p:cNvPicPr>
            <a:picLocks noGrp="1" noChangeAspect="1"/>
          </p:cNvPicPr>
          <p:nvPr>
            <p:ph idx="1"/>
          </p:nvPr>
        </p:nvPicPr>
        <p:blipFill>
          <a:blip r:embed="rId2"/>
          <a:stretch>
            <a:fillRect/>
          </a:stretch>
        </p:blipFill>
        <p:spPr>
          <a:xfrm>
            <a:off x="384048" y="533400"/>
            <a:ext cx="8458200" cy="5811838"/>
          </a:xfrm>
        </p:spPr>
      </p:pic>
    </p:spTree>
    <p:extLst>
      <p:ext uri="{BB962C8B-B14F-4D97-AF65-F5344CB8AC3E}">
        <p14:creationId xmlns:p14="http://schemas.microsoft.com/office/powerpoint/2010/main" val="22903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800" dirty="0"/>
              <a:t>A </a:t>
            </a:r>
            <a:r>
              <a:rPr lang="en-US" sz="2800" b="1" dirty="0"/>
              <a:t>Perfect Market is efficient</a:t>
            </a:r>
          </a:p>
          <a:p>
            <a:pPr eaLnBrk="1" hangingPunct="1"/>
            <a:endParaRPr lang="en-US" sz="2800" dirty="0"/>
          </a:p>
          <a:p>
            <a:pPr eaLnBrk="1" hangingPunct="1"/>
            <a:r>
              <a:rPr lang="en-US" sz="2800" dirty="0"/>
              <a:t>An </a:t>
            </a:r>
            <a:r>
              <a:rPr lang="en-US" sz="2800" b="1" dirty="0"/>
              <a:t>Imperfect Market (taxes, transaction costs) can be efficient. </a:t>
            </a:r>
          </a:p>
          <a:p>
            <a:pPr lvl="1" eaLnBrk="1" hangingPunct="1"/>
            <a:r>
              <a:rPr lang="en-US" sz="2400" dirty="0"/>
              <a:t>Competition by investors to earn “</a:t>
            </a:r>
            <a:r>
              <a:rPr lang="en-US" altLang="ja-JP" sz="2400" dirty="0"/>
              <a:t>abnormal returns</a:t>
            </a:r>
            <a:r>
              <a:rPr lang="ja-JP" altLang="en-US" sz="2400" dirty="0"/>
              <a:t>”</a:t>
            </a:r>
            <a:r>
              <a:rPr lang="en-US" altLang="ja-JP" sz="2400" dirty="0"/>
              <a:t> or </a:t>
            </a:r>
            <a:r>
              <a:rPr lang="ja-JP" altLang="en-US" sz="2400" dirty="0"/>
              <a:t>“</a:t>
            </a:r>
            <a:r>
              <a:rPr lang="en-US" altLang="ja-JP" sz="2400" dirty="0"/>
              <a:t>arbitrage profits</a:t>
            </a:r>
            <a:r>
              <a:rPr lang="ja-JP" altLang="en-US" sz="2400" dirty="0"/>
              <a:t>”</a:t>
            </a:r>
            <a:r>
              <a:rPr lang="en-US" altLang="ja-JP" sz="2400" dirty="0"/>
              <a:t> will keep prices near to their true values even with some transaction costs.</a:t>
            </a:r>
          </a:p>
          <a:p>
            <a:pPr lvl="1" eaLnBrk="1" hangingPunct="1"/>
            <a:r>
              <a:rPr lang="en-US" sz="2400" dirty="0"/>
              <a:t>If transaction costs to trade are very high, however, prices can stray further from their true values or stay at inefficient levels for some time before parties act to correct them</a:t>
            </a:r>
            <a:r>
              <a:rPr lang="en-US" sz="2000" dirty="0"/>
              <a:t>.</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3445980828"/>
              </p:ext>
            </p:extLst>
          </p:nvPr>
        </p:nvGraphicFramePr>
        <p:xfrm>
          <a:off x="384048" y="838200"/>
          <a:ext cx="8458200" cy="4568432"/>
        </p:xfrm>
        <a:graphic>
          <a:graphicData uri="http://schemas.openxmlformats.org/drawingml/2006/table">
            <a:tbl>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775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 (%)</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Low Betas (%)</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High Betas (%)</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10004"/>
                          </a:solidFill>
                          <a:effectLst/>
                          <a:latin typeface="Calibri"/>
                        </a:rPr>
                        <a:t>15</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16.1</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13.7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Small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18.2</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20.5</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Large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10.7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12.1</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6.7</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rgbClr val="010004"/>
                        </a:solidFill>
                        <a:effectLst/>
                        <a:latin typeface="Calibri"/>
                      </a:endParaRP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7757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a:ln>
                          <a:noFill/>
                        </a:ln>
                        <a:solidFill>
                          <a:srgbClr val="010004"/>
                        </a:solidFill>
                        <a:effectLst/>
                        <a:latin typeface="Calibri"/>
                      </a:endParaRP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High ME/BE</a:t>
                      </a:r>
                    </a:p>
                  </a:txBody>
                  <a:tcPr marL="68580" marR="68580" marT="34292" marB="3429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Low ME/BE</a:t>
                      </a:r>
                    </a:p>
                  </a:txBody>
                  <a:tcPr marL="68580" marR="68580" marT="34292" marB="3429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All Firms</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14.8</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7.7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19.6</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Small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17.6</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8.4</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23</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098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10004"/>
                          </a:solidFill>
                          <a:effectLst/>
                          <a:latin typeface="Calibri"/>
                        </a:rPr>
                        <a:t>Large Cap</a:t>
                      </a:r>
                    </a:p>
                  </a:txBody>
                  <a:tcPr marL="68580" marR="68580" marT="34292" marB="3429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10.7</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10004"/>
                          </a:solidFill>
                          <a:effectLst/>
                          <a:latin typeface="Calibri"/>
                        </a:rPr>
                        <a:t>11.2</a:t>
                      </a:r>
                    </a:p>
                  </a:txBody>
                  <a:tcPr marL="68580" marR="68580" marT="34292" marB="34292"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10004"/>
                          </a:solidFill>
                          <a:effectLst/>
                          <a:latin typeface="Calibri"/>
                        </a:rPr>
                        <a:t>14.2</a:t>
                      </a:r>
                    </a:p>
                  </a:txBody>
                  <a:tcPr marL="68580" marR="68580" marT="34292" marB="3429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386175" y="5645216"/>
            <a:ext cx="2257349"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900" dirty="0" err="1">
                <a:solidFill>
                  <a:srgbClr val="010004"/>
                </a:solidFill>
                <a:latin typeface="+mn-lt"/>
              </a:rPr>
              <a:t>Fama</a:t>
            </a:r>
            <a:r>
              <a:rPr lang="en-US" sz="900" dirty="0">
                <a:solidFill>
                  <a:srgbClr val="010004"/>
                </a:solidFill>
                <a:latin typeface="+mn-lt"/>
              </a:rPr>
              <a:t> and French (1992).  Data from </a:t>
            </a:r>
            <a:r>
              <a:rPr lang="fr-FR" altLang="ja-JP" sz="900" dirty="0">
                <a:solidFill>
                  <a:srgbClr val="010004"/>
                </a:solidFill>
                <a:latin typeface="+mn-lt"/>
              </a:rPr>
              <a:t>’</a:t>
            </a:r>
            <a:r>
              <a:rPr lang="en-US" altLang="ja-JP" sz="900" dirty="0">
                <a:solidFill>
                  <a:srgbClr val="010004"/>
                </a:solidFill>
                <a:latin typeface="+mn-lt"/>
              </a:rPr>
              <a:t>63-’90</a:t>
            </a:r>
            <a:endParaRPr lang="en-US" sz="900" dirty="0">
              <a:latin typeface="+mn-lt"/>
            </a:endParaRPr>
          </a:p>
        </p:txBody>
      </p:sp>
      <p:sp>
        <p:nvSpPr>
          <p:cNvPr id="71739" name="Oval 58"/>
          <p:cNvSpPr>
            <a:spLocks noChangeArrowheads="1"/>
          </p:cNvSpPr>
          <p:nvPr/>
        </p:nvSpPr>
        <p:spPr bwMode="auto">
          <a:xfrm>
            <a:off x="7467600" y="4572000"/>
            <a:ext cx="685800" cy="40005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extLst>
              <p:ext uri="{D42A27DB-BD31-4B8C-83A1-F6EECF244321}">
                <p14:modId xmlns:p14="http://schemas.microsoft.com/office/powerpoint/2010/main" val="3203691522"/>
              </p:ext>
            </p:extLst>
          </p:nvPr>
        </p:nvGraphicFramePr>
        <p:xfrm>
          <a:off x="384048" y="838200"/>
          <a:ext cx="8458200" cy="4624512"/>
        </p:xfrm>
        <a:graphic>
          <a:graphicData uri="http://schemas.openxmlformats.org/presentationml/2006/ole">
            <mc:AlternateContent xmlns:mc="http://schemas.openxmlformats.org/markup-compatibility/2006">
              <mc:Choice xmlns:v="urn:schemas-microsoft-com:vml" Requires="v">
                <p:oleObj name="Chart" r:id="rId3" imgW="6096000" imgH="4064000" progId="MSGraph.Chart.8">
                  <p:embed followColorScheme="full"/>
                </p:oleObj>
              </mc:Choice>
              <mc:Fallback>
                <p:oleObj name="Chart" r:id="rId3" imgW="6096000" imgH="4064000" progId="MSGraph.Chart.8">
                  <p:embed followColorScheme="full"/>
                  <p:pic>
                    <p:nvPicPr>
                      <p:cNvPr id="67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048" y="838200"/>
                        <a:ext cx="8458200" cy="46245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2344884" y="629484"/>
            <a:ext cx="389940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u="sng" dirty="0">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16200000">
            <a:off x="-153543" y="2965790"/>
            <a:ext cx="12799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Return</a:t>
            </a:r>
          </a:p>
        </p:txBody>
      </p:sp>
      <p:sp>
        <p:nvSpPr>
          <p:cNvPr id="67592" name="Text Box 6"/>
          <p:cNvSpPr txBox="1">
            <a:spLocks noChangeArrowheads="1"/>
          </p:cNvSpPr>
          <p:nvPr/>
        </p:nvSpPr>
        <p:spPr bwMode="auto">
          <a:xfrm>
            <a:off x="3771139" y="5486762"/>
            <a:ext cx="160172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Company Size</a:t>
            </a:r>
            <a:endParaRPr lang="en-US" sz="1800" dirty="0">
              <a:latin typeface="Times New Roman" charset="0"/>
            </a:endParaRPr>
          </a:p>
        </p:txBody>
      </p:sp>
      <p:sp>
        <p:nvSpPr>
          <p:cNvPr id="67593" name="Text Box 7"/>
          <p:cNvSpPr txBox="1">
            <a:spLocks noChangeArrowheads="1"/>
          </p:cNvSpPr>
          <p:nvPr/>
        </p:nvSpPr>
        <p:spPr bwMode="auto">
          <a:xfrm>
            <a:off x="1300188" y="5503361"/>
            <a:ext cx="10182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Smallest</a:t>
            </a:r>
            <a:endParaRPr lang="en-US" sz="1800" dirty="0">
              <a:latin typeface="Times New Roman" charset="0"/>
            </a:endParaRPr>
          </a:p>
        </p:txBody>
      </p:sp>
      <p:sp>
        <p:nvSpPr>
          <p:cNvPr id="67594" name="Text Box 8"/>
          <p:cNvSpPr txBox="1">
            <a:spLocks noChangeArrowheads="1"/>
          </p:cNvSpPr>
          <p:nvPr/>
        </p:nvSpPr>
        <p:spPr bwMode="auto">
          <a:xfrm>
            <a:off x="7315200" y="5516535"/>
            <a:ext cx="94128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Largest</a:t>
            </a:r>
            <a:endParaRPr lang="en-US" sz="1800" dirty="0">
              <a:latin typeface="Times New Roman" charset="0"/>
            </a:endParaRPr>
          </a:p>
        </p:txBody>
      </p:sp>
      <p:sp>
        <p:nvSpPr>
          <p:cNvPr id="67595" name="Rectangle 9"/>
          <p:cNvSpPr>
            <a:spLocks noChangeArrowheads="1"/>
          </p:cNvSpPr>
          <p:nvPr/>
        </p:nvSpPr>
        <p:spPr bwMode="auto">
          <a:xfrm>
            <a:off x="3784473" y="5462088"/>
            <a:ext cx="1657350" cy="4000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extLst>
              <p:ext uri="{D42A27DB-BD31-4B8C-83A1-F6EECF244321}">
                <p14:modId xmlns:p14="http://schemas.microsoft.com/office/powerpoint/2010/main" val="2808727723"/>
              </p:ext>
            </p:extLst>
          </p:nvPr>
        </p:nvGraphicFramePr>
        <p:xfrm>
          <a:off x="759972" y="1106408"/>
          <a:ext cx="7850628" cy="4444952"/>
        </p:xfrm>
        <a:graphic>
          <a:graphicData uri="http://schemas.openxmlformats.org/presentationml/2006/ole">
            <mc:AlternateContent xmlns:mc="http://schemas.openxmlformats.org/markup-compatibility/2006">
              <mc:Choice xmlns:v="urn:schemas-microsoft-com:vml" Requires="v">
                <p:oleObj name="Chart" r:id="rId3" imgW="24380952" imgH="16253968" progId="MSGraph.Chart.8">
                  <p:embed followColorScheme="full"/>
                </p:oleObj>
              </mc:Choice>
              <mc:Fallback>
                <p:oleObj name="Chart" r:id="rId3" imgW="24380952" imgH="16253968" progId="MSGraph.Chart.8">
                  <p:embed followColorScheme="full"/>
                  <p:pic>
                    <p:nvPicPr>
                      <p:cNvPr id="696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972" y="1106408"/>
                        <a:ext cx="7850628" cy="44449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a:solidFill>
                  <a:srgbClr val="010004"/>
                </a:solidFill>
                <a:ea typeface="ＭＳ Ｐゴシック" charset="0"/>
                <a:cs typeface="ＭＳ Ｐゴシック" charset="0"/>
              </a:rPr>
              <a:t>Market Inefficiencies: </a:t>
            </a:r>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813792" y="679925"/>
            <a:ext cx="38160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64655" y="2817495"/>
            <a:ext cx="127992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Return</a:t>
            </a:r>
          </a:p>
        </p:txBody>
      </p:sp>
      <p:sp>
        <p:nvSpPr>
          <p:cNvPr id="69640" name="Text Box 6"/>
          <p:cNvSpPr txBox="1">
            <a:spLocks noChangeArrowheads="1"/>
          </p:cNvSpPr>
          <p:nvPr/>
        </p:nvSpPr>
        <p:spPr bwMode="auto">
          <a:xfrm>
            <a:off x="1211120" y="5652611"/>
            <a:ext cx="94128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Highest</a:t>
            </a:r>
          </a:p>
        </p:txBody>
      </p:sp>
      <p:sp>
        <p:nvSpPr>
          <p:cNvPr id="69641" name="Text Box 7"/>
          <p:cNvSpPr txBox="1">
            <a:spLocks noChangeArrowheads="1"/>
          </p:cNvSpPr>
          <p:nvPr/>
        </p:nvSpPr>
        <p:spPr bwMode="auto">
          <a:xfrm>
            <a:off x="7486238" y="5566926"/>
            <a:ext cx="88998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dirty="0">
                <a:solidFill>
                  <a:srgbClr val="010004"/>
                </a:solidFill>
                <a:latin typeface="Times New Roman" charset="0"/>
              </a:rPr>
              <a:t>Lowest</a:t>
            </a:r>
          </a:p>
        </p:txBody>
      </p:sp>
      <p:sp>
        <p:nvSpPr>
          <p:cNvPr id="69642" name="Text Box 8"/>
          <p:cNvSpPr txBox="1">
            <a:spLocks noChangeArrowheads="1"/>
          </p:cNvSpPr>
          <p:nvPr/>
        </p:nvSpPr>
        <p:spPr bwMode="auto">
          <a:xfrm>
            <a:off x="3784533" y="5627592"/>
            <a:ext cx="22288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1800" dirty="0">
                <a:solidFill>
                  <a:srgbClr val="010004"/>
                </a:solidFill>
                <a:latin typeface="Times New Roman" charset="0"/>
              </a:rPr>
              <a:t>Book-Market Ratio</a:t>
            </a:r>
            <a:endParaRPr lang="en-US" sz="1500" dirty="0">
              <a:latin typeface="Times New Roman" charset="0"/>
            </a:endParaRPr>
          </a:p>
        </p:txBody>
      </p:sp>
      <p:sp>
        <p:nvSpPr>
          <p:cNvPr id="69643" name="Rectangle 9"/>
          <p:cNvSpPr>
            <a:spLocks noChangeArrowheads="1"/>
          </p:cNvSpPr>
          <p:nvPr/>
        </p:nvSpPr>
        <p:spPr bwMode="auto">
          <a:xfrm>
            <a:off x="3704895" y="5620492"/>
            <a:ext cx="2228850" cy="40005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57175" indent="-257175"/>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557213" lvl="1" indent="-214313"/>
            <a:r>
              <a:rPr lang="en-US" sz="1600" dirty="0">
                <a:solidFill>
                  <a:srgbClr val="010004"/>
                </a:solidFill>
                <a:ea typeface="ＭＳ Ｐゴシック" charset="0"/>
              </a:rPr>
              <a:t>The market capitalization or </a:t>
            </a:r>
            <a:r>
              <a:rPr lang="en-US" sz="1600" b="1" dirty="0">
                <a:solidFill>
                  <a:srgbClr val="010004"/>
                </a:solidFill>
                <a:ea typeface="ＭＳ Ｐゴシック" charset="0"/>
              </a:rPr>
              <a:t>size</a:t>
            </a:r>
            <a:r>
              <a:rPr lang="en-US" sz="1600" dirty="0">
                <a:solidFill>
                  <a:srgbClr val="010004"/>
                </a:solidFill>
                <a:ea typeface="ＭＳ Ｐゴシック" charset="0"/>
              </a:rPr>
              <a:t> of a firm is a predictor of its average historical return (</a:t>
            </a:r>
            <a:r>
              <a:rPr lang="en-US" sz="1600" b="1" dirty="0">
                <a:solidFill>
                  <a:srgbClr val="010004"/>
                </a:solidFill>
                <a:ea typeface="ＭＳ Ｐゴシック" charset="0"/>
              </a:rPr>
              <a:t>SIZE Factor</a:t>
            </a:r>
            <a:r>
              <a:rPr lang="en-US" sz="1600" dirty="0">
                <a:solidFill>
                  <a:srgbClr val="010004"/>
                </a:solidFill>
                <a:ea typeface="ＭＳ Ｐゴシック" charset="0"/>
              </a:rPr>
              <a:t>)</a:t>
            </a:r>
          </a:p>
          <a:p>
            <a:pPr marL="557213" lvl="1" indent="-214313"/>
            <a:r>
              <a:rPr lang="en-US" sz="1600" dirty="0">
                <a:solidFill>
                  <a:srgbClr val="010004"/>
                </a:solidFill>
                <a:ea typeface="ＭＳ Ｐゴシック" charset="0"/>
              </a:rPr>
              <a:t>Stocks with low </a:t>
            </a:r>
            <a:r>
              <a:rPr lang="en-US" sz="1600" b="1" dirty="0">
                <a:solidFill>
                  <a:srgbClr val="010004"/>
                </a:solidFill>
                <a:ea typeface="ＭＳ Ｐゴシック" charset="0"/>
              </a:rPr>
              <a:t>market-to-book ratios</a:t>
            </a:r>
            <a:r>
              <a:rPr lang="en-US" sz="1600" dirty="0">
                <a:solidFill>
                  <a:srgbClr val="010004"/>
                </a:solidFill>
                <a:ea typeface="ＭＳ Ｐゴシック" charset="0"/>
              </a:rPr>
              <a:t> tend to have higher returns than stock with high market-to-book ratios </a:t>
            </a:r>
            <a:r>
              <a:rPr lang="en-US" sz="1600" b="1" dirty="0">
                <a:solidFill>
                  <a:srgbClr val="010004"/>
                </a:solidFill>
                <a:ea typeface="ＭＳ Ｐゴシック" charset="0"/>
              </a:rPr>
              <a:t>(VALUE Factor)</a:t>
            </a:r>
          </a:p>
          <a:p>
            <a:pPr marL="557213" lvl="1" indent="-214313"/>
            <a:r>
              <a:rPr lang="en-US" sz="1600" dirty="0">
                <a:solidFill>
                  <a:srgbClr val="010004"/>
                </a:solidFill>
                <a:ea typeface="ＭＳ Ｐゴシック" charset="0"/>
              </a:rPr>
              <a:t>Differences in beta do </a:t>
            </a:r>
            <a:r>
              <a:rPr lang="en-US" sz="1600" b="1" dirty="0">
                <a:solidFill>
                  <a:srgbClr val="010004"/>
                </a:solidFill>
                <a:ea typeface="ＭＳ Ｐゴシック" charset="0"/>
              </a:rPr>
              <a:t>NOT</a:t>
            </a:r>
            <a:r>
              <a:rPr lang="en-US" sz="1600" dirty="0">
                <a:solidFill>
                  <a:srgbClr val="010004"/>
                </a:solidFill>
                <a:ea typeface="ＭＳ Ｐゴシック" charset="0"/>
              </a:rPr>
              <a:t> explain these differences </a:t>
            </a:r>
            <a:r>
              <a:rPr lang="en-US" sz="1600" b="1" dirty="0">
                <a:solidFill>
                  <a:srgbClr val="010004"/>
                </a:solidFill>
                <a:ea typeface="ＭＳ Ｐゴシック" charset="0"/>
              </a:rPr>
              <a:t>(MARKET Factor)</a:t>
            </a:r>
          </a:p>
          <a:p>
            <a:pPr marL="557213" lvl="1" indent="-214313"/>
            <a:endParaRPr lang="en-US" sz="1600" dirty="0">
              <a:ea typeface="ＭＳ Ｐゴシック" charset="0"/>
            </a:endParaRPr>
          </a:p>
          <a:p>
            <a:pPr marL="257175" indent="-257175"/>
            <a:r>
              <a:rPr lang="en-US" sz="2400" dirty="0">
                <a:solidFill>
                  <a:srgbClr val="010004"/>
                </a:solidFill>
                <a:ea typeface="ＭＳ Ｐゴシック" charset="0"/>
                <a:cs typeface="ＭＳ Ｐゴシック" charset="0"/>
              </a:rPr>
              <a:t>FF proposed a three-factor (now 5!) model for expected returns based on:</a:t>
            </a:r>
          </a:p>
          <a:p>
            <a:pPr marL="471488" lvl="1" indent="-213122"/>
            <a:r>
              <a:rPr lang="en-US" sz="1600" dirty="0">
                <a:solidFill>
                  <a:srgbClr val="010004"/>
                </a:solidFill>
                <a:ea typeface="ＭＳ Ｐゴシック" charset="0"/>
              </a:rPr>
              <a:t>the difference between the returns of small stocks and big stocks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SMALL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BIG</a:t>
            </a:r>
            <a:r>
              <a:rPr lang="en-US" sz="1600" b="1" dirty="0">
                <a:solidFill>
                  <a:srgbClr val="010004"/>
                </a:solidFill>
                <a:ea typeface="ＭＳ Ｐゴシック" charset="0"/>
              </a:rPr>
              <a:t>)</a:t>
            </a:r>
          </a:p>
          <a:p>
            <a:pPr marL="471488" lvl="1" indent="-213122"/>
            <a:r>
              <a:rPr lang="en-US" sz="1600" dirty="0">
                <a:solidFill>
                  <a:srgbClr val="010004"/>
                </a:solidFill>
                <a:ea typeface="ＭＳ Ｐゴシック" charset="0"/>
              </a:rPr>
              <a:t>the market premium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M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f</a:t>
            </a:r>
            <a:r>
              <a:rPr lang="en-US" sz="1600" b="1" dirty="0">
                <a:solidFill>
                  <a:srgbClr val="010004"/>
                </a:solidFill>
                <a:ea typeface="ＭＳ Ｐゴシック" charset="0"/>
              </a:rPr>
              <a:t>)</a:t>
            </a:r>
            <a:r>
              <a:rPr lang="en-US" sz="1600" dirty="0">
                <a:solidFill>
                  <a:srgbClr val="010004"/>
                </a:solidFill>
                <a:ea typeface="ＭＳ Ｐゴシック" charset="0"/>
              </a:rPr>
              <a:t> and </a:t>
            </a:r>
          </a:p>
          <a:p>
            <a:pPr marL="471488" lvl="1" indent="-213122"/>
            <a:r>
              <a:rPr lang="en-US" sz="1600" dirty="0">
                <a:solidFill>
                  <a:srgbClr val="010004"/>
                </a:solidFill>
                <a:ea typeface="ＭＳ Ｐゴシック" charset="0"/>
              </a:rPr>
              <a:t>the difference between the returns of high and low B/M stocks </a:t>
            </a:r>
            <a:r>
              <a:rPr lang="en-US" sz="1600" b="1" dirty="0">
                <a:solidFill>
                  <a:srgbClr val="010004"/>
                </a:solidFill>
                <a:ea typeface="ＭＳ Ｐゴシック" charset="0"/>
              </a:rPr>
              <a:t>(R</a:t>
            </a:r>
            <a:r>
              <a:rPr lang="en-US" sz="1600" b="1" baseline="-25000" dirty="0">
                <a:solidFill>
                  <a:srgbClr val="010004"/>
                </a:solidFill>
                <a:ea typeface="ＭＳ Ｐゴシック" charset="0"/>
              </a:rPr>
              <a:t>HIGHBM </a:t>
            </a:r>
            <a:r>
              <a:rPr lang="en-US" sz="1600" b="1" dirty="0">
                <a:solidFill>
                  <a:srgbClr val="010004"/>
                </a:solidFill>
                <a:ea typeface="ＭＳ Ｐゴシック" charset="0"/>
              </a:rPr>
              <a:t>- R</a:t>
            </a:r>
            <a:r>
              <a:rPr lang="en-US" sz="1600" b="1" baseline="-25000" dirty="0">
                <a:solidFill>
                  <a:srgbClr val="010004"/>
                </a:solidFill>
                <a:ea typeface="ＭＳ Ｐゴシック" charset="0"/>
              </a:rPr>
              <a:t>LOWBM</a:t>
            </a:r>
            <a:r>
              <a:rPr lang="en-US" sz="1600" b="1" dirty="0">
                <a:solidFill>
                  <a:srgbClr val="010004"/>
                </a:solidFill>
                <a:ea typeface="ＭＳ Ｐゴシック" charset="0"/>
              </a:rPr>
              <a:t>)</a:t>
            </a:r>
          </a:p>
          <a:p>
            <a:pPr marL="471488" lvl="1" indent="-213122"/>
            <a:endParaRPr lang="en-US" sz="1600" b="1" dirty="0">
              <a:solidFill>
                <a:srgbClr val="010004"/>
              </a:solidFill>
              <a:ea typeface="ＭＳ Ｐゴシック" charset="0"/>
            </a:endParaRPr>
          </a:p>
          <a:p>
            <a:pPr marL="342900" indent="-213122"/>
            <a:r>
              <a:rPr lang="en-US" sz="2400" dirty="0">
                <a:solidFill>
                  <a:srgbClr val="010004"/>
                </a:solidFill>
                <a:ea typeface="ＭＳ Ｐゴシック" charset="0"/>
              </a:rPr>
              <a:t>FF (‘92):  </a:t>
            </a:r>
          </a:p>
          <a:p>
            <a:pPr marL="342900" indent="-213122"/>
            <a:endParaRPr lang="en-US" sz="2400" dirty="0">
              <a:solidFill>
                <a:srgbClr val="010004"/>
              </a:solidFill>
              <a:ea typeface="ＭＳ Ｐゴシック" charset="0"/>
            </a:endParaRPr>
          </a:p>
          <a:p>
            <a:pPr marL="342900" indent="-213122"/>
            <a:r>
              <a:rPr lang="en-US" sz="2400" dirty="0">
                <a:solidFill>
                  <a:srgbClr val="010004"/>
                </a:solidFill>
                <a:ea typeface="ＭＳ Ｐゴシック" charset="0"/>
              </a:rPr>
              <a:t>FF (‘15): 2 additional factors:  </a:t>
            </a:r>
          </a:p>
          <a:p>
            <a:pPr marL="471488" lvl="1" indent="-213122"/>
            <a:r>
              <a:rPr lang="en-US" sz="2000" dirty="0">
                <a:solidFill>
                  <a:srgbClr val="010004"/>
                </a:solidFill>
                <a:ea typeface="ＭＳ Ｐゴシック" charset="0"/>
              </a:rPr>
              <a:t>Operating Profitability (RMW) &amp; Investment (CMA)</a:t>
            </a:r>
          </a:p>
          <a:p>
            <a:pPr marL="557213" lvl="1" indent="-214313"/>
            <a:endParaRPr lang="en-US" sz="14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a:solidFill>
                  <a:srgbClr val="010004"/>
                </a:solidFill>
                <a:ea typeface="ＭＳ Ｐゴシック" charset="0"/>
                <a:cs typeface="ＭＳ Ｐゴシック" charset="0"/>
              </a:rPr>
              <a:t>Market Inefficiencies:  </a:t>
            </a:r>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133566754"/>
              </p:ext>
            </p:extLst>
          </p:nvPr>
        </p:nvGraphicFramePr>
        <p:xfrm>
          <a:off x="2057400" y="4572000"/>
          <a:ext cx="5105400" cy="571500"/>
        </p:xfrm>
        <a:graphic>
          <a:graphicData uri="http://schemas.openxmlformats.org/presentationml/2006/ole">
            <mc:AlternateContent xmlns:mc="http://schemas.openxmlformats.org/markup-compatibility/2006">
              <mc:Choice xmlns:v="urn:schemas-microsoft-com:vml" Requires="v">
                <p:oleObj name="Equation" r:id="rId2" imgW="2743200" imgH="241300" progId="Equation.3">
                  <p:embed/>
                </p:oleObj>
              </mc:Choice>
              <mc:Fallback>
                <p:oleObj name="Equation" r:id="rId2" imgW="2743200" imgH="2413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105400" cy="571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normAutofit fontScale="92500" lnSpcReduction="20000"/>
          </a:bodyPr>
          <a:lstStyle/>
          <a:p>
            <a:r>
              <a:rPr lang="en-US" sz="24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400" b="1" dirty="0"/>
              <a:t>there is no evidence of a pure size effect, and moreover, it may not have existed in the first place, if not for data errors and insufficient adjustments for risk and liquidity. </a:t>
            </a:r>
          </a:p>
          <a:p>
            <a:pPr lvl="1"/>
            <a:r>
              <a:rPr lang="en-US" sz="2800" i="1" dirty="0"/>
              <a:t>Fact, Fiction, and the Size Effect</a:t>
            </a:r>
            <a:r>
              <a:rPr lang="en-US" sz="2800" dirty="0"/>
              <a:t>, </a:t>
            </a:r>
            <a:r>
              <a:rPr lang="en-US" sz="2800" dirty="0" err="1"/>
              <a:t>Alquist</a:t>
            </a:r>
            <a:r>
              <a:rPr lang="en-US" sz="2800"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with medium confidence">
            <a:extLst>
              <a:ext uri="{FF2B5EF4-FFF2-40B4-BE49-F238E27FC236}">
                <a16:creationId xmlns:a16="http://schemas.microsoft.com/office/drawing/2014/main" id="{297F791B-710D-68EA-5032-2098CB9761A9}"/>
              </a:ext>
            </a:extLst>
          </p:cNvPr>
          <p:cNvPicPr>
            <a:picLocks noGrp="1" noChangeAspect="1"/>
          </p:cNvPicPr>
          <p:nvPr>
            <p:ph idx="1"/>
          </p:nvPr>
        </p:nvPicPr>
        <p:blipFill>
          <a:blip r:embed="rId2"/>
          <a:stretch>
            <a:fillRect/>
          </a:stretch>
        </p:blipFill>
        <p:spPr>
          <a:xfrm>
            <a:off x="413865" y="4322810"/>
            <a:ext cx="8001000" cy="1431693"/>
          </a:xfrm>
        </p:spPr>
      </p:pic>
      <p:sp>
        <p:nvSpPr>
          <p:cNvPr id="3" name="Title 2">
            <a:extLst>
              <a:ext uri="{FF2B5EF4-FFF2-40B4-BE49-F238E27FC236}">
                <a16:creationId xmlns:a16="http://schemas.microsoft.com/office/drawing/2014/main" id="{FA11C7FE-679D-7B4B-049F-EDB587378ACB}"/>
              </a:ext>
            </a:extLst>
          </p:cNvPr>
          <p:cNvSpPr>
            <a:spLocks noGrp="1"/>
          </p:cNvSpPr>
          <p:nvPr>
            <p:ph type="title"/>
          </p:nvPr>
        </p:nvSpPr>
        <p:spPr/>
        <p:txBody>
          <a:bodyPr/>
          <a:lstStyle/>
          <a:p>
            <a:r>
              <a:rPr lang="en-US" dirty="0"/>
              <a:t>Value Factor</a:t>
            </a:r>
          </a:p>
        </p:txBody>
      </p:sp>
      <p:sp>
        <p:nvSpPr>
          <p:cNvPr id="4" name="Slide Number Placeholder 3">
            <a:extLst>
              <a:ext uri="{FF2B5EF4-FFF2-40B4-BE49-F238E27FC236}">
                <a16:creationId xmlns:a16="http://schemas.microsoft.com/office/drawing/2014/main" id="{31007C0C-4070-1222-F869-6B7C23B3818F}"/>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F0925E5F-DD09-18D6-BFB1-B256AAF8420D}"/>
              </a:ext>
            </a:extLst>
          </p:cNvPr>
          <p:cNvSpPr>
            <a:spLocks noGrp="1"/>
          </p:cNvSpPr>
          <p:nvPr>
            <p:ph type="ftr" sz="quarter" idx="11"/>
          </p:nvPr>
        </p:nvSpPr>
        <p:spPr/>
        <p:txBody>
          <a:bodyPr/>
          <a:lstStyle/>
          <a:p>
            <a:pPr>
              <a:defRPr/>
            </a:pPr>
            <a:r>
              <a:rPr lang="en-US"/>
              <a:t>Market Efficiency</a:t>
            </a:r>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63CB504C-CF47-483B-7726-028B62C7060E}"/>
              </a:ext>
            </a:extLst>
          </p:cNvPr>
          <p:cNvPicPr>
            <a:picLocks noChangeAspect="1"/>
          </p:cNvPicPr>
          <p:nvPr/>
        </p:nvPicPr>
        <p:blipFill>
          <a:blip r:embed="rId3"/>
          <a:stretch>
            <a:fillRect/>
          </a:stretch>
        </p:blipFill>
        <p:spPr>
          <a:xfrm>
            <a:off x="152400" y="838199"/>
            <a:ext cx="8689848" cy="1426929"/>
          </a:xfrm>
          <a:prstGeom prst="rect">
            <a:avLst/>
          </a:prstGeom>
        </p:spPr>
      </p:pic>
      <p:sp>
        <p:nvSpPr>
          <p:cNvPr id="10" name="TextBox 9">
            <a:extLst>
              <a:ext uri="{FF2B5EF4-FFF2-40B4-BE49-F238E27FC236}">
                <a16:creationId xmlns:a16="http://schemas.microsoft.com/office/drawing/2014/main" id="{15FC0C92-B89D-31E2-8C5C-C8FDAE33E502}"/>
              </a:ext>
            </a:extLst>
          </p:cNvPr>
          <p:cNvSpPr txBox="1"/>
          <p:nvPr/>
        </p:nvSpPr>
        <p:spPr>
          <a:xfrm>
            <a:off x="3663820" y="2265128"/>
            <a:ext cx="1667008" cy="261610"/>
          </a:xfrm>
          <a:prstGeom prst="rect">
            <a:avLst/>
          </a:prstGeom>
          <a:noFill/>
        </p:spPr>
        <p:txBody>
          <a:bodyPr wrap="square" rtlCol="0">
            <a:spAutoFit/>
          </a:bodyPr>
          <a:lstStyle/>
          <a:p>
            <a:r>
              <a:rPr lang="en-US" sz="1100" dirty="0"/>
              <a:t>2005-2021</a:t>
            </a:r>
          </a:p>
        </p:txBody>
      </p:sp>
    </p:spTree>
    <p:extLst>
      <p:ext uri="{BB962C8B-B14F-4D97-AF65-F5344CB8AC3E}">
        <p14:creationId xmlns:p14="http://schemas.microsoft.com/office/powerpoint/2010/main" val="2266599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cxnSp>
        <p:nvCxnSpPr>
          <p:cNvPr id="6" name="Straight Connector 5">
            <a:extLst>
              <a:ext uri="{FF2B5EF4-FFF2-40B4-BE49-F238E27FC236}">
                <a16:creationId xmlns:a16="http://schemas.microsoft.com/office/drawing/2014/main" id="{B7A9DD84-14C3-8568-FF5A-6097AD7411B6}"/>
              </a:ext>
            </a:extLst>
          </p:cNvPr>
          <p:cNvCxnSpPr/>
          <p:nvPr/>
        </p:nvCxnSpPr>
        <p:spPr>
          <a:xfrm>
            <a:off x="762000" y="47244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E8EF87-9F3A-2187-08CD-6D68F8FCC5F7}"/>
              </a:ext>
            </a:extLst>
          </p:cNvPr>
          <p:cNvCxnSpPr/>
          <p:nvPr/>
        </p:nvCxnSpPr>
        <p:spPr>
          <a:xfrm>
            <a:off x="914400" y="4876800"/>
            <a:ext cx="12192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A1766F-ACC4-CD49-CEB7-8B2776186F0B}"/>
              </a:ext>
            </a:extLst>
          </p:cNvPr>
          <p:cNvCxnSpPr>
            <a:cxnSpLocks/>
          </p:cNvCxnSpPr>
          <p:nvPr/>
        </p:nvCxnSpPr>
        <p:spPr>
          <a:xfrm>
            <a:off x="2971800" y="5867400"/>
            <a:ext cx="5334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326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comparable market index.</a:t>
            </a:r>
          </a:p>
        </p:txBody>
      </p:sp>
      <p:sp>
        <p:nvSpPr>
          <p:cNvPr id="65539" name="Rectangle 2"/>
          <p:cNvSpPr>
            <a:spLocks noGrp="1" noChangeArrowheads="1"/>
          </p:cNvSpPr>
          <p:nvPr>
            <p:ph type="title"/>
          </p:nvPr>
        </p:nvSpPr>
        <p:spPr/>
        <p:txBody>
          <a:bodyPr/>
          <a:lstStyle/>
          <a:p>
            <a:pPr eaLnBrk="1" hangingPunct="1"/>
            <a:r>
              <a:rPr lang="en-US" b="1" dirty="0">
                <a:solidFill>
                  <a:srgbClr val="010004"/>
                </a:solidFill>
              </a:rPr>
              <a:t>The Record of Mutual Funds and Managers</a:t>
            </a:r>
            <a:endParaRPr lang="en-US" b="1" dirty="0"/>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27</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28</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762000" y="959006"/>
            <a:ext cx="7239000" cy="44196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29</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normAutofit fontScale="92500" lnSpcReduction="20000"/>
          </a:bodyPr>
          <a:lstStyle/>
          <a:p>
            <a:pPr eaLnBrk="1" hangingPunct="1"/>
            <a:r>
              <a:rPr lang="en-US" sz="2800" dirty="0"/>
              <a:t>U.S. Treasury and U.S. large-cap markets close to efficient</a:t>
            </a:r>
          </a:p>
          <a:p>
            <a:pPr eaLnBrk="1" hangingPunct="1"/>
            <a:endParaRPr lang="en-US" sz="2800" dirty="0"/>
          </a:p>
          <a:p>
            <a:pPr eaLnBrk="1" hangingPunct="1"/>
            <a:r>
              <a:rPr lang="en-US" sz="2800" dirty="0"/>
              <a:t>Market for small cap stocks and corporate bonds </a:t>
            </a:r>
            <a:r>
              <a:rPr lang="en-US" sz="2800" i="1" dirty="0"/>
              <a:t>may</a:t>
            </a:r>
            <a:r>
              <a:rPr lang="en-US" sz="2800" dirty="0"/>
              <a:t> not be so efficient</a:t>
            </a:r>
          </a:p>
          <a:p>
            <a:pPr lvl="1" eaLnBrk="1" hangingPunct="1"/>
            <a:r>
              <a:rPr lang="en-US" sz="2400" dirty="0"/>
              <a:t>High bid-ask spreads, especially for bonds</a:t>
            </a:r>
          </a:p>
          <a:p>
            <a:pPr lvl="1" eaLnBrk="1" hangingPunct="1"/>
            <a:r>
              <a:rPr lang="en-US" sz="2400" dirty="0"/>
              <a:t>Shorting difficult</a:t>
            </a:r>
          </a:p>
          <a:p>
            <a:pPr lvl="1" eaLnBrk="1" hangingPunct="1"/>
            <a:r>
              <a:rPr lang="en-US" sz="2400" dirty="0"/>
              <a:t>Higher commissions</a:t>
            </a:r>
          </a:p>
          <a:p>
            <a:endParaRPr lang="en-US" sz="2550" dirty="0"/>
          </a:p>
          <a:p>
            <a:r>
              <a:rPr lang="en-US" sz="2550" dirty="0"/>
              <a:t>Can markets be 100% efficient?</a:t>
            </a:r>
          </a:p>
          <a:p>
            <a:pPr lvl="1"/>
            <a:r>
              <a:rPr lang="en-US" sz="2400" dirty="0"/>
              <a:t>Probably not.  </a:t>
            </a:r>
            <a:r>
              <a:rPr lang="en-US" sz="2400" i="1" dirty="0"/>
              <a:t>See </a:t>
            </a:r>
            <a:r>
              <a:rPr lang="en-US" sz="2400" dirty="0"/>
              <a:t>Grossman &amp; Stiglitz (1980)</a:t>
            </a:r>
          </a:p>
          <a:p>
            <a:pPr lvl="1" eaLnBrk="1" hangingPunct="1"/>
            <a:endParaRPr lang="en-US" sz="2400" dirty="0"/>
          </a:p>
          <a:p>
            <a:pPr eaLnBrk="1" hangingPunct="1"/>
            <a:r>
              <a:rPr lang="en-US" sz="2800" dirty="0"/>
              <a:t>Efficient markets mean:</a:t>
            </a:r>
          </a:p>
          <a:p>
            <a:pPr lvl="1" eaLnBrk="1" hangingPunct="1"/>
            <a:r>
              <a:rPr lang="en-US" sz="2400" dirty="0"/>
              <a:t>Prices are fair for both </a:t>
            </a:r>
            <a:r>
              <a:rPr lang="en-US" sz="2400" b="1" dirty="0"/>
              <a:t>investors </a:t>
            </a:r>
            <a:r>
              <a:rPr lang="en-US" sz="2400" b="1" i="1" dirty="0"/>
              <a:t>and</a:t>
            </a:r>
            <a:r>
              <a:rPr lang="en-US" sz="2400" b="1" dirty="0"/>
              <a:t> issuers</a:t>
            </a:r>
          </a:p>
          <a:p>
            <a:pPr lvl="1" eaLnBrk="1" hangingPunct="1"/>
            <a:r>
              <a:rPr lang="en-US" sz="2400" dirty="0"/>
              <a:t>No need for too much investor due diligence--information already reflected in price.  </a:t>
            </a:r>
          </a:p>
          <a:p>
            <a:pPr lvl="1" eaLnBrk="1" hangingPunct="1"/>
            <a:r>
              <a:rPr lang="en-US" sz="2400" b="1" dirty="0"/>
              <a:t>But</a:t>
            </a:r>
            <a:r>
              <a:rPr lang="en-US" sz="2400" dirty="0"/>
              <a:t> diversification is still important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946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9" name="Content Placeholder 8" descr="Chart, line chart&#10;&#10;Description automatically generated">
            <a:extLst>
              <a:ext uri="{FF2B5EF4-FFF2-40B4-BE49-F238E27FC236}">
                <a16:creationId xmlns:a16="http://schemas.microsoft.com/office/drawing/2014/main" id="{E8B30045-4AF4-BF9D-7581-ECAB6DA19A1E}"/>
              </a:ext>
            </a:extLst>
          </p:cNvPr>
          <p:cNvPicPr>
            <a:picLocks noGrp="1" noChangeAspect="1"/>
          </p:cNvPicPr>
          <p:nvPr>
            <p:ph idx="1"/>
          </p:nvPr>
        </p:nvPicPr>
        <p:blipFill>
          <a:blip r:embed="rId2"/>
          <a:stretch>
            <a:fillRect/>
          </a:stretch>
        </p:blipFill>
        <p:spPr>
          <a:xfrm>
            <a:off x="384048" y="723636"/>
            <a:ext cx="8458200" cy="5402097"/>
          </a:xfrm>
        </p:spPr>
      </p:pic>
      <p:sp>
        <p:nvSpPr>
          <p:cNvPr id="10" name="TextBox 9">
            <a:extLst>
              <a:ext uri="{FF2B5EF4-FFF2-40B4-BE49-F238E27FC236}">
                <a16:creationId xmlns:a16="http://schemas.microsoft.com/office/drawing/2014/main" id="{C74C92E1-69CA-7A59-4CB1-0BCFE3DA60A0}"/>
              </a:ext>
            </a:extLst>
          </p:cNvPr>
          <p:cNvSpPr txBox="1"/>
          <p:nvPr/>
        </p:nvSpPr>
        <p:spPr>
          <a:xfrm>
            <a:off x="2667000" y="6145611"/>
            <a:ext cx="2670924" cy="276999"/>
          </a:xfrm>
          <a:prstGeom prst="rect">
            <a:avLst/>
          </a:prstGeom>
          <a:noFill/>
        </p:spPr>
        <p:txBody>
          <a:bodyPr wrap="none" rtlCol="0">
            <a:spAutoFit/>
          </a:bodyPr>
          <a:lstStyle/>
          <a:p>
            <a:r>
              <a:rPr lang="en-US" sz="1200" dirty="0"/>
              <a:t>Source: HRF Index Factsheet 9-22</a:t>
            </a:r>
          </a:p>
        </p:txBody>
      </p:sp>
    </p:spTree>
    <p:extLst>
      <p:ext uri="{BB962C8B-B14F-4D97-AF65-F5344CB8AC3E}">
        <p14:creationId xmlns:p14="http://schemas.microsoft.com/office/powerpoint/2010/main" val="2210352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a:t>
            </a:r>
            <a:r>
              <a:rPr lang="en-US" b="1" dirty="0"/>
              <a:t>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685800"/>
            <a:ext cx="8458200" cy="51054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cxnSp>
        <p:nvCxnSpPr>
          <p:cNvPr id="6" name="Straight Connector 5">
            <a:extLst>
              <a:ext uri="{FF2B5EF4-FFF2-40B4-BE49-F238E27FC236}">
                <a16:creationId xmlns:a16="http://schemas.microsoft.com/office/drawing/2014/main" id="{D33F775B-AD3D-7F2E-C459-B0C7945C58EF}"/>
              </a:ext>
            </a:extLst>
          </p:cNvPr>
          <p:cNvCxnSpPr/>
          <p:nvPr/>
        </p:nvCxnSpPr>
        <p:spPr>
          <a:xfrm>
            <a:off x="1524000" y="4572000"/>
            <a:ext cx="6861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AA2DBA4-88F6-502D-8EC0-F244353F0F57}"/>
              </a:ext>
            </a:extLst>
          </p:cNvPr>
          <p:cNvCxnSpPr>
            <a:cxnSpLocks/>
          </p:cNvCxnSpPr>
          <p:nvPr/>
        </p:nvCxnSpPr>
        <p:spPr>
          <a:xfrm>
            <a:off x="762000" y="48768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EFF73FA-9F42-2F61-ABBC-317350C91806}"/>
              </a:ext>
            </a:extLst>
          </p:cNvPr>
          <p:cNvCxnSpPr>
            <a:cxnSpLocks/>
          </p:cNvCxnSpPr>
          <p:nvPr/>
        </p:nvCxnSpPr>
        <p:spPr>
          <a:xfrm>
            <a:off x="762000" y="51054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6B5229-ED6D-CFCC-3A38-D8FCA03656D9}"/>
              </a:ext>
            </a:extLst>
          </p:cNvPr>
          <p:cNvCxnSpPr>
            <a:cxnSpLocks/>
          </p:cNvCxnSpPr>
          <p:nvPr/>
        </p:nvCxnSpPr>
        <p:spPr>
          <a:xfrm>
            <a:off x="760476" y="54102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46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cxnSp>
        <p:nvCxnSpPr>
          <p:cNvPr id="2" name="Straight Connector 1">
            <a:extLst>
              <a:ext uri="{FF2B5EF4-FFF2-40B4-BE49-F238E27FC236}">
                <a16:creationId xmlns:a16="http://schemas.microsoft.com/office/drawing/2014/main" id="{C7682EC2-7BD6-DFE4-810C-C1682E588C69}"/>
              </a:ext>
            </a:extLst>
          </p:cNvPr>
          <p:cNvCxnSpPr>
            <a:cxnSpLocks/>
          </p:cNvCxnSpPr>
          <p:nvPr/>
        </p:nvCxnSpPr>
        <p:spPr>
          <a:xfrm>
            <a:off x="760476" y="5410200"/>
            <a:ext cx="7623048"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684987A-9E8A-2E64-D8BC-850980992457}"/>
              </a:ext>
            </a:extLst>
          </p:cNvPr>
          <p:cNvCxnSpPr>
            <a:cxnSpLocks/>
          </p:cNvCxnSpPr>
          <p:nvPr/>
        </p:nvCxnSpPr>
        <p:spPr>
          <a:xfrm>
            <a:off x="6781800" y="5181600"/>
            <a:ext cx="1679448"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096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’22 (mid-year)</a:t>
            </a:r>
          </a:p>
        </p:txBody>
      </p:sp>
      <p:pic>
        <p:nvPicPr>
          <p:cNvPr id="6" name="Picture 5" descr="Table&#10;&#10;Description automatically generated">
            <a:extLst>
              <a:ext uri="{FF2B5EF4-FFF2-40B4-BE49-F238E27FC236}">
                <a16:creationId xmlns:a16="http://schemas.microsoft.com/office/drawing/2014/main" id="{796CAEFA-EABA-028D-07C1-27EE39A1C8DE}"/>
              </a:ext>
            </a:extLst>
          </p:cNvPr>
          <p:cNvPicPr>
            <a:picLocks noChangeAspect="1"/>
          </p:cNvPicPr>
          <p:nvPr/>
        </p:nvPicPr>
        <p:blipFill>
          <a:blip r:embed="rId2"/>
          <a:stretch>
            <a:fillRect/>
          </a:stretch>
        </p:blipFill>
        <p:spPr>
          <a:xfrm>
            <a:off x="345908" y="609601"/>
            <a:ext cx="8496340" cy="5497194"/>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E5A31124-9FCB-3885-ED2C-765517C1A815}"/>
              </a:ext>
            </a:extLst>
          </p:cNvPr>
          <p:cNvPicPr>
            <a:picLocks noGrp="1" noChangeAspect="1"/>
          </p:cNvPicPr>
          <p:nvPr>
            <p:ph idx="1"/>
          </p:nvPr>
        </p:nvPicPr>
        <p:blipFill>
          <a:blip r:embed="rId2"/>
          <a:stretch>
            <a:fillRect/>
          </a:stretch>
        </p:blipFill>
        <p:spPr>
          <a:xfrm>
            <a:off x="384175" y="812455"/>
            <a:ext cx="8458200" cy="5253727"/>
          </a:xfrm>
        </p:spPr>
      </p:pic>
      <p:sp>
        <p:nvSpPr>
          <p:cNvPr id="3" name="Title 2">
            <a:extLst>
              <a:ext uri="{FF2B5EF4-FFF2-40B4-BE49-F238E27FC236}">
                <a16:creationId xmlns:a16="http://schemas.microsoft.com/office/drawing/2014/main" id="{3076E90C-8D1B-5235-A836-553200485FCE}"/>
              </a:ext>
            </a:extLst>
          </p:cNvPr>
          <p:cNvSpPr>
            <a:spLocks noGrp="1"/>
          </p:cNvSpPr>
          <p:nvPr>
            <p:ph type="title"/>
          </p:nvPr>
        </p:nvSpPr>
        <p:spPr/>
        <p:txBody>
          <a:bodyPr/>
          <a:lstStyle/>
          <a:p>
            <a:r>
              <a:rPr lang="en-US" dirty="0"/>
              <a:t>US Mutual Funds vs. Indices (Risk Adjusted)</a:t>
            </a:r>
          </a:p>
        </p:txBody>
      </p:sp>
      <p:sp>
        <p:nvSpPr>
          <p:cNvPr id="4" name="Slide Number Placeholder 3">
            <a:extLst>
              <a:ext uri="{FF2B5EF4-FFF2-40B4-BE49-F238E27FC236}">
                <a16:creationId xmlns:a16="http://schemas.microsoft.com/office/drawing/2014/main" id="{9BD80642-D9FA-8175-DA5B-4C7D3D19906B}"/>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CCC619B4-B927-7B2F-6714-BF19B20F85E4}"/>
              </a:ext>
            </a:extLst>
          </p:cNvPr>
          <p:cNvSpPr>
            <a:spLocks noGrp="1"/>
          </p:cNvSpPr>
          <p:nvPr>
            <p:ph type="ftr" sz="quarter" idx="11"/>
          </p:nvPr>
        </p:nvSpPr>
        <p:spPr/>
        <p:txBody>
          <a:bodyPr/>
          <a:lstStyle/>
          <a:p>
            <a:pPr>
              <a:defRPr/>
            </a:pPr>
            <a:r>
              <a:rPr lang="en-US"/>
              <a:t>Market Efficiency</a:t>
            </a:r>
            <a:endParaRPr lang="en-US" dirty="0"/>
          </a:p>
        </p:txBody>
      </p:sp>
      <p:sp>
        <p:nvSpPr>
          <p:cNvPr id="9" name="TextBox 8">
            <a:extLst>
              <a:ext uri="{FF2B5EF4-FFF2-40B4-BE49-F238E27FC236}">
                <a16:creationId xmlns:a16="http://schemas.microsoft.com/office/drawing/2014/main" id="{3F072FAF-2B87-6E03-6EF0-D63B1D1B945D}"/>
              </a:ext>
            </a:extLst>
          </p:cNvPr>
          <p:cNvSpPr txBox="1"/>
          <p:nvPr/>
        </p:nvSpPr>
        <p:spPr>
          <a:xfrm>
            <a:off x="3276600" y="6110649"/>
            <a:ext cx="4577316" cy="261610"/>
          </a:xfrm>
          <a:prstGeom prst="rect">
            <a:avLst/>
          </a:prstGeom>
          <a:noFill/>
        </p:spPr>
        <p:txBody>
          <a:bodyPr wrap="square">
            <a:spAutoFit/>
          </a:bodyPr>
          <a:lstStyle/>
          <a:p>
            <a:r>
              <a:rPr lang="en-US" sz="1100" dirty="0">
                <a:latin typeface="+mn-lt"/>
              </a:rPr>
              <a:t>Source: SPIVA US Scorecard ’22 (mid-year)</a:t>
            </a:r>
          </a:p>
        </p:txBody>
      </p:sp>
    </p:spTree>
    <p:extLst>
      <p:ext uri="{BB962C8B-B14F-4D97-AF65-F5344CB8AC3E}">
        <p14:creationId xmlns:p14="http://schemas.microsoft.com/office/powerpoint/2010/main" val="3796345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 (Absolute &amp; Risk-Adjusted)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’22 (mid-year)</a:t>
            </a:r>
          </a:p>
        </p:txBody>
      </p:sp>
      <p:pic>
        <p:nvPicPr>
          <p:cNvPr id="6" name="Picture 5" descr="Table&#10;&#10;Description automatically generated">
            <a:extLst>
              <a:ext uri="{FF2B5EF4-FFF2-40B4-BE49-F238E27FC236}">
                <a16:creationId xmlns:a16="http://schemas.microsoft.com/office/drawing/2014/main" id="{F25870DB-2964-FFE2-ACDC-79C589F91EE6}"/>
              </a:ext>
            </a:extLst>
          </p:cNvPr>
          <p:cNvPicPr>
            <a:picLocks noChangeAspect="1"/>
          </p:cNvPicPr>
          <p:nvPr/>
        </p:nvPicPr>
        <p:blipFill>
          <a:blip r:embed="rId2"/>
          <a:stretch>
            <a:fillRect/>
          </a:stretch>
        </p:blipFill>
        <p:spPr>
          <a:xfrm>
            <a:off x="341907" y="3429001"/>
            <a:ext cx="8537447" cy="2570080"/>
          </a:xfrm>
          <a:prstGeom prst="rect">
            <a:avLst/>
          </a:prstGeom>
        </p:spPr>
      </p:pic>
      <p:pic>
        <p:nvPicPr>
          <p:cNvPr id="10" name="Picture 9" descr="Table&#10;&#10;Description automatically generated">
            <a:extLst>
              <a:ext uri="{FF2B5EF4-FFF2-40B4-BE49-F238E27FC236}">
                <a16:creationId xmlns:a16="http://schemas.microsoft.com/office/drawing/2014/main" id="{6A553160-5704-DCA6-4F9E-C59A5304B9FB}"/>
              </a:ext>
            </a:extLst>
          </p:cNvPr>
          <p:cNvPicPr>
            <a:picLocks noChangeAspect="1"/>
          </p:cNvPicPr>
          <p:nvPr/>
        </p:nvPicPr>
        <p:blipFill>
          <a:blip r:embed="rId3"/>
          <a:stretch>
            <a:fillRect/>
          </a:stretch>
        </p:blipFill>
        <p:spPr>
          <a:xfrm>
            <a:off x="304800" y="557228"/>
            <a:ext cx="8537448" cy="2428366"/>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1A6EBE4C-AE0A-DB7C-0673-7B1F15F65FEF}"/>
              </a:ext>
            </a:extLst>
          </p:cNvPr>
          <p:cNvPicPr>
            <a:picLocks noGrp="1" noChangeAspect="1"/>
          </p:cNvPicPr>
          <p:nvPr>
            <p:ph idx="1"/>
          </p:nvPr>
        </p:nvPicPr>
        <p:blipFill>
          <a:blip r:embed="rId2"/>
          <a:stretch>
            <a:fillRect/>
          </a:stretch>
        </p:blipFill>
        <p:spPr>
          <a:xfrm>
            <a:off x="384048" y="533399"/>
            <a:ext cx="8458200" cy="5612739"/>
          </a:xfrm>
        </p:spPr>
      </p:pic>
      <p:sp>
        <p:nvSpPr>
          <p:cNvPr id="3" name="Title 2">
            <a:extLst>
              <a:ext uri="{FF2B5EF4-FFF2-40B4-BE49-F238E27FC236}">
                <a16:creationId xmlns:a16="http://schemas.microsoft.com/office/drawing/2014/main" id="{38C908F0-F6E3-D179-2B35-839A52FDEE71}"/>
              </a:ext>
            </a:extLst>
          </p:cNvPr>
          <p:cNvSpPr>
            <a:spLocks noGrp="1"/>
          </p:cNvSpPr>
          <p:nvPr>
            <p:ph type="title"/>
          </p:nvPr>
        </p:nvSpPr>
        <p:spPr/>
        <p:txBody>
          <a:bodyPr/>
          <a:lstStyle/>
          <a:p>
            <a:r>
              <a:rPr lang="en-US" dirty="0"/>
              <a:t>Fixed Income Mutual vs. Benchmarks (Absolute Return)</a:t>
            </a:r>
          </a:p>
        </p:txBody>
      </p:sp>
      <p:sp>
        <p:nvSpPr>
          <p:cNvPr id="4" name="Slide Number Placeholder 3">
            <a:extLst>
              <a:ext uri="{FF2B5EF4-FFF2-40B4-BE49-F238E27FC236}">
                <a16:creationId xmlns:a16="http://schemas.microsoft.com/office/drawing/2014/main" id="{C4DE7F1C-074A-C204-5704-F8D13C9D40F2}"/>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a:extLst>
              <a:ext uri="{FF2B5EF4-FFF2-40B4-BE49-F238E27FC236}">
                <a16:creationId xmlns:a16="http://schemas.microsoft.com/office/drawing/2014/main" id="{C49F48F5-CB07-F01D-83A7-D48A6657C8D2}"/>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4CD56E11-7D12-3811-9195-5032EEF46BEB}"/>
              </a:ext>
            </a:extLst>
          </p:cNvPr>
          <p:cNvSpPr txBox="1"/>
          <p:nvPr/>
        </p:nvSpPr>
        <p:spPr>
          <a:xfrm>
            <a:off x="3733800" y="6146139"/>
            <a:ext cx="2210862" cy="230832"/>
          </a:xfrm>
          <a:prstGeom prst="rect">
            <a:avLst/>
          </a:prstGeom>
          <a:noFill/>
        </p:spPr>
        <p:txBody>
          <a:bodyPr wrap="none" rtlCol="0">
            <a:spAutoFit/>
          </a:bodyPr>
          <a:lstStyle/>
          <a:p>
            <a:r>
              <a:rPr lang="en-US" sz="900" dirty="0">
                <a:latin typeface="+mn-lt"/>
              </a:rPr>
              <a:t>Source: SPIVA US Scorecard ’22 (mid-year)</a:t>
            </a:r>
          </a:p>
        </p:txBody>
      </p:sp>
    </p:spTree>
    <p:extLst>
      <p:ext uri="{BB962C8B-B14F-4D97-AF65-F5344CB8AC3E}">
        <p14:creationId xmlns:p14="http://schemas.microsoft.com/office/powerpoint/2010/main" val="975514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D82B6872-6738-6BD5-7F04-D691C79CEB6B}"/>
              </a:ext>
            </a:extLst>
          </p:cNvPr>
          <p:cNvPicPr>
            <a:picLocks noGrp="1" noChangeAspect="1"/>
          </p:cNvPicPr>
          <p:nvPr>
            <p:ph idx="1"/>
          </p:nvPr>
        </p:nvPicPr>
        <p:blipFill>
          <a:blip r:embed="rId2"/>
          <a:stretch>
            <a:fillRect/>
          </a:stretch>
        </p:blipFill>
        <p:spPr>
          <a:xfrm>
            <a:off x="384048" y="533400"/>
            <a:ext cx="8099321" cy="5486400"/>
          </a:xfrm>
        </p:spPr>
      </p:pic>
      <p:sp>
        <p:nvSpPr>
          <p:cNvPr id="3" name="Title 2">
            <a:extLst>
              <a:ext uri="{FF2B5EF4-FFF2-40B4-BE49-F238E27FC236}">
                <a16:creationId xmlns:a16="http://schemas.microsoft.com/office/drawing/2014/main" id="{D58B2A8B-4374-9C34-BE3D-9F78B48CEC18}"/>
              </a:ext>
            </a:extLst>
          </p:cNvPr>
          <p:cNvSpPr>
            <a:spLocks noGrp="1"/>
          </p:cNvSpPr>
          <p:nvPr>
            <p:ph type="title"/>
          </p:nvPr>
        </p:nvSpPr>
        <p:spPr/>
        <p:txBody>
          <a:bodyPr/>
          <a:lstStyle/>
          <a:p>
            <a:r>
              <a:rPr lang="en-US" dirty="0"/>
              <a:t>Fixed Income Mutual vs. Benchmarks (Risk Adjusted Return)</a:t>
            </a:r>
          </a:p>
        </p:txBody>
      </p:sp>
      <p:sp>
        <p:nvSpPr>
          <p:cNvPr id="4" name="Slide Number Placeholder 3">
            <a:extLst>
              <a:ext uri="{FF2B5EF4-FFF2-40B4-BE49-F238E27FC236}">
                <a16:creationId xmlns:a16="http://schemas.microsoft.com/office/drawing/2014/main" id="{41E617D9-A844-0E14-B900-BD0127639941}"/>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28D9D38C-A07C-4EAB-1E68-4E53E9DC88DE}"/>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E4721CFF-189F-D1F9-2BCB-316E08C22EA4}"/>
              </a:ext>
            </a:extLst>
          </p:cNvPr>
          <p:cNvSpPr txBox="1"/>
          <p:nvPr/>
        </p:nvSpPr>
        <p:spPr>
          <a:xfrm>
            <a:off x="3466569" y="6170073"/>
            <a:ext cx="2210862" cy="230832"/>
          </a:xfrm>
          <a:prstGeom prst="rect">
            <a:avLst/>
          </a:prstGeom>
          <a:noFill/>
        </p:spPr>
        <p:txBody>
          <a:bodyPr wrap="none" rtlCol="0">
            <a:spAutoFit/>
          </a:bodyPr>
          <a:lstStyle/>
          <a:p>
            <a:r>
              <a:rPr lang="en-US" sz="900" dirty="0">
                <a:latin typeface="+mn-lt"/>
              </a:rPr>
              <a:t>Source: SPIVA US Scorecard ’22 (mid-year)</a:t>
            </a:r>
          </a:p>
        </p:txBody>
      </p:sp>
    </p:spTree>
    <p:extLst>
      <p:ext uri="{BB962C8B-B14F-4D97-AF65-F5344CB8AC3E}">
        <p14:creationId xmlns:p14="http://schemas.microsoft.com/office/powerpoint/2010/main" val="166038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’22 (mid-year)</a:t>
            </a:r>
          </a:p>
        </p:txBody>
      </p:sp>
      <p:pic>
        <p:nvPicPr>
          <p:cNvPr id="10" name="Content Placeholder 9" descr="Table&#10;&#10;Description automatically generated">
            <a:extLst>
              <a:ext uri="{FF2B5EF4-FFF2-40B4-BE49-F238E27FC236}">
                <a16:creationId xmlns:a16="http://schemas.microsoft.com/office/drawing/2014/main" id="{743F8DE8-3BD8-BA2E-D22B-BBBE20127C37}"/>
              </a:ext>
            </a:extLst>
          </p:cNvPr>
          <p:cNvPicPr>
            <a:picLocks noGrp="1" noChangeAspect="1"/>
          </p:cNvPicPr>
          <p:nvPr>
            <p:ph idx="1"/>
          </p:nvPr>
        </p:nvPicPr>
        <p:blipFill>
          <a:blip r:embed="rId2"/>
          <a:stretch>
            <a:fillRect/>
          </a:stretch>
        </p:blipFill>
        <p:spPr>
          <a:xfrm>
            <a:off x="384048" y="533400"/>
            <a:ext cx="8458200" cy="5486400"/>
          </a:xfrm>
        </p:spPr>
      </p:pic>
    </p:spTree>
    <p:extLst>
      <p:ext uri="{BB962C8B-B14F-4D97-AF65-F5344CB8AC3E}">
        <p14:creationId xmlns:p14="http://schemas.microsoft.com/office/powerpoint/2010/main" val="653871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41</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a:lnSpc>
                <a:spcPct val="90000"/>
              </a:lnSpc>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42</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(1964-2021)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43</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pic>
        <p:nvPicPr>
          <p:cNvPr id="8" name="Picture 7" descr="Table&#10;&#10;Description automatically generated">
            <a:extLst>
              <a:ext uri="{FF2B5EF4-FFF2-40B4-BE49-F238E27FC236}">
                <a16:creationId xmlns:a16="http://schemas.microsoft.com/office/drawing/2014/main" id="{758A1833-EA14-B0D6-2CF2-39C318AA0C2B}"/>
              </a:ext>
            </a:extLst>
          </p:cNvPr>
          <p:cNvPicPr>
            <a:picLocks noChangeAspect="1"/>
          </p:cNvPicPr>
          <p:nvPr/>
        </p:nvPicPr>
        <p:blipFill>
          <a:blip r:embed="rId2"/>
          <a:stretch>
            <a:fillRect/>
          </a:stretch>
        </p:blipFill>
        <p:spPr>
          <a:xfrm>
            <a:off x="437056" y="1595482"/>
            <a:ext cx="8249744" cy="4749981"/>
          </a:xfrm>
          <a:prstGeom prst="rect">
            <a:avLst/>
          </a:prstGeom>
        </p:spPr>
      </p:pic>
      <p:pic>
        <p:nvPicPr>
          <p:cNvPr id="10" name="Picture 9">
            <a:extLst>
              <a:ext uri="{FF2B5EF4-FFF2-40B4-BE49-F238E27FC236}">
                <a16:creationId xmlns:a16="http://schemas.microsoft.com/office/drawing/2014/main" id="{3989782E-D2DB-467B-8B74-123E3A1A4268}"/>
              </a:ext>
            </a:extLst>
          </p:cNvPr>
          <p:cNvPicPr>
            <a:picLocks noChangeAspect="1"/>
          </p:cNvPicPr>
          <p:nvPr/>
        </p:nvPicPr>
        <p:blipFill>
          <a:blip r:embed="rId3"/>
          <a:stretch>
            <a:fillRect/>
          </a:stretch>
        </p:blipFill>
        <p:spPr>
          <a:xfrm>
            <a:off x="437056" y="681081"/>
            <a:ext cx="8706944" cy="81737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lnSpcReduction="100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 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a:t>
            </a:r>
            <a:r>
              <a:rPr lang="en-US" sz="1600" b="1" dirty="0"/>
              <a:t>So ignore the chatter, keep your costs minimal, </a:t>
            </a:r>
            <a:r>
              <a:rPr lang="en-US" sz="1600" dirty="0"/>
              <a:t>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u="sng"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44</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normAutofit/>
          </a:bodyPr>
          <a:lstStyle/>
          <a:p>
            <a:r>
              <a:rPr lang="en-US" sz="2800" dirty="0">
                <a:solidFill>
                  <a:srgbClr val="010004"/>
                </a:solidFill>
              </a:rPr>
              <a:t>Insider trading seems to give abnormal profits, but don’t forget about about potential attorney’s fees, fees, and prison time, unless you are in Congress</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45</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pic>
        <p:nvPicPr>
          <p:cNvPr id="3" name="Picture 2" descr="A picture containing text&#10;&#10;Description automatically generated">
            <a:extLst>
              <a:ext uri="{FF2B5EF4-FFF2-40B4-BE49-F238E27FC236}">
                <a16:creationId xmlns:a16="http://schemas.microsoft.com/office/drawing/2014/main" id="{EBD3B0AB-087D-F6AA-6C1A-4BC4995562BF}"/>
              </a:ext>
            </a:extLst>
          </p:cNvPr>
          <p:cNvPicPr>
            <a:picLocks noChangeAspect="1"/>
          </p:cNvPicPr>
          <p:nvPr/>
        </p:nvPicPr>
        <p:blipFill>
          <a:blip r:embed="rId3"/>
          <a:stretch>
            <a:fillRect/>
          </a:stretch>
        </p:blipFill>
        <p:spPr>
          <a:xfrm>
            <a:off x="2517648" y="1905000"/>
            <a:ext cx="3425952" cy="44404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685800"/>
            <a:ext cx="8458200" cy="51983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966315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47</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extLst>
      <p:ext uri="{BB962C8B-B14F-4D97-AF65-F5344CB8AC3E}">
        <p14:creationId xmlns:p14="http://schemas.microsoft.com/office/powerpoint/2010/main" val="3284526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p>
          <a:p>
            <a:pPr marL="342900" indent="-342900" eaLnBrk="1" hangingPunct="1">
              <a:lnSpc>
                <a:spcPct val="90000"/>
              </a:lnSpc>
            </a:pP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b="1" i="1" u="sng" dirty="0">
                <a:solidFill>
                  <a:srgbClr val="FF0000"/>
                </a:solidFill>
              </a:rPr>
              <a:t>expected return (E(r)</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48</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858000" y="53340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cxnSpLocks/>
          </p:cNvCxnSpPr>
          <p:nvPr/>
        </p:nvCxnSpPr>
        <p:spPr bwMode="auto">
          <a:xfrm flipH="1">
            <a:off x="5395166" y="5518666"/>
            <a:ext cx="1462834" cy="184666"/>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898772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2" end="2"/>
                                            </p:txEl>
                                          </p:spTgt>
                                        </p:tgtEl>
                                        <p:attrNameLst>
                                          <p:attrName>style.visibility</p:attrName>
                                        </p:attrNameLst>
                                      </p:cBhvr>
                                      <p:to>
                                        <p:strVal val="visible"/>
                                      </p:to>
                                    </p:set>
                                    <p:animEffect transition="in" filter="fade">
                                      <p:cBhvr>
                                        <p:cTn id="14" dur="1000"/>
                                        <p:tgtEl>
                                          <p:spTgt spid="525315">
                                            <p:txEl>
                                              <p:pRg st="2" end="2"/>
                                            </p:txEl>
                                          </p:spTgt>
                                        </p:tgtEl>
                                      </p:cBhvr>
                                    </p:animEffect>
                                    <p:anim calcmode="lin" valueType="num">
                                      <p:cBhvr>
                                        <p:cTn id="15"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animEffect transition="in" filter="fade">
                                      <p:cBhvr>
                                        <p:cTn id="21" dur="1000"/>
                                        <p:tgtEl>
                                          <p:spTgt spid="525315">
                                            <p:txEl>
                                              <p:pRg st="3" end="3"/>
                                            </p:txEl>
                                          </p:spTgt>
                                        </p:tgtEl>
                                      </p:cBhvr>
                                    </p:animEffect>
                                    <p:anim calcmode="lin" valueType="num">
                                      <p:cBhvr>
                                        <p:cTn id="22"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4" end="4"/>
                                            </p:txEl>
                                          </p:spTgt>
                                        </p:tgtEl>
                                        <p:attrNameLst>
                                          <p:attrName>style.visibility</p:attrName>
                                        </p:attrNameLst>
                                      </p:cBhvr>
                                      <p:to>
                                        <p:strVal val="visible"/>
                                      </p:to>
                                    </p:set>
                                    <p:animEffect transition="in" filter="fade">
                                      <p:cBhvr>
                                        <p:cTn id="28" dur="1000"/>
                                        <p:tgtEl>
                                          <p:spTgt spid="525315">
                                            <p:txEl>
                                              <p:pRg st="4" end="4"/>
                                            </p:txEl>
                                          </p:spTgt>
                                        </p:tgtEl>
                                      </p:cBhvr>
                                    </p:animEffect>
                                    <p:anim calcmode="lin" valueType="num">
                                      <p:cBhvr>
                                        <p:cTn id="29"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5" end="5"/>
                                            </p:txEl>
                                          </p:spTgt>
                                        </p:tgtEl>
                                        <p:attrNameLst>
                                          <p:attrName>style.visibility</p:attrName>
                                        </p:attrNameLst>
                                      </p:cBhvr>
                                      <p:to>
                                        <p:strVal val="visible"/>
                                      </p:to>
                                    </p:set>
                                    <p:animEffect transition="in" filter="fade">
                                      <p:cBhvr>
                                        <p:cTn id="35" dur="1000"/>
                                        <p:tgtEl>
                                          <p:spTgt spid="525315">
                                            <p:txEl>
                                              <p:pRg st="5" end="5"/>
                                            </p:txEl>
                                          </p:spTgt>
                                        </p:tgtEl>
                                      </p:cBhvr>
                                    </p:animEffect>
                                    <p:anim calcmode="lin" valueType="num">
                                      <p:cBhvr>
                                        <p:cTn id="36" dur="1000" fill="hold"/>
                                        <p:tgtEl>
                                          <p:spTgt spid="52531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49</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name="Worksheet" r:id="rId3" imgW="6257803" imgH="4038730" progId="Excel.Sheet.8">
                  <p:embed/>
                </p:oleObj>
              </mc:Choice>
              <mc:Fallback>
                <p:oleObj name="Worksheet" r:id="rId3" imgW="6257803" imgH="4038730" progId="Excel.Sheet.8">
                  <p:embed/>
                  <p:pic>
                    <p:nvPicPr>
                      <p:cNvPr id="5949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extLst>
      <p:ext uri="{BB962C8B-B14F-4D97-AF65-F5344CB8AC3E}">
        <p14:creationId xmlns:p14="http://schemas.microsoft.com/office/powerpoint/2010/main" val="1052215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50</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extLst>
      <p:ext uri="{BB962C8B-B14F-4D97-AF65-F5344CB8AC3E}">
        <p14:creationId xmlns:p14="http://schemas.microsoft.com/office/powerpoint/2010/main" val="43183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914400" lvl="2" indent="-285750"/>
            <a:r>
              <a:rPr lang="en-US" sz="2400" dirty="0">
                <a:solidFill>
                  <a:srgbClr val="010004"/>
                </a:solidFill>
              </a:rPr>
              <a:t>Example: Holding too much stock of the company you work for</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Q. J.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51</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52</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dirty="0">
                <a:solidFill>
                  <a:srgbClr val="010004"/>
                </a:solidFill>
              </a:rPr>
              <a:t>Crashes</a:t>
            </a:r>
            <a:endParaRPr lang="en-US" sz="2400" dirty="0">
              <a:solidFill>
                <a:srgbClr val="010004"/>
              </a:solidFill>
            </a:endParaRPr>
          </a:p>
          <a:p>
            <a:pPr marL="742950" lvl="1" indent="-285750" eaLnBrk="1" hangingPunct="1"/>
            <a:r>
              <a:rPr lang="en-US" sz="2000" dirty="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dirty="0">
                <a:solidFill>
                  <a:srgbClr val="010004"/>
                </a:solidFill>
              </a:rPr>
              <a:t>A drop of this magnitude for no apparent reason is inconsistent with market efficiency.</a:t>
            </a:r>
          </a:p>
          <a:p>
            <a:pPr marL="742950" lvl="1" indent="-285750" eaLnBrk="1" hangingPunct="1"/>
            <a:r>
              <a:rPr lang="en-US" sz="2000" dirty="0" err="1">
                <a:solidFill>
                  <a:srgbClr val="010004"/>
                </a:solidFill>
              </a:rPr>
              <a:t>Malkiel</a:t>
            </a:r>
            <a:r>
              <a:rPr lang="en-US" sz="2000" dirty="0">
                <a:solidFill>
                  <a:srgbClr val="010004"/>
                </a:solidFill>
              </a:rPr>
              <a:t>: 	r = D/</a:t>
            </a:r>
            <a:r>
              <a:rPr lang="en-US" sz="2000" dirty="0" err="1">
                <a:solidFill>
                  <a:srgbClr val="010004"/>
                </a:solidFill>
              </a:rPr>
              <a:t>P+g</a:t>
            </a:r>
            <a:r>
              <a:rPr lang="en-US" sz="2000" dirty="0">
                <a:solidFill>
                  <a:srgbClr val="010004"/>
                </a:solidFill>
              </a:rPr>
              <a:t> </a:t>
            </a:r>
          </a:p>
          <a:p>
            <a:pPr marL="742950" lvl="1" indent="-285750" eaLnBrk="1" hangingPunct="1">
              <a:buFont typeface="Wingdings" pitchFamily="2" charset="2"/>
              <a:buNone/>
            </a:pPr>
            <a:r>
              <a:rPr lang="en-US" sz="2000" dirty="0">
                <a:solidFill>
                  <a:srgbClr val="010004"/>
                </a:solidFill>
              </a:rPr>
              <a:t>			11 = 4/P+7, P --&gt; 100</a:t>
            </a:r>
          </a:p>
          <a:p>
            <a:pPr marL="742950" lvl="1" indent="-285750" eaLnBrk="1" hangingPunct="1">
              <a:buFont typeface="Wingdings" pitchFamily="2" charset="2"/>
              <a:buNone/>
            </a:pPr>
            <a:r>
              <a:rPr lang="en-US" sz="2000" dirty="0">
                <a:solidFill>
                  <a:srgbClr val="010004"/>
                </a:solidFill>
              </a:rPr>
              <a:t>			13 = 4/P+7, P --&gt; 67				</a:t>
            </a:r>
          </a:p>
          <a:p>
            <a:pPr marL="342900" indent="-342900" eaLnBrk="1" hangingPunct="1"/>
            <a:r>
              <a:rPr lang="en-US" sz="2400" dirty="0">
                <a:solidFill>
                  <a:srgbClr val="010004"/>
                </a:solidFill>
              </a:rPr>
              <a:t>Bubbles</a:t>
            </a:r>
          </a:p>
          <a:p>
            <a:pPr marL="742950" lvl="1" indent="-285750" eaLnBrk="1" hangingPunct="1"/>
            <a:r>
              <a:rPr lang="en-US" sz="2000" dirty="0">
                <a:solidFill>
                  <a:srgbClr val="010004"/>
                </a:solidFill>
              </a:rPr>
              <a:t>Consider the tech stock bubble of the late 1990s.</a:t>
            </a:r>
          </a:p>
          <a:p>
            <a:pPr marL="742950" lvl="1" indent="-285750" eaLnBrk="1" hangingPunct="1"/>
            <a:r>
              <a:rPr lang="en-US" sz="2000" dirty="0">
                <a:solidFill>
                  <a:srgbClr val="010004"/>
                </a:solidFill>
              </a:rPr>
              <a:t>Feedback mechanisms</a:t>
            </a:r>
          </a:p>
          <a:p>
            <a:pPr marL="742950" lvl="1" indent="-285750" eaLnBrk="1" hangingPunct="1"/>
            <a:r>
              <a:rPr lang="en-US" sz="2000" dirty="0">
                <a:solidFill>
                  <a:srgbClr val="010004"/>
                </a:solidFill>
              </a:rPr>
              <a:t>Lack of arbitrage opportunities and </a:t>
            </a:r>
            <a:r>
              <a:rPr lang="ja-JP" altLang="en-US" sz="2000">
                <a:solidFill>
                  <a:srgbClr val="010004"/>
                </a:solidFill>
              </a:rPr>
              <a:t>“</a:t>
            </a:r>
            <a:r>
              <a:rPr lang="en-US" altLang="ja-JP" sz="2000" dirty="0">
                <a:solidFill>
                  <a:srgbClr val="010004"/>
                </a:solidFill>
              </a:rPr>
              <a:t>noise traders</a:t>
            </a:r>
            <a:r>
              <a:rPr lang="ja-JP" altLang="en-US" sz="2000">
                <a:solidFill>
                  <a:srgbClr val="010004"/>
                </a:solidFill>
              </a:rPr>
              <a:t>”</a:t>
            </a:r>
            <a:endParaRPr lang="en-US" sz="2000" dirty="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53</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54</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animEffect transition="in" filter="fade">
                                      <p:cBhvr>
                                        <p:cTn id="19" dur="1000"/>
                                        <p:tgtEl>
                                          <p:spTgt spid="556035">
                                            <p:txEl>
                                              <p:pRg st="3" end="3"/>
                                            </p:txEl>
                                          </p:spTgt>
                                        </p:tgtEl>
                                      </p:cBhvr>
                                    </p:animEffect>
                                    <p:anim calcmode="lin" valueType="num">
                                      <p:cBhvr>
                                        <p:cTn id="20"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Effect transition="in" filter="fade">
                                      <p:cBhvr>
                                        <p:cTn id="24" dur="1000"/>
                                        <p:tgtEl>
                                          <p:spTgt spid="556035">
                                            <p:txEl>
                                              <p:pRg st="4" end="4"/>
                                            </p:txEl>
                                          </p:spTgt>
                                        </p:tgtEl>
                                      </p:cBhvr>
                                    </p:animEffect>
                                    <p:anim calcmode="lin" valueType="num">
                                      <p:cBhvr>
                                        <p:cTn id="25"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5" end="5"/>
                                            </p:txEl>
                                          </p:spTgt>
                                        </p:tgtEl>
                                        <p:attrNameLst>
                                          <p:attrName>style.visibility</p:attrName>
                                        </p:attrNameLst>
                                      </p:cBhvr>
                                      <p:to>
                                        <p:strVal val="visible"/>
                                      </p:to>
                                    </p:set>
                                    <p:animEffect transition="in" filter="fade">
                                      <p:cBhvr>
                                        <p:cTn id="29" dur="1000"/>
                                        <p:tgtEl>
                                          <p:spTgt spid="556035">
                                            <p:txEl>
                                              <p:pRg st="5" end="5"/>
                                            </p:txEl>
                                          </p:spTgt>
                                        </p:tgtEl>
                                      </p:cBhvr>
                                    </p:animEffect>
                                    <p:anim calcmode="lin" valueType="num">
                                      <p:cBhvr>
                                        <p:cTn id="30"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 as happened in 2004?</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55</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If an investment strategy yields </a:t>
            </a:r>
            <a:r>
              <a:rPr lang="en-US" sz="2400" i="1" dirty="0"/>
              <a:t>abnormal profits</a:t>
            </a:r>
            <a:r>
              <a:rPr lang="en-US" sz="2400" dirty="0"/>
              <a:t>, is that evidence of:</a:t>
            </a:r>
          </a:p>
          <a:p>
            <a:pPr marL="463550" lvl="1" indent="-292100">
              <a:lnSpc>
                <a:spcPct val="90000"/>
              </a:lnSpc>
              <a:spcAft>
                <a:spcPts val="600"/>
              </a:spcAft>
            </a:pPr>
            <a:r>
              <a:rPr lang="en-US" sz="2250" dirty="0"/>
              <a:t>market inefficiency, or </a:t>
            </a:r>
          </a:p>
          <a:p>
            <a:pPr marL="463550" lvl="1" indent="-292100">
              <a:lnSpc>
                <a:spcPct val="90000"/>
              </a:lnSpc>
              <a:spcAft>
                <a:spcPts val="600"/>
              </a:spcAft>
            </a:pPr>
            <a:r>
              <a:rPr lang="en-US" sz="2250" dirty="0"/>
              <a:t>a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a:p>
            <a:pPr marL="742950" lvl="1" indent="-285750" algn="just" eaLnBrk="1" hangingPunct="1">
              <a:lnSpc>
                <a:spcPct val="90000"/>
              </a:lnSpc>
              <a:spcAft>
                <a:spcPts val="600"/>
              </a:spcAft>
            </a:pPr>
            <a:endParaRPr lang="en-US" sz="2000" dirty="0">
              <a:solidFill>
                <a:srgbClr val="010004"/>
              </a:solidFill>
            </a:endParaRPr>
          </a:p>
          <a:p>
            <a:pPr marL="742950" lvl="1" indent="-285750" algn="just" eaLnBrk="1" hangingPunct="1">
              <a:lnSpc>
                <a:spcPct val="90000"/>
              </a:lnSpc>
              <a:spcAft>
                <a:spcPts val="600"/>
              </a:spcAft>
            </a:pPr>
            <a:endParaRPr lang="en-US" sz="2000" dirty="0">
              <a:solidFill>
                <a:srgbClr val="010004"/>
              </a:solidFill>
            </a:endParaRPr>
          </a:p>
          <a:p>
            <a:pPr marL="403225" indent="-393700">
              <a:lnSpc>
                <a:spcPct val="90000"/>
              </a:lnSpc>
              <a:spcAft>
                <a:spcPts val="600"/>
              </a:spcAft>
            </a:pPr>
            <a:r>
              <a:rPr lang="en-US" sz="2150" dirty="0">
                <a:solidFill>
                  <a:srgbClr val="010004"/>
                </a:solidFill>
              </a:rPr>
              <a:t>An alternate taxonomy:</a:t>
            </a:r>
          </a:p>
          <a:p>
            <a:pPr marL="574675" lvl="1" indent="-393700">
              <a:lnSpc>
                <a:spcPct val="90000"/>
              </a:lnSpc>
              <a:spcAft>
                <a:spcPts val="600"/>
              </a:spcAft>
            </a:pPr>
            <a:r>
              <a:rPr lang="en-US" sz="2000" dirty="0">
                <a:solidFill>
                  <a:srgbClr val="010004"/>
                </a:solidFill>
              </a:rPr>
              <a:t>True believer — firm believer — mild believer — nonbeliever</a:t>
            </a:r>
          </a:p>
          <a:p>
            <a:pPr marL="571500" indent="-285750">
              <a:lnSpc>
                <a:spcPct val="90000"/>
              </a:lnSpc>
              <a:spcAft>
                <a:spcPts val="600"/>
              </a:spcAft>
            </a:pPr>
            <a:endParaRPr lang="en-US" sz="2150" dirty="0">
              <a:solidFill>
                <a:srgbClr val="010004"/>
              </a:solidFill>
            </a:endParaRP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7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7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7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78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a:t>
            </a:r>
            <a:r>
              <a:rPr lang="en-US" sz="2400" b="1" i="1" u="sng" dirty="0">
                <a:solidFill>
                  <a:srgbClr val="FF0000"/>
                </a:solidFill>
              </a:rPr>
              <a:t>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buFontTx/>
              <a:buNone/>
            </a:pPr>
            <a:endParaRPr lang="en-US" sz="2400" i="1" baseline="-25000" dirty="0">
              <a:solidFill>
                <a:srgbClr val="010004"/>
              </a:solidFill>
            </a:endParaRP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2" end="2"/>
                                            </p:txEl>
                                          </p:spTgt>
                                        </p:tgtEl>
                                        <p:attrNameLst>
                                          <p:attrName>style.visibility</p:attrName>
                                        </p:attrNameLst>
                                      </p:cBhvr>
                                      <p:to>
                                        <p:strVal val="visible"/>
                                      </p:to>
                                    </p:set>
                                    <p:animEffect transition="in" filter="fade">
                                      <p:cBhvr>
                                        <p:cTn id="14" dur="1000"/>
                                        <p:tgtEl>
                                          <p:spTgt spid="504835">
                                            <p:txEl>
                                              <p:pRg st="2" end="2"/>
                                            </p:txEl>
                                          </p:spTgt>
                                        </p:tgtEl>
                                      </p:cBhvr>
                                    </p:animEffect>
                                    <p:anim calcmode="lin" valueType="num">
                                      <p:cBhvr>
                                        <p:cTn id="15"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4" end="4"/>
                                            </p:txEl>
                                          </p:spTgt>
                                        </p:tgtEl>
                                        <p:attrNameLst>
                                          <p:attrName>style.visibility</p:attrName>
                                        </p:attrNameLst>
                                      </p:cBhvr>
                                      <p:to>
                                        <p:strVal val="visible"/>
                                      </p:to>
                                    </p:set>
                                    <p:animEffect transition="in" filter="fade">
                                      <p:cBhvr>
                                        <p:cTn id="21" dur="1000"/>
                                        <p:tgtEl>
                                          <p:spTgt spid="504835">
                                            <p:txEl>
                                              <p:pRg st="4" end="4"/>
                                            </p:txEl>
                                          </p:spTgt>
                                        </p:tgtEl>
                                      </p:cBhvr>
                                    </p:animEffect>
                                    <p:anim calcmode="lin" valueType="num">
                                      <p:cBhvr>
                                        <p:cTn id="22"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5" end="5"/>
                                            </p:txEl>
                                          </p:spTgt>
                                        </p:tgtEl>
                                        <p:attrNameLst>
                                          <p:attrName>style.visibility</p:attrName>
                                        </p:attrNameLst>
                                      </p:cBhvr>
                                      <p:to>
                                        <p:strVal val="visible"/>
                                      </p:to>
                                    </p:set>
                                    <p:animEffect transition="in" filter="fade">
                                      <p:cBhvr>
                                        <p:cTn id="28" dur="1000"/>
                                        <p:tgtEl>
                                          <p:spTgt spid="504835">
                                            <p:txEl>
                                              <p:pRg st="5" end="5"/>
                                            </p:txEl>
                                          </p:spTgt>
                                        </p:tgtEl>
                                      </p:cBhvr>
                                    </p:animEffect>
                                    <p:anim calcmode="lin" valueType="num">
                                      <p:cBhvr>
                                        <p:cTn id="29" dur="1000" fill="hold"/>
                                        <p:tgtEl>
                                          <p:spTgt spid="504835">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7" end="7"/>
                                            </p:txEl>
                                          </p:spTgt>
                                        </p:tgtEl>
                                        <p:attrNameLst>
                                          <p:attrName>style.visibility</p:attrName>
                                        </p:attrNameLst>
                                      </p:cBhvr>
                                      <p:to>
                                        <p:strVal val="visible"/>
                                      </p:to>
                                    </p:set>
                                    <p:animEffect transition="in" filter="fade">
                                      <p:cBhvr>
                                        <p:cTn id="35" dur="1000"/>
                                        <p:tgtEl>
                                          <p:spTgt spid="504835">
                                            <p:txEl>
                                              <p:pRg st="7" end="7"/>
                                            </p:txEl>
                                          </p:spTgt>
                                        </p:tgtEl>
                                      </p:cBhvr>
                                    </p:animEffect>
                                    <p:anim calcmode="lin" valueType="num">
                                      <p:cBhvr>
                                        <p:cTn id="36" dur="1000" fill="hold"/>
                                        <p:tgtEl>
                                          <p:spTgt spid="504835">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28488</TotalTime>
  <Words>3918</Words>
  <Application>Microsoft Macintosh PowerPoint</Application>
  <PresentationFormat>On-screen Show (4:3)</PresentationFormat>
  <Paragraphs>486</Paragraphs>
  <Slides>55</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68"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Equation</vt:lpstr>
      <vt:lpstr>Chart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Images, Images</vt:lpstr>
      <vt:lpstr>Issues:  Signal-to-Noise Ratio</vt:lpstr>
      <vt:lpstr>SP500 Daily Returns (t, t+1): 2000-2022</vt:lpstr>
      <vt:lpstr>S&amp;P 500 Daily Historical Changes (%): 2022</vt:lpstr>
      <vt:lpstr>Market Inefficiencies: Fama and French</vt:lpstr>
      <vt:lpstr>Market Inefficiencies: Fama and French</vt:lpstr>
      <vt:lpstr>Market Inefficiencies: Fama and French</vt:lpstr>
      <vt:lpstr>Market Inefficiencies:  Fama and French</vt:lpstr>
      <vt:lpstr>Size Effect:  Illusion?</vt:lpstr>
      <vt:lpstr>Value Factor</vt:lpstr>
      <vt:lpstr>Empirical Challenges to Market Efficiency: Anomalies</vt:lpstr>
      <vt:lpstr>The Record of Mutual Funds and Managers</vt:lpstr>
      <vt:lpstr>Mutual Funds:  Starting in the Red</vt:lpstr>
      <vt:lpstr>Hedge Funds?  Buyer Beware</vt:lpstr>
      <vt:lpstr>Hedge Funds?  Buyer Beware</vt:lpstr>
      <vt:lpstr>Hedge Funds?  Buyer Beware</vt:lpstr>
      <vt:lpstr>PE Investments in 401(k) Accounts Blessed by the DOL:  WCGW?</vt:lpstr>
      <vt:lpstr>PE Returns: Great for managers; mediocre for investors</vt:lpstr>
      <vt:lpstr>It’s easy, just buy the winners</vt:lpstr>
      <vt:lpstr>US Mutual Funds vs. Indices</vt:lpstr>
      <vt:lpstr>US Mutual Funds vs. Indices (Risk Adjusted)</vt:lpstr>
      <vt:lpstr>Foreign Mutual Funds vs. Indices (Absolute &amp; Risk-Adjusted)</vt:lpstr>
      <vt:lpstr>Fixed Income Mutual vs. Benchmarks (Absolute Return)</vt:lpstr>
      <vt:lpstr>Fixed Income Mutual vs. Benchmarks (Risk Adjusted Return)</vt:lpstr>
      <vt:lpstr>Mutual Funds: Survivorship</vt:lpstr>
      <vt:lpstr>Mutual Funds</vt:lpstr>
      <vt:lpstr>The Cost of Active Investing</vt:lpstr>
      <vt:lpstr>Berkshire Hathaway v. SP 500 (1964-2021) </vt:lpstr>
      <vt:lpstr>Berkshire Hathaway: Letter to Shareholders ‘13</vt:lpstr>
      <vt:lpstr>Strong Form of the EMH</vt:lpstr>
      <vt:lpstr>No pain, no gain</vt:lpstr>
      <vt:lpstr>Event Studies: How Tests Are Structured</vt:lpstr>
      <vt:lpstr>How Tests Are Structured (cont.)</vt:lpstr>
      <vt:lpstr>Event Studies: Dividend Omissions</vt:lpstr>
      <vt:lpstr>Event Study Results</vt:lpstr>
      <vt:lpstr>The Behavioral Challenge to Market Efficiency</vt:lpstr>
      <vt:lpstr>The Behavioral Challenge to Market Efficiency</vt:lpstr>
      <vt:lpstr>Empirical Challenges to Market Efficiency (anomalies)</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335</cp:revision>
  <dcterms:created xsi:type="dcterms:W3CDTF">2010-03-07T18:05:15Z</dcterms:created>
  <dcterms:modified xsi:type="dcterms:W3CDTF">2022-10-16T15:17:05Z</dcterms:modified>
</cp:coreProperties>
</file>