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74" r:id="rId2"/>
    <p:sldId id="257" r:id="rId3"/>
    <p:sldId id="282" r:id="rId4"/>
    <p:sldId id="273" r:id="rId5"/>
    <p:sldId id="258" r:id="rId6"/>
    <p:sldId id="260" r:id="rId7"/>
    <p:sldId id="281" r:id="rId8"/>
    <p:sldId id="275" r:id="rId9"/>
    <p:sldId id="280" r:id="rId10"/>
    <p:sldId id="277" r:id="rId11"/>
    <p:sldId id="278" r:id="rId12"/>
    <p:sldId id="27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>
      <p:cViewPr varScale="1">
        <p:scale>
          <a:sx n="117" d="100"/>
          <a:sy n="117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BE43B805-0079-42FE-82D7-F7A0D0435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4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F5478BAE-0C14-4993-A937-8057DFCCE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F1330-B93D-4E80-B9F0-C5AB6EA7FFD9}" type="slidenum">
              <a:rPr lang="en-US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35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ED9F9-A628-4DDF-AD06-23938A18C4B9}" type="slidenum">
              <a:rPr lang="en-US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263525"/>
            <a:ext cx="4640263" cy="3479800"/>
          </a:xfrm>
          <a:ln w="12699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165350" y="1588"/>
            <a:ext cx="27035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69" tIns="46536" rIns="93069" bIns="46536">
            <a:spAutoFit/>
          </a:bodyPr>
          <a:lstStyle/>
          <a:p>
            <a:pPr defTabSz="925513" eaLnBrk="0" hangingPunct="0"/>
            <a:r>
              <a:rPr lang="en-US" sz="1000">
                <a:latin typeface="Times New Roman" pitchFamily="18" charset="0"/>
              </a:rPr>
              <a:t>2. Forwards and Futures  </a:t>
            </a:r>
            <a:r>
              <a:rPr lang="en-US" sz="1000">
                <a:latin typeface="Symbol" pitchFamily="18" charset="2"/>
              </a:rPr>
              <a:t>®</a:t>
            </a:r>
            <a:r>
              <a:rPr lang="en-US" sz="1000">
                <a:latin typeface="Times New Roman" pitchFamily="18" charset="0"/>
              </a:rPr>
              <a:t>  2.1 Asset and Cash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363" y="3979863"/>
            <a:ext cx="6543675" cy="4794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3" tIns="45611" rIns="91223" bIns="45611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1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C73A-5CB4-4633-8BD2-77714DA19CDD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11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A6A28-E639-4E1E-A971-7BD35BF81E41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7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162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742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4178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9307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53308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634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7360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4303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64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 dirty="0"/>
              <a:t>Debt</a:t>
            </a:r>
            <a:endParaRPr lang="en-US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480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738715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614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5663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566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8569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55185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490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77706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1060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9150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71390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14809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773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273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32040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85990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3358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09161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57262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23971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887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49060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65449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9044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45936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23623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171087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879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63857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89108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17798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9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22873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84981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9583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78697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95667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9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659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5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562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4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CT</a:t>
            </a:r>
            <a:r>
              <a:rPr lang="en-US" sz="600" baseline="0" dirty="0">
                <a:latin typeface="+mn-lt"/>
              </a:rPr>
              <a:t>_Debt_20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9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Retained Earnings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Debt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ST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LT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Stock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Preferred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Common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Financing the Firm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29200" y="2438400"/>
            <a:ext cx="32337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-Periodic Income</a:t>
            </a:r>
          </a:p>
          <a:p>
            <a:r>
              <a:rPr lang="en-US"/>
              <a:t>-Liquidation Proceeds</a:t>
            </a:r>
          </a:p>
          <a:p>
            <a:r>
              <a:rPr lang="en-US"/>
              <a:t>-Risks of Default and priorities</a:t>
            </a:r>
          </a:p>
          <a:p>
            <a:r>
              <a:rPr lang="en-US"/>
              <a:t>-Voting and Control</a:t>
            </a:r>
          </a:p>
          <a:p>
            <a:r>
              <a:rPr lang="en-US"/>
              <a:t>-Tax</a:t>
            </a: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4343400" y="14478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Sharon Steel Corp. v. Chase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838200"/>
            <a:ext cx="4174998" cy="541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Beg. 79: sell FE for 345M and w/12 months liquidate (3/79)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7/79: sale of OG for 135M; 18/share dividend and set aside of 155M for BHs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11/79: APA w/ SS to buy UV for 107 in cash and 411 FACE of sub. Debentures.  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UV assets: MB + 322M $$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Successor Obligation Clause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Redemption Premium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3200400"/>
            <a:ext cx="838200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/>
              <a:t>UV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28600" y="4572000"/>
            <a:ext cx="762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FE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828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UV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0489" name="AutoShape 8"/>
          <p:cNvCxnSpPr>
            <a:cxnSpLocks noChangeShapeType="1"/>
            <a:stCxn id="20488" idx="4"/>
            <a:endCxn id="20486" idx="0"/>
          </p:cNvCxnSpPr>
          <p:nvPr/>
        </p:nvCxnSpPr>
        <p:spPr bwMode="auto">
          <a:xfrm>
            <a:off x="2324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18288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OG</a:t>
            </a:r>
            <a:endParaRPr 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32766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MB</a:t>
            </a:r>
          </a:p>
        </p:txBody>
      </p:sp>
      <p:cxnSp>
        <p:nvCxnSpPr>
          <p:cNvPr id="20492" name="AutoShape 11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rot="5400000">
            <a:off x="1123950" y="3371850"/>
            <a:ext cx="685800" cy="1714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86" idx="2"/>
            <a:endCxn id="20490" idx="0"/>
          </p:cNvCxnSpPr>
          <p:nvPr/>
        </p:nvCxnSpPr>
        <p:spPr bwMode="auto">
          <a:xfrm rot="5400000">
            <a:off x="1981200" y="4229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86" idx="2"/>
            <a:endCxn id="20491" idx="0"/>
          </p:cNvCxnSpPr>
          <p:nvPr/>
        </p:nvCxnSpPr>
        <p:spPr bwMode="auto">
          <a:xfrm rot="16200000" flipH="1">
            <a:off x="2705100" y="3505200"/>
            <a:ext cx="685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28600" y="53340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61% Rev</a:t>
            </a:r>
          </a:p>
          <a:p>
            <a:pPr eaLnBrk="0" hangingPunct="0"/>
            <a:r>
              <a:rPr lang="en-US" b="1"/>
              <a:t>81% Profits</a:t>
            </a:r>
          </a:p>
          <a:p>
            <a:pPr eaLnBrk="0" hangingPunct="0"/>
            <a:r>
              <a:rPr lang="en-US" b="1"/>
              <a:t>44% BV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1752600" y="525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2% Rev</a:t>
            </a:r>
          </a:p>
          <a:p>
            <a:pPr eaLnBrk="0" hangingPunct="0"/>
            <a:r>
              <a:rPr lang="en-US" b="1"/>
              <a:t>6% Profits</a:t>
            </a:r>
          </a:p>
          <a:p>
            <a:pPr eaLnBrk="0" hangingPunct="0"/>
            <a:r>
              <a:rPr lang="en-US" b="1"/>
              <a:t>5% BV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067050" y="52578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38% Rev</a:t>
            </a:r>
          </a:p>
          <a:p>
            <a:pPr eaLnBrk="0" hangingPunct="0"/>
            <a:r>
              <a:rPr lang="en-US" b="1"/>
              <a:t>13% Profits</a:t>
            </a:r>
          </a:p>
          <a:p>
            <a:pPr eaLnBrk="0" hangingPunct="0"/>
            <a:r>
              <a:rPr lang="en-US" b="1"/>
              <a:t>34% BV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Met Life v. RJR Nabisco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3813" y="990600"/>
            <a:ext cx="3738435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2/89:  TO for 74% of RJR CS and Prf (18Bi paid out)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4/89: remaining stock acquired for 4.1Bi of PIK Prf and 1.8Bi for convertible debentures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Creation of 19Bi of new debt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" y="3200400"/>
            <a:ext cx="1524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KKR</a:t>
            </a:r>
            <a:endParaRPr lang="en-US" sz="2800" b="1" dirty="0"/>
          </a:p>
        </p:txBody>
      </p:sp>
      <p:cxnSp>
        <p:nvCxnSpPr>
          <p:cNvPr id="21511" name="AutoShape 6"/>
          <p:cNvCxnSpPr>
            <a:cxnSpLocks noChangeShapeType="1"/>
            <a:endCxn id="21510" idx="0"/>
          </p:cNvCxnSpPr>
          <p:nvPr/>
        </p:nvCxnSpPr>
        <p:spPr bwMode="auto">
          <a:xfrm>
            <a:off x="1066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362200" y="3200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RJR</a:t>
            </a:r>
            <a:endParaRPr lang="en-US" sz="2800" b="1"/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590800" y="1676400"/>
            <a:ext cx="8382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RJR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1514" name="AutoShape 9"/>
          <p:cNvCxnSpPr>
            <a:cxnSpLocks noChangeShapeType="1"/>
            <a:stCxn id="21513" idx="4"/>
            <a:endCxn id="21512" idx="0"/>
          </p:cNvCxnSpPr>
          <p:nvPr/>
        </p:nvCxnSpPr>
        <p:spPr bwMode="auto">
          <a:xfrm>
            <a:off x="3009900" y="25908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7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1524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3200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1981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514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3048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2514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2057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124200" y="2362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505200" y="1676400"/>
            <a:ext cx="838200" cy="914400"/>
          </a:xfrm>
          <a:prstGeom prst="ellipse">
            <a:avLst/>
          </a:prstGeom>
          <a:solidFill>
            <a:srgbClr val="F4ED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Met</a:t>
            </a:r>
          </a:p>
          <a:p>
            <a:pPr algn="ctr" eaLnBrk="0" hangingPunct="0"/>
            <a:r>
              <a:rPr lang="en-US" sz="2000" b="1"/>
              <a:t>Life</a:t>
            </a:r>
          </a:p>
          <a:p>
            <a:pPr algn="ctr" eaLnBrk="0" hangingPunct="0"/>
            <a:r>
              <a:rPr lang="en-US" sz="2000" b="1"/>
              <a:t>BH</a:t>
            </a:r>
            <a:endParaRPr lang="en-US" sz="2400" b="1"/>
          </a:p>
        </p:txBody>
      </p:sp>
      <p:pic>
        <p:nvPicPr>
          <p:cNvPr id="2152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971800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Hostile Take Overs and LBOs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32004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NewCo</a:t>
            </a:r>
            <a:endParaRPr lang="en-US" sz="2800" b="1" dirty="0"/>
          </a:p>
        </p:txBody>
      </p:sp>
      <p:cxnSp>
        <p:nvCxnSpPr>
          <p:cNvPr id="22533" name="AutoShape 4"/>
          <p:cNvCxnSpPr>
            <a:cxnSpLocks noChangeShapeType="1"/>
            <a:endCxn id="22532" idx="0"/>
          </p:cNvCxnSpPr>
          <p:nvPr/>
        </p:nvCxnSpPr>
        <p:spPr bwMode="auto">
          <a:xfrm>
            <a:off x="1447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743200" y="3200400"/>
            <a:ext cx="14478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Low</a:t>
            </a:r>
          </a:p>
          <a:p>
            <a:pPr algn="ctr" eaLnBrk="0" hangingPunct="0"/>
            <a:r>
              <a:rPr lang="en-US" sz="2400" b="1"/>
              <a:t>Debt Co</a:t>
            </a:r>
            <a:endParaRPr lang="en-US" sz="2800" b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971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Low</a:t>
            </a:r>
          </a:p>
          <a:p>
            <a:pPr algn="ctr" eaLnBrk="0" hangingPunct="0"/>
            <a:r>
              <a:rPr lang="en-US" sz="2000" b="1"/>
              <a:t>Debt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2536" name="AutoShape 7"/>
          <p:cNvCxnSpPr>
            <a:cxnSpLocks noChangeShapeType="1"/>
            <a:stCxn id="22535" idx="4"/>
            <a:endCxn id="22534" idx="0"/>
          </p:cNvCxnSpPr>
          <p:nvPr/>
        </p:nvCxnSpPr>
        <p:spPr bwMode="auto">
          <a:xfrm>
            <a:off x="3467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57200" y="4419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0" y="4648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Borrow $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2057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1905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3581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5410200" y="990600"/>
            <a:ext cx="1219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Assets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6629400" y="990600"/>
            <a:ext cx="1219200" cy="9144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6629400" y="1905000"/>
            <a:ext cx="1219200" cy="17526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Old SHs</a:t>
            </a:r>
          </a:p>
          <a:p>
            <a:pPr algn="ctr" eaLnBrk="0" hangingPunct="0"/>
            <a:r>
              <a:rPr lang="en-US" sz="2000" b="1"/>
              <a:t>Equity</a:t>
            </a:r>
            <a:endParaRPr lang="en-US" sz="2800" b="1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5486400" y="3962400"/>
            <a:ext cx="1216152" cy="230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Assets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6705600" y="3962400"/>
            <a:ext cx="1219200" cy="21336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705600" y="5867400"/>
            <a:ext cx="1219200" cy="396875"/>
          </a:xfrm>
          <a:prstGeom prst="rect">
            <a:avLst/>
          </a:prstGeom>
          <a:solidFill>
            <a:srgbClr val="F4ED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/>
              <a:t>Manage</a:t>
            </a:r>
          </a:p>
          <a:p>
            <a:pPr algn="ctr" eaLnBrk="0" hangingPunct="0"/>
            <a:r>
              <a:rPr lang="en-US" sz="1400" b="1" dirty="0"/>
              <a:t>Equity</a:t>
            </a:r>
            <a:endParaRPr lang="en-US" sz="1600" b="1" dirty="0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4572000" y="859064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2362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2895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3429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2895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2438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>
                <a:ea typeface="ＭＳ Ｐゴシック" pitchFamily="34" charset="-128"/>
              </a:rPr>
              <a:t>Bonds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secured</a:t>
            </a:r>
            <a:r>
              <a:rPr lang="en-US" sz="2400">
                <a:ea typeface="ＭＳ Ｐゴシック" pitchFamily="34" charset="-128"/>
              </a:rPr>
              <a:t>, LT, &amp; I), </a:t>
            </a:r>
            <a:r>
              <a:rPr lang="en-US" sz="2400" b="1">
                <a:ea typeface="ＭＳ Ｐゴシック" pitchFamily="34" charset="-128"/>
              </a:rPr>
              <a:t>Debentures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unsecured</a:t>
            </a:r>
            <a:r>
              <a:rPr lang="en-US" sz="2400">
                <a:ea typeface="ＭＳ Ｐゴシック" pitchFamily="34" charset="-128"/>
              </a:rPr>
              <a:t>, LT, &amp; I), and </a:t>
            </a:r>
            <a:r>
              <a:rPr lang="en-US" sz="2400" b="1">
                <a:ea typeface="ＭＳ Ｐゴシック" pitchFamily="34" charset="-128"/>
              </a:rPr>
              <a:t>Notes </a:t>
            </a:r>
            <a:r>
              <a:rPr lang="en-US" sz="2400">
                <a:ea typeface="ＭＳ Ｐゴシック" pitchFamily="34" charset="-128"/>
              </a:rPr>
              <a:t>(unsecured, intermediate, &amp; I(?))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Registered v. bearer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Zero Coupon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Seniority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Maturity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Promise to pay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Upside and downside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/>
              <a:t>Loans </a:t>
            </a:r>
            <a:r>
              <a:rPr lang="en-US" sz="2400" dirty="0"/>
              <a:t>vs. Se</a:t>
            </a:r>
            <a:r>
              <a:rPr lang="en-US" sz="2400" i="1" dirty="0"/>
              <a:t>curities</a:t>
            </a:r>
          </a:p>
          <a:p>
            <a:r>
              <a:rPr lang="en-US" sz="2400" dirty="0"/>
              <a:t>Revolving Credit Loans (revolving credit facility)</a:t>
            </a:r>
          </a:p>
          <a:p>
            <a:pPr lvl="1"/>
            <a:r>
              <a:rPr lang="en-US" sz="2250" dirty="0"/>
              <a:t>Line of credit to loan a borrower up to a fixed amount</a:t>
            </a:r>
          </a:p>
          <a:p>
            <a:pPr lvl="1"/>
            <a:r>
              <a:rPr lang="en-US" sz="2250" dirty="0"/>
              <a:t>Lender can a single lender or group of lenders</a:t>
            </a:r>
          </a:p>
          <a:p>
            <a:pPr lvl="1"/>
            <a:r>
              <a:rPr lang="en-US" sz="2250" dirty="0"/>
              <a:t>Facility fee is paid to keep open line of credit</a:t>
            </a:r>
          </a:p>
          <a:p>
            <a:pPr lvl="1"/>
            <a:r>
              <a:rPr lang="en-US" sz="2250" dirty="0"/>
              <a:t>Generally done by lower tier of investment grade companies; if not investment grade, pledge of receivables &amp; inventories</a:t>
            </a:r>
          </a:p>
          <a:p>
            <a:pPr lvl="1"/>
            <a:r>
              <a:rPr lang="en-US" sz="2250" dirty="0"/>
              <a:t>Floating rate (</a:t>
            </a:r>
            <a:r>
              <a:rPr lang="en-US" sz="2250" strike="sngStrike" dirty="0"/>
              <a:t>LIBOR</a:t>
            </a:r>
            <a:r>
              <a:rPr lang="en-US" sz="2250" dirty="0"/>
              <a:t>/SOFR)</a:t>
            </a:r>
          </a:p>
          <a:p>
            <a:r>
              <a:rPr lang="en-US" sz="2400" dirty="0"/>
              <a:t>Term Loans</a:t>
            </a:r>
          </a:p>
          <a:p>
            <a:pPr lvl="1"/>
            <a:r>
              <a:rPr lang="en-US" sz="2250" dirty="0"/>
              <a:t>Tranche A</a:t>
            </a:r>
          </a:p>
          <a:p>
            <a:pPr lvl="2"/>
            <a:r>
              <a:rPr lang="en-US" sz="2250" dirty="0"/>
              <a:t>Extended by group of commercial lenders as pro rata participants in a syndication; can be packaged w/ revolving credit facility; generally have meaningful amortization</a:t>
            </a:r>
          </a:p>
          <a:p>
            <a:pPr lvl="1"/>
            <a:r>
              <a:rPr lang="en-US" sz="2250" dirty="0"/>
              <a:t>Tranche B</a:t>
            </a:r>
          </a:p>
          <a:p>
            <a:pPr lvl="2"/>
            <a:r>
              <a:rPr lang="en-US" sz="2250" dirty="0"/>
              <a:t>Extended by institutional investors (HFs); higher yields; less amortization</a:t>
            </a:r>
          </a:p>
          <a:p>
            <a:r>
              <a:rPr lang="en-US" sz="2400" i="1" dirty="0"/>
              <a:t>Leverage loan </a:t>
            </a:r>
          </a:p>
          <a:p>
            <a:r>
              <a:rPr lang="en-US" sz="2400" i="1" dirty="0"/>
              <a:t>Syndication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5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aseline="-25000" dirty="0">
                <a:solidFill>
                  <a:srgbClr val="9900CC"/>
                </a:solidFill>
                <a:latin typeface="+mn-lt"/>
                <a:ea typeface="ＭＳ Ｐゴシック" pitchFamily="34" charset="-128"/>
              </a:rPr>
              <a:t>LEND CASH (Risky Debt)</a:t>
            </a:r>
            <a:r>
              <a:rPr lang="en-US" sz="2400" baseline="-25000" dirty="0">
                <a:latin typeface="+mn-lt"/>
                <a:ea typeface="ＭＳ Ｐゴシック" pitchFamily="34" charset="-128"/>
              </a:rPr>
              <a:t>:  Profit/Loss Diagram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3208" y="1291157"/>
            <a:ext cx="2057400" cy="1314450"/>
          </a:xfrm>
          <a:prstGeom prst="rect">
            <a:avLst/>
          </a:prstGeom>
          <a:solidFill>
            <a:srgbClr val="99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Face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Term = 1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Interest Rate= 15%</a:t>
            </a:r>
            <a:r>
              <a:rPr lang="en-US" sz="1600" b="1" dirty="0">
                <a:latin typeface="Symbol" pitchFamily="18" charset="2"/>
              </a:rPr>
              <a:t> 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0" y="3990974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Future  Asset  Price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57912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70104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33528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1336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72000" y="2667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905000" y="35433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50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12420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75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4610100" y="2533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25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5562600" y="35433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125</a:t>
            </a: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676275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150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610100" y="4953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-25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933450" y="38862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4552951" y="2286000"/>
            <a:ext cx="19049" cy="356379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123" y="5977865"/>
            <a:ext cx="665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Loss</a:t>
            </a:r>
            <a:endParaRPr lang="en-US" sz="1600" b="1" dirty="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86238" y="135255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Profit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3352800" y="3124200"/>
            <a:ext cx="1905000" cy="2209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257800" y="3124200"/>
            <a:ext cx="2895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of ‘39 (public offerings, ’33 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Contract between </a:t>
            </a:r>
            <a:r>
              <a:rPr lang="en-US" sz="2400" b="1" dirty="0">
                <a:ea typeface="ＭＳ Ｐゴシック" pitchFamily="34" charset="-128"/>
              </a:rPr>
              <a:t>issuer and trustee for the benefit of the bond holders</a:t>
            </a:r>
            <a:r>
              <a:rPr lang="en-US" sz="2400" dirty="0">
                <a:ea typeface="ＭＳ Ｐゴシック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Trustee administers interest &amp; principal payments and monitors the issuer to make sure that other obligations are being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Note: promise to pay that runs to bondholders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Indenture: Additional promises that run to trustee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Model Debenture Provisions (‘65, ‘67, ‘83, &amp; ‘00)</a:t>
            </a:r>
          </a:p>
          <a:p>
            <a:pPr>
              <a:lnSpc>
                <a:spcPct val="90000"/>
              </a:lnSpc>
            </a:pPr>
            <a:r>
              <a:rPr lang="en-US" sz="2950" dirty="0">
                <a:ea typeface="ＭＳ Ｐゴシック" pitchFamily="34" charset="-128"/>
              </a:rPr>
              <a:t>Indenture serves: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1: To alleviate collective action problem in default situations.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2: To protect issuer from enforcement actions of bondholders with small stakes looking for side payments.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3: As a “paying agent”—the issuer remits payments to the trustee, who keeps the bondholders list, and then forwards the checks.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Trust 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Are trustees fiduciaries? (</a:t>
            </a:r>
            <a:r>
              <a:rPr lang="en-US" sz="2800" u="sng" dirty="0">
                <a:ea typeface="ＭＳ Ｐゴシック" pitchFamily="34" charset="-128"/>
              </a:rPr>
              <a:t>Elliot Associates)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Mostly no—duties defined by indenture—but maybe in cases of conflict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’39 (amended ’90)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Sleeping trustee (315):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after default, prudent person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Must give notice of defaults w/ 90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Conflict of Interest (310)—T can be lender but must resign when default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Amendments and Waivers (316)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51% majority can waive defaults other than payment defaults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75% can consent to interest nonpayment for up to 3 years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100% majority to lower principal or interest deferral after 3 </a:t>
            </a:r>
            <a:r>
              <a:rPr lang="en-US" sz="2400" dirty="0" err="1">
                <a:ea typeface="ＭＳ Ｐゴシック" pitchFamily="34" charset="-128"/>
              </a:rPr>
              <a:t>yrs</a:t>
            </a:r>
            <a:r>
              <a:rPr lang="en-US" sz="2400" dirty="0">
                <a:ea typeface="ＭＳ Ｐゴシック" pitchFamily="34" charset="-128"/>
              </a:rPr>
              <a:t> [Holdouts?]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Public Debt</a:t>
            </a:r>
          </a:p>
          <a:p>
            <a:pPr lvl="1"/>
            <a:r>
              <a:rPr lang="en-US" sz="1850" dirty="0"/>
              <a:t>Subject to registration requirements in the Securities Act of 1933</a:t>
            </a:r>
          </a:p>
          <a:p>
            <a:pPr lvl="1"/>
            <a:r>
              <a:rPr lang="en-US" sz="1850" dirty="0"/>
              <a:t>Issued with a trust indenture under the Trust Indenture Act of 1939.</a:t>
            </a:r>
          </a:p>
          <a:p>
            <a:pPr lvl="1"/>
            <a:r>
              <a:rPr lang="en-US" sz="1850" dirty="0"/>
              <a:t>Shelf registration under Rule 415 of the ‘33 Act</a:t>
            </a:r>
          </a:p>
          <a:p>
            <a:r>
              <a:rPr lang="en-US" sz="2000" b="1" dirty="0"/>
              <a:t>Private Debt</a:t>
            </a:r>
          </a:p>
          <a:p>
            <a:pPr lvl="1"/>
            <a:r>
              <a:rPr lang="en-US" sz="1850" dirty="0"/>
              <a:t>Requirements of ‘33 Act (Sec. 4(2) and ‘39 Act (sec. 304) are avoided if offer and sale of bonds limited to small number of sophisticated investors</a:t>
            </a:r>
          </a:p>
          <a:p>
            <a:pPr lvl="2"/>
            <a:r>
              <a:rPr lang="en-US" sz="1850" b="1" dirty="0"/>
              <a:t>Rule 506(b)</a:t>
            </a:r>
          </a:p>
          <a:p>
            <a:pPr lvl="3"/>
            <a:r>
              <a:rPr lang="en-US" sz="1700" dirty="0"/>
              <a:t>No general solicitation</a:t>
            </a:r>
          </a:p>
          <a:p>
            <a:pPr lvl="3"/>
            <a:r>
              <a:rPr lang="en-US" sz="1700" dirty="0"/>
              <a:t>Can sell to unlimited number of </a:t>
            </a:r>
            <a:r>
              <a:rPr lang="en-US" sz="1700" b="1" i="1" dirty="0"/>
              <a:t>accredited investors</a:t>
            </a:r>
            <a:r>
              <a:rPr lang="en-US" sz="1700" dirty="0"/>
              <a:t> and up to 35 other purchasers, who must be </a:t>
            </a:r>
            <a:r>
              <a:rPr lang="en-US" sz="1700" b="1" i="1" dirty="0"/>
              <a:t>sophisticated</a:t>
            </a:r>
            <a:r>
              <a:rPr lang="en-US" sz="1700" i="1" dirty="0"/>
              <a:t>—</a:t>
            </a:r>
            <a:r>
              <a:rPr lang="en-US" sz="1700" dirty="0"/>
              <a:t>unsophisticated must be supplied with detailed disclosure documents</a:t>
            </a:r>
          </a:p>
          <a:p>
            <a:pPr lvl="3"/>
            <a:r>
              <a:rPr lang="en-US" sz="1700" b="1" i="1" dirty="0"/>
              <a:t>Accredited Investor:  </a:t>
            </a:r>
            <a:r>
              <a:rPr lang="en-US" sz="1700" dirty="0"/>
              <a:t>Banks, </a:t>
            </a:r>
            <a:r>
              <a:rPr lang="en-US" sz="1700" dirty="0" err="1"/>
              <a:t>S&amp;L</a:t>
            </a:r>
            <a:r>
              <a:rPr lang="en-US" sz="1700" dirty="0"/>
              <a:t>, Insurance Co, Mutual Fund, Natural Person with net wealth in excess of $1mm.</a:t>
            </a:r>
          </a:p>
          <a:p>
            <a:pPr lvl="2"/>
            <a:r>
              <a:rPr lang="en-US" sz="1850" dirty="0"/>
              <a:t>Rule 506(c)</a:t>
            </a:r>
          </a:p>
          <a:p>
            <a:pPr lvl="3"/>
            <a:r>
              <a:rPr lang="en-US" sz="1700" dirty="0"/>
              <a:t>General solicitation but </a:t>
            </a:r>
            <a:r>
              <a:rPr lang="en-US" sz="1700" b="1" dirty="0"/>
              <a:t>all investors must be accredited</a:t>
            </a:r>
            <a:r>
              <a:rPr lang="en-US" sz="1700" dirty="0"/>
              <a:t>.</a:t>
            </a:r>
          </a:p>
          <a:p>
            <a:pPr lvl="1"/>
            <a:r>
              <a:rPr lang="en-US" sz="2000" b="1" dirty="0"/>
              <a:t>Rule 144A</a:t>
            </a:r>
            <a:r>
              <a:rPr lang="en-US" sz="2000" dirty="0"/>
              <a:t>: limits resales to </a:t>
            </a:r>
            <a:r>
              <a:rPr lang="en-US" sz="2000" b="1" dirty="0"/>
              <a:t>qualified institutional buyers (QIB)</a:t>
            </a:r>
            <a:r>
              <a:rPr lang="en-US" sz="2000" dirty="0"/>
              <a:t>—permits trading of PPN among QIBs</a:t>
            </a:r>
          </a:p>
          <a:p>
            <a:pPr lvl="1"/>
            <a:r>
              <a:rPr lang="en-US" sz="2000" b="1" dirty="0"/>
              <a:t>Regulation 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Private Placement Memorandum (OM) and Commitment Letter</a:t>
            </a:r>
            <a:endParaRPr lang="en-US" sz="18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Offerings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Mortgage bonds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Subordination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Complete (senior must be paid first) and insolvency (inchoate)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Asset Securitization</a:t>
            </a:r>
          </a:p>
          <a:p>
            <a:pPr lvl="1" eaLnBrk="1" hangingPunct="1"/>
            <a:r>
              <a:rPr lang="en-US" sz="2000" dirty="0" err="1">
                <a:ea typeface="ＭＳ Ｐゴシック" pitchFamily="34" charset="-128"/>
              </a:rPr>
              <a:t>SPVs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MBS, receivables, etc.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Accounting “sale”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Bankruptcy remote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Leasing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Ownership (depreciation deductions)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Leveraged lease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Sale leaseback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Factoring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Debt:  Seniority and Security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Call, redemption, sinking fund, and refunding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Morgan Stanley v. ADM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-723106" y="3772693"/>
            <a:ext cx="419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449388" y="16764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373188" y="2286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373188" y="29718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373188" y="3810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3124200" y="1524000"/>
            <a:ext cx="4803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‘81: Issue 16% SF Debentures (125mm)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3125788" y="2133600"/>
            <a:ext cx="472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‘82: Issue 50mm Zeroes (Face 500mm)</a:t>
            </a: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3049588" y="2819400"/>
            <a:ext cx="519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March ‘83: Issue 86mm (Face 263mm) of STARs</a:t>
            </a:r>
          </a:p>
        </p:txBody>
      </p:sp>
      <p:sp>
        <p:nvSpPr>
          <p:cNvPr id="19469" name="TextBox 16"/>
          <p:cNvSpPr txBox="1">
            <a:spLocks noChangeArrowheads="1"/>
          </p:cNvSpPr>
          <p:nvPr/>
        </p:nvSpPr>
        <p:spPr bwMode="auto">
          <a:xfrm>
            <a:off x="3049588" y="3581400"/>
            <a:ext cx="427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Jan. and June ‘83: Issue 147mm of CS</a:t>
            </a:r>
          </a:p>
        </p:txBody>
      </p:sp>
      <p:sp>
        <p:nvSpPr>
          <p:cNvPr id="19470" name="TextBox 17"/>
          <p:cNvSpPr txBox="1">
            <a:spLocks noChangeArrowheads="1"/>
          </p:cNvSpPr>
          <p:nvPr/>
        </p:nvSpPr>
        <p:spPr bwMode="auto">
          <a:xfrm>
            <a:off x="3124200" y="4258335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May 5, 31 ‘83: MS purchases 16mm of ADM debentures</a:t>
            </a:r>
          </a:p>
          <a:p>
            <a:r>
              <a:rPr lang="en-US" dirty="0"/>
              <a:t>For 1,252 and 1,200 per 1,000 face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1371600" y="4495800"/>
            <a:ext cx="1676400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371600" y="5183187"/>
            <a:ext cx="1676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124200" y="5030787"/>
            <a:ext cx="579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June 1 ‘83: ADM announces call of 16% debentures for</a:t>
            </a:r>
          </a:p>
          <a:p>
            <a:r>
              <a:rPr lang="en-US"/>
              <a:t>1,139.5 per 1,000 face.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5460</TotalTime>
  <Words>1045</Words>
  <Application>Microsoft Macintosh PowerPoint</Application>
  <PresentationFormat>On-screen Show (4:3)</PresentationFormat>
  <Paragraphs>213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Financing the Firm</vt:lpstr>
      <vt:lpstr>Debt</vt:lpstr>
      <vt:lpstr>Loans</vt:lpstr>
      <vt:lpstr>LEND CASH (Risky Debt):  Profit/Loss Diagram</vt:lpstr>
      <vt:lpstr>Trust Indenture</vt:lpstr>
      <vt:lpstr>Indenture</vt:lpstr>
      <vt:lpstr>Public and Private Offerings </vt:lpstr>
      <vt:lpstr>Debt:  Seniority and Security</vt:lpstr>
      <vt:lpstr>Morgan Stanley v. ADM</vt:lpstr>
      <vt:lpstr>Sharon Steel Corp. v. Chase</vt:lpstr>
      <vt:lpstr>Met Life v. RJR Nabisco</vt:lpstr>
      <vt:lpstr>Hostile Take Overs and LBOs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</dc:title>
  <dc:creator>XPUser</dc:creator>
  <cp:lastModifiedBy>Colon, Jeffrey M.</cp:lastModifiedBy>
  <cp:revision>64</cp:revision>
  <cp:lastPrinted>2024-11-07T01:20:17Z</cp:lastPrinted>
  <dcterms:created xsi:type="dcterms:W3CDTF">2010-03-27T17:47:01Z</dcterms:created>
  <dcterms:modified xsi:type="dcterms:W3CDTF">2024-11-07T11:26:17Z</dcterms:modified>
</cp:coreProperties>
</file>