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8"/>
  </p:notesMasterIdLst>
  <p:handoutMasterIdLst>
    <p:handoutMasterId r:id="rId49"/>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88" r:id="rId46"/>
    <p:sldId id="395" r:id="rId4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83"/>
  </p:normalViewPr>
  <p:slideViewPr>
    <p:cSldViewPr>
      <p:cViewPr varScale="1">
        <p:scale>
          <a:sx n="196" d="100"/>
          <a:sy n="196" d="100"/>
        </p:scale>
        <p:origin x="192" y="160"/>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esktop/Treasury%20Yield%20Curve%20202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Sheet1!$B$2:$BP$2</c:f>
              <c:numCache>
                <c:formatCode>General</c:formatCode>
                <c:ptCount val="67"/>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Sheet1!$B$3:$BP$3</c:f>
              <c:numCache>
                <c:formatCode>General</c:formatCode>
                <c:ptCount val="67"/>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Treasury</a:t>
            </a:r>
            <a:r>
              <a:rPr lang="en-US" b="1" baseline="0"/>
              <a:t> YTM: Sept 3, 2019 and Sept 3, 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3-Sep-20</c:v>
          </c:tx>
          <c:spPr>
            <a:ln w="28575" cap="rnd">
              <a:solidFill>
                <a:schemeClr val="accent1"/>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Sheet1!$C$2:$C$13</c:f>
              <c:numCache>
                <c:formatCode>General</c:formatCode>
                <c:ptCount val="12"/>
                <c:pt idx="0">
                  <c:v>0.11</c:v>
                </c:pt>
                <c:pt idx="1">
                  <c:v>0.11</c:v>
                </c:pt>
                <c:pt idx="2">
                  <c:v>0.11</c:v>
                </c:pt>
                <c:pt idx="3">
                  <c:v>0.12</c:v>
                </c:pt>
                <c:pt idx="4">
                  <c:v>0.12</c:v>
                </c:pt>
                <c:pt idx="5">
                  <c:v>0.13</c:v>
                </c:pt>
                <c:pt idx="6">
                  <c:v>0.15</c:v>
                </c:pt>
                <c:pt idx="7">
                  <c:v>0.24</c:v>
                </c:pt>
                <c:pt idx="8">
                  <c:v>0.43</c:v>
                </c:pt>
                <c:pt idx="9">
                  <c:v>0.63</c:v>
                </c:pt>
                <c:pt idx="10">
                  <c:v>1.1299999999999999</c:v>
                </c:pt>
                <c:pt idx="11">
                  <c:v>1.34</c:v>
                </c:pt>
              </c:numCache>
            </c:numRef>
          </c:val>
          <c:smooth val="0"/>
          <c:extLst>
            <c:ext xmlns:c16="http://schemas.microsoft.com/office/drawing/2014/chart" uri="{C3380CC4-5D6E-409C-BE32-E72D297353CC}">
              <c16:uniqueId val="{00000000-68FA-B448-A3C4-B9E8E95B89A0}"/>
            </c:ext>
          </c:extLst>
        </c:ser>
        <c:ser>
          <c:idx val="1"/>
          <c:order val="1"/>
          <c:tx>
            <c:v>3-Sep-19</c:v>
          </c:tx>
          <c:spPr>
            <a:ln w="28575" cap="rnd">
              <a:solidFill>
                <a:schemeClr val="accent2"/>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Sheet1!$B$2:$B$13</c:f>
              <c:numCache>
                <c:formatCode>General</c:formatCode>
                <c:ptCount val="12"/>
                <c:pt idx="0">
                  <c:v>2.06</c:v>
                </c:pt>
                <c:pt idx="1">
                  <c:v>2.0099999999999998</c:v>
                </c:pt>
                <c:pt idx="2">
                  <c:v>1.98</c:v>
                </c:pt>
                <c:pt idx="3">
                  <c:v>1.88</c:v>
                </c:pt>
                <c:pt idx="4">
                  <c:v>1.72</c:v>
                </c:pt>
                <c:pt idx="5">
                  <c:v>1.47</c:v>
                </c:pt>
                <c:pt idx="6">
                  <c:v>1.38</c:v>
                </c:pt>
                <c:pt idx="7">
                  <c:v>1.35</c:v>
                </c:pt>
                <c:pt idx="8">
                  <c:v>1.42</c:v>
                </c:pt>
                <c:pt idx="9">
                  <c:v>1.47</c:v>
                </c:pt>
                <c:pt idx="10">
                  <c:v>1.77</c:v>
                </c:pt>
                <c:pt idx="11">
                  <c:v>1.95</c:v>
                </c:pt>
              </c:numCache>
            </c:numRef>
          </c:val>
          <c:smooth val="0"/>
          <c:extLst>
            <c:ext xmlns:c16="http://schemas.microsoft.com/office/drawing/2014/chart" uri="{C3380CC4-5D6E-409C-BE32-E72D297353CC}">
              <c16:uniqueId val="{00000001-68FA-B448-A3C4-B9E8E95B89A0}"/>
            </c:ext>
          </c:extLst>
        </c:ser>
        <c:dLbls>
          <c:showLegendKey val="0"/>
          <c:showVal val="0"/>
          <c:showCatName val="0"/>
          <c:showSerName val="0"/>
          <c:showPercent val="0"/>
          <c:showBubbleSize val="0"/>
        </c:dLbls>
        <c:smooth val="0"/>
        <c:axId val="1894875711"/>
        <c:axId val="1895613343"/>
      </c:lineChart>
      <c:catAx>
        <c:axId val="189487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95613343"/>
        <c:crosses val="autoZero"/>
        <c:auto val="1"/>
        <c:lblAlgn val="ctr"/>
        <c:lblOffset val="100"/>
        <c:noMultiLvlLbl val="0"/>
      </c:catAx>
      <c:valAx>
        <c:axId val="189561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YTM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875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CF_Ch5_YTM_20</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2.emf"/><Relationship Id="rId4" Type="http://schemas.openxmlformats.org/officeDocument/2006/relationships/package" Target="../embeddings/Microsoft_Excel_Worksheet5.xlsx"/></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726"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727"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728"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729"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730"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52"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8958"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8959"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8960"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8961"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8962"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8963"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8964"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8965"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8966"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8967"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8968"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365"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366"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367"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368"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369"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370"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371"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372"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373"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374"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375"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376"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377"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378"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379"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380"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381"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382"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383"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384"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385"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24"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09992"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993"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09994"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995"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09996"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997"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09998"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999"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10000"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10001"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10002"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1009"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1010"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1011"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1012"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1013"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1014"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191"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24"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35"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08"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409"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410"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411"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412"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413"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lstStyle/>
          <a:p>
            <a:r>
              <a:rPr lang="en-US" dirty="0"/>
              <a:t>Treasury Yield Curve: Sept 3, 2019 and Sept 3,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a:lstStyle/>
          <a:p>
            <a:pPr>
              <a:defRPr/>
            </a:pPr>
            <a:r>
              <a:rPr lang="en-US"/>
              <a:t>Varying Rates of Return</a:t>
            </a:r>
            <a:endParaRPr lang="en-US" dirty="0"/>
          </a:p>
        </p:txBody>
      </p:sp>
      <p:cxnSp>
        <p:nvCxnSpPr>
          <p:cNvPr id="12" name="Straight Connector 11">
            <a:extLst>
              <a:ext uri="{FF2B5EF4-FFF2-40B4-BE49-F238E27FC236}">
                <a16:creationId xmlns:a16="http://schemas.microsoft.com/office/drawing/2014/main" id="{635E98F3-63B5-D941-9846-E8E6B546770A}"/>
              </a:ext>
            </a:extLst>
          </p:cNvPr>
          <p:cNvCxnSpPr>
            <a:cxnSpLocks/>
          </p:cNvCxnSpPr>
          <p:nvPr/>
        </p:nvCxnSpPr>
        <p:spPr>
          <a:xfrm>
            <a:off x="1374648" y="4953000"/>
            <a:ext cx="70104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52D445-2D53-9345-A0E1-F0E76FA06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26" y="4091727"/>
            <a:ext cx="8206674" cy="338667"/>
          </a:xfrm>
          <a:prstGeom prst="rect">
            <a:avLst/>
          </a:prstGeom>
        </p:spPr>
      </p:pic>
      <p:pic>
        <p:nvPicPr>
          <p:cNvPr id="11" name="Picture 10">
            <a:extLst>
              <a:ext uri="{FF2B5EF4-FFF2-40B4-BE49-F238E27FC236}">
                <a16:creationId xmlns:a16="http://schemas.microsoft.com/office/drawing/2014/main" id="{65CE0C4E-C0A0-D84E-8B6E-7C9C22FD7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4528364"/>
            <a:ext cx="8226552" cy="320040"/>
          </a:xfrm>
          <a:prstGeom prst="rect">
            <a:avLst/>
          </a:prstGeom>
        </p:spPr>
      </p:pic>
      <p:pic>
        <p:nvPicPr>
          <p:cNvPr id="14" name="Picture 13">
            <a:extLst>
              <a:ext uri="{FF2B5EF4-FFF2-40B4-BE49-F238E27FC236}">
                <a16:creationId xmlns:a16="http://schemas.microsoft.com/office/drawing/2014/main" id="{809F481F-4BE5-1843-B945-E6D0CA4B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48" y="5104201"/>
            <a:ext cx="8226552" cy="275090"/>
          </a:xfrm>
          <a:prstGeom prst="rect">
            <a:avLst/>
          </a:prstGeom>
        </p:spPr>
      </p:pic>
      <p:graphicFrame>
        <p:nvGraphicFramePr>
          <p:cNvPr id="19" name="Content Placeholder 18">
            <a:extLst>
              <a:ext uri="{FF2B5EF4-FFF2-40B4-BE49-F238E27FC236}">
                <a16:creationId xmlns:a16="http://schemas.microsoft.com/office/drawing/2014/main" id="{775032C7-DDF2-1742-8946-BCD8D6F633D6}"/>
              </a:ext>
            </a:extLst>
          </p:cNvPr>
          <p:cNvGraphicFramePr>
            <a:graphicFrameLocks noGrp="1"/>
          </p:cNvGraphicFramePr>
          <p:nvPr>
            <p:ph idx="1"/>
            <p:extLst>
              <p:ext uri="{D42A27DB-BD31-4B8C-83A1-F6EECF244321}">
                <p14:modId xmlns:p14="http://schemas.microsoft.com/office/powerpoint/2010/main" val="2758286356"/>
              </p:ext>
            </p:extLst>
          </p:nvPr>
        </p:nvGraphicFramePr>
        <p:xfrm>
          <a:off x="384175" y="533400"/>
          <a:ext cx="8458073" cy="332778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889"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8712645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1.90%</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(1.0179)</a:t>
            </a:r>
            <a:r>
              <a:rPr lang="en-US" sz="2400" baseline="30000" dirty="0">
                <a:ea typeface="ＭＳ Ｐゴシック" charset="0"/>
              </a:rPr>
              <a:t>2</a:t>
            </a:r>
            <a:r>
              <a:rPr lang="en-US" sz="2400" dirty="0">
                <a:ea typeface="ＭＳ Ｐゴシック" charset="0"/>
              </a:rPr>
              <a:t> / (1.0188) -1 = 1.70%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3204042580"/>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1.79%</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14"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130446110"/>
              </p:ext>
            </p:extLst>
          </p:nvPr>
        </p:nvGraphicFramePr>
        <p:xfrm>
          <a:off x="1371600" y="1952034"/>
          <a:ext cx="5791200" cy="1906647"/>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1.88%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1.70%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407"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37"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174"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175"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176"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spid="_x0000_s134145" name="Worksheet" r:id="rId4" imgW="6070600" imgH="3568700" progId="Excel.Sheet.12">
                  <p:embed/>
                </p:oleObj>
              </mc:Choice>
              <mc:Fallback>
                <p:oleObj name="Worksheet" r:id="rId4" imgW="6070600" imgH="3568700" progId="Excel.Sheet.12">
                  <p:embed/>
                  <p:pic>
                    <p:nvPicPr>
                      <p:cNvPr id="0" name=""/>
                      <p:cNvPicPr/>
                      <p:nvPr/>
                    </p:nvPicPr>
                    <p:blipFill>
                      <a:blip r:embed="rId5"/>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1.13%</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-0.65%</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08"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2020</a:t>
            </a:r>
            <a:r>
              <a:rPr lang="en-US" sz="2400" baseline="-25000" dirty="0">
                <a:ea typeface="ＭＳ Ｐゴシック" charset="0"/>
              </a:rPr>
              <a:t>July</a:t>
            </a:r>
            <a:r>
              <a:rPr lang="en-US" sz="2400" dirty="0">
                <a:ea typeface="ＭＳ Ｐゴシック" charset="0"/>
              </a:rPr>
              <a:t> = 259.101</a:t>
            </a:r>
          </a:p>
          <a:p>
            <a:pPr lvl="1"/>
            <a:r>
              <a:rPr lang="en-US" sz="2400" dirty="0">
                <a:ea typeface="ＭＳ Ｐゴシック" charset="0"/>
              </a:rPr>
              <a:t>CPI</a:t>
            </a:r>
            <a:r>
              <a:rPr lang="en-US" sz="2400" b="1" baseline="-25000" dirty="0">
                <a:ea typeface="ＭＳ Ｐゴシック" charset="0"/>
              </a:rPr>
              <a:t>(July/20)</a:t>
            </a:r>
            <a:r>
              <a:rPr lang="en-US" sz="2400" dirty="0">
                <a:ea typeface="ＭＳ Ｐゴシック" charset="0"/>
              </a:rPr>
              <a:t> = 259.101 and CPI</a:t>
            </a:r>
            <a:r>
              <a:rPr lang="en-US" sz="2400" b="1" baseline="-25000" dirty="0">
                <a:ea typeface="ＭＳ Ｐゴシック" charset="0"/>
              </a:rPr>
              <a:t>(July/19)</a:t>
            </a:r>
            <a:r>
              <a:rPr lang="en-US" sz="2400" dirty="0">
                <a:ea typeface="ＭＳ Ｐゴシック" charset="0"/>
              </a:rPr>
              <a:t>  = 256.571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(259.101 – 256.571) / 256.571 = 0.98%</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3% for 2020, $100 in </a:t>
            </a:r>
            <a:r>
              <a:rPr lang="en-US" sz="2800" i="1" dirty="0">
                <a:ea typeface="ＭＳ Ｐゴシック" charset="0"/>
                <a:cs typeface="ＭＳ Ｐゴシック" charset="0"/>
              </a:rPr>
              <a:t>2020</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2019</a:t>
            </a:r>
            <a:r>
              <a:rPr lang="en-US" sz="2800" dirty="0">
                <a:ea typeface="ＭＳ Ｐゴシック" charset="0"/>
                <a:cs typeface="ＭＳ Ｐゴシック" charset="0"/>
              </a:rPr>
              <a:t>: $100/1.03 = $97.087 </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35"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8" name="Content Placeholder 7">
            <a:extLst>
              <a:ext uri="{FF2B5EF4-FFF2-40B4-BE49-F238E27FC236}">
                <a16:creationId xmlns:a16="http://schemas.microsoft.com/office/drawing/2014/main" id="{CCC65461-0994-1247-8F3C-2ACC0D67C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52" y="3429000"/>
            <a:ext cx="8526865" cy="2667000"/>
          </a:xfrm>
        </p:spPr>
      </p:pic>
      <p:pic>
        <p:nvPicPr>
          <p:cNvPr id="12" name="Picture 11">
            <a:extLst>
              <a:ext uri="{FF2B5EF4-FFF2-40B4-BE49-F238E27FC236}">
                <a16:creationId xmlns:a16="http://schemas.microsoft.com/office/drawing/2014/main" id="{543A0291-23BF-EC43-AD06-B0D3E3E8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78" y="578628"/>
            <a:ext cx="8493370" cy="2850370"/>
          </a:xfrm>
          <a:prstGeom prst="rect">
            <a:avLst/>
          </a:prstGeom>
        </p:spPr>
      </p:pic>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04425699"/>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(1953-2019)</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Picture 5">
            <a:extLst>
              <a:ext uri="{FF2B5EF4-FFF2-40B4-BE49-F238E27FC236}">
                <a16:creationId xmlns:a16="http://schemas.microsoft.com/office/drawing/2014/main" id="{46F45DB5-82C5-8B47-A65A-8759283B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6" y="643476"/>
            <a:ext cx="8721852" cy="5562599"/>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16053</TotalTime>
  <Words>2838</Words>
  <Application>Microsoft Macintosh PowerPoint</Application>
  <PresentationFormat>On-screen Show (4:3)</PresentationFormat>
  <Paragraphs>592</Paragraphs>
  <Slides>46</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60"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Microsoft Excel 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3, 2019 and Sept 3, 2020</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2019)</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486</cp:revision>
  <cp:lastPrinted>2019-09-18T17:49:05Z</cp:lastPrinted>
  <dcterms:created xsi:type="dcterms:W3CDTF">2011-02-09T01:02:55Z</dcterms:created>
  <dcterms:modified xsi:type="dcterms:W3CDTF">2020-09-17T11:16:55Z</dcterms:modified>
</cp:coreProperties>
</file>