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</p:sldMasterIdLst>
  <p:notesMasterIdLst>
    <p:notesMasterId r:id="rId19"/>
  </p:notesMasterIdLst>
  <p:handoutMasterIdLst>
    <p:handoutMasterId r:id="rId20"/>
  </p:handoutMasterIdLst>
  <p:sldIdLst>
    <p:sldId id="256" r:id="rId7"/>
    <p:sldId id="260" r:id="rId8"/>
    <p:sldId id="257" r:id="rId9"/>
    <p:sldId id="259" r:id="rId10"/>
    <p:sldId id="269" r:id="rId11"/>
    <p:sldId id="268" r:id="rId12"/>
    <p:sldId id="261" r:id="rId13"/>
    <p:sldId id="262" r:id="rId14"/>
    <p:sldId id="265" r:id="rId15"/>
    <p:sldId id="264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30" d="100"/>
          <a:sy n="130" d="100"/>
        </p:scale>
        <p:origin x="-348" y="10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3F5E-D522-C243-A1B4-C1E83DE530F4}" type="datetimeFigureOut">
              <a:rPr/>
              <a:pPr/>
              <a:t>11/7/14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4B4099-2E62-A041-8FA6-002BAD6F6135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5611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0F42B-10E8-D541-A96A-F6720E74724D}" type="datetimeFigureOut">
              <a:rPr/>
              <a:pPr/>
              <a:t>11/7/14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C9CD4-4BFF-2F4C-8A05-D6B6501AFBFA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39767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30171" indent="-280835" defTabSz="914274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3340" indent="-224668" defTabSz="914274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2677" indent="-224668" defTabSz="914274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22013" indent="-224668" defTabSz="914274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94D48FA-4EE8-7D48-94DD-071A47F23F1B}" type="slidenum">
              <a:rPr lang="en-US">
                <a:solidFill>
                  <a:prstClr val="black"/>
                </a:solidFill>
              </a:rPr>
              <a:pPr eaLnBrk="1" hangingPunct="1"/>
              <a:t>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260350"/>
            <a:ext cx="4565650" cy="3424238"/>
          </a:xfrm>
          <a:ln w="12699" cap="flat">
            <a:solidFill>
              <a:schemeClr val="tx1"/>
            </a:solidFill>
          </a:ln>
        </p:spPr>
      </p:sp>
      <p:sp>
        <p:nvSpPr>
          <p:cNvPr id="81924" name="Rectangle 3"/>
          <p:cNvSpPr>
            <a:spLocks noChangeArrowheads="1"/>
          </p:cNvSpPr>
          <p:nvPr/>
        </p:nvSpPr>
        <p:spPr bwMode="auto">
          <a:xfrm>
            <a:off x="1832741" y="10946"/>
            <a:ext cx="3211323" cy="246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33" tIns="45768" rIns="91533" bIns="45768">
            <a:spAutoFit/>
          </a:bodyPr>
          <a:lstStyle/>
          <a:p>
            <a:pPr defTabSz="90959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prstClr val="black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2. Forwards and Futures  </a:t>
            </a:r>
            <a:r>
              <a:rPr lang="en-US" sz="1000">
                <a:solidFill>
                  <a:prstClr val="black"/>
                </a:solidFill>
                <a:latin typeface="Symbol" charset="0"/>
                <a:ea typeface="ＭＳ Ｐゴシック" charset="0"/>
                <a:cs typeface="ＭＳ Ｐゴシック" charset="0"/>
              </a:rPr>
              <a:t>®</a:t>
            </a:r>
            <a:r>
              <a:rPr lang="en-US" sz="1000">
                <a:solidFill>
                  <a:prstClr val="black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 2.2 Valuation and Replication</a:t>
            </a:r>
          </a:p>
        </p:txBody>
      </p:sp>
      <p:sp>
        <p:nvSpPr>
          <p:cNvPr id="8192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704" y="3915284"/>
            <a:ext cx="6400593" cy="471428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9719" tIns="44859" rIns="89719" bIns="44859"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30171" indent="-280835" defTabSz="914274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3340" indent="-224668" defTabSz="914274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2677" indent="-224668" defTabSz="914274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22013" indent="-224668" defTabSz="914274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1D7A810-3743-0A47-A3A6-186CF0B04EF5}" type="slidenum">
              <a:rPr lang="en-US">
                <a:solidFill>
                  <a:prstClr val="black"/>
                </a:solidFill>
              </a:rPr>
              <a:pPr eaLnBrk="1" hangingPunct="1"/>
              <a:t>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260350"/>
            <a:ext cx="4565650" cy="3424238"/>
          </a:xfrm>
          <a:ln w="12699" cap="flat">
            <a:solidFill>
              <a:schemeClr val="tx1"/>
            </a:solidFill>
          </a:ln>
        </p:spPr>
      </p:sp>
      <p:sp>
        <p:nvSpPr>
          <p:cNvPr id="78852" name="Rectangle 3"/>
          <p:cNvSpPr>
            <a:spLocks noChangeArrowheads="1"/>
          </p:cNvSpPr>
          <p:nvPr/>
        </p:nvSpPr>
        <p:spPr bwMode="auto">
          <a:xfrm>
            <a:off x="1832741" y="10946"/>
            <a:ext cx="3211323" cy="246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33" tIns="45768" rIns="91533" bIns="45768">
            <a:spAutoFit/>
          </a:bodyPr>
          <a:lstStyle/>
          <a:p>
            <a:pPr defTabSz="90959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prstClr val="black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2. Forwards and Futures  </a:t>
            </a:r>
            <a:r>
              <a:rPr lang="en-US" sz="1000">
                <a:solidFill>
                  <a:prstClr val="black"/>
                </a:solidFill>
                <a:latin typeface="Symbol" charset="0"/>
                <a:ea typeface="ＭＳ Ｐゴシック" charset="0"/>
                <a:cs typeface="ＭＳ Ｐゴシック" charset="0"/>
              </a:rPr>
              <a:t>®</a:t>
            </a:r>
            <a:r>
              <a:rPr lang="en-US" sz="1000">
                <a:solidFill>
                  <a:prstClr val="black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 2.2 Valuation and Replication</a:t>
            </a:r>
          </a:p>
        </p:txBody>
      </p:sp>
      <p:sp>
        <p:nvSpPr>
          <p:cNvPr id="7885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704" y="3915284"/>
            <a:ext cx="6400593" cy="471428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9719" tIns="44859" rIns="89719" bIns="44859"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30171" indent="-280835" defTabSz="914274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3340" indent="-224668" defTabSz="914274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2677" indent="-224668" defTabSz="914274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22013" indent="-224668" defTabSz="914274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D7000EF-FD3D-F645-9527-D8A5E4525CF5}" type="slidenum">
              <a:rPr lang="en-US"/>
              <a:pPr eaLnBrk="1" hangingPunct="1"/>
              <a:t>8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30171" indent="-280835" defTabSz="914274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3340" indent="-224668" defTabSz="914274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2677" indent="-224668" defTabSz="914274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22013" indent="-224668" defTabSz="914274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902C866-017D-174B-8BC9-2E2093E4B047}" type="slidenum">
              <a:rPr lang="en-US">
                <a:solidFill>
                  <a:prstClr val="black"/>
                </a:solidFill>
              </a:rPr>
              <a:pPr eaLnBrk="1" hangingPunct="1"/>
              <a:t>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260350"/>
            <a:ext cx="4565650" cy="3424238"/>
          </a:xfrm>
          <a:ln w="12699" cap="flat">
            <a:solidFill>
              <a:schemeClr val="tx1"/>
            </a:solidFill>
          </a:ln>
        </p:spPr>
      </p:sp>
      <p:sp>
        <p:nvSpPr>
          <p:cNvPr id="86020" name="Rectangle 3"/>
          <p:cNvSpPr>
            <a:spLocks noChangeArrowheads="1"/>
          </p:cNvSpPr>
          <p:nvPr/>
        </p:nvSpPr>
        <p:spPr bwMode="auto">
          <a:xfrm>
            <a:off x="1832741" y="10946"/>
            <a:ext cx="3211323" cy="246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33" tIns="45768" rIns="91533" bIns="45768">
            <a:spAutoFit/>
          </a:bodyPr>
          <a:lstStyle/>
          <a:p>
            <a:pPr defTabSz="90959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prstClr val="black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2. Forwards and Futures  </a:t>
            </a:r>
            <a:r>
              <a:rPr lang="en-US" sz="1000">
                <a:solidFill>
                  <a:prstClr val="black"/>
                </a:solidFill>
                <a:latin typeface="Symbol" charset="0"/>
                <a:ea typeface="ＭＳ Ｐゴシック" charset="0"/>
                <a:cs typeface="ＭＳ Ｐゴシック" charset="0"/>
              </a:rPr>
              <a:t>®</a:t>
            </a:r>
            <a:r>
              <a:rPr lang="en-US" sz="1000">
                <a:solidFill>
                  <a:prstClr val="black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 2.2 Valuation and Replication</a:t>
            </a:r>
          </a:p>
        </p:txBody>
      </p:sp>
      <p:sp>
        <p:nvSpPr>
          <p:cNvPr id="8602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704" y="3915284"/>
            <a:ext cx="6400593" cy="471428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9719" tIns="44859" rIns="89719" bIns="44859"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30171" indent="-280835" defTabSz="914274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3340" indent="-224668" defTabSz="914274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2677" indent="-224668" defTabSz="914274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22013" indent="-224668" defTabSz="914274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3D17BBA-51FB-6443-8310-5F1E2DC58B2C}" type="slidenum">
              <a:rPr lang="en-US">
                <a:solidFill>
                  <a:prstClr val="black"/>
                </a:solidFill>
              </a:rPr>
              <a:pPr eaLnBrk="1" hangingPunct="1"/>
              <a:t>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30171" indent="-280835" defTabSz="914274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3340" indent="-224668" defTabSz="914274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2677" indent="-224668" defTabSz="914274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22013" indent="-224668" defTabSz="914274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8E092A-D835-5049-9F2A-73710532B3AD}" type="slidenum">
              <a:rPr lang="en-US"/>
              <a:pPr eaLnBrk="1" hangingPunct="1"/>
              <a:t>11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30171" indent="-280835" defTabSz="914274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3340" indent="-224668" defTabSz="914274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2677" indent="-224668" defTabSz="914274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22013" indent="-224668" defTabSz="914274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531EB24-5063-904A-8930-10DF599E9CE6}" type="slidenum">
              <a:rPr lang="en-US">
                <a:solidFill>
                  <a:prstClr val="black"/>
                </a:solidFill>
              </a:rPr>
              <a:pPr eaLnBrk="1" hangingPunct="1"/>
              <a:t>12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260350"/>
            <a:ext cx="4565650" cy="3424238"/>
          </a:xfrm>
          <a:ln w="12699" cap="flat">
            <a:solidFill>
              <a:schemeClr val="tx1"/>
            </a:solidFill>
          </a:ln>
        </p:spPr>
      </p:sp>
      <p:sp>
        <p:nvSpPr>
          <p:cNvPr id="98308" name="Rectangle 3"/>
          <p:cNvSpPr>
            <a:spLocks noChangeArrowheads="1"/>
          </p:cNvSpPr>
          <p:nvPr/>
        </p:nvSpPr>
        <p:spPr bwMode="auto">
          <a:xfrm>
            <a:off x="2327489" y="10946"/>
            <a:ext cx="2213529" cy="246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33" tIns="45768" rIns="91533" bIns="45768">
            <a:spAutoFit/>
          </a:bodyPr>
          <a:lstStyle/>
          <a:p>
            <a:pPr defTabSz="90959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prstClr val="black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2. Forwards and Futures  </a:t>
            </a:r>
            <a:r>
              <a:rPr lang="en-US" sz="1000">
                <a:solidFill>
                  <a:prstClr val="black"/>
                </a:solidFill>
                <a:latin typeface="Symbol" charset="0"/>
                <a:ea typeface="ＭＳ Ｐゴシック" charset="0"/>
                <a:cs typeface="ＭＳ Ｐゴシック" charset="0"/>
              </a:rPr>
              <a:t>®</a:t>
            </a:r>
            <a:r>
              <a:rPr lang="en-US" sz="1000">
                <a:solidFill>
                  <a:prstClr val="black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 2.4 Swaps</a:t>
            </a:r>
          </a:p>
        </p:txBody>
      </p:sp>
      <p:sp>
        <p:nvSpPr>
          <p:cNvPr id="9830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704" y="3915284"/>
            <a:ext cx="6400593" cy="471428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9719" tIns="44859" rIns="89719" bIns="44859"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FF_Video_Extra_14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72DC1-3272-E540-8088-E50565C4ED72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1117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FF_Video_Extra_14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72DC1-3272-E540-8088-E50565C4ED72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171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FF_Video_Extra_14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72DC1-3272-E540-8088-E50565C4ED72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3877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FF_Video_Extra_14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733403-9BD9-9745-933B-9C7E5AC2A65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9186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FF_Video_Extra_14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3951C-9FFB-EC4C-B229-E6E1B7569B8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3539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FF_Video_Extra_14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045607-74D1-C64A-921F-ED18EF92896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238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FF_Video_Extra_14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400F8-8906-F54B-9D11-291EDC88D1D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7678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FF_Video_Extra_14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14D655-31FE-284C-8DD1-AFB1979F411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5919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FF_Video_Extra_14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576D99-01D7-6B4F-A6BE-6E583AE75A2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97147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FF_Video_Extra_14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857DD-DFF0-E84B-876F-9B28352DB6D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23980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FF_Video_Extra_14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53C15A-F0DC-FF45-849F-5F4684A7F15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6635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FF_Video_Extra_14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72DC1-3272-E540-8088-E50565C4ED72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35164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FF_Video_Extra_14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085F79-7AF3-7A48-A778-CF5E0D22668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26744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FF_Video_Extra_14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B52B55-4C28-794B-BC54-082CCA07731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76735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FF_Video_Extra_14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F85DF3-D1C2-9B4A-8292-0EF0EEFC5F0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46387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FF_Video_Extra_14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733403-9BD9-9745-933B-9C7E5AC2A65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397310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FF_Video_Extra_14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3951C-9FFB-EC4C-B229-E6E1B7569B8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01397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FF_Video_Extra_14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045607-74D1-C64A-921F-ED18EF92896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28832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FF_Video_Extra_14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400F8-8906-F54B-9D11-291EDC88D1D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50461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FF_Video_Extra_14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14D655-31FE-284C-8DD1-AFB1979F411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02569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FF_Video_Extra_14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576D99-01D7-6B4F-A6BE-6E583AE75A2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26967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FF_Video_Extra_14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857DD-DFF0-E84B-876F-9B28352DB6D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5981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FF_Video_Extra_14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72DC1-3272-E540-8088-E50565C4ED72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68002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FF_Video_Extra_14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53C15A-F0DC-FF45-849F-5F4684A7F15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35878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FF_Video_Extra_14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085F79-7AF3-7A48-A778-CF5E0D22668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07099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FF_Video_Extra_14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B52B55-4C28-794B-BC54-082CCA07731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86256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FF_Video_Extra_14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F85DF3-D1C2-9B4A-8292-0EF0EEFC5F0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98406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FF_Video_Extra_14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733403-9BD9-9745-933B-9C7E5AC2A65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9705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FF_Video_Extra_14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3951C-9FFB-EC4C-B229-E6E1B7569B8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36278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FF_Video_Extra_14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045607-74D1-C64A-921F-ED18EF92896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121074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FF_Video_Extra_14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400F8-8906-F54B-9D11-291EDC88D1D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43559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FF_Video_Extra_14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14D655-31FE-284C-8DD1-AFB1979F411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805517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FF_Video_Extra_14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576D99-01D7-6B4F-A6BE-6E583AE75A2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4053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FF_Video_Extra_14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72DC1-3272-E540-8088-E50565C4ED72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9290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FF_Video_Extra_14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857DD-DFF0-E84B-876F-9B28352DB6D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124032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FF_Video_Extra_14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53C15A-F0DC-FF45-849F-5F4684A7F15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66300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FF_Video_Extra_14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085F79-7AF3-7A48-A778-CF5E0D22668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322935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FF_Video_Extra_14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B52B55-4C28-794B-BC54-082CCA07731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343472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FF_Video_Extra_14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F85DF3-D1C2-9B4A-8292-0EF0EEFC5F0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849718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FF_Video_Extra_14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733403-9BD9-9745-933B-9C7E5AC2A65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936314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FF_Video_Extra_14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3951C-9FFB-EC4C-B229-E6E1B7569B8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475894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FF_Video_Extra_14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045607-74D1-C64A-921F-ED18EF92896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267798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FF_Video_Extra_14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400F8-8906-F54B-9D11-291EDC88D1D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339566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FF_Video_Extra_14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14D655-31FE-284C-8DD1-AFB1979F411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407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FF_Video_Extra_14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72DC1-3272-E540-8088-E50565C4ED72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902996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FF_Video_Extra_14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576D99-01D7-6B4F-A6BE-6E583AE75A2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116798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FF_Video_Extra_14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857DD-DFF0-E84B-876F-9B28352DB6D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52276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FF_Video_Extra_14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53C15A-F0DC-FF45-849F-5F4684A7F15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599445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FF_Video_Extra_14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085F79-7AF3-7A48-A778-CF5E0D22668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21852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FF_Video_Extra_14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B52B55-4C28-794B-BC54-082CCA07731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828961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FF_Video_Extra_14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F85DF3-D1C2-9B4A-8292-0EF0EEFC5F0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429779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FF_Video_Extra_14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733403-9BD9-9745-933B-9C7E5AC2A65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08615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FF_Video_Extra_14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3951C-9FFB-EC4C-B229-E6E1B7569B8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489988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FF_Video_Extra_14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045607-74D1-C64A-921F-ED18EF92896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465131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FF_Video_Extra_14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400F8-8906-F54B-9D11-291EDC88D1D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676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FF_Video_Extra_14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72DC1-3272-E540-8088-E50565C4ED72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732304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FF_Video_Extra_14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14D655-31FE-284C-8DD1-AFB1979F411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439351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FF_Video_Extra_14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576D99-01D7-6B4F-A6BE-6E583AE75A2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8102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FF_Video_Extra_14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857DD-DFF0-E84B-876F-9B28352DB6D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151584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FF_Video_Extra_14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53C15A-F0DC-FF45-849F-5F4684A7F15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282243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FF_Video_Extra_14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085F79-7AF3-7A48-A778-CF5E0D22668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165155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FF_Video_Extra_14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B52B55-4C28-794B-BC54-082CCA07731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030264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FF_Video_Extra_14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F85DF3-D1C2-9B4A-8292-0EF0EEFC5F0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5055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FF_Video_Extra_14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72DC1-3272-E540-8088-E50565C4ED72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3933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FF_Video_Extra_14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72DC1-3272-E540-8088-E50565C4ED72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385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FF_Video_Extra_14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72DC1-3272-E540-8088-E50565C4ED72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2996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FF_Video_Extra_14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72DC1-3272-E540-8088-E50565C4ED72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0668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SzPct val="50000"/>
        <a:buFont typeface="Wingdings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-112" charset="0"/>
                <a:ea typeface="+mn-ea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FF_Video_Extra_14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38716C44-DBDD-1744-935C-55FA309D8BF5}" type="slidenum"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charset="-128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1650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3075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075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07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075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075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07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12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12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12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12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1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1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1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12" charset="0"/>
        </a:defRPr>
      </a:lvl9pPr>
    </p:titleStyle>
    <p:bodyStyle>
      <a:lvl1pPr marL="533400" indent="-5334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914400" indent="-457200" algn="l" rtl="0" eaLnBrk="0" fontAlgn="base" hangingPunct="0">
        <a:spcBef>
          <a:spcPct val="20000"/>
        </a:spcBef>
        <a:spcAft>
          <a:spcPct val="0"/>
        </a:spcAft>
        <a:buSzPct val="70000"/>
        <a:buFont typeface="Wingdings" charset="0"/>
        <a:buChar char="Ø"/>
        <a:defRPr sz="2400">
          <a:solidFill>
            <a:schemeClr val="tx1"/>
          </a:solidFill>
          <a:latin typeface="+mn-lt"/>
          <a:ea typeface="ＭＳ Ｐゴシック" pitchFamily="-112" charset="-128"/>
        </a:defRPr>
      </a:lvl2pPr>
      <a:lvl3pPr marL="1295400" indent="-3810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3pPr>
      <a:lvl4pPr marL="1714500" indent="-3429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pitchFamily="-112" charset="-128"/>
        </a:defRPr>
      </a:lvl4pPr>
      <a:lvl5pPr marL="2171700" indent="-3429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12" charset="-128"/>
        </a:defRPr>
      </a:lvl5pPr>
      <a:lvl6pPr marL="2628900" indent="-3429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12" charset="-128"/>
        </a:defRPr>
      </a:lvl6pPr>
      <a:lvl7pPr marL="3086100" indent="-3429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12" charset="-128"/>
        </a:defRPr>
      </a:lvl7pPr>
      <a:lvl8pPr marL="3543300" indent="-3429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12" charset="-128"/>
        </a:defRPr>
      </a:lvl8pPr>
      <a:lvl9pPr marL="4000500" indent="-3429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-112" charset="0"/>
                <a:ea typeface="+mn-ea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FF_Video_Extra_14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38716C44-DBDD-1744-935C-55FA309D8BF5}" type="slidenum"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charset="-128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587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3075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075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07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075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075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07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12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12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12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12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1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1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1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12" charset="0"/>
        </a:defRPr>
      </a:lvl9pPr>
    </p:titleStyle>
    <p:bodyStyle>
      <a:lvl1pPr marL="533400" indent="-5334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914400" indent="-457200" algn="l" rtl="0" eaLnBrk="0" fontAlgn="base" hangingPunct="0">
        <a:spcBef>
          <a:spcPct val="20000"/>
        </a:spcBef>
        <a:spcAft>
          <a:spcPct val="0"/>
        </a:spcAft>
        <a:buSzPct val="70000"/>
        <a:buFont typeface="Wingdings" charset="0"/>
        <a:buChar char="Ø"/>
        <a:defRPr sz="2400">
          <a:solidFill>
            <a:schemeClr val="tx1"/>
          </a:solidFill>
          <a:latin typeface="+mn-lt"/>
          <a:ea typeface="ＭＳ Ｐゴシック" pitchFamily="-112" charset="-128"/>
        </a:defRPr>
      </a:lvl2pPr>
      <a:lvl3pPr marL="1295400" indent="-3810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3pPr>
      <a:lvl4pPr marL="1714500" indent="-3429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pitchFamily="-112" charset="-128"/>
        </a:defRPr>
      </a:lvl4pPr>
      <a:lvl5pPr marL="2171700" indent="-3429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12" charset="-128"/>
        </a:defRPr>
      </a:lvl5pPr>
      <a:lvl6pPr marL="2628900" indent="-3429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12" charset="-128"/>
        </a:defRPr>
      </a:lvl6pPr>
      <a:lvl7pPr marL="3086100" indent="-3429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12" charset="-128"/>
        </a:defRPr>
      </a:lvl7pPr>
      <a:lvl8pPr marL="3543300" indent="-3429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12" charset="-128"/>
        </a:defRPr>
      </a:lvl8pPr>
      <a:lvl9pPr marL="4000500" indent="-3429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-112" charset="0"/>
                <a:ea typeface="+mn-ea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FF_Video_Extra_14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38716C44-DBDD-1744-935C-55FA309D8BF5}" type="slidenum"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charset="-128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86370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3075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075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07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075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075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07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12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12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12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12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1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1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1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12" charset="0"/>
        </a:defRPr>
      </a:lvl9pPr>
    </p:titleStyle>
    <p:bodyStyle>
      <a:lvl1pPr marL="533400" indent="-5334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914400" indent="-457200" algn="l" rtl="0" eaLnBrk="0" fontAlgn="base" hangingPunct="0">
        <a:spcBef>
          <a:spcPct val="20000"/>
        </a:spcBef>
        <a:spcAft>
          <a:spcPct val="0"/>
        </a:spcAft>
        <a:buSzPct val="70000"/>
        <a:buFont typeface="Wingdings" charset="0"/>
        <a:buChar char="Ø"/>
        <a:defRPr sz="2400">
          <a:solidFill>
            <a:schemeClr val="tx1"/>
          </a:solidFill>
          <a:latin typeface="+mn-lt"/>
          <a:ea typeface="ＭＳ Ｐゴシック" pitchFamily="-112" charset="-128"/>
        </a:defRPr>
      </a:lvl2pPr>
      <a:lvl3pPr marL="1295400" indent="-3810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3pPr>
      <a:lvl4pPr marL="1714500" indent="-3429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pitchFamily="-112" charset="-128"/>
        </a:defRPr>
      </a:lvl4pPr>
      <a:lvl5pPr marL="2171700" indent="-3429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12" charset="-128"/>
        </a:defRPr>
      </a:lvl5pPr>
      <a:lvl6pPr marL="2628900" indent="-3429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12" charset="-128"/>
        </a:defRPr>
      </a:lvl6pPr>
      <a:lvl7pPr marL="3086100" indent="-3429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12" charset="-128"/>
        </a:defRPr>
      </a:lvl7pPr>
      <a:lvl8pPr marL="3543300" indent="-3429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12" charset="-128"/>
        </a:defRPr>
      </a:lvl8pPr>
      <a:lvl9pPr marL="4000500" indent="-3429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-112" charset="0"/>
                <a:ea typeface="+mn-ea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FF_Video_Extra_14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38716C44-DBDD-1744-935C-55FA309D8BF5}" type="slidenum"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charset="-128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804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3075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075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07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075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075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07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12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12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12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12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1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1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1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12" charset="0"/>
        </a:defRPr>
      </a:lvl9pPr>
    </p:titleStyle>
    <p:bodyStyle>
      <a:lvl1pPr marL="533400" indent="-5334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914400" indent="-457200" algn="l" rtl="0" eaLnBrk="0" fontAlgn="base" hangingPunct="0">
        <a:spcBef>
          <a:spcPct val="20000"/>
        </a:spcBef>
        <a:spcAft>
          <a:spcPct val="0"/>
        </a:spcAft>
        <a:buSzPct val="70000"/>
        <a:buFont typeface="Wingdings" charset="0"/>
        <a:buChar char="Ø"/>
        <a:defRPr sz="2400">
          <a:solidFill>
            <a:schemeClr val="tx1"/>
          </a:solidFill>
          <a:latin typeface="+mn-lt"/>
          <a:ea typeface="ＭＳ Ｐゴシック" pitchFamily="-112" charset="-128"/>
        </a:defRPr>
      </a:lvl2pPr>
      <a:lvl3pPr marL="1295400" indent="-3810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3pPr>
      <a:lvl4pPr marL="1714500" indent="-3429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pitchFamily="-112" charset="-128"/>
        </a:defRPr>
      </a:lvl4pPr>
      <a:lvl5pPr marL="2171700" indent="-3429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12" charset="-128"/>
        </a:defRPr>
      </a:lvl5pPr>
      <a:lvl6pPr marL="2628900" indent="-3429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12" charset="-128"/>
        </a:defRPr>
      </a:lvl6pPr>
      <a:lvl7pPr marL="3086100" indent="-3429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12" charset="-128"/>
        </a:defRPr>
      </a:lvl7pPr>
      <a:lvl8pPr marL="3543300" indent="-3429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12" charset="-128"/>
        </a:defRPr>
      </a:lvl8pPr>
      <a:lvl9pPr marL="4000500" indent="-3429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-112" charset="0"/>
                <a:ea typeface="+mn-ea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FF_Video_Extra_14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38716C44-DBDD-1744-935C-55FA309D8BF5}" type="slidenum"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itchFamily="34" charset="0"/>
              <a:ea typeface="ＭＳ Ｐゴシック" charset="-128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212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3075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075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07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075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075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07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12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12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12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12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1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1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1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12" charset="0"/>
        </a:defRPr>
      </a:lvl9pPr>
    </p:titleStyle>
    <p:bodyStyle>
      <a:lvl1pPr marL="533400" indent="-5334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914400" indent="-457200" algn="l" rtl="0" eaLnBrk="0" fontAlgn="base" hangingPunct="0">
        <a:spcBef>
          <a:spcPct val="20000"/>
        </a:spcBef>
        <a:spcAft>
          <a:spcPct val="0"/>
        </a:spcAft>
        <a:buSzPct val="70000"/>
        <a:buFont typeface="Wingdings" charset="0"/>
        <a:buChar char="Ø"/>
        <a:defRPr sz="2400">
          <a:solidFill>
            <a:schemeClr val="tx1"/>
          </a:solidFill>
          <a:latin typeface="+mn-lt"/>
          <a:ea typeface="ＭＳ Ｐゴシック" pitchFamily="-112" charset="-128"/>
        </a:defRPr>
      </a:lvl2pPr>
      <a:lvl3pPr marL="1295400" indent="-3810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3pPr>
      <a:lvl4pPr marL="1714500" indent="-3429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pitchFamily="-112" charset="-128"/>
        </a:defRPr>
      </a:lvl4pPr>
      <a:lvl5pPr marL="2171700" indent="-3429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12" charset="-128"/>
        </a:defRPr>
      </a:lvl5pPr>
      <a:lvl6pPr marL="2628900" indent="-3429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12" charset="-128"/>
        </a:defRPr>
      </a:lvl6pPr>
      <a:lvl7pPr marL="3086100" indent="-3429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12" charset="-128"/>
        </a:defRPr>
      </a:lvl7pPr>
      <a:lvl8pPr marL="3543300" indent="-3429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12" charset="-128"/>
        </a:defRPr>
      </a:lvl8pPr>
      <a:lvl9pPr marL="4000500" indent="-3429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Pricing Forward Contracts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FF_Video_Extra_14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72DC1-3272-E540-8088-E50565C4ED7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35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000000"/>
                </a:solidFill>
              </a:rPr>
              <a:t>FF_Video_Extra_14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23C910-F582-D74A-A1E5-03E592DE3D69}" type="slidenum">
              <a:rPr lang="en-US">
                <a:solidFill>
                  <a:srgbClr val="000000"/>
                </a:solidFill>
              </a:rPr>
              <a:pPr eaLnBrk="1" hangingPunct="1"/>
              <a:t>10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763000" cy="715962"/>
          </a:xfrm>
        </p:spPr>
        <p:txBody>
          <a:bodyPr/>
          <a:lstStyle/>
          <a:p>
            <a:pPr eaLnBrk="1" hangingPunct="1"/>
            <a:r>
              <a:rPr lang="en-US" sz="2800" b="1">
                <a:latin typeface="Arial" charset="0"/>
                <a:ea typeface="ＭＳ Ｐゴシック" charset="0"/>
                <a:cs typeface="ＭＳ Ｐゴシック" charset="0"/>
              </a:rPr>
              <a:t>Forward on Property Producing </a:t>
            </a:r>
            <a:br>
              <a:rPr lang="en-US" sz="2800" b="1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 b="1">
                <a:latin typeface="Arial" charset="0"/>
                <a:ea typeface="ＭＳ Ｐゴシック" charset="0"/>
                <a:cs typeface="ＭＳ Ｐゴシック" charset="0"/>
              </a:rPr>
              <a:t>Known Amount of Income</a:t>
            </a:r>
            <a:endParaRPr lang="en-US" sz="1800" b="1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pPr marL="474663" indent="-474663" algn="ctr" eaLnBrk="1" hangingPunct="1">
              <a:lnSpc>
                <a:spcPct val="90000"/>
              </a:lnSpc>
              <a:buFontTx/>
              <a:buNone/>
            </a:pPr>
            <a:r>
              <a:rPr lang="en-US" b="1" u="sng">
                <a:latin typeface="Arial" charset="0"/>
                <a:ea typeface="ＭＳ Ｐゴシック" charset="0"/>
                <a:cs typeface="ＭＳ Ｐゴシック" charset="0"/>
              </a:rPr>
              <a:t>Example  </a:t>
            </a:r>
          </a:p>
          <a:p>
            <a:pPr marL="474663" indent="-474663"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At T</a:t>
            </a:r>
            <a:r>
              <a:rPr lang="en-US" baseline="-25000">
                <a:latin typeface="Arial" charset="0"/>
                <a:ea typeface="ＭＳ Ｐゴシック" charset="0"/>
                <a:cs typeface="ＭＳ Ｐゴシック" charset="0"/>
              </a:rPr>
              <a:t>0, 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 = 100 and will pay a dividend of $5 in 6 months.  If r = 10%, s.a., what is the delivery price of a one-year forward contract on S?</a:t>
            </a:r>
          </a:p>
          <a:p>
            <a:pPr marL="1046163" lvl="1"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</a:rPr>
              <a:t>PV(D) = 5/(1+.05) = 4.76</a:t>
            </a:r>
          </a:p>
          <a:p>
            <a:pPr marL="1046163" lvl="1" eaLnBrk="1" hangingPunct="1">
              <a:lnSpc>
                <a:spcPct val="90000"/>
              </a:lnSpc>
            </a:pPr>
            <a:r>
              <a:rPr lang="en-US" b="1">
                <a:latin typeface="Arial" charset="0"/>
                <a:ea typeface="ＭＳ Ｐゴシック" charset="0"/>
              </a:rPr>
              <a:t>F = (100 - 4.76)(1+.10/2)</a:t>
            </a:r>
            <a:r>
              <a:rPr lang="en-US" b="1" baseline="30000">
                <a:latin typeface="Arial" charset="0"/>
                <a:ea typeface="ＭＳ Ｐゴシック" charset="0"/>
              </a:rPr>
              <a:t>2</a:t>
            </a:r>
            <a:r>
              <a:rPr lang="en-US" b="1">
                <a:latin typeface="Arial" charset="0"/>
                <a:ea typeface="ＭＳ Ｐゴシック" charset="0"/>
              </a:rPr>
              <a:t> = 105.00</a:t>
            </a:r>
          </a:p>
          <a:p>
            <a:pPr marL="1046163" lvl="1" eaLnBrk="1" hangingPunct="1">
              <a:lnSpc>
                <a:spcPct val="90000"/>
              </a:lnSpc>
            </a:pPr>
            <a:endParaRPr lang="en-US">
              <a:latin typeface="Arial" charset="0"/>
              <a:ea typeface="ＭＳ Ｐゴシック" charset="0"/>
            </a:endParaRPr>
          </a:p>
          <a:p>
            <a:pPr marL="474663" indent="-474663"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What if you were quoted a delivery price of $110, how could you make a riskless profit?</a:t>
            </a:r>
          </a:p>
          <a:p>
            <a:pPr marL="474663" indent="-474663" eaLnBrk="1" hangingPunct="1">
              <a:lnSpc>
                <a:spcPct val="90000"/>
              </a:lnSpc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820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mtClean="0"/>
              <a:t>FF_Video_Extra_14</a:t>
            </a:r>
            <a:endParaRPr lang="en-US"/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CBAF468-D8AE-894D-A8E8-D2D442CE8528}" type="slidenum">
              <a:rPr lang="en-US"/>
              <a:pPr eaLnBrk="1" hangingPunct="1"/>
              <a:t>11</a:t>
            </a:fld>
            <a:endParaRPr lang="en-US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763000" cy="715962"/>
          </a:xfrm>
        </p:spPr>
        <p:txBody>
          <a:bodyPr/>
          <a:lstStyle/>
          <a:p>
            <a:pPr eaLnBrk="1" hangingPunct="1"/>
            <a:r>
              <a:rPr lang="en-US" sz="3600" b="1">
                <a:latin typeface="Arial" charset="0"/>
                <a:ea typeface="ＭＳ Ｐゴシック" charset="0"/>
                <a:cs typeface="ＭＳ Ｐゴシック" charset="0"/>
              </a:rPr>
              <a:t>Taking Advantage of Mispricing</a:t>
            </a:r>
            <a:endParaRPr lang="en-US" sz="2400" b="1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68589"/>
            <a:ext cx="8991600" cy="4925454"/>
          </a:xfrm>
        </p:spPr>
        <p:txBody>
          <a:bodyPr/>
          <a:lstStyle/>
          <a:p>
            <a:pPr marL="342900" lvl="1" indent="-342900" eaLnBrk="1" hangingPunct="1">
              <a:lnSpc>
                <a:spcPct val="70000"/>
              </a:lnSpc>
              <a:buSzPct val="100000"/>
              <a:buFont typeface="Arial"/>
              <a:buChar char="•"/>
            </a:pPr>
            <a:r>
              <a:rPr lang="en-US" b="1" dirty="0">
                <a:latin typeface="Arial" charset="0"/>
                <a:ea typeface="ＭＳ Ｐゴシック" charset="0"/>
              </a:rPr>
              <a:t>F (Long) = Buy Asset + Borrow PV (F) + Borrow PV (Div)</a:t>
            </a:r>
          </a:p>
          <a:p>
            <a:pPr marL="0" lvl="1" indent="0" eaLnBrk="1" hangingPunct="1">
              <a:lnSpc>
                <a:spcPct val="70000"/>
              </a:lnSpc>
              <a:buSzPct val="100000"/>
              <a:buNone/>
            </a:pPr>
            <a:r>
              <a:rPr lang="en-US" b="1" dirty="0">
                <a:latin typeface="Arial" charset="0"/>
                <a:ea typeface="ＭＳ Ｐゴシック" charset="0"/>
              </a:rPr>
              <a:t>			(Replicating Portfolio)</a:t>
            </a:r>
          </a:p>
          <a:p>
            <a:pPr marL="228600" indent="-228600" eaLnBrk="1" hangingPunct="1">
              <a:lnSpc>
                <a:spcPct val="70000"/>
              </a:lnSpc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339725" indent="-339725" eaLnBrk="1" hangingPunct="1"/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If F is too high, sell asset forward and buy replicating portfolio</a:t>
            </a:r>
          </a:p>
          <a:p>
            <a:pPr marL="609600" lvl="1" indent="-228600" eaLnBrk="1" hangingPunct="1"/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Enter into F to </a:t>
            </a:r>
            <a:r>
              <a:rPr lang="en-US" sz="1800" b="1" dirty="0">
                <a:latin typeface="Arial" charset="0"/>
                <a:ea typeface="ＭＳ Ｐゴシック" charset="0"/>
                <a:cs typeface="ＭＳ Ｐゴシック" charset="0"/>
              </a:rPr>
              <a:t>sell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stock for 110 in 1 year (cost of zero)</a:t>
            </a:r>
          </a:p>
          <a:p>
            <a:pPr marL="609600" lvl="1" indent="-228600" eaLnBrk="1" hangingPunct="1"/>
            <a:r>
              <a:rPr lang="en-US" sz="1800" b="1" dirty="0">
                <a:latin typeface="Arial" charset="0"/>
                <a:ea typeface="ＭＳ Ｐゴシック" charset="0"/>
                <a:cs typeface="ＭＳ Ｐゴシック" charset="0"/>
              </a:rPr>
              <a:t>Buy 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asset for 100</a:t>
            </a:r>
          </a:p>
          <a:p>
            <a:pPr marL="609600" lvl="1" indent="-228600" eaLnBrk="1" hangingPunct="1"/>
            <a:r>
              <a:rPr lang="en-US" sz="1800" b="1" dirty="0">
                <a:latin typeface="Arial" charset="0"/>
                <a:ea typeface="ＭＳ Ｐゴシック" charset="0"/>
                <a:cs typeface="ＭＳ Ｐゴシック" charset="0"/>
              </a:rPr>
              <a:t>Borrow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PV(Div):  5 / (1.05) or 4.76</a:t>
            </a:r>
          </a:p>
          <a:p>
            <a:pPr marL="609600" lvl="1" indent="-228600" eaLnBrk="1" hangingPunct="1"/>
            <a:r>
              <a:rPr lang="en-US" sz="1800" b="1" dirty="0">
                <a:latin typeface="Arial" charset="0"/>
                <a:ea typeface="ＭＳ Ｐゴシック" charset="0"/>
                <a:cs typeface="ＭＳ Ｐゴシック" charset="0"/>
              </a:rPr>
              <a:t>Borrow 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PV of 105 (the true forward price):  105 / (1.05)^2, or </a:t>
            </a:r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95.24</a:t>
            </a:r>
            <a:endParaRPr lang="en-US" sz="1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609600" lvl="1" indent="-228600" eaLnBrk="1" hangingPunct="1"/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Notice:  The 2 borrowings pay for the price of the asset</a:t>
            </a:r>
          </a:p>
          <a:p>
            <a:pPr marL="609600" lvl="1" indent="-228600" eaLnBrk="1" hangingPunct="1"/>
            <a:endParaRPr lang="en-US" sz="1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228600" indent="-228600" eaLnBrk="1" hangingPunct="1"/>
            <a:r>
              <a:rPr lang="en-US" sz="2200" b="1" dirty="0">
                <a:latin typeface="Arial" charset="0"/>
                <a:ea typeface="ＭＳ Ｐゴシック" charset="0"/>
                <a:cs typeface="ＭＳ Ｐゴシック" charset="0"/>
              </a:rPr>
              <a:t>At T(.5)</a:t>
            </a: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</a:rPr>
              <a:t>, the stock pays the dividend, we pay back the bank loan of 5 (4.76*(1+.05).</a:t>
            </a:r>
          </a:p>
          <a:p>
            <a:pPr marL="609600" lvl="1" indent="-228600" eaLnBrk="1" hangingPunct="1"/>
            <a:endParaRPr lang="en-US" sz="1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228600" indent="-228600" eaLnBrk="1" hangingPunct="1"/>
            <a:r>
              <a:rPr lang="en-US" sz="2000" b="1" dirty="0">
                <a:latin typeface="Arial" charset="0"/>
                <a:ea typeface="ＭＳ Ｐゴシック" charset="0"/>
                <a:cs typeface="ＭＳ Ｐゴシック" charset="0"/>
              </a:rPr>
              <a:t>At T</a:t>
            </a:r>
            <a:r>
              <a:rPr lang="en-US" sz="2000" b="1" baseline="-25000" dirty="0"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000" b="1" dirty="0">
                <a:latin typeface="Arial" charset="0"/>
                <a:ea typeface="ＭＳ Ｐゴシック" charset="0"/>
                <a:cs typeface="ＭＳ Ｐゴシック" charset="0"/>
              </a:rPr>
              <a:t>,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 sell stock for 110 and use 105 to pay back the loan of 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95.24, which has grown to 105, 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and pocket 5 with no money down!</a:t>
            </a:r>
          </a:p>
        </p:txBody>
      </p:sp>
    </p:spTree>
    <p:extLst>
      <p:ext uri="{BB962C8B-B14F-4D97-AF65-F5344CB8AC3E}">
        <p14:creationId xmlns:p14="http://schemas.microsoft.com/office/powerpoint/2010/main" xmlns="" val="72529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000000"/>
                </a:solidFill>
              </a:rPr>
              <a:t>FF_Video_Extra_14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D8751B5-A68F-834D-AD85-78BA0A52BAC7}" type="slidenum">
              <a:rPr lang="en-US">
                <a:solidFill>
                  <a:srgbClr val="000000"/>
                </a:solidFill>
              </a:rPr>
              <a:pPr eaLnBrk="1" hangingPunct="1"/>
              <a:t>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458200" cy="715962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b="1">
                <a:latin typeface="Arial" charset="0"/>
                <a:ea typeface="ＭＳ Ｐゴシック" charset="0"/>
                <a:cs typeface="ＭＳ Ｐゴシック" charset="0"/>
              </a:rPr>
              <a:t>Value of Forward After Initiation:  Example</a:t>
            </a:r>
            <a:endParaRPr lang="en-US" sz="2800" b="1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6291" name="Text Box 3"/>
          <p:cNvSpPr txBox="1">
            <a:spLocks noChangeArrowheads="1"/>
          </p:cNvSpPr>
          <p:nvPr/>
        </p:nvSpPr>
        <p:spPr bwMode="auto">
          <a:xfrm>
            <a:off x="152400" y="1219200"/>
            <a:ext cx="8686800" cy="5355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lang="en-US" sz="2400">
                <a:solidFill>
                  <a:srgbClr val="000000"/>
                </a:solidFill>
              </a:rPr>
              <a:t>At T</a:t>
            </a:r>
            <a:r>
              <a:rPr lang="en-US" sz="2400" baseline="-25000">
                <a:solidFill>
                  <a:srgbClr val="000000"/>
                </a:solidFill>
              </a:rPr>
              <a:t>0</a:t>
            </a:r>
            <a:r>
              <a:rPr lang="en-US" sz="2400">
                <a:solidFill>
                  <a:srgbClr val="000000"/>
                </a:solidFill>
              </a:rPr>
              <a:t>, a forward contract generally has a value of 0.  Once the price of S changes, r changes, </a:t>
            </a:r>
            <a:r>
              <a:rPr lang="en-US" sz="2400" b="1">
                <a:solidFill>
                  <a:srgbClr val="000000"/>
                </a:solidFill>
              </a:rPr>
              <a:t>or </a:t>
            </a:r>
            <a:r>
              <a:rPr lang="en-US" sz="2400">
                <a:solidFill>
                  <a:srgbClr val="000000"/>
                </a:solidFill>
              </a:rPr>
              <a:t>T elapses, the value of the forward changes. 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lang="en-US" sz="2400">
                <a:solidFill>
                  <a:srgbClr val="000000"/>
                </a:solidFill>
              </a:rPr>
              <a:t>Assume S</a:t>
            </a:r>
            <a:r>
              <a:rPr lang="en-US" sz="2400" baseline="-25000">
                <a:solidFill>
                  <a:srgbClr val="000000"/>
                </a:solidFill>
              </a:rPr>
              <a:t>0</a:t>
            </a:r>
            <a:r>
              <a:rPr lang="en-US" sz="2400">
                <a:solidFill>
                  <a:srgbClr val="000000"/>
                </a:solidFill>
              </a:rPr>
              <a:t> = 100, r = 5%, p.a., d =0, and T = 1.  You enter into a </a:t>
            </a:r>
            <a:r>
              <a:rPr lang="en-US" sz="2400" b="1">
                <a:solidFill>
                  <a:srgbClr val="000000"/>
                </a:solidFill>
              </a:rPr>
              <a:t>long</a:t>
            </a:r>
            <a:r>
              <a:rPr lang="en-US" sz="2400">
                <a:solidFill>
                  <a:srgbClr val="000000"/>
                </a:solidFill>
              </a:rPr>
              <a:t>, one-year forward contract on S for 105.  Six months pass, and S* = 200.  What</a:t>
            </a:r>
            <a:r>
              <a:rPr lang="ja-JP" altLang="en-US" sz="2400">
                <a:solidFill>
                  <a:srgbClr val="000000"/>
                </a:solidFill>
              </a:rPr>
              <a:t>’</a:t>
            </a:r>
            <a:r>
              <a:rPr lang="en-US" altLang="ja-JP" sz="2400">
                <a:solidFill>
                  <a:srgbClr val="000000"/>
                </a:solidFill>
              </a:rPr>
              <a:t>s the value of the forward if nothing else changes?  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lang="en-US" sz="2400">
                <a:solidFill>
                  <a:srgbClr val="000000"/>
                </a:solidFill>
              </a:rPr>
              <a:t>To lock in your gain, </a:t>
            </a:r>
            <a:r>
              <a:rPr lang="en-US" sz="2400" b="1">
                <a:solidFill>
                  <a:srgbClr val="000000"/>
                </a:solidFill>
              </a:rPr>
              <a:t>sell</a:t>
            </a:r>
            <a:r>
              <a:rPr lang="en-US" sz="2400">
                <a:solidFill>
                  <a:srgbClr val="000000"/>
                </a:solidFill>
              </a:rPr>
              <a:t> forward for six month delivery for a price of 200(1+.05)</a:t>
            </a:r>
            <a:r>
              <a:rPr lang="en-US" sz="2400" baseline="30000">
                <a:solidFill>
                  <a:srgbClr val="000000"/>
                </a:solidFill>
              </a:rPr>
              <a:t>.5</a:t>
            </a:r>
            <a:r>
              <a:rPr lang="en-US" sz="2400">
                <a:solidFill>
                  <a:srgbClr val="000000"/>
                </a:solidFill>
              </a:rPr>
              <a:t>, or 204.94.  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lang="en-US" sz="2400">
                <a:solidFill>
                  <a:srgbClr val="000000"/>
                </a:solidFill>
              </a:rPr>
              <a:t>At T</a:t>
            </a:r>
            <a:r>
              <a:rPr lang="en-US" sz="2400" baseline="-25000">
                <a:solidFill>
                  <a:srgbClr val="000000"/>
                </a:solidFill>
              </a:rPr>
              <a:t>1</a:t>
            </a:r>
            <a:r>
              <a:rPr lang="en-US" sz="2400">
                <a:solidFill>
                  <a:srgbClr val="000000"/>
                </a:solidFill>
              </a:rPr>
              <a:t>, the hedged position will pay 99.94 (204.94-105); the PV of this is 99.94/(1+r)</a:t>
            </a:r>
            <a:r>
              <a:rPr lang="en-US" sz="2400" baseline="30000">
                <a:solidFill>
                  <a:srgbClr val="000000"/>
                </a:solidFill>
              </a:rPr>
              <a:t>.5</a:t>
            </a:r>
            <a:r>
              <a:rPr lang="en-US" sz="2400">
                <a:solidFill>
                  <a:srgbClr val="000000"/>
                </a:solidFill>
              </a:rPr>
              <a:t>.</a:t>
            </a:r>
            <a:r>
              <a:rPr lang="en-US" sz="2400" baseline="30000">
                <a:solidFill>
                  <a:srgbClr val="000000"/>
                </a:solidFill>
              </a:rPr>
              <a:t>  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400" baseline="30000">
                <a:solidFill>
                  <a:srgbClr val="000000"/>
                </a:solidFill>
              </a:rPr>
              <a:t>			</a:t>
            </a:r>
            <a:r>
              <a:rPr lang="en-US" sz="2400" b="1">
                <a:solidFill>
                  <a:srgbClr val="000000"/>
                </a:solidFill>
              </a:rPr>
              <a:t>value of </a:t>
            </a:r>
            <a:r>
              <a:rPr lang="en-US" sz="2800" b="1">
                <a:solidFill>
                  <a:srgbClr val="000000"/>
                </a:solidFill>
              </a:rPr>
              <a:t>f = (F – K)/(1+r)</a:t>
            </a:r>
            <a:r>
              <a:rPr lang="en-US" sz="2800" b="1" baseline="30000">
                <a:solidFill>
                  <a:srgbClr val="000000"/>
                </a:solidFill>
              </a:rPr>
              <a:t>(T-t)</a:t>
            </a:r>
            <a:endParaRPr lang="en-US" sz="2800" b="1" u="sng" baseline="3000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9682157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6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6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6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6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1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Pricing Forward Contracts</a:t>
            </a:r>
            <a:endParaRPr lang="en-US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Replicating Portfolio</a:t>
            </a:r>
          </a:p>
          <a:p>
            <a:pPr lvl="1"/>
            <a:r>
              <a:rPr lang="en-US"/>
              <a:t>Create a portfolio that has the same payoffs of the derivative (forward contract) under all future conditions</a:t>
            </a:r>
          </a:p>
          <a:p>
            <a:pPr lvl="1"/>
            <a:r>
              <a:rPr lang="en-US"/>
              <a:t>If we know the know the value of the replicating portfolio, we can find the value of the derivative based on our no arbitrage assumption.</a:t>
            </a:r>
          </a:p>
          <a:p>
            <a:pPr lvl="1">
              <a:buFont typeface="Wingdings" charset="2"/>
              <a:buChar char="Ø"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FF_Video_Extra_14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72DC1-3272-E540-8088-E50565C4ED7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066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63" y="110407"/>
            <a:ext cx="8845676" cy="634105"/>
          </a:xfrm>
        </p:spPr>
        <p:txBody>
          <a:bodyPr>
            <a:noAutofit/>
          </a:bodyPr>
          <a:lstStyle/>
          <a:p>
            <a:r>
              <a:rPr lang="en-US" sz="3600" b="1" u="sng"/>
              <a:t>Pricing Forward Contracts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u="sng"/>
              <a:t>Portfolio A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/>
              <a:t>Buy Long Forward with a price of F: 0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u="sng"/>
              <a:t>Portfolio B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b="1"/>
              <a:t>Buy underlying asset (stock):   -100</a:t>
            </a:r>
          </a:p>
          <a:p>
            <a:r>
              <a:rPr lang="en-US" b="1"/>
              <a:t>Borrow the PV of the F price:      F/(1+.15)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7174" y="4304135"/>
            <a:ext cx="7871033" cy="470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3088" y="4518838"/>
            <a:ext cx="85763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Cash Flows Time 0:       0					-100 + F/(1+.15)			</a:t>
            </a:r>
            <a:endParaRPr lang="en-US" sz="2800" b="1"/>
          </a:p>
          <a:p>
            <a:endParaRPr lang="en-US" sz="2400" b="1"/>
          </a:p>
          <a:p>
            <a:endParaRPr lang="en-US" sz="2400"/>
          </a:p>
          <a:p>
            <a:r>
              <a:rPr lang="en-US" sz="2400"/>
              <a:t>				</a:t>
            </a:r>
            <a:endParaRPr 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2424645" y="1029179"/>
            <a:ext cx="4145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/>
              <a:t>Assumptions:  S = 100, rf = 15%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5649" y="5247000"/>
            <a:ext cx="79097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Cash Flows Time 1:   S* - F					 S* - F</a:t>
            </a:r>
            <a:r>
              <a:rPr lang="en-US" sz="2400"/>
              <a:t>	</a:t>
            </a:r>
          </a:p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4687" y="5899669"/>
            <a:ext cx="72606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/>
              <a:t>0 = -100 + F/(1+.15)  </a:t>
            </a:r>
            <a:r>
              <a:rPr lang="en-US" sz="2400" b="1">
                <a:sym typeface="Wingdings"/>
              </a:rPr>
              <a:t> F = 100(1+.15) </a:t>
            </a:r>
            <a:r>
              <a:rPr lang="en-US" sz="2400" b="1"/>
              <a:t>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FF_Video_Extra_14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72DC1-3272-E540-8088-E50565C4ED7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313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5" grpId="0" build="p"/>
      <p:bldP spid="6" grpId="0" build="p"/>
      <p:bldP spid="9" grpId="0"/>
      <p:bldP spid="9" grpId="1"/>
      <p:bldP spid="9" grpId="2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Pricing Forward Contracts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Price (F) today depends solely on spot price of the underlying asset (S), the risk-free rate, and the term of the contract.</a:t>
            </a:r>
          </a:p>
          <a:p>
            <a:pPr lvl="1">
              <a:buSzPct val="50000"/>
              <a:buFont typeface="Wingdings" charset="2"/>
              <a:buChar char="Ø"/>
            </a:pPr>
            <a:r>
              <a:rPr lang="en-US"/>
              <a:t>Volatility, beta, etc. are irrelevant</a:t>
            </a:r>
          </a:p>
          <a:p>
            <a:pPr>
              <a:buSzPct val="100000"/>
            </a:pPr>
            <a:r>
              <a:rPr lang="en-US"/>
              <a:t>Forward contract is equivalent to buying the underlying asset with no money down—100% leverage.</a:t>
            </a:r>
          </a:p>
          <a:p>
            <a:pPr lvl="1">
              <a:buSzPct val="50000"/>
              <a:buFont typeface="Wingdings" charset="2"/>
              <a:buChar char="Ø"/>
            </a:pPr>
            <a:r>
              <a:rPr lang="en-US"/>
              <a:t>F = Asset + Borrowing  </a:t>
            </a:r>
            <a:r>
              <a:rPr lang="en-US">
                <a:sym typeface="Wingdings"/>
              </a:rPr>
              <a:t>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FF_Video_Extra_14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72DC1-3272-E540-8088-E50565C4ED7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891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000000"/>
                </a:solidFill>
              </a:rPr>
              <a:t>FF_Video_Extra_14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3555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E266543-9552-5A46-9ADB-D95782EEE882}" type="slidenum">
              <a:rPr lang="en-US">
                <a:solidFill>
                  <a:srgbClr val="000000"/>
                </a:solidFill>
              </a:rPr>
              <a:pPr eaLnBrk="1" hangingPunct="1"/>
              <a:t>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152400" y="1905000"/>
            <a:ext cx="1219200" cy="1436688"/>
          </a:xfrm>
          <a:prstGeom prst="rect">
            <a:avLst/>
          </a:prstGeom>
          <a:solidFill>
            <a:srgbClr val="99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S = 100</a:t>
            </a:r>
          </a:p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t  = 1</a:t>
            </a:r>
          </a:p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1+r  = 1.15</a:t>
            </a:r>
          </a:p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1+d = 1.00  </a:t>
            </a:r>
          </a:p>
        </p:txBody>
      </p:sp>
      <p:sp>
        <p:nvSpPr>
          <p:cNvPr id="23557" name="Rectangle 3"/>
          <p:cNvSpPr>
            <a:spLocks noChangeArrowheads="1"/>
          </p:cNvSpPr>
          <p:nvPr/>
        </p:nvSpPr>
        <p:spPr bwMode="auto">
          <a:xfrm>
            <a:off x="6705600" y="4572000"/>
            <a:ext cx="2362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Future  Asset  Price</a:t>
            </a:r>
          </a:p>
        </p:txBody>
      </p:sp>
      <p:sp>
        <p:nvSpPr>
          <p:cNvPr id="23558" name="Line 4"/>
          <p:cNvSpPr>
            <a:spLocks noChangeShapeType="1"/>
          </p:cNvSpPr>
          <p:nvPr/>
        </p:nvSpPr>
        <p:spPr bwMode="auto">
          <a:xfrm flipV="1">
            <a:off x="5791200" y="4419600"/>
            <a:ext cx="0" cy="762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59" name="Line 5"/>
          <p:cNvSpPr>
            <a:spLocks noChangeShapeType="1"/>
          </p:cNvSpPr>
          <p:nvPr/>
        </p:nvSpPr>
        <p:spPr bwMode="auto">
          <a:xfrm flipV="1">
            <a:off x="7010400" y="4419600"/>
            <a:ext cx="0" cy="762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60" name="Line 6"/>
          <p:cNvSpPr>
            <a:spLocks noChangeShapeType="1"/>
          </p:cNvSpPr>
          <p:nvPr/>
        </p:nvSpPr>
        <p:spPr bwMode="auto">
          <a:xfrm flipV="1">
            <a:off x="3352800" y="4419600"/>
            <a:ext cx="0" cy="762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61" name="Line 7"/>
          <p:cNvSpPr>
            <a:spLocks noChangeShapeType="1"/>
          </p:cNvSpPr>
          <p:nvPr/>
        </p:nvSpPr>
        <p:spPr bwMode="auto">
          <a:xfrm flipV="1">
            <a:off x="2133600" y="4419600"/>
            <a:ext cx="0" cy="762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62" name="Line 8"/>
          <p:cNvSpPr>
            <a:spLocks noChangeShapeType="1"/>
          </p:cNvSpPr>
          <p:nvPr/>
        </p:nvSpPr>
        <p:spPr bwMode="auto">
          <a:xfrm>
            <a:off x="4572000" y="3276600"/>
            <a:ext cx="762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63" name="Line 9"/>
          <p:cNvSpPr>
            <a:spLocks noChangeShapeType="1"/>
          </p:cNvSpPr>
          <p:nvPr/>
        </p:nvSpPr>
        <p:spPr bwMode="auto">
          <a:xfrm>
            <a:off x="4572000" y="5715000"/>
            <a:ext cx="762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3770" name="Rectangle 10"/>
          <p:cNvSpPr>
            <a:spLocks noChangeArrowheads="1"/>
          </p:cNvSpPr>
          <p:nvPr/>
        </p:nvSpPr>
        <p:spPr bwMode="auto">
          <a:xfrm>
            <a:off x="1905000" y="415290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Arial" pitchFamily="-112" charset="0"/>
                <a:ea typeface="ＭＳ Ｐゴシック" charset="0"/>
                <a:cs typeface="ＭＳ Ｐゴシック" charset="0"/>
              </a:rPr>
              <a:t>50</a:t>
            </a:r>
          </a:p>
        </p:txBody>
      </p:sp>
      <p:sp>
        <p:nvSpPr>
          <p:cNvPr id="373771" name="Rectangle 11"/>
          <p:cNvSpPr>
            <a:spLocks noChangeArrowheads="1"/>
          </p:cNvSpPr>
          <p:nvPr/>
        </p:nvSpPr>
        <p:spPr bwMode="auto">
          <a:xfrm>
            <a:off x="3124200" y="41529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Arial" pitchFamily="-112" charset="0"/>
                <a:ea typeface="ＭＳ Ｐゴシック" charset="0"/>
                <a:cs typeface="ＭＳ Ｐゴシック" charset="0"/>
              </a:rPr>
              <a:t>75</a:t>
            </a:r>
          </a:p>
        </p:txBody>
      </p:sp>
      <p:sp>
        <p:nvSpPr>
          <p:cNvPr id="23566" name="Rectangle 12"/>
          <p:cNvSpPr>
            <a:spLocks noChangeArrowheads="1"/>
          </p:cNvSpPr>
          <p:nvPr/>
        </p:nvSpPr>
        <p:spPr bwMode="auto">
          <a:xfrm>
            <a:off x="4610100" y="314325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25</a:t>
            </a:r>
          </a:p>
        </p:txBody>
      </p:sp>
      <p:sp>
        <p:nvSpPr>
          <p:cNvPr id="23567" name="Rectangle 13"/>
          <p:cNvSpPr>
            <a:spLocks noChangeArrowheads="1"/>
          </p:cNvSpPr>
          <p:nvPr/>
        </p:nvSpPr>
        <p:spPr bwMode="auto">
          <a:xfrm>
            <a:off x="5562600" y="4152900"/>
            <a:ext cx="76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125</a:t>
            </a:r>
          </a:p>
        </p:txBody>
      </p:sp>
      <p:sp>
        <p:nvSpPr>
          <p:cNvPr id="23568" name="Rectangle 14"/>
          <p:cNvSpPr>
            <a:spLocks noChangeArrowheads="1"/>
          </p:cNvSpPr>
          <p:nvPr/>
        </p:nvSpPr>
        <p:spPr bwMode="auto">
          <a:xfrm>
            <a:off x="6762750" y="41529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150</a:t>
            </a:r>
          </a:p>
        </p:txBody>
      </p:sp>
      <p:sp>
        <p:nvSpPr>
          <p:cNvPr id="373775" name="Rectangle 15"/>
          <p:cNvSpPr>
            <a:spLocks noChangeArrowheads="1"/>
          </p:cNvSpPr>
          <p:nvPr/>
        </p:nvSpPr>
        <p:spPr bwMode="auto">
          <a:xfrm>
            <a:off x="4610100" y="55626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charset="0"/>
                <a:cs typeface="ＭＳ Ｐゴシック" charset="0"/>
              </a:rPr>
              <a:t>-</a:t>
            </a:r>
            <a:r>
              <a:rPr lang="en-US" sz="1400">
                <a:solidFill>
                  <a:srgbClr val="000000"/>
                </a:solidFill>
                <a:latin typeface="Arial" pitchFamily="-112" charset="0"/>
                <a:ea typeface="ＭＳ Ｐゴシック" charset="0"/>
                <a:cs typeface="ＭＳ Ｐゴシック" charset="0"/>
              </a:rPr>
              <a:t>25</a:t>
            </a:r>
          </a:p>
        </p:txBody>
      </p:sp>
      <p:sp>
        <p:nvSpPr>
          <p:cNvPr id="23570" name="Line 16"/>
          <p:cNvSpPr>
            <a:spLocks noChangeShapeType="1"/>
          </p:cNvSpPr>
          <p:nvPr/>
        </p:nvSpPr>
        <p:spPr bwMode="auto">
          <a:xfrm>
            <a:off x="933450" y="4495800"/>
            <a:ext cx="72771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71" name="Line 17"/>
          <p:cNvSpPr>
            <a:spLocks noChangeShapeType="1"/>
          </p:cNvSpPr>
          <p:nvPr/>
        </p:nvSpPr>
        <p:spPr bwMode="auto">
          <a:xfrm flipV="1">
            <a:off x="4572000" y="2286000"/>
            <a:ext cx="0" cy="40386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3778" name="Line 18"/>
          <p:cNvSpPr>
            <a:spLocks noChangeShapeType="1"/>
          </p:cNvSpPr>
          <p:nvPr/>
        </p:nvSpPr>
        <p:spPr bwMode="auto">
          <a:xfrm flipH="1">
            <a:off x="3352800" y="2590800"/>
            <a:ext cx="3962400" cy="3657600"/>
          </a:xfrm>
          <a:prstGeom prst="line">
            <a:avLst/>
          </a:prstGeom>
          <a:noFill/>
          <a:ln w="50800">
            <a:solidFill>
              <a:srgbClr val="3399FF"/>
            </a:solidFill>
            <a:prstDash val="dash"/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73" name="Rectangle 20"/>
          <p:cNvSpPr>
            <a:spLocks noChangeArrowheads="1"/>
          </p:cNvSpPr>
          <p:nvPr/>
        </p:nvSpPr>
        <p:spPr bwMode="auto">
          <a:xfrm>
            <a:off x="4252913" y="6286500"/>
            <a:ext cx="665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Loss</a:t>
            </a:r>
          </a:p>
        </p:txBody>
      </p:sp>
      <p:sp>
        <p:nvSpPr>
          <p:cNvPr id="23574" name="Rectangle 21"/>
          <p:cNvSpPr>
            <a:spLocks noChangeArrowheads="1"/>
          </p:cNvSpPr>
          <p:nvPr/>
        </p:nvSpPr>
        <p:spPr bwMode="auto">
          <a:xfrm>
            <a:off x="4186238" y="1962150"/>
            <a:ext cx="7461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Profit</a:t>
            </a:r>
          </a:p>
        </p:txBody>
      </p:sp>
      <p:sp>
        <p:nvSpPr>
          <p:cNvPr id="57367" name="Rectangle 2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441325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b="1" i="1">
                <a:latin typeface="Arial" charset="0"/>
                <a:ea typeface="ＭＳ Ｐゴシック" charset="0"/>
                <a:cs typeface="ＭＳ Ｐゴシック" charset="0"/>
              </a:rPr>
              <a:t>Synthetic</a:t>
            </a:r>
            <a:r>
              <a:rPr lang="en-US" b="1">
                <a:latin typeface="Arial" charset="0"/>
                <a:ea typeface="ＭＳ Ｐゴシック" charset="0"/>
                <a:cs typeface="ＭＳ Ｐゴシック" charset="0"/>
              </a:rPr>
              <a:t> Asset:  </a:t>
            </a:r>
            <a:br>
              <a:rPr lang="en-US" b="1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b="1">
                <a:latin typeface="Arial" charset="0"/>
                <a:ea typeface="ＭＳ Ｐゴシック" charset="0"/>
                <a:cs typeface="ＭＳ Ｐゴシック" charset="0"/>
              </a:rPr>
              <a:t>Lend and Long Forward (A = F + L)</a:t>
            </a:r>
            <a:endParaRPr lang="en-US" sz="3600" b="1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76" name="Rectangle 23"/>
          <p:cNvSpPr>
            <a:spLocks noChangeArrowheads="1"/>
          </p:cNvSpPr>
          <p:nvPr/>
        </p:nvSpPr>
        <p:spPr bwMode="auto">
          <a:xfrm>
            <a:off x="5143500" y="20907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3784" name="Line 24"/>
          <p:cNvSpPr>
            <a:spLocks noChangeShapeType="1"/>
          </p:cNvSpPr>
          <p:nvPr/>
        </p:nvSpPr>
        <p:spPr bwMode="auto">
          <a:xfrm flipH="1" flipV="1">
            <a:off x="1905000" y="3810000"/>
            <a:ext cx="5486400" cy="0"/>
          </a:xfrm>
          <a:prstGeom prst="line">
            <a:avLst/>
          </a:prstGeom>
          <a:noFill/>
          <a:ln w="50800">
            <a:solidFill>
              <a:srgbClr val="B82A1E"/>
            </a:solidFill>
            <a:prstDash val="sysDot"/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3785" name="Line 25"/>
          <p:cNvSpPr>
            <a:spLocks noChangeShapeType="1"/>
          </p:cNvSpPr>
          <p:nvPr/>
        </p:nvSpPr>
        <p:spPr bwMode="auto">
          <a:xfrm flipH="1">
            <a:off x="2819400" y="2438400"/>
            <a:ext cx="4038600" cy="3657600"/>
          </a:xfrm>
          <a:prstGeom prst="line">
            <a:avLst/>
          </a:prstGeom>
          <a:noFill/>
          <a:ln w="50799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3786" name="Text Box 26"/>
          <p:cNvSpPr txBox="1">
            <a:spLocks noChangeArrowheads="1"/>
          </p:cNvSpPr>
          <p:nvPr/>
        </p:nvSpPr>
        <p:spPr bwMode="auto">
          <a:xfrm>
            <a:off x="7467600" y="2286000"/>
            <a:ext cx="13350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imes New Roman" charset="0"/>
              </a:rPr>
              <a:t>Long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imes New Roman" charset="0"/>
              </a:rPr>
              <a:t>Forward</a:t>
            </a:r>
            <a:endParaRPr 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373787" name="Text Box 27"/>
          <p:cNvSpPr txBox="1">
            <a:spLocks noChangeArrowheads="1"/>
          </p:cNvSpPr>
          <p:nvPr/>
        </p:nvSpPr>
        <p:spPr bwMode="auto">
          <a:xfrm>
            <a:off x="5715000" y="2286000"/>
            <a:ext cx="877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imes New Roman" charset="0"/>
              </a:rPr>
              <a:t>Asset</a:t>
            </a:r>
          </a:p>
        </p:txBody>
      </p:sp>
      <p:sp>
        <p:nvSpPr>
          <p:cNvPr id="373788" name="Text Box 28"/>
          <p:cNvSpPr txBox="1">
            <a:spLocks noChangeArrowheads="1"/>
          </p:cNvSpPr>
          <p:nvPr/>
        </p:nvSpPr>
        <p:spPr bwMode="auto">
          <a:xfrm>
            <a:off x="2422525" y="3165475"/>
            <a:ext cx="1268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imes New Roman" charset="0"/>
              </a:rPr>
              <a:t>Lending</a:t>
            </a:r>
            <a:endParaRPr 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3582" name="Rectangle 20"/>
          <p:cNvSpPr>
            <a:spLocks noChangeArrowheads="1"/>
          </p:cNvSpPr>
          <p:nvPr/>
        </p:nvSpPr>
        <p:spPr bwMode="auto">
          <a:xfrm>
            <a:off x="5181600" y="6019800"/>
            <a:ext cx="3444875" cy="369888"/>
          </a:xfrm>
          <a:prstGeom prst="rect">
            <a:avLst/>
          </a:prstGeom>
          <a:solidFill>
            <a:srgbClr val="99FF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F =  S(1+r)</a:t>
            </a:r>
            <a:r>
              <a:rPr lang="en-US" b="1" baseline="400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t</a:t>
            </a:r>
            <a:r>
              <a:rPr lang="en-US" b="1" baseline="300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  </a:t>
            </a:r>
            <a:r>
              <a:rPr lang="en-US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= 100(1.15)</a:t>
            </a:r>
            <a:r>
              <a:rPr lang="en-US" b="1" baseline="400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1" baseline="300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= 115</a:t>
            </a:r>
          </a:p>
        </p:txBody>
      </p:sp>
    </p:spTree>
    <p:extLst>
      <p:ext uri="{BB962C8B-B14F-4D97-AF65-F5344CB8AC3E}">
        <p14:creationId xmlns:p14="http://schemas.microsoft.com/office/powerpoint/2010/main" xmlns="" val="22761526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7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sion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78" grpId="0" animBg="1"/>
      <p:bldP spid="57367" grpId="0"/>
      <p:bldP spid="373784" grpId="0" animBg="1"/>
      <p:bldP spid="373785" grpId="0" animBg="1"/>
      <p:bldP spid="373786" grpId="0" autoUpdateAnimBg="0"/>
      <p:bldP spid="373787" grpId="0" autoUpdateAnimBg="0"/>
      <p:bldP spid="37378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000000"/>
                </a:solidFill>
              </a:rPr>
              <a:t>FF_Video_Extra_14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A9DB6A1-BB93-0D4A-B5A4-40876C821F3F}" type="slidenum">
              <a:rPr lang="en-US">
                <a:solidFill>
                  <a:srgbClr val="000000"/>
                </a:solidFill>
              </a:rPr>
              <a:pPr eaLnBrk="1" hangingPunct="1"/>
              <a:t>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6705600" y="4572000"/>
            <a:ext cx="2362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Future  Asset  Price</a:t>
            </a:r>
          </a:p>
        </p:txBody>
      </p:sp>
      <p:sp>
        <p:nvSpPr>
          <p:cNvPr id="20485" name="Line 4"/>
          <p:cNvSpPr>
            <a:spLocks noChangeShapeType="1"/>
          </p:cNvSpPr>
          <p:nvPr/>
        </p:nvSpPr>
        <p:spPr bwMode="auto">
          <a:xfrm flipV="1">
            <a:off x="5791200" y="4419600"/>
            <a:ext cx="0" cy="762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86" name="Line 5"/>
          <p:cNvSpPr>
            <a:spLocks noChangeShapeType="1"/>
          </p:cNvSpPr>
          <p:nvPr/>
        </p:nvSpPr>
        <p:spPr bwMode="auto">
          <a:xfrm flipV="1">
            <a:off x="7010400" y="4419600"/>
            <a:ext cx="0" cy="762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87" name="Line 6"/>
          <p:cNvSpPr>
            <a:spLocks noChangeShapeType="1"/>
          </p:cNvSpPr>
          <p:nvPr/>
        </p:nvSpPr>
        <p:spPr bwMode="auto">
          <a:xfrm flipV="1">
            <a:off x="3352800" y="4419600"/>
            <a:ext cx="0" cy="762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88" name="Line 7"/>
          <p:cNvSpPr>
            <a:spLocks noChangeShapeType="1"/>
          </p:cNvSpPr>
          <p:nvPr/>
        </p:nvSpPr>
        <p:spPr bwMode="auto">
          <a:xfrm flipV="1">
            <a:off x="2133600" y="4419600"/>
            <a:ext cx="0" cy="762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89" name="Line 8"/>
          <p:cNvSpPr>
            <a:spLocks noChangeShapeType="1"/>
          </p:cNvSpPr>
          <p:nvPr/>
        </p:nvSpPr>
        <p:spPr bwMode="auto">
          <a:xfrm>
            <a:off x="4572000" y="3276600"/>
            <a:ext cx="762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90" name="Line 9"/>
          <p:cNvSpPr>
            <a:spLocks noChangeShapeType="1"/>
          </p:cNvSpPr>
          <p:nvPr/>
        </p:nvSpPr>
        <p:spPr bwMode="auto">
          <a:xfrm>
            <a:off x="4572000" y="5715000"/>
            <a:ext cx="762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7626" name="Rectangle 10"/>
          <p:cNvSpPr>
            <a:spLocks noChangeArrowheads="1"/>
          </p:cNvSpPr>
          <p:nvPr/>
        </p:nvSpPr>
        <p:spPr bwMode="auto">
          <a:xfrm>
            <a:off x="1905000" y="415290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Arial" pitchFamily="-112" charset="0"/>
                <a:ea typeface="ＭＳ Ｐゴシック" charset="0"/>
                <a:cs typeface="ＭＳ Ｐゴシック" charset="0"/>
              </a:rPr>
              <a:t>50</a:t>
            </a:r>
          </a:p>
        </p:txBody>
      </p:sp>
      <p:sp>
        <p:nvSpPr>
          <p:cNvPr id="367627" name="Rectangle 11"/>
          <p:cNvSpPr>
            <a:spLocks noChangeArrowheads="1"/>
          </p:cNvSpPr>
          <p:nvPr/>
        </p:nvSpPr>
        <p:spPr bwMode="auto">
          <a:xfrm>
            <a:off x="3124200" y="41529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Arial" pitchFamily="-112" charset="0"/>
                <a:ea typeface="ＭＳ Ｐゴシック" charset="0"/>
                <a:cs typeface="ＭＳ Ｐゴシック" charset="0"/>
              </a:rPr>
              <a:t>75</a:t>
            </a:r>
          </a:p>
        </p:txBody>
      </p:sp>
      <p:sp>
        <p:nvSpPr>
          <p:cNvPr id="20493" name="Rectangle 12"/>
          <p:cNvSpPr>
            <a:spLocks noChangeArrowheads="1"/>
          </p:cNvSpPr>
          <p:nvPr/>
        </p:nvSpPr>
        <p:spPr bwMode="auto">
          <a:xfrm>
            <a:off x="4610100" y="314325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25</a:t>
            </a:r>
          </a:p>
        </p:txBody>
      </p:sp>
      <p:sp>
        <p:nvSpPr>
          <p:cNvPr id="20494" name="Rectangle 13"/>
          <p:cNvSpPr>
            <a:spLocks noChangeArrowheads="1"/>
          </p:cNvSpPr>
          <p:nvPr/>
        </p:nvSpPr>
        <p:spPr bwMode="auto">
          <a:xfrm>
            <a:off x="5562600" y="4152900"/>
            <a:ext cx="76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125</a:t>
            </a:r>
          </a:p>
        </p:txBody>
      </p:sp>
      <p:sp>
        <p:nvSpPr>
          <p:cNvPr id="20495" name="Rectangle 14"/>
          <p:cNvSpPr>
            <a:spLocks noChangeArrowheads="1"/>
          </p:cNvSpPr>
          <p:nvPr/>
        </p:nvSpPr>
        <p:spPr bwMode="auto">
          <a:xfrm>
            <a:off x="6762750" y="41529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150</a:t>
            </a:r>
          </a:p>
        </p:txBody>
      </p:sp>
      <p:sp>
        <p:nvSpPr>
          <p:cNvPr id="367631" name="Rectangle 15"/>
          <p:cNvSpPr>
            <a:spLocks noChangeArrowheads="1"/>
          </p:cNvSpPr>
          <p:nvPr/>
        </p:nvSpPr>
        <p:spPr bwMode="auto">
          <a:xfrm>
            <a:off x="4610100" y="55626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charset="0"/>
                <a:cs typeface="ＭＳ Ｐゴシック" charset="0"/>
              </a:rPr>
              <a:t>-</a:t>
            </a:r>
            <a:r>
              <a:rPr lang="en-US" sz="1400">
                <a:solidFill>
                  <a:srgbClr val="000000"/>
                </a:solidFill>
                <a:latin typeface="Arial" pitchFamily="-112" charset="0"/>
                <a:ea typeface="ＭＳ Ｐゴシック" charset="0"/>
                <a:cs typeface="ＭＳ Ｐゴシック" charset="0"/>
              </a:rPr>
              <a:t>25</a:t>
            </a:r>
          </a:p>
        </p:txBody>
      </p:sp>
      <p:sp>
        <p:nvSpPr>
          <p:cNvPr id="20497" name="Line 16"/>
          <p:cNvSpPr>
            <a:spLocks noChangeShapeType="1"/>
          </p:cNvSpPr>
          <p:nvPr/>
        </p:nvSpPr>
        <p:spPr bwMode="auto">
          <a:xfrm>
            <a:off x="933450" y="4495800"/>
            <a:ext cx="72771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98" name="Line 17"/>
          <p:cNvSpPr>
            <a:spLocks noChangeShapeType="1"/>
          </p:cNvSpPr>
          <p:nvPr/>
        </p:nvSpPr>
        <p:spPr bwMode="auto">
          <a:xfrm flipV="1">
            <a:off x="4572000" y="2286000"/>
            <a:ext cx="0" cy="40386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066800" y="5180013"/>
            <a:ext cx="7010400" cy="336550"/>
            <a:chOff x="672" y="3263"/>
            <a:chExt cx="4416" cy="212"/>
          </a:xfrm>
        </p:grpSpPr>
        <p:sp>
          <p:nvSpPr>
            <p:cNvPr id="20511" name="Line 19"/>
            <p:cNvSpPr>
              <a:spLocks noChangeShapeType="1"/>
            </p:cNvSpPr>
            <p:nvPr/>
          </p:nvSpPr>
          <p:spPr bwMode="auto">
            <a:xfrm>
              <a:off x="672" y="3264"/>
              <a:ext cx="4416" cy="0"/>
            </a:xfrm>
            <a:prstGeom prst="line">
              <a:avLst/>
            </a:prstGeom>
            <a:noFill/>
            <a:ln w="25399">
              <a:solidFill>
                <a:srgbClr val="9900CC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512" name="Rectangle 20"/>
            <p:cNvSpPr>
              <a:spLocks noChangeArrowheads="1"/>
            </p:cNvSpPr>
            <p:nvPr/>
          </p:nvSpPr>
          <p:spPr bwMode="auto">
            <a:xfrm>
              <a:off x="3974" y="3263"/>
              <a:ext cx="75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9900CC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Borrowing</a:t>
              </a:r>
              <a:endParaRPr lang="en-US" sz="16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3048000" y="2133600"/>
            <a:ext cx="3886200" cy="3886200"/>
            <a:chOff x="1920" y="1344"/>
            <a:chExt cx="2448" cy="2448"/>
          </a:xfrm>
        </p:grpSpPr>
        <p:sp>
          <p:nvSpPr>
            <p:cNvPr id="20509" name="Line 22"/>
            <p:cNvSpPr>
              <a:spLocks noChangeShapeType="1"/>
            </p:cNvSpPr>
            <p:nvPr/>
          </p:nvSpPr>
          <p:spPr bwMode="auto">
            <a:xfrm flipH="1">
              <a:off x="1920" y="1344"/>
              <a:ext cx="2448" cy="2448"/>
            </a:xfrm>
            <a:prstGeom prst="line">
              <a:avLst/>
            </a:prstGeom>
            <a:noFill/>
            <a:ln w="25399">
              <a:solidFill>
                <a:schemeClr val="tx2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510" name="Rectangle 23"/>
            <p:cNvSpPr>
              <a:spLocks noChangeArrowheads="1"/>
            </p:cNvSpPr>
            <p:nvPr/>
          </p:nvSpPr>
          <p:spPr bwMode="auto">
            <a:xfrm>
              <a:off x="3350" y="1439"/>
              <a:ext cx="74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Buy Asset</a:t>
              </a:r>
            </a:p>
          </p:txBody>
        </p:sp>
      </p:grpSp>
      <p:sp>
        <p:nvSpPr>
          <p:cNvPr id="367641" name="Line 25"/>
          <p:cNvSpPr>
            <a:spLocks noChangeShapeType="1"/>
          </p:cNvSpPr>
          <p:nvPr/>
        </p:nvSpPr>
        <p:spPr bwMode="auto">
          <a:xfrm flipH="1">
            <a:off x="3875088" y="2532063"/>
            <a:ext cx="3448050" cy="3448050"/>
          </a:xfrm>
          <a:prstGeom prst="line">
            <a:avLst/>
          </a:prstGeom>
          <a:noFill/>
          <a:ln w="50799">
            <a:solidFill>
              <a:schemeClr val="accent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2" name="Rectangle 26"/>
          <p:cNvSpPr>
            <a:spLocks noChangeArrowheads="1"/>
          </p:cNvSpPr>
          <p:nvPr/>
        </p:nvSpPr>
        <p:spPr bwMode="auto">
          <a:xfrm>
            <a:off x="1524000" y="6477000"/>
            <a:ext cx="6313488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Forward  Contract  Value at Inception = $100 - </a:t>
            </a:r>
            <a:r>
              <a:rPr lang="en-US" sz="1600" b="1">
                <a:solidFill>
                  <a:srgbClr val="9900CC"/>
                </a:solidFill>
                <a:latin typeface="Arial" charset="0"/>
                <a:ea typeface="ＭＳ Ｐゴシック" charset="0"/>
                <a:cs typeface="ＭＳ Ｐゴシック" charset="0"/>
              </a:rPr>
              <a:t>($115/1.15)</a:t>
            </a:r>
            <a:r>
              <a:rPr lang="en-US" sz="1600" b="1" baseline="400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1 </a:t>
            </a:r>
            <a:r>
              <a:rPr lang="en-US" sz="16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600" b="1">
                <a:solidFill>
                  <a:srgbClr val="CC3300"/>
                </a:solidFill>
                <a:latin typeface="Arial" charset="0"/>
                <a:ea typeface="ＭＳ Ｐゴシック" charset="0"/>
                <a:cs typeface="ＭＳ Ｐゴシック" charset="0"/>
              </a:rPr>
              <a:t>= $0</a:t>
            </a:r>
            <a:endParaRPr lang="en-US" sz="1600" b="1" baseline="40000">
              <a:solidFill>
                <a:srgbClr val="CC33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7643" name="Rectangle 27"/>
          <p:cNvSpPr>
            <a:spLocks noChangeArrowheads="1"/>
          </p:cNvSpPr>
          <p:nvPr/>
        </p:nvSpPr>
        <p:spPr bwMode="auto">
          <a:xfrm>
            <a:off x="6792913" y="3025775"/>
            <a:ext cx="19573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CC3300"/>
                </a:solidFill>
                <a:latin typeface="Arial" charset="0"/>
                <a:ea typeface="ＭＳ Ｐゴシック" charset="0"/>
                <a:cs typeface="ＭＳ Ｐゴシック" charset="0"/>
              </a:rPr>
              <a:t>Synthetic Forward</a:t>
            </a:r>
          </a:p>
        </p:txBody>
      </p:sp>
      <p:sp>
        <p:nvSpPr>
          <p:cNvPr id="20504" name="Rectangle 28"/>
          <p:cNvSpPr>
            <a:spLocks noChangeArrowheads="1"/>
          </p:cNvSpPr>
          <p:nvPr/>
        </p:nvSpPr>
        <p:spPr bwMode="auto">
          <a:xfrm>
            <a:off x="4267200" y="6172200"/>
            <a:ext cx="665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Loss</a:t>
            </a:r>
          </a:p>
        </p:txBody>
      </p:sp>
      <p:sp>
        <p:nvSpPr>
          <p:cNvPr id="20505" name="Rectangle 29"/>
          <p:cNvSpPr>
            <a:spLocks noChangeArrowheads="1"/>
          </p:cNvSpPr>
          <p:nvPr/>
        </p:nvSpPr>
        <p:spPr bwMode="auto">
          <a:xfrm>
            <a:off x="4186238" y="1962150"/>
            <a:ext cx="7461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Profit</a:t>
            </a:r>
          </a:p>
        </p:txBody>
      </p:sp>
      <p:sp>
        <p:nvSpPr>
          <p:cNvPr id="51226" name="Rectangle 30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57785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b="1" i="1">
                <a:latin typeface="Arial" charset="0"/>
                <a:ea typeface="ＭＳ Ｐゴシック" charset="0"/>
                <a:cs typeface="ＭＳ Ｐゴシック" charset="0"/>
              </a:rPr>
              <a:t>Synthetic</a:t>
            </a:r>
            <a:r>
              <a:rPr lang="en-US" b="1">
                <a:latin typeface="Arial" charset="0"/>
                <a:ea typeface="ＭＳ Ｐゴシック" charset="0"/>
                <a:cs typeface="ＭＳ Ｐゴシック" charset="0"/>
              </a:rPr>
              <a:t> Forward: </a:t>
            </a:r>
            <a:br>
              <a:rPr lang="en-US" b="1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 b="1">
                <a:latin typeface="Arial" charset="0"/>
                <a:ea typeface="ＭＳ Ｐゴシック" charset="0"/>
                <a:cs typeface="ＭＳ Ｐゴシック" charset="0"/>
              </a:rPr>
              <a:t>ASSET + </a:t>
            </a:r>
            <a:r>
              <a:rPr lang="en-US" sz="2800" b="1">
                <a:solidFill>
                  <a:srgbClr val="9900CC"/>
                </a:solidFill>
                <a:latin typeface="Arial" charset="0"/>
                <a:ea typeface="ＭＳ Ｐゴシック" charset="0"/>
                <a:cs typeface="ＭＳ Ｐゴシック" charset="0"/>
              </a:rPr>
              <a:t>BORROWING </a:t>
            </a:r>
            <a:r>
              <a:rPr lang="en-US" sz="28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(F = A + B)</a:t>
            </a:r>
            <a:endParaRPr lang="en-US" sz="2800" b="1">
              <a:solidFill>
                <a:srgbClr val="9900CC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507" name="Rectangle 31"/>
          <p:cNvSpPr>
            <a:spLocks noChangeArrowheads="1"/>
          </p:cNvSpPr>
          <p:nvPr/>
        </p:nvSpPr>
        <p:spPr bwMode="auto">
          <a:xfrm>
            <a:off x="304800" y="1676400"/>
            <a:ext cx="1371600" cy="1436688"/>
          </a:xfrm>
          <a:prstGeom prst="rect">
            <a:avLst/>
          </a:prstGeom>
          <a:solidFill>
            <a:srgbClr val="99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S = 100</a:t>
            </a:r>
          </a:p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t  = 1</a:t>
            </a:r>
          </a:p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1+ r  = 1.15</a:t>
            </a:r>
          </a:p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1+ d = 1.00  </a:t>
            </a:r>
          </a:p>
        </p:txBody>
      </p:sp>
      <p:sp>
        <p:nvSpPr>
          <p:cNvPr id="20508" name="Rectangle 20"/>
          <p:cNvSpPr>
            <a:spLocks noChangeArrowheads="1"/>
          </p:cNvSpPr>
          <p:nvPr/>
        </p:nvSpPr>
        <p:spPr bwMode="auto">
          <a:xfrm>
            <a:off x="5181600" y="5943600"/>
            <a:ext cx="3444875" cy="369888"/>
          </a:xfrm>
          <a:prstGeom prst="rect">
            <a:avLst/>
          </a:prstGeom>
          <a:solidFill>
            <a:srgbClr val="99FF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F =  S(1+r)</a:t>
            </a:r>
            <a:r>
              <a:rPr lang="en-US" b="1" baseline="400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t</a:t>
            </a:r>
            <a:r>
              <a:rPr lang="en-US" b="1" baseline="300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  </a:t>
            </a:r>
            <a:r>
              <a:rPr lang="en-US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= 100(1.15)</a:t>
            </a:r>
            <a:r>
              <a:rPr lang="en-US" b="1" baseline="400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1" baseline="300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= 115</a:t>
            </a:r>
          </a:p>
        </p:txBody>
      </p:sp>
    </p:spTree>
    <p:extLst>
      <p:ext uri="{BB962C8B-B14F-4D97-AF65-F5344CB8AC3E}">
        <p14:creationId xmlns:p14="http://schemas.microsoft.com/office/powerpoint/2010/main" xmlns="" val="34217613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7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7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rum Roll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7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7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41" grpId="0" animBg="1"/>
      <p:bldP spid="367643" grpId="0"/>
      <p:bldP spid="512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325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u="sng"/>
              <a:t>Pricing Forward Contracts:  </a:t>
            </a:r>
            <a:br>
              <a:rPr lang="en-US" b="1" u="sng"/>
            </a:br>
            <a:r>
              <a:rPr lang="en-US" b="1" u="sng"/>
              <a:t>No Arbitrage 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424" y="1948871"/>
            <a:ext cx="8867572" cy="4177292"/>
          </a:xfrm>
        </p:spPr>
        <p:txBody>
          <a:bodyPr>
            <a:normAutofit/>
          </a:bodyPr>
          <a:lstStyle/>
          <a:p>
            <a:pPr marL="474663" indent="-474663">
              <a:lnSpc>
                <a:spcPct val="80000"/>
              </a:lnSpc>
            </a:pP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At T</a:t>
            </a:r>
            <a:r>
              <a:rPr lang="en-US" sz="2800" baseline="-25000">
                <a:latin typeface="Arial" charset="0"/>
                <a:ea typeface="ＭＳ Ｐゴシック" charset="0"/>
                <a:cs typeface="ＭＳ Ｐゴシック" charset="0"/>
              </a:rPr>
              <a:t>0, </a:t>
            </a: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S = 100 and is not expected to any dividends.  What is the delivery price of a one-year forward contract on S if r = 15%?</a:t>
            </a:r>
          </a:p>
          <a:p>
            <a:pPr marL="1046163" lvl="1">
              <a:lnSpc>
                <a:spcPct val="80000"/>
              </a:lnSpc>
            </a:pPr>
            <a:r>
              <a:rPr lang="en-US" sz="2400" b="1">
                <a:latin typeface="Arial" charset="0"/>
                <a:ea typeface="ＭＳ Ｐゴシック" charset="0"/>
              </a:rPr>
              <a:t>F = (100)(1+.15)</a:t>
            </a:r>
            <a:r>
              <a:rPr lang="en-US" sz="2400" b="1" baseline="30000">
                <a:latin typeface="Arial" charset="0"/>
                <a:ea typeface="ＭＳ Ｐゴシック" charset="0"/>
              </a:rPr>
              <a:t>1</a:t>
            </a:r>
            <a:r>
              <a:rPr lang="en-US" sz="2400" b="1">
                <a:latin typeface="Arial" charset="0"/>
                <a:ea typeface="ＭＳ Ｐゴシック" charset="0"/>
              </a:rPr>
              <a:t> = 115.00</a:t>
            </a:r>
          </a:p>
          <a:p>
            <a:pPr marL="1046163" lvl="1">
              <a:lnSpc>
                <a:spcPct val="80000"/>
              </a:lnSpc>
            </a:pPr>
            <a:endParaRPr lang="en-US" sz="2400">
              <a:latin typeface="Arial" charset="0"/>
              <a:ea typeface="ＭＳ Ｐゴシック" charset="0"/>
            </a:endParaRPr>
          </a:p>
          <a:p>
            <a:pPr marL="474663" indent="-474663">
              <a:lnSpc>
                <a:spcPct val="80000"/>
              </a:lnSpc>
            </a:pP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What if you were quoted a delivery price of $120, how could you make a riskless profit?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FF_Video_Extra_14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72DC1-3272-E540-8088-E50565C4ED7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55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mtClean="0"/>
              <a:t>FF_Video_Extra_14</a:t>
            </a:r>
            <a:endParaRPr lang="en-US"/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87EB8F1-1935-4841-9A72-4D0CE20676E9}" type="slidenum">
              <a:rPr lang="en-US"/>
              <a:pPr eaLnBrk="1" hangingPunct="1"/>
              <a:t>8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2980"/>
            <a:ext cx="8763000" cy="944562"/>
          </a:xfrm>
        </p:spPr>
        <p:txBody>
          <a:bodyPr>
            <a:noAutofit/>
          </a:bodyPr>
          <a:lstStyle/>
          <a:p>
            <a:r>
              <a:rPr lang="en-US" sz="3200" b="1" u="sng"/>
              <a:t>Pricing Forward Contracts:  </a:t>
            </a:r>
            <a:br>
              <a:rPr lang="en-US" sz="3200" b="1" u="sng"/>
            </a:br>
            <a:r>
              <a:rPr lang="en-US" sz="3200" b="1" u="sng"/>
              <a:t>No Arbitrage Opportunities</a:t>
            </a:r>
            <a:endParaRPr lang="en-US" sz="2000" b="1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36530"/>
            <a:ext cx="8763000" cy="5201314"/>
          </a:xfrm>
        </p:spPr>
        <p:txBody>
          <a:bodyPr>
            <a:normAutofit/>
          </a:bodyPr>
          <a:lstStyle/>
          <a:p>
            <a:pPr defTabSz="914400" fontAlgn="base">
              <a:lnSpc>
                <a:spcPct val="80000"/>
              </a:lnSpc>
              <a:spcAft>
                <a:spcPct val="0"/>
              </a:spcAft>
              <a:buSzPct val="70000"/>
              <a:defRPr/>
            </a:pPr>
            <a:endParaRPr lang="en-US" sz="2300" kern="0" dirty="0">
              <a:solidFill>
                <a:srgbClr val="000000"/>
              </a:solidFill>
              <a:latin typeface="Arial"/>
              <a:ea typeface="ＭＳ Ｐゴシック" charset="0"/>
            </a:endParaRPr>
          </a:p>
          <a:p>
            <a:pPr defTabSz="914400" fontAlgn="base">
              <a:lnSpc>
                <a:spcPct val="80000"/>
              </a:lnSpc>
              <a:spcAft>
                <a:spcPct val="0"/>
              </a:spcAft>
              <a:buSzPct val="100000"/>
              <a:defRPr/>
            </a:pPr>
            <a:r>
              <a:rPr lang="en-US" sz="2400" b="1" kern="0" dirty="0">
                <a:solidFill>
                  <a:srgbClr val="000000"/>
                </a:solidFill>
                <a:latin typeface="Arial"/>
                <a:ea typeface="ＭＳ Ｐゴシック" charset="0"/>
              </a:rPr>
              <a:t>F (Long)  =      Buy Asset + Borrowing PV (F) </a:t>
            </a:r>
          </a:p>
          <a:p>
            <a:pPr marL="0" indent="0" defTabSz="914400" fontAlgn="base">
              <a:lnSpc>
                <a:spcPct val="80000"/>
              </a:lnSpc>
              <a:spcAft>
                <a:spcPct val="0"/>
              </a:spcAft>
              <a:buSzPct val="100000"/>
              <a:buNone/>
              <a:defRPr/>
            </a:pPr>
            <a:r>
              <a:rPr lang="en-US" sz="2400" kern="0" dirty="0">
                <a:solidFill>
                  <a:srgbClr val="000000"/>
                </a:solidFill>
                <a:latin typeface="Arial"/>
                <a:ea typeface="ＭＳ Ｐゴシック" charset="0"/>
              </a:rPr>
              <a:t>			(replicating portfolio)</a:t>
            </a:r>
          </a:p>
          <a:p>
            <a:pPr marL="0" indent="0" defTabSz="914400" fontAlgn="base">
              <a:lnSpc>
                <a:spcPct val="80000"/>
              </a:lnSpc>
              <a:spcAft>
                <a:spcPct val="0"/>
              </a:spcAft>
              <a:buSzPct val="100000"/>
              <a:buNone/>
              <a:defRPr/>
            </a:pPr>
            <a:endParaRPr lang="en-US" sz="2400" kern="0" dirty="0">
              <a:solidFill>
                <a:srgbClr val="000000"/>
              </a:solidFill>
              <a:latin typeface="Arial"/>
              <a:ea typeface="ＭＳ Ｐゴシック" charset="0"/>
            </a:endParaRPr>
          </a:p>
          <a:p>
            <a:pPr defTabSz="914400" fontAlgn="base">
              <a:lnSpc>
                <a:spcPct val="80000"/>
              </a:lnSpc>
              <a:spcAft>
                <a:spcPct val="0"/>
              </a:spcAft>
              <a:buSzPct val="100000"/>
              <a:defRPr/>
            </a:pPr>
            <a:r>
              <a:rPr lang="en-US" sz="2400" kern="0" dirty="0">
                <a:solidFill>
                  <a:srgbClr val="000000"/>
                </a:solidFill>
                <a:latin typeface="Arial"/>
                <a:ea typeface="ＭＳ Ｐゴシック" charset="0"/>
              </a:rPr>
              <a:t>If F is too high, </a:t>
            </a:r>
            <a:r>
              <a:rPr lang="en-US" sz="2400" b="1" kern="0" dirty="0">
                <a:solidFill>
                  <a:srgbClr val="000000"/>
                </a:solidFill>
                <a:latin typeface="Arial"/>
                <a:ea typeface="ＭＳ Ｐゴシック" charset="0"/>
              </a:rPr>
              <a:t>sell forward and buy replicating portfolio</a:t>
            </a:r>
          </a:p>
          <a:p>
            <a:pPr lvl="1" defTabSz="914400" fontAlgn="base">
              <a:spcAft>
                <a:spcPct val="0"/>
              </a:spcAft>
              <a:buSzPct val="100000"/>
              <a:defRPr/>
            </a:pPr>
            <a:r>
              <a:rPr lang="en-US" sz="2000" kern="0" dirty="0">
                <a:solidFill>
                  <a:srgbClr val="000000"/>
                </a:solidFill>
                <a:latin typeface="Arial"/>
                <a:ea typeface="ＭＳ Ｐゴシック" charset="0"/>
              </a:rPr>
              <a:t>Enter into F contract to sell stock for 120 in 1 year (cost = 0)</a:t>
            </a:r>
          </a:p>
          <a:p>
            <a:pPr lvl="1" defTabSz="914400" fontAlgn="base">
              <a:spcAft>
                <a:spcPct val="0"/>
              </a:spcAft>
              <a:buSzPct val="100000"/>
              <a:defRPr/>
            </a:pPr>
            <a:r>
              <a:rPr lang="en-US" sz="2000" kern="0" dirty="0">
                <a:solidFill>
                  <a:srgbClr val="000000"/>
                </a:solidFill>
                <a:latin typeface="Arial"/>
                <a:ea typeface="ＭＳ Ｐゴシック" charset="0"/>
              </a:rPr>
              <a:t>Borrow 100 </a:t>
            </a:r>
          </a:p>
          <a:p>
            <a:pPr lvl="1" defTabSz="914400" fontAlgn="base">
              <a:spcAft>
                <a:spcPct val="0"/>
              </a:spcAft>
              <a:buSzPct val="100000"/>
              <a:defRPr/>
            </a:pPr>
            <a:r>
              <a:rPr lang="en-US" sz="2000" kern="0" dirty="0">
                <a:solidFill>
                  <a:srgbClr val="000000"/>
                </a:solidFill>
                <a:latin typeface="Arial"/>
                <a:ea typeface="ＭＳ Ｐゴシック" charset="0"/>
              </a:rPr>
              <a:t>Buy stock for 100</a:t>
            </a:r>
          </a:p>
          <a:p>
            <a:pPr lvl="1" defTabSz="914400" fontAlgn="base">
              <a:spcAft>
                <a:spcPct val="0"/>
              </a:spcAft>
              <a:buSzPct val="100000"/>
              <a:defRPr/>
            </a:pPr>
            <a:r>
              <a:rPr lang="en-US" sz="2000" kern="0" dirty="0">
                <a:solidFill>
                  <a:srgbClr val="000000"/>
                </a:solidFill>
                <a:latin typeface="Arial"/>
                <a:ea typeface="ＭＳ Ｐゴシック" charset="0"/>
              </a:rPr>
              <a:t>Notice: There is no net cash outflow</a:t>
            </a:r>
          </a:p>
          <a:p>
            <a:pPr lvl="1" defTabSz="914400" fontAlgn="base">
              <a:spcAft>
                <a:spcPct val="0"/>
              </a:spcAft>
              <a:buSzPct val="100000"/>
              <a:defRPr/>
            </a:pPr>
            <a:endParaRPr lang="en-US" sz="2000" kern="0" dirty="0">
              <a:solidFill>
                <a:srgbClr val="000000"/>
              </a:solidFill>
              <a:latin typeface="Arial"/>
              <a:ea typeface="ＭＳ Ｐゴシック" charset="0"/>
            </a:endParaRPr>
          </a:p>
          <a:p>
            <a:pPr defTabSz="914400" fontAlgn="base">
              <a:spcAft>
                <a:spcPct val="0"/>
              </a:spcAft>
              <a:buSzPct val="100000"/>
              <a:defRPr/>
            </a:pPr>
            <a:r>
              <a:rPr lang="en-US" sz="2400" kern="0" dirty="0">
                <a:solidFill>
                  <a:srgbClr val="000000"/>
                </a:solidFill>
                <a:latin typeface="Arial"/>
                <a:ea typeface="ＭＳ Ｐゴシック" charset="0"/>
              </a:rPr>
              <a:t>In one year:</a:t>
            </a:r>
          </a:p>
          <a:p>
            <a:pPr lvl="1" defTabSz="914400" fontAlgn="base">
              <a:spcAft>
                <a:spcPct val="0"/>
              </a:spcAft>
              <a:buSzPct val="100000"/>
              <a:defRPr/>
            </a:pPr>
            <a:r>
              <a:rPr lang="en-US" sz="2000" kern="0" dirty="0">
                <a:solidFill>
                  <a:srgbClr val="000000"/>
                </a:solidFill>
                <a:latin typeface="Arial"/>
                <a:ea typeface="ＭＳ Ｐゴシック" charset="0"/>
              </a:rPr>
              <a:t>sell stock for 120 under F contract</a:t>
            </a:r>
          </a:p>
          <a:p>
            <a:pPr lvl="1" defTabSz="914400" fontAlgn="base">
              <a:spcAft>
                <a:spcPct val="0"/>
              </a:spcAft>
              <a:buSzPct val="100000"/>
              <a:defRPr/>
            </a:pPr>
            <a:r>
              <a:rPr lang="en-US" sz="2000" kern="0" dirty="0">
                <a:solidFill>
                  <a:srgbClr val="000000"/>
                </a:solidFill>
                <a:latin typeface="Arial"/>
                <a:ea typeface="ＭＳ Ｐゴシック" charset="0"/>
              </a:rPr>
              <a:t>Use 115 to pay back borrowing.</a:t>
            </a:r>
          </a:p>
          <a:p>
            <a:pPr lvl="1" defTabSz="914400" fontAlgn="base">
              <a:spcAft>
                <a:spcPct val="0"/>
              </a:spcAft>
              <a:buSzPct val="100000"/>
              <a:defRPr/>
            </a:pPr>
            <a:r>
              <a:rPr lang="en-US" sz="2000" kern="0" dirty="0">
                <a:solidFill>
                  <a:srgbClr val="000000"/>
                </a:solidFill>
                <a:latin typeface="Arial"/>
                <a:ea typeface="ＭＳ Ｐゴシック" charset="0"/>
              </a:rPr>
              <a:t>Pocket 5 with no money down</a:t>
            </a:r>
          </a:p>
          <a:p>
            <a:pPr lvl="1" defTabSz="914400" fontAlgn="base">
              <a:lnSpc>
                <a:spcPct val="80000"/>
              </a:lnSpc>
              <a:spcAft>
                <a:spcPct val="0"/>
              </a:spcAft>
              <a:buSzPct val="100000"/>
              <a:defRPr/>
            </a:pPr>
            <a:endParaRPr lang="en-US" sz="2000" kern="0" dirty="0">
              <a:solidFill>
                <a:srgbClr val="000000"/>
              </a:solidFill>
              <a:latin typeface="Arial"/>
              <a:ea typeface="ＭＳ Ｐゴシック" charset="0"/>
            </a:endParaRPr>
          </a:p>
          <a:p>
            <a:pPr marL="0" indent="0" defTabSz="914400" fontAlgn="base">
              <a:lnSpc>
                <a:spcPct val="80000"/>
              </a:lnSpc>
              <a:spcAft>
                <a:spcPct val="0"/>
              </a:spcAft>
              <a:buSzPct val="100000"/>
              <a:buNone/>
              <a:defRPr/>
            </a:pPr>
            <a:endParaRPr lang="en-US" sz="2400" kern="0" dirty="0">
              <a:solidFill>
                <a:srgbClr val="000000"/>
              </a:solidFill>
              <a:latin typeface="Arial"/>
              <a:ea typeface="ＭＳ Ｐゴシック" charset="0"/>
            </a:endParaRPr>
          </a:p>
          <a:p>
            <a:pPr marL="0" indent="0" defTabSz="914400" fontAlgn="base">
              <a:lnSpc>
                <a:spcPct val="80000"/>
              </a:lnSpc>
              <a:spcAft>
                <a:spcPct val="0"/>
              </a:spcAft>
              <a:buSzPct val="100000"/>
              <a:buNone/>
              <a:defRPr/>
            </a:pPr>
            <a:endParaRPr lang="en-US" sz="2400" kern="0" dirty="0">
              <a:solidFill>
                <a:srgbClr val="000000"/>
              </a:solidFill>
              <a:latin typeface="Arial"/>
              <a:ea typeface="ＭＳ Ｐゴシック" charset="0"/>
            </a:endParaRPr>
          </a:p>
          <a:p>
            <a:pPr defTabSz="914400" fontAlgn="base">
              <a:lnSpc>
                <a:spcPct val="80000"/>
              </a:lnSpc>
              <a:spcAft>
                <a:spcPct val="0"/>
              </a:spcAft>
              <a:buSzPct val="100000"/>
              <a:defRPr/>
            </a:pPr>
            <a:endParaRPr lang="en-US" sz="2400" kern="0" dirty="0">
              <a:solidFill>
                <a:srgbClr val="000000"/>
              </a:solidFill>
              <a:latin typeface="Arial"/>
              <a:ea typeface="ＭＳ Ｐゴシック" charset="0"/>
            </a:endParaRPr>
          </a:p>
          <a:p>
            <a:pPr defTabSz="914400" fontAlgn="base">
              <a:lnSpc>
                <a:spcPct val="80000"/>
              </a:lnSpc>
              <a:spcAft>
                <a:spcPct val="0"/>
              </a:spcAft>
              <a:buSzPct val="100000"/>
              <a:defRPr/>
            </a:pPr>
            <a:endParaRPr lang="en-US" sz="2400" kern="0" dirty="0">
              <a:solidFill>
                <a:srgbClr val="000000"/>
              </a:solidFill>
              <a:latin typeface="Arial"/>
              <a:ea typeface="ＭＳ Ｐゴシック" charset="0"/>
            </a:endParaRPr>
          </a:p>
          <a:p>
            <a:pPr>
              <a:lnSpc>
                <a:spcPct val="80000"/>
              </a:lnSpc>
            </a:pPr>
            <a:endParaRPr lang="en-US" b="1" u="sng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02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000000"/>
                </a:solidFill>
              </a:rPr>
              <a:t>FF_Video_Extra_14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7651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D474627-6486-8844-85FF-32DD9CCD929C}" type="slidenum">
              <a:rPr lang="en-US">
                <a:solidFill>
                  <a:srgbClr val="000000"/>
                </a:solidFill>
              </a:rPr>
              <a:pPr eaLnBrk="1" hangingPunct="1"/>
              <a:t>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75810" name="Rectangle 2"/>
          <p:cNvSpPr>
            <a:spLocks noChangeArrowheads="1"/>
          </p:cNvSpPr>
          <p:nvPr/>
        </p:nvSpPr>
        <p:spPr bwMode="auto">
          <a:xfrm>
            <a:off x="5181600" y="4343400"/>
            <a:ext cx="2743200" cy="609600"/>
          </a:xfrm>
          <a:prstGeom prst="rect">
            <a:avLst/>
          </a:prstGeom>
          <a:solidFill>
            <a:srgbClr val="99FFFF"/>
          </a:solidFill>
          <a:ln w="9525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itchFamily="-112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653" name="Rectangle 3" descr="Stationery"/>
          <p:cNvSpPr>
            <a:spLocks noChangeArrowheads="1"/>
          </p:cNvSpPr>
          <p:nvPr/>
        </p:nvSpPr>
        <p:spPr bwMode="auto">
          <a:xfrm>
            <a:off x="187325" y="1447800"/>
            <a:ext cx="8956675" cy="27686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5812" name="Rectangle 4"/>
          <p:cNvSpPr>
            <a:spLocks noChangeArrowheads="1"/>
          </p:cNvSpPr>
          <p:nvPr/>
        </p:nvSpPr>
        <p:spPr bwMode="auto">
          <a:xfrm>
            <a:off x="0" y="1295400"/>
            <a:ext cx="9067800" cy="527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lnSpc>
                <a:spcPct val="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lang="en-US" sz="140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  <a:p>
            <a:pPr defTabSz="914400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					            </a:t>
            </a:r>
            <a:r>
              <a:rPr lang="en-US" sz="20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Current Date     Delivery Date</a:t>
            </a:r>
          </a:p>
          <a:p>
            <a:pPr defTabSz="914400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000" b="1">
                <a:solidFill>
                  <a:srgbClr val="CC3300"/>
                </a:solidFill>
                <a:latin typeface="Arial" charset="0"/>
                <a:ea typeface="ＭＳ Ｐゴシック" charset="0"/>
                <a:cs typeface="ＭＳ Ｐゴシック" charset="0"/>
              </a:rPr>
              <a:t>        </a:t>
            </a:r>
            <a:r>
              <a:rPr lang="en-US" sz="20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Buy Forward Contract			0	     S* -  PV(D)(1+r) -F</a:t>
            </a:r>
          </a:p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0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       Buy  1   unit  of  Underlying Asset           	- S	                S* </a:t>
            </a:r>
          </a:p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0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       Borrow  PV</a:t>
            </a:r>
            <a:r>
              <a:rPr lang="en-US" sz="2000" b="1" baseline="-250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0</a:t>
            </a:r>
            <a:r>
              <a:rPr lang="en-US" sz="20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 of  Forward  Price		F/(1+r)	   	- F</a:t>
            </a:r>
          </a:p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0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        Borrow PV</a:t>
            </a:r>
            <a:r>
              <a:rPr lang="en-US" sz="2000" b="1" baseline="-250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0</a:t>
            </a:r>
            <a:r>
              <a:rPr lang="en-US" sz="20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of D				PV(D)		-PV(D)(1+r)</a:t>
            </a:r>
          </a:p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0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       Total			         -S + F/(1+r) + PV(D)    S*- PV(D)(1+r) -F</a:t>
            </a:r>
          </a:p>
          <a:p>
            <a:pPr algn="ctr" defTabSz="914400" eaLnBrk="0" fontAlgn="base" hangingPunct="0">
              <a:spcBef>
                <a:spcPct val="100000"/>
              </a:spcBef>
              <a:spcAft>
                <a:spcPct val="0"/>
              </a:spcAft>
              <a:defRPr/>
            </a:pPr>
            <a:r>
              <a:rPr lang="en-US" sz="20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- S + F/(1+r)+PV(D)  =  0       </a:t>
            </a:r>
            <a:r>
              <a:rPr lang="en-US" sz="2400" b="1">
                <a:solidFill>
                  <a:srgbClr val="000000"/>
                </a:solidFill>
                <a:latin typeface="Symbol" charset="0"/>
                <a:ea typeface="ＭＳ Ｐゴシック" charset="0"/>
                <a:cs typeface="ＭＳ Ｐゴシック" charset="0"/>
              </a:rPr>
              <a:t>Þ</a:t>
            </a:r>
            <a:r>
              <a:rPr lang="en-US" sz="20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      </a:t>
            </a:r>
            <a:r>
              <a:rPr lang="en-US" sz="24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F = (S-PV(D))(1+r)</a:t>
            </a:r>
            <a:endParaRPr lang="en-US" sz="2400" b="1" baseline="300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defTabSz="914400" eaLnBrk="0" fontAlgn="base" hangingPunct="0">
              <a:lnSpc>
                <a:spcPct val="2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lang="en-US" sz="2000" b="1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algn="just" defTabSz="914400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The holder of a forward contract to purchase a share of S will have to pay F to obtain the share, but will forego the dividend (D) paid on S.  The total amount (future value) lost from the missed dividend is PV(D)*(1+r)</a:t>
            </a:r>
          </a:p>
          <a:p>
            <a:pPr algn="just" defTabSz="914400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en-US" sz="20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655" name="Line 5"/>
          <p:cNvSpPr>
            <a:spLocks noChangeShapeType="1"/>
          </p:cNvSpPr>
          <p:nvPr/>
        </p:nvSpPr>
        <p:spPr bwMode="auto">
          <a:xfrm>
            <a:off x="4495800" y="3733800"/>
            <a:ext cx="4572000" cy="12700"/>
          </a:xfrm>
          <a:prstGeom prst="line">
            <a:avLst/>
          </a:prstGeom>
          <a:noFill/>
          <a:ln w="253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656" name="Line 6"/>
          <p:cNvSpPr>
            <a:spLocks noChangeShapeType="1"/>
          </p:cNvSpPr>
          <p:nvPr/>
        </p:nvSpPr>
        <p:spPr bwMode="auto">
          <a:xfrm>
            <a:off x="152400" y="2286000"/>
            <a:ext cx="8991600" cy="0"/>
          </a:xfrm>
          <a:prstGeom prst="line">
            <a:avLst/>
          </a:prstGeom>
          <a:noFill/>
          <a:ln w="253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657" name="Line 7"/>
          <p:cNvSpPr>
            <a:spLocks noChangeShapeType="1"/>
          </p:cNvSpPr>
          <p:nvPr/>
        </p:nvSpPr>
        <p:spPr bwMode="auto">
          <a:xfrm>
            <a:off x="5486400" y="1828800"/>
            <a:ext cx="3657600" cy="0"/>
          </a:xfrm>
          <a:prstGeom prst="line">
            <a:avLst/>
          </a:prstGeom>
          <a:noFill/>
          <a:ln w="253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50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274638"/>
            <a:ext cx="8991600" cy="57785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z="3300" b="1"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3000" b="1">
                <a:latin typeface="Arial" charset="0"/>
                <a:ea typeface="ＭＳ Ｐゴシック" charset="0"/>
                <a:cs typeface="ＭＳ Ｐゴシック" charset="0"/>
              </a:rPr>
              <a:t>rbitrage Table for Asset Paying Known Income</a:t>
            </a:r>
            <a:endParaRPr lang="en-US" sz="2800" b="1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7659" name="Group 9"/>
          <p:cNvGrpSpPr>
            <a:grpSpLocks/>
          </p:cNvGrpSpPr>
          <p:nvPr/>
        </p:nvGrpSpPr>
        <p:grpSpPr bwMode="auto">
          <a:xfrm>
            <a:off x="228600" y="2438400"/>
            <a:ext cx="373063" cy="306388"/>
            <a:chOff x="220" y="2735"/>
            <a:chExt cx="235" cy="166"/>
          </a:xfrm>
        </p:grpSpPr>
        <p:sp>
          <p:nvSpPr>
            <p:cNvPr id="27675" name="Rectangle 10"/>
            <p:cNvSpPr>
              <a:spLocks noChangeArrowheads="1"/>
            </p:cNvSpPr>
            <p:nvPr/>
          </p:nvSpPr>
          <p:spPr bwMode="auto">
            <a:xfrm>
              <a:off x="220" y="2735"/>
              <a:ext cx="235" cy="16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676" name="Line 11"/>
            <p:cNvSpPr>
              <a:spLocks noChangeShapeType="1"/>
            </p:cNvSpPr>
            <p:nvPr/>
          </p:nvSpPr>
          <p:spPr bwMode="auto">
            <a:xfrm flipV="1">
              <a:off x="278" y="2752"/>
              <a:ext cx="144" cy="117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677" name="Line 12"/>
            <p:cNvSpPr>
              <a:spLocks noChangeShapeType="1"/>
            </p:cNvSpPr>
            <p:nvPr/>
          </p:nvSpPr>
          <p:spPr bwMode="auto">
            <a:xfrm>
              <a:off x="342" y="2761"/>
              <a:ext cx="0" cy="1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678" name="Line 13"/>
            <p:cNvSpPr>
              <a:spLocks noChangeShapeType="1"/>
            </p:cNvSpPr>
            <p:nvPr/>
          </p:nvSpPr>
          <p:spPr bwMode="auto">
            <a:xfrm flipH="1">
              <a:off x="267" y="2815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27660" name="Group 14"/>
          <p:cNvGrpSpPr>
            <a:grpSpLocks/>
          </p:cNvGrpSpPr>
          <p:nvPr/>
        </p:nvGrpSpPr>
        <p:grpSpPr bwMode="auto">
          <a:xfrm>
            <a:off x="228600" y="2895600"/>
            <a:ext cx="373063" cy="266700"/>
            <a:chOff x="226" y="2975"/>
            <a:chExt cx="235" cy="168"/>
          </a:xfrm>
        </p:grpSpPr>
        <p:sp>
          <p:nvSpPr>
            <p:cNvPr id="27671" name="Rectangle 15"/>
            <p:cNvSpPr>
              <a:spLocks noChangeArrowheads="1"/>
            </p:cNvSpPr>
            <p:nvPr/>
          </p:nvSpPr>
          <p:spPr bwMode="auto">
            <a:xfrm>
              <a:off x="226" y="2975"/>
              <a:ext cx="235" cy="168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672" name="Line 16"/>
            <p:cNvSpPr>
              <a:spLocks noChangeShapeType="1"/>
            </p:cNvSpPr>
            <p:nvPr/>
          </p:nvSpPr>
          <p:spPr bwMode="auto">
            <a:xfrm>
              <a:off x="348" y="3000"/>
              <a:ext cx="0" cy="1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673" name="Line 17"/>
            <p:cNvSpPr>
              <a:spLocks noChangeShapeType="1"/>
            </p:cNvSpPr>
            <p:nvPr/>
          </p:nvSpPr>
          <p:spPr bwMode="auto">
            <a:xfrm flipH="1">
              <a:off x="273" y="305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674" name="Line 18"/>
            <p:cNvSpPr>
              <a:spLocks noChangeShapeType="1"/>
            </p:cNvSpPr>
            <p:nvPr/>
          </p:nvSpPr>
          <p:spPr bwMode="auto">
            <a:xfrm>
              <a:off x="271" y="3087"/>
              <a:ext cx="145" cy="0"/>
            </a:xfrm>
            <a:prstGeom prst="line">
              <a:avLst/>
            </a:prstGeom>
            <a:noFill/>
            <a:ln w="25400">
              <a:solidFill>
                <a:srgbClr val="9900CC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27661" name="Group 19"/>
          <p:cNvGrpSpPr>
            <a:grpSpLocks/>
          </p:cNvGrpSpPr>
          <p:nvPr/>
        </p:nvGrpSpPr>
        <p:grpSpPr bwMode="auto">
          <a:xfrm>
            <a:off x="228600" y="1905000"/>
            <a:ext cx="373063" cy="292100"/>
            <a:chOff x="367" y="1979"/>
            <a:chExt cx="235" cy="184"/>
          </a:xfrm>
        </p:grpSpPr>
        <p:sp>
          <p:nvSpPr>
            <p:cNvPr id="27667" name="Rectangle 20"/>
            <p:cNvSpPr>
              <a:spLocks noChangeArrowheads="1"/>
            </p:cNvSpPr>
            <p:nvPr/>
          </p:nvSpPr>
          <p:spPr bwMode="auto">
            <a:xfrm>
              <a:off x="367" y="1979"/>
              <a:ext cx="235" cy="184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rgbClr val="66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668" name="Line 21"/>
            <p:cNvSpPr>
              <a:spLocks noChangeShapeType="1"/>
            </p:cNvSpPr>
            <p:nvPr/>
          </p:nvSpPr>
          <p:spPr bwMode="auto">
            <a:xfrm flipV="1">
              <a:off x="425" y="2017"/>
              <a:ext cx="144" cy="129"/>
            </a:xfrm>
            <a:prstGeom prst="line">
              <a:avLst/>
            </a:prstGeom>
            <a:noFill/>
            <a:ln w="25400">
              <a:solidFill>
                <a:srgbClr val="00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669" name="Line 22"/>
            <p:cNvSpPr>
              <a:spLocks noChangeShapeType="1"/>
            </p:cNvSpPr>
            <p:nvPr/>
          </p:nvSpPr>
          <p:spPr bwMode="auto">
            <a:xfrm>
              <a:off x="483" y="2007"/>
              <a:ext cx="0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670" name="Line 23"/>
            <p:cNvSpPr>
              <a:spLocks noChangeShapeType="1"/>
            </p:cNvSpPr>
            <p:nvPr/>
          </p:nvSpPr>
          <p:spPr bwMode="auto">
            <a:xfrm flipH="1">
              <a:off x="414" y="206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27662" name="Group 24"/>
          <p:cNvGrpSpPr>
            <a:grpSpLocks/>
          </p:cNvGrpSpPr>
          <p:nvPr/>
        </p:nvGrpSpPr>
        <p:grpSpPr bwMode="auto">
          <a:xfrm>
            <a:off x="228600" y="3276600"/>
            <a:ext cx="373063" cy="266700"/>
            <a:chOff x="226" y="2975"/>
            <a:chExt cx="235" cy="168"/>
          </a:xfrm>
        </p:grpSpPr>
        <p:sp>
          <p:nvSpPr>
            <p:cNvPr id="27663" name="Rectangle 25"/>
            <p:cNvSpPr>
              <a:spLocks noChangeArrowheads="1"/>
            </p:cNvSpPr>
            <p:nvPr/>
          </p:nvSpPr>
          <p:spPr bwMode="auto">
            <a:xfrm>
              <a:off x="226" y="2975"/>
              <a:ext cx="235" cy="168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rgbClr val="CC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664" name="Line 26"/>
            <p:cNvSpPr>
              <a:spLocks noChangeShapeType="1"/>
            </p:cNvSpPr>
            <p:nvPr/>
          </p:nvSpPr>
          <p:spPr bwMode="auto">
            <a:xfrm>
              <a:off x="348" y="3000"/>
              <a:ext cx="0" cy="1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665" name="Line 27"/>
            <p:cNvSpPr>
              <a:spLocks noChangeShapeType="1"/>
            </p:cNvSpPr>
            <p:nvPr/>
          </p:nvSpPr>
          <p:spPr bwMode="auto">
            <a:xfrm flipH="1">
              <a:off x="273" y="305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666" name="Line 28"/>
            <p:cNvSpPr>
              <a:spLocks noChangeShapeType="1"/>
            </p:cNvSpPr>
            <p:nvPr/>
          </p:nvSpPr>
          <p:spPr bwMode="auto">
            <a:xfrm>
              <a:off x="271" y="3087"/>
              <a:ext cx="145" cy="0"/>
            </a:xfrm>
            <a:prstGeom prst="line">
              <a:avLst/>
            </a:prstGeom>
            <a:noFill/>
            <a:ln w="25400">
              <a:solidFill>
                <a:srgbClr val="9900CC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0278310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5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709</Words>
  <Application>Microsoft Office PowerPoint</Application>
  <PresentationFormat>On-screen Show (4:3)</PresentationFormat>
  <Paragraphs>158</Paragraphs>
  <Slides>12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Office Theme</vt:lpstr>
      <vt:lpstr>1_Default Design</vt:lpstr>
      <vt:lpstr>2_Default Design</vt:lpstr>
      <vt:lpstr>3_Default Design</vt:lpstr>
      <vt:lpstr>4_Default Design</vt:lpstr>
      <vt:lpstr>5_Default Design</vt:lpstr>
      <vt:lpstr>Pricing Forward Contracts</vt:lpstr>
      <vt:lpstr>Pricing Forward Contracts</vt:lpstr>
      <vt:lpstr>Pricing Forward Contracts</vt:lpstr>
      <vt:lpstr>Pricing Forward Contracts</vt:lpstr>
      <vt:lpstr>Synthetic Asset:   Lend and Long Forward (A = F + L)</vt:lpstr>
      <vt:lpstr>Synthetic Forward:  ASSET + BORROWING (F = A + B)</vt:lpstr>
      <vt:lpstr>Pricing Forward Contracts:   No Arbitrage Opportunities</vt:lpstr>
      <vt:lpstr>Pricing Forward Contracts:   No Arbitrage Opportunities</vt:lpstr>
      <vt:lpstr>Arbitrage Table for Asset Paying Known Income</vt:lpstr>
      <vt:lpstr>Forward on Property Producing  Known Amount of Income</vt:lpstr>
      <vt:lpstr>Taking Advantage of Mispricing</vt:lpstr>
      <vt:lpstr>Value of Forward After Initiation:  Example</vt:lpstr>
    </vt:vector>
  </TitlesOfParts>
  <Company>Fordham Law School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Colon</dc:creator>
  <cp:lastModifiedBy>jcolon</cp:lastModifiedBy>
  <cp:revision>16</cp:revision>
  <cp:lastPrinted>2013-11-15T14:32:06Z</cp:lastPrinted>
  <dcterms:created xsi:type="dcterms:W3CDTF">2013-11-15T12:30:04Z</dcterms:created>
  <dcterms:modified xsi:type="dcterms:W3CDTF">2014-11-13T13:47:34Z</dcterms:modified>
</cp:coreProperties>
</file>