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4" d="100"/>
          <a:sy n="134" d="100"/>
        </p:scale>
        <p:origin x="-80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00908-2BE3-0140-AE12-A2723F7782B3}" type="datetimeFigureOut">
              <a:rPr lang="en-US" smtClean="0"/>
              <a:t>11/7/14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4CEEE-8F9F-E745-9F37-DFA8EC4F3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7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314F2-1C7C-AC4D-883D-4AB3C67B23ED}" type="datetimeFigureOut">
              <a:t>11/7/14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FC078-8950-DB40-ADF4-073A457A5C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37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30171" indent="-280835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3340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2677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22013" indent="-224668" defTabSz="914274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223F-37A6-CA41-90AA-2CDEE6C6E5ED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1984"/>
            <a:ext cx="2133600" cy="179491"/>
          </a:xfrm>
          <a:prstGeom prst="rect">
            <a:avLst/>
          </a:prstGeom>
        </p:spPr>
        <p:txBody>
          <a:bodyPr/>
          <a:lstStyle/>
          <a:p>
            <a:fld id="{C9EF621A-2AAE-6D45-A39E-9725AA65F6C4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FX_Video_Extra_14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13F4-31CE-1D46-902D-A167BF573E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4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1984"/>
            <a:ext cx="2133600" cy="179491"/>
          </a:xfrm>
          <a:prstGeom prst="rect">
            <a:avLst/>
          </a:prstGeom>
        </p:spPr>
        <p:txBody>
          <a:bodyPr/>
          <a:lstStyle/>
          <a:p>
            <a:fld id="{561D0C15-D470-1749-A5F8-1FB32BC713A8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FX_Video_Extra_14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13F4-31CE-1D46-902D-A167BF573E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6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1984"/>
            <a:ext cx="2133600" cy="179491"/>
          </a:xfrm>
          <a:prstGeom prst="rect">
            <a:avLst/>
          </a:prstGeom>
        </p:spPr>
        <p:txBody>
          <a:bodyPr/>
          <a:lstStyle/>
          <a:p>
            <a:fld id="{C4DEA5B1-CCA7-A844-8844-7DFBDDF4F607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FX_Video_Extra_14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13F4-31CE-1D46-902D-A167BF573E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1984"/>
            <a:ext cx="2133600" cy="179491"/>
          </a:xfrm>
          <a:prstGeom prst="rect">
            <a:avLst/>
          </a:prstGeom>
        </p:spPr>
        <p:txBody>
          <a:bodyPr/>
          <a:lstStyle/>
          <a:p>
            <a:fld id="{BF4D21A1-CA3F-284D-B8A3-076763174CD1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FX_Video_Extra_14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13F4-31CE-1D46-902D-A167BF573E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0002"/>
            <a:ext cx="2133600" cy="191473"/>
          </a:xfrm>
          <a:prstGeom prst="rect">
            <a:avLst/>
          </a:prstGeom>
        </p:spPr>
        <p:txBody>
          <a:bodyPr/>
          <a:lstStyle/>
          <a:p>
            <a:fld id="{44735B4A-A0A5-CC46-971A-809B4D77B0FA}" type="datetime1">
              <a:rPr lang="en-US" smtClean="0"/>
              <a:t>11/7/14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0002"/>
            <a:ext cx="2895600" cy="191473"/>
          </a:xfrm>
        </p:spPr>
        <p:txBody>
          <a:bodyPr/>
          <a:lstStyle/>
          <a:p>
            <a:r>
              <a:rPr lang="en-US" smtClean="0"/>
              <a:t>FX_Video_Extra_14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0002"/>
            <a:ext cx="2133600" cy="191473"/>
          </a:xfrm>
        </p:spPr>
        <p:txBody>
          <a:bodyPr/>
          <a:lstStyle/>
          <a:p>
            <a:fld id="{B40113F4-31CE-1D46-902D-A167BF573E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1984"/>
            <a:ext cx="2133600" cy="179491"/>
          </a:xfrm>
          <a:prstGeom prst="rect">
            <a:avLst/>
          </a:prstGeom>
        </p:spPr>
        <p:txBody>
          <a:bodyPr/>
          <a:lstStyle/>
          <a:p>
            <a:fld id="{CFD12009-20DD-7242-AFAC-965ACFC0503F}" type="datetime1">
              <a:rPr lang="en-US" smtClean="0"/>
              <a:t>11/7/14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FX_Video_Extra_14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13F4-31CE-1D46-902D-A167BF573E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1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1984"/>
            <a:ext cx="2133600" cy="179491"/>
          </a:xfrm>
          <a:prstGeom prst="rect">
            <a:avLst/>
          </a:prstGeom>
        </p:spPr>
        <p:txBody>
          <a:bodyPr/>
          <a:lstStyle/>
          <a:p>
            <a:fld id="{CA57974D-725E-7644-828D-E22DB256C4FB}" type="datetime1">
              <a:rPr lang="en-US" smtClean="0"/>
              <a:t>11/7/14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FX_Video_Extra_14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13F4-31CE-1D46-902D-A167BF573E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1984"/>
            <a:ext cx="2133600" cy="179491"/>
          </a:xfrm>
          <a:prstGeom prst="rect">
            <a:avLst/>
          </a:prstGeom>
        </p:spPr>
        <p:txBody>
          <a:bodyPr/>
          <a:lstStyle/>
          <a:p>
            <a:fld id="{F6242C63-ECC3-8C43-9BB8-1FC6B60DCB7E}" type="datetime1">
              <a:rPr lang="en-US" smtClean="0"/>
              <a:t>11/7/14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FX_Video_Extra_14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13F4-31CE-1D46-902D-A167BF573E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7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41984"/>
            <a:ext cx="2133600" cy="179491"/>
          </a:xfrm>
          <a:prstGeom prst="rect">
            <a:avLst/>
          </a:prstGeom>
        </p:spPr>
        <p:txBody>
          <a:bodyPr/>
          <a:lstStyle/>
          <a:p>
            <a:fld id="{B7F22F73-C6CF-EF4C-B4F4-F3C1F293A47A}" type="datetime1">
              <a:rPr lang="en-US" smtClean="0"/>
              <a:t>11/7/14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FX_Video_Extra_14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13F4-31CE-1D46-902D-A167BF573E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1984"/>
            <a:ext cx="2133600" cy="179491"/>
          </a:xfrm>
          <a:prstGeom prst="rect">
            <a:avLst/>
          </a:prstGeom>
        </p:spPr>
        <p:txBody>
          <a:bodyPr/>
          <a:lstStyle/>
          <a:p>
            <a:fld id="{92E4C71D-AD72-3040-AB72-32948C2ED3C4}" type="datetime1">
              <a:rPr lang="en-US" smtClean="0"/>
              <a:t>11/7/14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FX_Video_Extra_14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13F4-31CE-1D46-902D-A167BF573E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5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1984"/>
            <a:ext cx="2133600" cy="179491"/>
          </a:xfrm>
          <a:prstGeom prst="rect">
            <a:avLst/>
          </a:prstGeom>
        </p:spPr>
        <p:txBody>
          <a:bodyPr/>
          <a:lstStyle/>
          <a:p>
            <a:fld id="{797CA3E3-B3C9-5E42-90CE-498E14C5F854}" type="datetime1">
              <a:rPr lang="en-US" smtClean="0"/>
              <a:t>11/7/14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FX_Video_Extra_14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13F4-31CE-1D46-902D-A167BF573E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1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682" y="6631729"/>
            <a:ext cx="2895600" cy="179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FX_Video_Extra_14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1984"/>
            <a:ext cx="2133600" cy="1794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113F4-31CE-1D46-902D-A167BF573E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4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50000"/>
        <a:buFont typeface="Wingdings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Forward:  FX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FX_Video_Extra_14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5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229"/>
          </a:xfrm>
        </p:spPr>
        <p:txBody>
          <a:bodyPr>
            <a:normAutofit fontScale="90000"/>
          </a:bodyPr>
          <a:lstStyle/>
          <a:p>
            <a:r>
              <a:rPr lang="en-US" b="1" u="sng"/>
              <a:t>FX Forwards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864"/>
            <a:ext cx="8229600" cy="5411268"/>
          </a:xfrm>
        </p:spPr>
        <p:txBody>
          <a:bodyPr/>
          <a:lstStyle/>
          <a:p>
            <a:r>
              <a:rPr lang="en-US"/>
              <a:t>A US company enters into a contract to acquire land in Spain for a new factory in one year for a price of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€1mm.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are the financials risks for the US company?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could it do to mitigate or hedge these risks?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FX_Video_Extra_14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59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FX Forwards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038"/>
            <a:ext cx="8229600" cy="5307872"/>
          </a:xfrm>
        </p:spPr>
        <p:txBody>
          <a:bodyPr>
            <a:normAutofit/>
          </a:bodyPr>
          <a:lstStyle/>
          <a:p>
            <a:r>
              <a:rPr lang="en-US" b="1">
                <a:latin typeface="+mj-lt"/>
              </a:rPr>
              <a:t>X</a:t>
            </a:r>
            <a:r>
              <a:rPr lang="en-US">
                <a:latin typeface="+mj-lt"/>
              </a:rPr>
              <a:t> = spot price </a:t>
            </a:r>
            <a:r>
              <a:rPr lang="en-US"/>
              <a:t>in $ </a:t>
            </a:r>
            <a:r>
              <a:rPr lang="en-US">
                <a:latin typeface="+mj-lt"/>
              </a:rPr>
              <a:t>of 1 unit of foreign currency</a:t>
            </a:r>
          </a:p>
          <a:p>
            <a:pPr lvl="1"/>
            <a:r>
              <a:rPr lang="en-US">
                <a:latin typeface="+mj-lt"/>
              </a:rPr>
              <a:t>If it takes $2 to buy </a:t>
            </a: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€1, X is $2/€1 or 2.</a:t>
            </a:r>
          </a:p>
          <a:p>
            <a:pPr lvl="1"/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Not all currencies are customarily quoted this way.  </a:t>
            </a:r>
          </a:p>
          <a:p>
            <a:pPr lvl="1"/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$/share</a:t>
            </a:r>
          </a:p>
          <a:p>
            <a:pPr lvl="1"/>
            <a:endParaRPr lang="en-US">
              <a:latin typeface="+mj-lt"/>
              <a:ea typeface="ＭＳ Ｐゴシック" charset="0"/>
              <a:cs typeface="ＭＳ Ｐゴシック" charset="0"/>
            </a:endParaRPr>
          </a:p>
          <a:p>
            <a:r>
              <a:rPr lang="en-US" b="1">
                <a:latin typeface="+mj-lt"/>
                <a:ea typeface="ＭＳ Ｐゴシック" charset="0"/>
                <a:cs typeface="ＭＳ Ｐゴシック" charset="0"/>
              </a:rPr>
              <a:t>F</a:t>
            </a: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 = $F/€1 in the future.</a:t>
            </a:r>
          </a:p>
          <a:p>
            <a:pPr lvl="1"/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If F is 3, $3 will be exchanged for €1</a:t>
            </a:r>
          </a:p>
          <a:p>
            <a:pPr lvl="1"/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If X* &gt; $3, the Euro purchaser made money</a:t>
            </a:r>
          </a:p>
          <a:p>
            <a:pPr lvl="1"/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If X* &lt;$3, the Euro purchaser has lost money </a:t>
            </a:r>
            <a:endParaRPr lang="en-US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FX_Video_Extra_14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82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0476"/>
            <a:ext cx="8229600" cy="512456"/>
          </a:xfrm>
        </p:spPr>
        <p:txBody>
          <a:bodyPr>
            <a:noAutofit/>
          </a:bodyPr>
          <a:lstStyle/>
          <a:p>
            <a:r>
              <a:rPr lang="en-US" sz="3600" b="1" u="sng"/>
              <a:t>FX Forwards:  Determining F</a:t>
            </a:r>
            <a:endParaRPr lang="en-US" sz="3600" b="1" u="sng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989" y="769205"/>
            <a:ext cx="8818667" cy="5952270"/>
          </a:xfrm>
        </p:spPr>
        <p:txBody>
          <a:bodyPr>
            <a:normAutofit fontScale="92500" lnSpcReduction="10000"/>
          </a:bodyPr>
          <a:lstStyle/>
          <a:p>
            <a:pPr marL="292100" indent="-292100" eaLnBrk="1" hangingPunct="1">
              <a:lnSpc>
                <a:spcPct val="90000"/>
              </a:lnSpc>
            </a:pPr>
            <a:r>
              <a:rPr lang="en-US" sz="2800">
                <a:latin typeface="+mj-lt"/>
                <a:ea typeface="ＭＳ Ｐゴシック" charset="0"/>
                <a:cs typeface="ＭＳ Ｐゴシック" charset="0"/>
              </a:rPr>
              <a:t>At T</a:t>
            </a:r>
            <a:r>
              <a:rPr lang="en-US" sz="2800" baseline="-25000">
                <a:latin typeface="+mj-lt"/>
                <a:ea typeface="ＭＳ Ｐゴシック" charset="0"/>
                <a:cs typeface="ＭＳ Ｐゴシック" charset="0"/>
              </a:rPr>
              <a:t>0</a:t>
            </a:r>
            <a:r>
              <a:rPr lang="en-US" sz="2800">
                <a:latin typeface="+mj-lt"/>
                <a:ea typeface="ＭＳ Ｐゴシック" charset="0"/>
                <a:cs typeface="ＭＳ Ｐゴシック" charset="0"/>
              </a:rPr>
              <a:t>, X is $2/€1, r</a:t>
            </a:r>
            <a:r>
              <a:rPr lang="en-US" sz="2800" baseline="-25000">
                <a:latin typeface="+mj-lt"/>
                <a:ea typeface="ＭＳ Ｐゴシック" charset="0"/>
                <a:cs typeface="ＭＳ Ｐゴシック" charset="0"/>
              </a:rPr>
              <a:t>f</a:t>
            </a:r>
            <a:r>
              <a:rPr lang="en-US" sz="2800">
                <a:latin typeface="+mj-lt"/>
                <a:ea typeface="ＭＳ Ｐゴシック" charset="0"/>
                <a:cs typeface="ＭＳ Ｐゴシック" charset="0"/>
              </a:rPr>
              <a:t> is 5%, and r</a:t>
            </a:r>
            <a:r>
              <a:rPr lang="en-US" sz="2800" baseline="-25000">
                <a:latin typeface="+mj-lt"/>
                <a:ea typeface="ＭＳ Ｐゴシック" charset="0"/>
                <a:cs typeface="ＭＳ Ｐゴシック" charset="0"/>
              </a:rPr>
              <a:t>US</a:t>
            </a:r>
            <a:r>
              <a:rPr lang="en-US" sz="2800">
                <a:latin typeface="+mj-lt"/>
                <a:ea typeface="ＭＳ Ｐゴシック" charset="0"/>
                <a:cs typeface="ＭＳ Ｐゴシック" charset="0"/>
              </a:rPr>
              <a:t> is 10%. To buy 1 Euro for $s one year from now, we have </a:t>
            </a:r>
            <a:r>
              <a:rPr lang="en-US" sz="2800" b="1">
                <a:latin typeface="+mj-lt"/>
                <a:ea typeface="ＭＳ Ｐゴシック" charset="0"/>
                <a:cs typeface="ＭＳ Ｐゴシック" charset="0"/>
              </a:rPr>
              <a:t>two</a:t>
            </a:r>
            <a:r>
              <a:rPr lang="en-US" sz="2800">
                <a:latin typeface="+mj-lt"/>
                <a:ea typeface="ＭＳ Ｐゴシック" charset="0"/>
                <a:cs typeface="ＭＳ Ｐゴシック" charset="0"/>
              </a:rPr>
              <a:t> choices:</a:t>
            </a:r>
          </a:p>
          <a:p>
            <a:pPr marL="749300" lvl="1" indent="-292100" eaLnBrk="1" hangingPunct="1">
              <a:lnSpc>
                <a:spcPct val="90000"/>
              </a:lnSpc>
            </a:pPr>
            <a:r>
              <a:rPr lang="en-US" sz="2400" b="1">
                <a:latin typeface="+mj-lt"/>
                <a:ea typeface="ＭＳ Ｐゴシック" charset="0"/>
              </a:rPr>
              <a:t>(1)</a:t>
            </a:r>
            <a:r>
              <a:rPr lang="en-US" sz="2400">
                <a:latin typeface="+mj-lt"/>
                <a:ea typeface="ＭＳ Ｐゴシック" charset="0"/>
              </a:rPr>
              <a:t> enter</a:t>
            </a:r>
            <a:r>
              <a:rPr lang="en-US" sz="1800">
                <a:latin typeface="+mj-lt"/>
                <a:ea typeface="ＭＳ Ｐゴシック" charset="0"/>
              </a:rPr>
              <a:t> </a:t>
            </a:r>
            <a:r>
              <a:rPr lang="en-US" sz="2400">
                <a:latin typeface="+mj-lt"/>
                <a:ea typeface="ＭＳ Ｐゴシック" charset="0"/>
              </a:rPr>
              <a:t>into a forward contract to buy €1 for $F; </a:t>
            </a:r>
            <a:r>
              <a:rPr lang="en-US" sz="2400" b="1">
                <a:latin typeface="+mj-lt"/>
                <a:ea typeface="ＭＳ Ｐゴシック" charset="0"/>
              </a:rPr>
              <a:t>or</a:t>
            </a:r>
          </a:p>
          <a:p>
            <a:pPr marL="749300" lvl="1" indent="-292100" eaLnBrk="1" hangingPunct="1">
              <a:lnSpc>
                <a:spcPct val="90000"/>
              </a:lnSpc>
            </a:pPr>
            <a:r>
              <a:rPr lang="en-US" sz="2400" b="1">
                <a:latin typeface="+mj-lt"/>
                <a:ea typeface="ＭＳ Ｐゴシック" charset="0"/>
              </a:rPr>
              <a:t>(2)</a:t>
            </a:r>
            <a:r>
              <a:rPr lang="en-US" sz="2400">
                <a:latin typeface="+mj-lt"/>
                <a:ea typeface="ＭＳ Ｐゴシック" charset="0"/>
              </a:rPr>
              <a:t> buy zero-coupon </a:t>
            </a:r>
            <a:r>
              <a:rPr lang="en-US" sz="2400" i="1">
                <a:latin typeface="+mj-lt"/>
                <a:ea typeface="ＭＳ Ｐゴシック" charset="0"/>
              </a:rPr>
              <a:t>foreign</a:t>
            </a:r>
            <a:r>
              <a:rPr lang="en-US" sz="2400">
                <a:latin typeface="+mj-lt"/>
                <a:ea typeface="ＭＳ Ｐゴシック" charset="0"/>
              </a:rPr>
              <a:t> bond that will pay €1 </a:t>
            </a:r>
            <a:r>
              <a:rPr lang="en-US" sz="2400" u="sng">
                <a:latin typeface="+mj-lt"/>
                <a:ea typeface="ＭＳ Ｐゴシック" charset="0"/>
              </a:rPr>
              <a:t>and</a:t>
            </a:r>
            <a:r>
              <a:rPr lang="en-US" sz="2400">
                <a:latin typeface="+mj-lt"/>
                <a:ea typeface="ＭＳ Ｐゴシック" charset="0"/>
              </a:rPr>
              <a:t> borrow PV($F)</a:t>
            </a:r>
          </a:p>
          <a:p>
            <a:pPr marL="749300" lvl="1" indent="-292100" eaLnBrk="1" hangingPunct="1">
              <a:lnSpc>
                <a:spcPct val="90000"/>
              </a:lnSpc>
            </a:pPr>
            <a:r>
              <a:rPr lang="en-US" sz="2400">
                <a:latin typeface="+mj-lt"/>
                <a:ea typeface="ＭＳ Ｐゴシック" charset="0"/>
              </a:rPr>
              <a:t>At T</a:t>
            </a:r>
            <a:r>
              <a:rPr lang="en-US" sz="2400" baseline="-25000">
                <a:latin typeface="+mj-lt"/>
                <a:ea typeface="ＭＳ Ｐゴシック" charset="0"/>
              </a:rPr>
              <a:t>0</a:t>
            </a:r>
            <a:r>
              <a:rPr lang="en-US" sz="2400">
                <a:latin typeface="+mj-lt"/>
                <a:ea typeface="ＭＳ Ｐゴシック" charset="0"/>
              </a:rPr>
              <a:t>, the amount of the foreign bond is €1/1.05, or X/(1+r</a:t>
            </a:r>
            <a:r>
              <a:rPr lang="en-US" sz="2400" baseline="-25000">
                <a:latin typeface="+mj-lt"/>
                <a:ea typeface="ＭＳ Ｐゴシック" charset="0"/>
              </a:rPr>
              <a:t>f</a:t>
            </a:r>
            <a:r>
              <a:rPr lang="en-US" sz="2400">
                <a:latin typeface="+mj-lt"/>
                <a:ea typeface="ＭＳ Ｐゴシック" charset="0"/>
              </a:rPr>
              <a:t>); the US borrowing is $F/1.10, or F/(1+r</a:t>
            </a:r>
            <a:r>
              <a:rPr lang="en-US" sz="2400" baseline="-25000">
                <a:latin typeface="+mj-lt"/>
                <a:ea typeface="ＭＳ Ｐゴシック" charset="0"/>
              </a:rPr>
              <a:t>US</a:t>
            </a:r>
            <a:r>
              <a:rPr lang="en-US" sz="2400">
                <a:latin typeface="+mj-lt"/>
                <a:ea typeface="ＭＳ Ｐゴシック" charset="0"/>
              </a:rPr>
              <a:t>).</a:t>
            </a:r>
          </a:p>
          <a:p>
            <a:pPr marL="292100" indent="-292100" eaLnBrk="1" hangingPunct="1">
              <a:lnSpc>
                <a:spcPct val="90000"/>
              </a:lnSpc>
            </a:pPr>
            <a:endParaRPr lang="en-US" sz="2800">
              <a:latin typeface="+mj-lt"/>
              <a:ea typeface="ＭＳ Ｐゴシック" charset="0"/>
              <a:cs typeface="ＭＳ Ｐゴシック" charset="0"/>
            </a:endParaRPr>
          </a:p>
          <a:p>
            <a:pPr marL="292100" indent="-292100" eaLnBrk="1" hangingPunct="1">
              <a:lnSpc>
                <a:spcPct val="90000"/>
              </a:lnSpc>
            </a:pPr>
            <a:r>
              <a:rPr lang="en-US" sz="2800">
                <a:latin typeface="+mj-lt"/>
                <a:ea typeface="ＭＳ Ｐゴシック" charset="0"/>
                <a:cs typeface="ＭＳ Ｐゴシック" charset="0"/>
              </a:rPr>
              <a:t>At T</a:t>
            </a:r>
            <a:r>
              <a:rPr lang="en-US" sz="2800" baseline="-25000">
                <a:latin typeface="+mj-lt"/>
                <a:ea typeface="ＭＳ Ｐゴシック" charset="0"/>
                <a:cs typeface="ＭＳ Ｐゴシック" charset="0"/>
              </a:rPr>
              <a:t>1</a:t>
            </a:r>
            <a:r>
              <a:rPr lang="en-US" sz="2800">
                <a:latin typeface="+mj-lt"/>
                <a:ea typeface="ＭＳ Ｐゴシック" charset="0"/>
                <a:cs typeface="ＭＳ Ｐゴシック" charset="0"/>
              </a:rPr>
              <a:t>: </a:t>
            </a:r>
          </a:p>
          <a:p>
            <a:pPr marL="749300" lvl="1" indent="-292100">
              <a:lnSpc>
                <a:spcPct val="90000"/>
              </a:lnSpc>
            </a:pPr>
            <a:r>
              <a:rPr lang="en-US" sz="2400" b="1">
                <a:latin typeface="+mj-lt"/>
                <a:ea typeface="ＭＳ Ｐゴシック" charset="0"/>
              </a:rPr>
              <a:t>(1)</a:t>
            </a:r>
            <a:r>
              <a:rPr lang="en-US" sz="2400">
                <a:latin typeface="+mj-lt"/>
                <a:ea typeface="ＭＳ Ｐゴシック" charset="0"/>
              </a:rPr>
              <a:t> the </a:t>
            </a:r>
            <a:r>
              <a:rPr lang="en-US" sz="2400" b="1">
                <a:latin typeface="+mj-lt"/>
                <a:ea typeface="ＭＳ Ｐゴシック" charset="0"/>
              </a:rPr>
              <a:t>forward </a:t>
            </a:r>
            <a:r>
              <a:rPr lang="en-US" sz="2400">
                <a:latin typeface="+mj-lt"/>
                <a:ea typeface="ＭＳ Ｐゴシック" charset="0"/>
              </a:rPr>
              <a:t>will pay off €1, and and the cost is $F, or X* - F.</a:t>
            </a:r>
          </a:p>
          <a:p>
            <a:pPr marL="1149350" lvl="2" indent="-292100">
              <a:lnSpc>
                <a:spcPct val="90000"/>
              </a:lnSpc>
            </a:pPr>
            <a:r>
              <a:rPr lang="en-US" sz="1800">
                <a:latin typeface="+mj-lt"/>
                <a:ea typeface="ＭＳ Ｐゴシック" charset="0"/>
              </a:rPr>
              <a:t>The value in dollars of the €1 is X* </a:t>
            </a:r>
          </a:p>
          <a:p>
            <a:pPr marL="749300" lvl="1" indent="-292100">
              <a:lnSpc>
                <a:spcPct val="90000"/>
              </a:lnSpc>
            </a:pPr>
            <a:r>
              <a:rPr lang="en-US" sz="2400" b="1">
                <a:latin typeface="+mj-lt"/>
                <a:ea typeface="ＭＳ Ｐゴシック" charset="0"/>
              </a:rPr>
              <a:t>(2)</a:t>
            </a:r>
            <a:r>
              <a:rPr lang="en-US" sz="2400">
                <a:latin typeface="+mj-lt"/>
                <a:ea typeface="ＭＳ Ｐゴシック" charset="0"/>
              </a:rPr>
              <a:t> The </a:t>
            </a:r>
            <a:r>
              <a:rPr lang="en-US" sz="2400" b="1">
                <a:latin typeface="+mj-lt"/>
                <a:ea typeface="ＭＳ Ｐゴシック" charset="0"/>
              </a:rPr>
              <a:t>foreign bond</a:t>
            </a:r>
            <a:r>
              <a:rPr lang="en-US" sz="2400">
                <a:latin typeface="+mj-lt"/>
                <a:ea typeface="ＭＳ Ｐゴシック" charset="0"/>
              </a:rPr>
              <a:t> will pay off €1, the dollar value of which is X* and </a:t>
            </a:r>
            <a:r>
              <a:rPr lang="en-US" sz="2400" b="1">
                <a:latin typeface="+mj-lt"/>
                <a:ea typeface="ＭＳ Ｐゴシック" charset="0"/>
              </a:rPr>
              <a:t>F dollars</a:t>
            </a:r>
            <a:r>
              <a:rPr lang="en-US" sz="2400">
                <a:latin typeface="+mj-lt"/>
                <a:ea typeface="ＭＳ Ｐゴシック" charset="0"/>
              </a:rPr>
              <a:t> will be owed for a total payoff of X* - F. </a:t>
            </a:r>
          </a:p>
          <a:p>
            <a:pPr marL="292100" indent="-292100">
              <a:lnSpc>
                <a:spcPct val="90000"/>
              </a:lnSpc>
            </a:pPr>
            <a:endParaRPr lang="en-US" sz="2800">
              <a:latin typeface="+mj-lt"/>
              <a:ea typeface="ＭＳ Ｐゴシック" charset="0"/>
              <a:cs typeface="ＭＳ Ｐゴシック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2800">
                <a:latin typeface="+mj-lt"/>
                <a:ea typeface="ＭＳ Ｐゴシック" charset="0"/>
                <a:cs typeface="ＭＳ Ｐゴシック" charset="0"/>
              </a:rPr>
              <a:t>Since the T</a:t>
            </a:r>
            <a:r>
              <a:rPr lang="en-US" sz="2800" baseline="-25000">
                <a:latin typeface="+mj-lt"/>
                <a:ea typeface="ＭＳ Ｐゴシック" charset="0"/>
                <a:cs typeface="ＭＳ Ｐゴシック" charset="0"/>
              </a:rPr>
              <a:t>1 </a:t>
            </a:r>
            <a:r>
              <a:rPr lang="en-US" sz="2800">
                <a:latin typeface="+mj-lt"/>
                <a:ea typeface="ＭＳ Ｐゴシック" charset="0"/>
                <a:cs typeface="ＭＳ Ｐゴシック" charset="0"/>
              </a:rPr>
              <a:t>payoffs of both portfolios are equal, the </a:t>
            </a:r>
            <a:r>
              <a:rPr lang="en-US" sz="2800" u="sng">
                <a:latin typeface="+mj-lt"/>
                <a:ea typeface="ＭＳ Ｐゴシック" charset="0"/>
                <a:cs typeface="ＭＳ Ｐゴシック" charset="0"/>
              </a:rPr>
              <a:t>cost today</a:t>
            </a:r>
            <a:r>
              <a:rPr lang="en-US" sz="2800">
                <a:latin typeface="+mj-lt"/>
                <a:ea typeface="ＭＳ Ｐゴシック" charset="0"/>
                <a:cs typeface="ＭＳ Ｐゴシック" charset="0"/>
              </a:rPr>
              <a:t> are equal:        </a:t>
            </a:r>
          </a:p>
          <a:p>
            <a:pPr marL="749300" lvl="1" indent="-2921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>
                <a:latin typeface="+mj-lt"/>
                <a:ea typeface="ＭＳ Ｐゴシック" charset="0"/>
              </a:rPr>
              <a:t>	</a:t>
            </a:r>
          </a:p>
          <a:p>
            <a:pPr marL="749300" lvl="1" indent="-292100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400" b="1">
                <a:latin typeface="+mj-lt"/>
                <a:ea typeface="ＭＳ Ｐゴシック" charset="0"/>
              </a:rPr>
              <a:t>			0 = -X/(1+r</a:t>
            </a:r>
            <a:r>
              <a:rPr lang="en-US" sz="2400" b="1" baseline="-25000">
                <a:latin typeface="+mj-lt"/>
                <a:ea typeface="ＭＳ Ｐゴシック" charset="0"/>
              </a:rPr>
              <a:t>f</a:t>
            </a:r>
            <a:r>
              <a:rPr lang="en-US" sz="2400" b="1">
                <a:latin typeface="+mj-lt"/>
                <a:ea typeface="ＭＳ Ｐゴシック" charset="0"/>
              </a:rPr>
              <a:t>) + F/(1+r</a:t>
            </a:r>
            <a:r>
              <a:rPr lang="en-US" sz="2400" b="1" baseline="-25000">
                <a:latin typeface="+mj-lt"/>
                <a:ea typeface="ＭＳ Ｐゴシック" charset="0"/>
              </a:rPr>
              <a:t>US</a:t>
            </a:r>
            <a:r>
              <a:rPr lang="en-US" sz="2400" b="1">
                <a:latin typeface="+mj-lt"/>
                <a:ea typeface="ＭＳ Ｐゴシック" charset="0"/>
              </a:rPr>
              <a:t>) =&gt; X (1+r</a:t>
            </a:r>
            <a:r>
              <a:rPr lang="en-US" sz="2400" b="1" baseline="-25000">
                <a:latin typeface="+mj-lt"/>
                <a:ea typeface="ＭＳ Ｐゴシック" charset="0"/>
              </a:rPr>
              <a:t>US</a:t>
            </a:r>
            <a:r>
              <a:rPr lang="en-US" sz="2400" b="1">
                <a:latin typeface="+mj-lt"/>
                <a:ea typeface="ＭＳ Ｐゴシック" charset="0"/>
              </a:rPr>
              <a:t>)/(1+r</a:t>
            </a:r>
            <a:r>
              <a:rPr lang="en-US" sz="2400" b="1" baseline="-25000">
                <a:latin typeface="+mj-lt"/>
                <a:ea typeface="ＭＳ Ｐゴシック" charset="0"/>
              </a:rPr>
              <a:t>f</a:t>
            </a:r>
            <a:r>
              <a:rPr lang="en-US" sz="2400" b="1">
                <a:latin typeface="+mj-lt"/>
                <a:ea typeface="ＭＳ Ｐゴシック" charset="0"/>
              </a:rPr>
              <a:t>) = F</a:t>
            </a:r>
            <a:r>
              <a:rPr lang="en-US" sz="2000" b="1">
                <a:latin typeface="+mj-lt"/>
                <a:ea typeface="ＭＳ Ｐゴシック" charset="0"/>
              </a:rPr>
              <a:t>  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3583" y="6026773"/>
            <a:ext cx="5379176" cy="51521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FX_Video_Extra_14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5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3950"/>
          </a:xfrm>
        </p:spPr>
        <p:txBody>
          <a:bodyPr>
            <a:normAutofit fontScale="90000"/>
          </a:bodyPr>
          <a:lstStyle/>
          <a:p>
            <a:r>
              <a:rPr lang="en-US" b="1"/>
              <a:t>FX Forwards:  Determining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804"/>
            <a:ext cx="8229600" cy="5125053"/>
          </a:xfrm>
        </p:spPr>
        <p:txBody>
          <a:bodyPr/>
          <a:lstStyle/>
          <a:p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The spot rate, X, is $2/ €1, r</a:t>
            </a:r>
            <a:r>
              <a:rPr lang="en-US" baseline="-25000">
                <a:latin typeface="+mj-lt"/>
                <a:ea typeface="ＭＳ Ｐゴシック" charset="0"/>
                <a:cs typeface="ＭＳ Ｐゴシック" charset="0"/>
              </a:rPr>
              <a:t>f</a:t>
            </a: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 is 5%, and r</a:t>
            </a:r>
            <a:r>
              <a:rPr lang="en-US" baseline="-25000">
                <a:latin typeface="+mj-lt"/>
                <a:ea typeface="ＭＳ Ｐゴシック" charset="0"/>
                <a:cs typeface="ＭＳ Ｐゴシック" charset="0"/>
              </a:rPr>
              <a:t>US</a:t>
            </a: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 is 10%.  What is the forward price of a contract to purchase €1mm one year from from today.</a:t>
            </a:r>
          </a:p>
          <a:p>
            <a:pPr lvl="1"/>
            <a:r>
              <a:rPr lang="en-US">
                <a:latin typeface="+mj-lt"/>
                <a:ea typeface="ＭＳ Ｐゴシック" charset="0"/>
              </a:rPr>
              <a:t>F =  X(1+r)</a:t>
            </a:r>
            <a:r>
              <a:rPr lang="en-US" baseline="30000">
                <a:latin typeface="+mj-lt"/>
                <a:ea typeface="ＭＳ Ｐゴシック" charset="0"/>
              </a:rPr>
              <a:t>t </a:t>
            </a:r>
            <a:r>
              <a:rPr lang="en-US">
                <a:latin typeface="+mj-lt"/>
                <a:ea typeface="ＭＳ Ｐゴシック" charset="0"/>
              </a:rPr>
              <a:t>/ (1+r</a:t>
            </a:r>
            <a:r>
              <a:rPr lang="en-US" baseline="-25000">
                <a:latin typeface="+mj-lt"/>
                <a:ea typeface="ＭＳ Ｐゴシック" charset="0"/>
              </a:rPr>
              <a:t>f </a:t>
            </a:r>
            <a:r>
              <a:rPr lang="en-US">
                <a:latin typeface="+mj-lt"/>
                <a:ea typeface="ＭＳ Ｐゴシック" charset="0"/>
              </a:rPr>
              <a:t>)</a:t>
            </a:r>
            <a:r>
              <a:rPr lang="en-US" baseline="40000">
                <a:latin typeface="+mj-lt"/>
                <a:ea typeface="ＭＳ Ｐゴシック" charset="0"/>
              </a:rPr>
              <a:t>t</a:t>
            </a:r>
            <a:endParaRPr lang="en-US">
              <a:latin typeface="+mj-lt"/>
              <a:ea typeface="ＭＳ Ｐゴシック" charset="0"/>
            </a:endParaRPr>
          </a:p>
          <a:p>
            <a:pPr lvl="1"/>
            <a:r>
              <a:rPr lang="en-US">
                <a:latin typeface="+mj-lt"/>
              </a:rPr>
              <a:t>F = 2 * (1.1) / (1.05) or $2.095238 or $2,095,238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FX_Video_Extra_14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71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785"/>
            <a:ext cx="8229600" cy="612004"/>
          </a:xfrm>
        </p:spPr>
        <p:txBody>
          <a:bodyPr>
            <a:normAutofit fontScale="90000"/>
          </a:bodyPr>
          <a:lstStyle/>
          <a:p>
            <a:r>
              <a:rPr lang="en-US" b="1" u="sng"/>
              <a:t>FX Forwards:  Determining F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6642"/>
            <a:ext cx="9144000" cy="5971358"/>
          </a:xfrm>
        </p:spPr>
        <p:txBody>
          <a:bodyPr>
            <a:normAutofit fontScale="85000" lnSpcReduction="20000"/>
          </a:bodyPr>
          <a:lstStyle/>
          <a:p>
            <a:r>
              <a:rPr lang="en-US" sz="2800">
                <a:latin typeface="Verdana" charset="0"/>
                <a:ea typeface="ＭＳ Ｐゴシック" charset="0"/>
                <a:cs typeface="ＭＳ Ｐゴシック" charset="0"/>
              </a:rPr>
              <a:t>In the prior example, suppose you are quoted a 1-year Euro forward rate of 2.02.  How could you make a sure profit?</a:t>
            </a:r>
          </a:p>
          <a:p>
            <a:pPr marL="347663" indent="-347663"/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7663" indent="-347663"/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For FX forward, our arbitrage relationship is:</a:t>
            </a:r>
          </a:p>
          <a:p>
            <a:pPr marL="609600" lvl="1" indent="-228600"/>
            <a:r>
              <a:rPr lang="en-US" sz="2400">
                <a:latin typeface="Arial" charset="0"/>
                <a:ea typeface="ＭＳ Ｐゴシック" charset="0"/>
              </a:rPr>
              <a:t>F =</a:t>
            </a:r>
            <a:r>
              <a:rPr lang="en-US" sz="2400" i="1">
                <a:latin typeface="Arial" charset="0"/>
                <a:ea typeface="ＭＳ Ｐゴシック" charset="0"/>
              </a:rPr>
              <a:t> Lend </a:t>
            </a:r>
            <a:r>
              <a:rPr lang="en-US" sz="2400">
                <a:latin typeface="Arial" charset="0"/>
                <a:ea typeface="ＭＳ Ｐゴシック" charset="0"/>
              </a:rPr>
              <a:t>PV( €1) + </a:t>
            </a:r>
            <a:r>
              <a:rPr lang="en-US" sz="2400" i="1">
                <a:latin typeface="Arial" charset="0"/>
                <a:ea typeface="ＭＳ Ｐゴシック" charset="0"/>
              </a:rPr>
              <a:t>Borrowing</a:t>
            </a:r>
            <a:r>
              <a:rPr lang="en-US" sz="2400">
                <a:latin typeface="Arial" charset="0"/>
                <a:ea typeface="ＭＳ Ｐゴシック" charset="0"/>
              </a:rPr>
              <a:t> PV ($F)</a:t>
            </a:r>
          </a:p>
          <a:p>
            <a:endParaRPr lang="en-US" sz="300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3000">
                <a:latin typeface="Arial" charset="0"/>
                <a:ea typeface="ＭＳ Ｐゴシック" charset="0"/>
                <a:cs typeface="ＭＳ Ｐゴシック" charset="0"/>
              </a:rPr>
              <a:t>F is too low (2.02 v. 2.095238), so at T</a:t>
            </a:r>
            <a:r>
              <a:rPr lang="en-US" sz="3000" baseline="-25000"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r>
              <a:rPr lang="en-US" sz="300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en-US" sz="2600">
                <a:latin typeface="Arial" charset="0"/>
                <a:ea typeface="ＭＳ Ｐゴシック" charset="0"/>
                <a:cs typeface="ＭＳ Ｐゴシック" charset="0"/>
              </a:rPr>
              <a:t>Contract forward to </a:t>
            </a:r>
            <a:r>
              <a:rPr lang="en-US" sz="2600" b="1" i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buy </a:t>
            </a:r>
            <a:r>
              <a:rPr lang="en-US" sz="2600">
                <a:latin typeface="Arial" charset="0"/>
                <a:ea typeface="ＭＳ Ｐゴシック" charset="0"/>
                <a:cs typeface="ＭＳ Ｐゴシック" charset="0"/>
              </a:rPr>
              <a:t>€1 for $US 2.02 or 2,020,000 (K is for €1mm); and </a:t>
            </a:r>
          </a:p>
          <a:p>
            <a:pPr lvl="1"/>
            <a:r>
              <a:rPr lang="en-US" sz="2600" b="1" i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Sell</a:t>
            </a:r>
            <a:r>
              <a:rPr lang="en-US" sz="2600">
                <a:latin typeface="Arial" charset="0"/>
                <a:ea typeface="ＭＳ Ｐゴシック" charset="0"/>
                <a:cs typeface="ＭＳ Ｐゴシック" charset="0"/>
              </a:rPr>
              <a:t> the replicating portfolio:  </a:t>
            </a:r>
            <a:r>
              <a:rPr lang="en-US" sz="2600" i="1">
                <a:latin typeface="Arial" charset="0"/>
                <a:ea typeface="ＭＳ Ｐゴシック" charset="0"/>
                <a:cs typeface="ＭＳ Ｐゴシック" charset="0"/>
              </a:rPr>
              <a:t>Borrow</a:t>
            </a:r>
            <a:r>
              <a:rPr lang="en-US" sz="2600">
                <a:latin typeface="Arial" charset="0"/>
                <a:ea typeface="ＭＳ Ｐゴシック" charset="0"/>
                <a:cs typeface="ＭＳ Ｐゴシック" charset="0"/>
              </a:rPr>
              <a:t> PV of €1,000,000, or 952,380.  Convert Euros to dollars at current FX rate of 2:1, or $1,904,761, and </a:t>
            </a:r>
            <a:r>
              <a:rPr lang="en-US" sz="2600" i="1">
                <a:latin typeface="Arial" charset="0"/>
                <a:ea typeface="ＭＳ Ｐゴシック" charset="0"/>
                <a:cs typeface="ＭＳ Ｐゴシック" charset="0"/>
              </a:rPr>
              <a:t>lend</a:t>
            </a:r>
            <a:r>
              <a:rPr lang="en-US" sz="2600">
                <a:latin typeface="Arial" charset="0"/>
                <a:ea typeface="ＭＳ Ｐゴシック" charset="0"/>
                <a:cs typeface="ＭＳ Ｐゴシック" charset="0"/>
              </a:rPr>
              <a:t> at 10%.</a:t>
            </a:r>
          </a:p>
          <a:p>
            <a:endParaRPr lang="en-US" sz="280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At T</a:t>
            </a:r>
            <a:r>
              <a:rPr lang="en-US" sz="2800" baseline="-2500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, the dollar investment will have grown to 2,095,238 and the Euro liability is €1mm.  Deliver $2,020,000 under the F K and receive the €1mm to satisfy the liability.  You will have $75,238 for your efforts.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FX_Video_Extra_14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623</Words>
  <Application>Microsoft Macintosh PowerPoint</Application>
  <PresentationFormat>On-screen Show (4:3)</PresentationFormat>
  <Paragraphs>51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Forward:  FX</vt:lpstr>
      <vt:lpstr>FX Forwards</vt:lpstr>
      <vt:lpstr>FX Forwards</vt:lpstr>
      <vt:lpstr>FX Forwards:  Determining F</vt:lpstr>
      <vt:lpstr>FX Forwards:  Determining F</vt:lpstr>
      <vt:lpstr>FX Forwards:  Determining F</vt:lpstr>
    </vt:vector>
  </TitlesOfParts>
  <Company>Fordham Law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Forward:  FX</dc:title>
  <dc:creator>Jeffrey Colon</dc:creator>
  <cp:lastModifiedBy>Jeffrey Colon</cp:lastModifiedBy>
  <cp:revision>12</cp:revision>
  <dcterms:created xsi:type="dcterms:W3CDTF">2013-11-16T14:33:15Z</dcterms:created>
  <dcterms:modified xsi:type="dcterms:W3CDTF">2014-11-08T00:27:59Z</dcterms:modified>
</cp:coreProperties>
</file>