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4" d="100"/>
          <a:sy n="124" d="100"/>
        </p:scale>
        <p:origin x="-112" y="-9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F3F460-6967-6B4F-ABD5-A305E166CF63}" type="datetimeFigureOut">
              <a:t>11/7/14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F98EE3-0167-4643-84B6-526C58B42EE4}" type="slidenum">
              <a:t>‹#›</a:t>
            </a:fld>
            <a:endParaRPr lang="en-US"/>
          </a:p>
        </p:txBody>
      </p:sp>
    </p:spTree>
    <p:extLst>
      <p:ext uri="{BB962C8B-B14F-4D97-AF65-F5344CB8AC3E}">
        <p14:creationId xmlns:p14="http://schemas.microsoft.com/office/powerpoint/2010/main" val="1542505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612C3A-E963-8C46-A86F-015FD1E4C1D6}" type="datetimeFigureOut">
              <a:t>11/7/14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886024-61CF-184D-B748-B85C104F7273}" type="slidenum">
              <a:t>‹#›</a:t>
            </a:fld>
            <a:endParaRPr lang="en-US"/>
          </a:p>
        </p:txBody>
      </p:sp>
    </p:spTree>
    <p:extLst>
      <p:ext uri="{BB962C8B-B14F-4D97-AF65-F5344CB8AC3E}">
        <p14:creationId xmlns:p14="http://schemas.microsoft.com/office/powerpoint/2010/main" val="181356089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defRPr>
                <a:solidFill>
                  <a:schemeClr val="tx1"/>
                </a:solidFill>
                <a:latin typeface="Arial" charset="0"/>
                <a:ea typeface="ＭＳ Ｐゴシック" charset="0"/>
                <a:cs typeface="ＭＳ Ｐゴシック" charset="0"/>
              </a:defRPr>
            </a:lvl1pPr>
            <a:lvl2pPr marL="730171" indent="-280835" defTabSz="914274" eaLnBrk="0" hangingPunct="0">
              <a:defRPr>
                <a:solidFill>
                  <a:schemeClr val="tx1"/>
                </a:solidFill>
                <a:latin typeface="Arial" charset="0"/>
                <a:ea typeface="ＭＳ Ｐゴシック" charset="0"/>
              </a:defRPr>
            </a:lvl2pPr>
            <a:lvl3pPr marL="1123340" indent="-224668" defTabSz="914274" eaLnBrk="0" hangingPunct="0">
              <a:defRPr>
                <a:solidFill>
                  <a:schemeClr val="tx1"/>
                </a:solidFill>
                <a:latin typeface="Arial" charset="0"/>
                <a:ea typeface="ＭＳ Ｐゴシック" charset="0"/>
              </a:defRPr>
            </a:lvl3pPr>
            <a:lvl4pPr marL="1572677" indent="-224668" defTabSz="914274" eaLnBrk="0" hangingPunct="0">
              <a:defRPr>
                <a:solidFill>
                  <a:schemeClr val="tx1"/>
                </a:solidFill>
                <a:latin typeface="Arial" charset="0"/>
                <a:ea typeface="ＭＳ Ｐゴシック" charset="0"/>
              </a:defRPr>
            </a:lvl4pPr>
            <a:lvl5pPr marL="2022013" indent="-224668" defTabSz="914274" eaLnBrk="0" hangingPunct="0">
              <a:defRPr>
                <a:solidFill>
                  <a:schemeClr val="tx1"/>
                </a:solidFill>
                <a:latin typeface="Arial" charset="0"/>
                <a:ea typeface="ＭＳ Ｐゴシック" charset="0"/>
              </a:defRPr>
            </a:lvl5pPr>
            <a:lvl6pPr marL="2471349" indent="-224668" defTabSz="914274" eaLnBrk="0" fontAlgn="base" hangingPunct="0">
              <a:spcBef>
                <a:spcPct val="0"/>
              </a:spcBef>
              <a:spcAft>
                <a:spcPct val="0"/>
              </a:spcAft>
              <a:defRPr>
                <a:solidFill>
                  <a:schemeClr val="tx1"/>
                </a:solidFill>
                <a:latin typeface="Arial" charset="0"/>
                <a:ea typeface="ＭＳ Ｐゴシック" charset="0"/>
              </a:defRPr>
            </a:lvl6pPr>
            <a:lvl7pPr marL="2920685" indent="-224668" defTabSz="914274" eaLnBrk="0" fontAlgn="base" hangingPunct="0">
              <a:spcBef>
                <a:spcPct val="0"/>
              </a:spcBef>
              <a:spcAft>
                <a:spcPct val="0"/>
              </a:spcAft>
              <a:defRPr>
                <a:solidFill>
                  <a:schemeClr val="tx1"/>
                </a:solidFill>
                <a:latin typeface="Arial" charset="0"/>
                <a:ea typeface="ＭＳ Ｐゴシック" charset="0"/>
              </a:defRPr>
            </a:lvl7pPr>
            <a:lvl8pPr marL="3370021" indent="-224668" defTabSz="914274" eaLnBrk="0" fontAlgn="base" hangingPunct="0">
              <a:spcBef>
                <a:spcPct val="0"/>
              </a:spcBef>
              <a:spcAft>
                <a:spcPct val="0"/>
              </a:spcAft>
              <a:defRPr>
                <a:solidFill>
                  <a:schemeClr val="tx1"/>
                </a:solidFill>
                <a:latin typeface="Arial" charset="0"/>
                <a:ea typeface="ＭＳ Ｐゴシック" charset="0"/>
              </a:defRPr>
            </a:lvl8pPr>
            <a:lvl9pPr marL="3819357" indent="-224668" defTabSz="914274"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595A8A2-3ED5-8A42-AD3C-71D05B50E478}" type="slidenum">
              <a:rPr lang="en-US"/>
              <a:pPr eaLnBrk="1" hangingPunct="1"/>
              <a:t>4</a:t>
            </a:fld>
            <a:endParaRPr lang="en-US"/>
          </a:p>
        </p:txBody>
      </p:sp>
      <p:sp>
        <p:nvSpPr>
          <p:cNvPr id="106499" name="Rectangle 2"/>
          <p:cNvSpPr>
            <a:spLocks noGrp="1" noRot="1" noChangeAspect="1" noChangeArrowheads="1" noTextEdit="1"/>
          </p:cNvSpPr>
          <p:nvPr>
            <p:ph type="sldImg"/>
          </p:nvPr>
        </p:nvSpPr>
        <p:spPr>
          <a:xfrm>
            <a:off x="1143000" y="684213"/>
            <a:ext cx="4572000" cy="3429000"/>
          </a:xfrm>
          <a:ln/>
        </p:spPr>
      </p:sp>
      <p:sp>
        <p:nvSpPr>
          <p:cNvPr id="106500" name="Rectangle 3"/>
          <p:cNvSpPr>
            <a:spLocks noGrp="1" noChangeArrowheads="1"/>
          </p:cNvSpPr>
          <p:nvPr>
            <p:ph type="body" idx="1"/>
          </p:nvPr>
        </p:nvSpPr>
        <p:spPr>
          <a:xfrm>
            <a:off x="914815" y="4343713"/>
            <a:ext cx="5028370" cy="4115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defRPr>
                <a:solidFill>
                  <a:schemeClr val="tx1"/>
                </a:solidFill>
                <a:latin typeface="Arial" charset="0"/>
                <a:ea typeface="ＭＳ Ｐゴシック" charset="0"/>
                <a:cs typeface="ＭＳ Ｐゴシック" charset="0"/>
              </a:defRPr>
            </a:lvl1pPr>
            <a:lvl2pPr marL="730171" indent="-280835" defTabSz="914274" eaLnBrk="0" hangingPunct="0">
              <a:defRPr>
                <a:solidFill>
                  <a:schemeClr val="tx1"/>
                </a:solidFill>
                <a:latin typeface="Arial" charset="0"/>
                <a:ea typeface="ＭＳ Ｐゴシック" charset="0"/>
              </a:defRPr>
            </a:lvl2pPr>
            <a:lvl3pPr marL="1123340" indent="-224668" defTabSz="914274" eaLnBrk="0" hangingPunct="0">
              <a:defRPr>
                <a:solidFill>
                  <a:schemeClr val="tx1"/>
                </a:solidFill>
                <a:latin typeface="Arial" charset="0"/>
                <a:ea typeface="ＭＳ Ｐゴシック" charset="0"/>
              </a:defRPr>
            </a:lvl3pPr>
            <a:lvl4pPr marL="1572677" indent="-224668" defTabSz="914274" eaLnBrk="0" hangingPunct="0">
              <a:defRPr>
                <a:solidFill>
                  <a:schemeClr val="tx1"/>
                </a:solidFill>
                <a:latin typeface="Arial" charset="0"/>
                <a:ea typeface="ＭＳ Ｐゴシック" charset="0"/>
              </a:defRPr>
            </a:lvl4pPr>
            <a:lvl5pPr marL="2022013" indent="-224668" defTabSz="914274" eaLnBrk="0" hangingPunct="0">
              <a:defRPr>
                <a:solidFill>
                  <a:schemeClr val="tx1"/>
                </a:solidFill>
                <a:latin typeface="Arial" charset="0"/>
                <a:ea typeface="ＭＳ Ｐゴシック" charset="0"/>
              </a:defRPr>
            </a:lvl5pPr>
            <a:lvl6pPr marL="2471349" indent="-224668" defTabSz="914274" eaLnBrk="0" fontAlgn="base" hangingPunct="0">
              <a:spcBef>
                <a:spcPct val="0"/>
              </a:spcBef>
              <a:spcAft>
                <a:spcPct val="0"/>
              </a:spcAft>
              <a:defRPr>
                <a:solidFill>
                  <a:schemeClr val="tx1"/>
                </a:solidFill>
                <a:latin typeface="Arial" charset="0"/>
                <a:ea typeface="ＭＳ Ｐゴシック" charset="0"/>
              </a:defRPr>
            </a:lvl6pPr>
            <a:lvl7pPr marL="2920685" indent="-224668" defTabSz="914274" eaLnBrk="0" fontAlgn="base" hangingPunct="0">
              <a:spcBef>
                <a:spcPct val="0"/>
              </a:spcBef>
              <a:spcAft>
                <a:spcPct val="0"/>
              </a:spcAft>
              <a:defRPr>
                <a:solidFill>
                  <a:schemeClr val="tx1"/>
                </a:solidFill>
                <a:latin typeface="Arial" charset="0"/>
                <a:ea typeface="ＭＳ Ｐゴシック" charset="0"/>
              </a:defRPr>
            </a:lvl7pPr>
            <a:lvl8pPr marL="3370021" indent="-224668" defTabSz="914274" eaLnBrk="0" fontAlgn="base" hangingPunct="0">
              <a:spcBef>
                <a:spcPct val="0"/>
              </a:spcBef>
              <a:spcAft>
                <a:spcPct val="0"/>
              </a:spcAft>
              <a:defRPr>
                <a:solidFill>
                  <a:schemeClr val="tx1"/>
                </a:solidFill>
                <a:latin typeface="Arial" charset="0"/>
                <a:ea typeface="ＭＳ Ｐゴシック" charset="0"/>
              </a:defRPr>
            </a:lvl8pPr>
            <a:lvl9pPr marL="3819357" indent="-224668" defTabSz="914274"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AE5EBF9-9357-4340-8739-7548D510141E}" type="slidenum">
              <a:rPr lang="en-US"/>
              <a:pPr eaLnBrk="1" hangingPunct="1"/>
              <a:t>5</a:t>
            </a:fld>
            <a:endParaRPr lang="en-US"/>
          </a:p>
        </p:txBody>
      </p:sp>
      <p:sp>
        <p:nvSpPr>
          <p:cNvPr id="107523" name="Rectangle 2"/>
          <p:cNvSpPr>
            <a:spLocks noGrp="1" noRot="1" noChangeAspect="1" noChangeArrowheads="1" noTextEdit="1"/>
          </p:cNvSpPr>
          <p:nvPr>
            <p:ph type="sldImg"/>
          </p:nvPr>
        </p:nvSpPr>
        <p:spPr>
          <a:xfrm>
            <a:off x="1143000" y="684213"/>
            <a:ext cx="4572000" cy="3429000"/>
          </a:xfrm>
          <a:ln/>
        </p:spPr>
      </p:sp>
      <p:sp>
        <p:nvSpPr>
          <p:cNvPr id="107524" name="Rectangle 3"/>
          <p:cNvSpPr>
            <a:spLocks noGrp="1" noChangeArrowheads="1"/>
          </p:cNvSpPr>
          <p:nvPr>
            <p:ph type="body" idx="1"/>
          </p:nvPr>
        </p:nvSpPr>
        <p:spPr>
          <a:xfrm>
            <a:off x="914815" y="4343713"/>
            <a:ext cx="5028370" cy="4115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defRPr>
                <a:solidFill>
                  <a:schemeClr val="tx1"/>
                </a:solidFill>
                <a:latin typeface="Arial" charset="0"/>
                <a:ea typeface="ＭＳ Ｐゴシック" charset="0"/>
                <a:cs typeface="ＭＳ Ｐゴシック" charset="0"/>
              </a:defRPr>
            </a:lvl1pPr>
            <a:lvl2pPr marL="730171" indent="-280835" defTabSz="914274" eaLnBrk="0" hangingPunct="0">
              <a:defRPr>
                <a:solidFill>
                  <a:schemeClr val="tx1"/>
                </a:solidFill>
                <a:latin typeface="Arial" charset="0"/>
                <a:ea typeface="ＭＳ Ｐゴシック" charset="0"/>
              </a:defRPr>
            </a:lvl2pPr>
            <a:lvl3pPr marL="1123340" indent="-224668" defTabSz="914274" eaLnBrk="0" hangingPunct="0">
              <a:defRPr>
                <a:solidFill>
                  <a:schemeClr val="tx1"/>
                </a:solidFill>
                <a:latin typeface="Arial" charset="0"/>
                <a:ea typeface="ＭＳ Ｐゴシック" charset="0"/>
              </a:defRPr>
            </a:lvl3pPr>
            <a:lvl4pPr marL="1572677" indent="-224668" defTabSz="914274" eaLnBrk="0" hangingPunct="0">
              <a:defRPr>
                <a:solidFill>
                  <a:schemeClr val="tx1"/>
                </a:solidFill>
                <a:latin typeface="Arial" charset="0"/>
                <a:ea typeface="ＭＳ Ｐゴシック" charset="0"/>
              </a:defRPr>
            </a:lvl4pPr>
            <a:lvl5pPr marL="2022013" indent="-224668" defTabSz="914274" eaLnBrk="0" hangingPunct="0">
              <a:defRPr>
                <a:solidFill>
                  <a:schemeClr val="tx1"/>
                </a:solidFill>
                <a:latin typeface="Arial" charset="0"/>
                <a:ea typeface="ＭＳ Ｐゴシック" charset="0"/>
              </a:defRPr>
            </a:lvl5pPr>
            <a:lvl6pPr marL="2471349" indent="-224668" defTabSz="914274" eaLnBrk="0" fontAlgn="base" hangingPunct="0">
              <a:spcBef>
                <a:spcPct val="0"/>
              </a:spcBef>
              <a:spcAft>
                <a:spcPct val="0"/>
              </a:spcAft>
              <a:defRPr>
                <a:solidFill>
                  <a:schemeClr val="tx1"/>
                </a:solidFill>
                <a:latin typeface="Arial" charset="0"/>
                <a:ea typeface="ＭＳ Ｐゴシック" charset="0"/>
              </a:defRPr>
            </a:lvl6pPr>
            <a:lvl7pPr marL="2920685" indent="-224668" defTabSz="914274" eaLnBrk="0" fontAlgn="base" hangingPunct="0">
              <a:spcBef>
                <a:spcPct val="0"/>
              </a:spcBef>
              <a:spcAft>
                <a:spcPct val="0"/>
              </a:spcAft>
              <a:defRPr>
                <a:solidFill>
                  <a:schemeClr val="tx1"/>
                </a:solidFill>
                <a:latin typeface="Arial" charset="0"/>
                <a:ea typeface="ＭＳ Ｐゴシック" charset="0"/>
              </a:defRPr>
            </a:lvl7pPr>
            <a:lvl8pPr marL="3370021" indent="-224668" defTabSz="914274" eaLnBrk="0" fontAlgn="base" hangingPunct="0">
              <a:spcBef>
                <a:spcPct val="0"/>
              </a:spcBef>
              <a:spcAft>
                <a:spcPct val="0"/>
              </a:spcAft>
              <a:defRPr>
                <a:solidFill>
                  <a:schemeClr val="tx1"/>
                </a:solidFill>
                <a:latin typeface="Arial" charset="0"/>
                <a:ea typeface="ＭＳ Ｐゴシック" charset="0"/>
              </a:defRPr>
            </a:lvl8pPr>
            <a:lvl9pPr marL="3819357" indent="-224668" defTabSz="914274"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594810B-B37C-9E47-92B7-EDADB520F8FE}" type="slidenum">
              <a:rPr lang="en-US"/>
              <a:pPr eaLnBrk="1" hangingPunct="1"/>
              <a:t>6</a:t>
            </a:fld>
            <a:endParaRPr lang="en-US"/>
          </a:p>
        </p:txBody>
      </p:sp>
      <p:sp>
        <p:nvSpPr>
          <p:cNvPr id="108547" name="Rectangle 2"/>
          <p:cNvSpPr>
            <a:spLocks noGrp="1" noRot="1" noChangeAspect="1" noChangeArrowheads="1" noTextEdit="1"/>
          </p:cNvSpPr>
          <p:nvPr>
            <p:ph type="sldImg"/>
          </p:nvPr>
        </p:nvSpPr>
        <p:spPr>
          <a:xfrm>
            <a:off x="1143000" y="684213"/>
            <a:ext cx="4572000" cy="3429000"/>
          </a:xfrm>
          <a:ln/>
        </p:spPr>
      </p:sp>
      <p:sp>
        <p:nvSpPr>
          <p:cNvPr id="108548" name="Rectangle 3"/>
          <p:cNvSpPr>
            <a:spLocks noGrp="1" noChangeArrowheads="1"/>
          </p:cNvSpPr>
          <p:nvPr>
            <p:ph type="body" idx="1"/>
          </p:nvPr>
        </p:nvSpPr>
        <p:spPr>
          <a:xfrm>
            <a:off x="914815" y="4343713"/>
            <a:ext cx="5028370" cy="4115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CC2A2A4-9090-7D46-9E81-D3DF8DE80E6D}" type="datetime1">
              <a:rPr lang="en-US" smtClean="0"/>
              <a:t>11/7/14</a:t>
            </a:fld>
            <a:endParaRPr lang="en-US"/>
          </a:p>
        </p:txBody>
      </p:sp>
      <p:sp>
        <p:nvSpPr>
          <p:cNvPr id="5" name="Footer Placeholder 4"/>
          <p:cNvSpPr>
            <a:spLocks noGrp="1"/>
          </p:cNvSpPr>
          <p:nvPr>
            <p:ph type="ftr" sz="quarter" idx="11"/>
          </p:nvPr>
        </p:nvSpPr>
        <p:spPr/>
        <p:txBody>
          <a:bodyPr/>
          <a:lstStyle/>
          <a:p>
            <a:r>
              <a:rPr lang="en-US" smtClean="0"/>
              <a:t>Swap_Video_Extra_14</a:t>
            </a:r>
            <a:endParaRPr lang="en-US"/>
          </a:p>
        </p:txBody>
      </p:sp>
      <p:sp>
        <p:nvSpPr>
          <p:cNvPr id="6" name="Slide Number Placeholder 5"/>
          <p:cNvSpPr>
            <a:spLocks noGrp="1"/>
          </p:cNvSpPr>
          <p:nvPr>
            <p:ph type="sldNum" sz="quarter" idx="12"/>
          </p:nvPr>
        </p:nvSpPr>
        <p:spPr/>
        <p:txBody>
          <a:bodyPr/>
          <a:lstStyle/>
          <a:p>
            <a:fld id="{704A023F-53B0-CE48-BF90-BA232B35A7DB}" type="slidenum">
              <a:t>‹#›</a:t>
            </a:fld>
            <a:endParaRPr lang="en-US"/>
          </a:p>
        </p:txBody>
      </p:sp>
    </p:spTree>
    <p:extLst>
      <p:ext uri="{BB962C8B-B14F-4D97-AF65-F5344CB8AC3E}">
        <p14:creationId xmlns:p14="http://schemas.microsoft.com/office/powerpoint/2010/main" val="2966184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1474941-F43E-4145-9288-8700DC1D79E6}" type="datetime1">
              <a:rPr lang="en-US" smtClean="0"/>
              <a:t>11/7/14</a:t>
            </a:fld>
            <a:endParaRPr lang="en-US"/>
          </a:p>
        </p:txBody>
      </p:sp>
      <p:sp>
        <p:nvSpPr>
          <p:cNvPr id="5" name="Footer Placeholder 4"/>
          <p:cNvSpPr>
            <a:spLocks noGrp="1"/>
          </p:cNvSpPr>
          <p:nvPr>
            <p:ph type="ftr" sz="quarter" idx="11"/>
          </p:nvPr>
        </p:nvSpPr>
        <p:spPr/>
        <p:txBody>
          <a:bodyPr/>
          <a:lstStyle/>
          <a:p>
            <a:r>
              <a:rPr lang="en-US" smtClean="0"/>
              <a:t>Swap_Video_Extra_14</a:t>
            </a:r>
            <a:endParaRPr lang="en-US"/>
          </a:p>
        </p:txBody>
      </p:sp>
      <p:sp>
        <p:nvSpPr>
          <p:cNvPr id="6" name="Slide Number Placeholder 5"/>
          <p:cNvSpPr>
            <a:spLocks noGrp="1"/>
          </p:cNvSpPr>
          <p:nvPr>
            <p:ph type="sldNum" sz="quarter" idx="12"/>
          </p:nvPr>
        </p:nvSpPr>
        <p:spPr/>
        <p:txBody>
          <a:bodyPr/>
          <a:lstStyle/>
          <a:p>
            <a:fld id="{704A023F-53B0-CE48-BF90-BA232B35A7DB}" type="slidenum">
              <a:t>‹#›</a:t>
            </a:fld>
            <a:endParaRPr lang="en-US"/>
          </a:p>
        </p:txBody>
      </p:sp>
    </p:spTree>
    <p:extLst>
      <p:ext uri="{BB962C8B-B14F-4D97-AF65-F5344CB8AC3E}">
        <p14:creationId xmlns:p14="http://schemas.microsoft.com/office/powerpoint/2010/main" val="2707020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722A97-DF8C-D844-8639-4408F34D2D41}" type="datetime1">
              <a:rPr lang="en-US" smtClean="0"/>
              <a:t>11/7/14</a:t>
            </a:fld>
            <a:endParaRPr lang="en-US"/>
          </a:p>
        </p:txBody>
      </p:sp>
      <p:sp>
        <p:nvSpPr>
          <p:cNvPr id="5" name="Footer Placeholder 4"/>
          <p:cNvSpPr>
            <a:spLocks noGrp="1"/>
          </p:cNvSpPr>
          <p:nvPr>
            <p:ph type="ftr" sz="quarter" idx="11"/>
          </p:nvPr>
        </p:nvSpPr>
        <p:spPr/>
        <p:txBody>
          <a:bodyPr/>
          <a:lstStyle/>
          <a:p>
            <a:r>
              <a:rPr lang="en-US" smtClean="0"/>
              <a:t>Swap_Video_Extra_14</a:t>
            </a:r>
            <a:endParaRPr lang="en-US"/>
          </a:p>
        </p:txBody>
      </p:sp>
      <p:sp>
        <p:nvSpPr>
          <p:cNvPr id="6" name="Slide Number Placeholder 5"/>
          <p:cNvSpPr>
            <a:spLocks noGrp="1"/>
          </p:cNvSpPr>
          <p:nvPr>
            <p:ph type="sldNum" sz="quarter" idx="12"/>
          </p:nvPr>
        </p:nvSpPr>
        <p:spPr/>
        <p:txBody>
          <a:bodyPr/>
          <a:lstStyle/>
          <a:p>
            <a:fld id="{704A023F-53B0-CE48-BF90-BA232B35A7DB}" type="slidenum">
              <a:t>‹#›</a:t>
            </a:fld>
            <a:endParaRPr lang="en-US"/>
          </a:p>
        </p:txBody>
      </p:sp>
    </p:spTree>
    <p:extLst>
      <p:ext uri="{BB962C8B-B14F-4D97-AF65-F5344CB8AC3E}">
        <p14:creationId xmlns:p14="http://schemas.microsoft.com/office/powerpoint/2010/main" val="1591522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13241CF-D58A-1F43-9EA0-C2D51E5A6923}" type="datetime1">
              <a:rPr lang="en-US" smtClean="0"/>
              <a:t>11/7/14</a:t>
            </a:fld>
            <a:endParaRPr lang="en-US"/>
          </a:p>
        </p:txBody>
      </p:sp>
      <p:sp>
        <p:nvSpPr>
          <p:cNvPr id="5" name="Footer Placeholder 4"/>
          <p:cNvSpPr>
            <a:spLocks noGrp="1"/>
          </p:cNvSpPr>
          <p:nvPr>
            <p:ph type="ftr" sz="quarter" idx="11"/>
          </p:nvPr>
        </p:nvSpPr>
        <p:spPr/>
        <p:txBody>
          <a:bodyPr/>
          <a:lstStyle/>
          <a:p>
            <a:r>
              <a:rPr lang="en-US" smtClean="0"/>
              <a:t>Swap_Video_Extra_14</a:t>
            </a:r>
            <a:endParaRPr lang="en-US"/>
          </a:p>
        </p:txBody>
      </p:sp>
      <p:sp>
        <p:nvSpPr>
          <p:cNvPr id="6" name="Slide Number Placeholder 5"/>
          <p:cNvSpPr>
            <a:spLocks noGrp="1"/>
          </p:cNvSpPr>
          <p:nvPr>
            <p:ph type="sldNum" sz="quarter" idx="12"/>
          </p:nvPr>
        </p:nvSpPr>
        <p:spPr/>
        <p:txBody>
          <a:bodyPr/>
          <a:lstStyle/>
          <a:p>
            <a:fld id="{704A023F-53B0-CE48-BF90-BA232B35A7DB}" type="slidenum">
              <a:t>‹#›</a:t>
            </a:fld>
            <a:endParaRPr lang="en-US"/>
          </a:p>
        </p:txBody>
      </p:sp>
    </p:spTree>
    <p:extLst>
      <p:ext uri="{BB962C8B-B14F-4D97-AF65-F5344CB8AC3E}">
        <p14:creationId xmlns:p14="http://schemas.microsoft.com/office/powerpoint/2010/main" val="307268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C498F51-19A3-E64E-9FDC-1AFCE46CDA7A}" type="datetime1">
              <a:rPr lang="en-US" smtClean="0"/>
              <a:t>11/7/14</a:t>
            </a:fld>
            <a:endParaRPr lang="en-US"/>
          </a:p>
        </p:txBody>
      </p:sp>
      <p:sp>
        <p:nvSpPr>
          <p:cNvPr id="5" name="Footer Placeholder 4"/>
          <p:cNvSpPr>
            <a:spLocks noGrp="1"/>
          </p:cNvSpPr>
          <p:nvPr>
            <p:ph type="ftr" sz="quarter" idx="11"/>
          </p:nvPr>
        </p:nvSpPr>
        <p:spPr/>
        <p:txBody>
          <a:bodyPr/>
          <a:lstStyle/>
          <a:p>
            <a:r>
              <a:rPr lang="en-US" smtClean="0"/>
              <a:t>Swap_Video_Extra_14</a:t>
            </a:r>
            <a:endParaRPr lang="en-US"/>
          </a:p>
        </p:txBody>
      </p:sp>
      <p:sp>
        <p:nvSpPr>
          <p:cNvPr id="6" name="Slide Number Placeholder 5"/>
          <p:cNvSpPr>
            <a:spLocks noGrp="1"/>
          </p:cNvSpPr>
          <p:nvPr>
            <p:ph type="sldNum" sz="quarter" idx="12"/>
          </p:nvPr>
        </p:nvSpPr>
        <p:spPr/>
        <p:txBody>
          <a:bodyPr/>
          <a:lstStyle/>
          <a:p>
            <a:fld id="{704A023F-53B0-CE48-BF90-BA232B35A7DB}" type="slidenum">
              <a:t>‹#›</a:t>
            </a:fld>
            <a:endParaRPr lang="en-US"/>
          </a:p>
        </p:txBody>
      </p:sp>
    </p:spTree>
    <p:extLst>
      <p:ext uri="{BB962C8B-B14F-4D97-AF65-F5344CB8AC3E}">
        <p14:creationId xmlns:p14="http://schemas.microsoft.com/office/powerpoint/2010/main" val="98777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7965177-EEA3-684D-9AD6-26C05F3B4A81}" type="datetime1">
              <a:rPr lang="en-US" smtClean="0"/>
              <a:t>11/7/14</a:t>
            </a:fld>
            <a:endParaRPr lang="en-US"/>
          </a:p>
        </p:txBody>
      </p:sp>
      <p:sp>
        <p:nvSpPr>
          <p:cNvPr id="6" name="Footer Placeholder 5"/>
          <p:cNvSpPr>
            <a:spLocks noGrp="1"/>
          </p:cNvSpPr>
          <p:nvPr>
            <p:ph type="ftr" sz="quarter" idx="11"/>
          </p:nvPr>
        </p:nvSpPr>
        <p:spPr/>
        <p:txBody>
          <a:bodyPr/>
          <a:lstStyle/>
          <a:p>
            <a:r>
              <a:rPr lang="en-US" smtClean="0"/>
              <a:t>Swap_Video_Extra_14</a:t>
            </a:r>
            <a:endParaRPr lang="en-US"/>
          </a:p>
        </p:txBody>
      </p:sp>
      <p:sp>
        <p:nvSpPr>
          <p:cNvPr id="7" name="Slide Number Placeholder 6"/>
          <p:cNvSpPr>
            <a:spLocks noGrp="1"/>
          </p:cNvSpPr>
          <p:nvPr>
            <p:ph type="sldNum" sz="quarter" idx="12"/>
          </p:nvPr>
        </p:nvSpPr>
        <p:spPr/>
        <p:txBody>
          <a:bodyPr/>
          <a:lstStyle/>
          <a:p>
            <a:fld id="{704A023F-53B0-CE48-BF90-BA232B35A7DB}" type="slidenum">
              <a:t>‹#›</a:t>
            </a:fld>
            <a:endParaRPr lang="en-US"/>
          </a:p>
        </p:txBody>
      </p:sp>
    </p:spTree>
    <p:extLst>
      <p:ext uri="{BB962C8B-B14F-4D97-AF65-F5344CB8AC3E}">
        <p14:creationId xmlns:p14="http://schemas.microsoft.com/office/powerpoint/2010/main" val="1600722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F74CCD12-1D3F-5E49-9DD1-905183A9D95C}" type="datetime1">
              <a:rPr lang="en-US" smtClean="0"/>
              <a:t>11/7/14</a:t>
            </a:fld>
            <a:endParaRPr lang="en-US"/>
          </a:p>
        </p:txBody>
      </p:sp>
      <p:sp>
        <p:nvSpPr>
          <p:cNvPr id="8" name="Footer Placeholder 7"/>
          <p:cNvSpPr>
            <a:spLocks noGrp="1"/>
          </p:cNvSpPr>
          <p:nvPr>
            <p:ph type="ftr" sz="quarter" idx="11"/>
          </p:nvPr>
        </p:nvSpPr>
        <p:spPr/>
        <p:txBody>
          <a:bodyPr/>
          <a:lstStyle/>
          <a:p>
            <a:r>
              <a:rPr lang="en-US" smtClean="0"/>
              <a:t>Swap_Video_Extra_14</a:t>
            </a:r>
            <a:endParaRPr lang="en-US"/>
          </a:p>
        </p:txBody>
      </p:sp>
      <p:sp>
        <p:nvSpPr>
          <p:cNvPr id="9" name="Slide Number Placeholder 8"/>
          <p:cNvSpPr>
            <a:spLocks noGrp="1"/>
          </p:cNvSpPr>
          <p:nvPr>
            <p:ph type="sldNum" sz="quarter" idx="12"/>
          </p:nvPr>
        </p:nvSpPr>
        <p:spPr/>
        <p:txBody>
          <a:bodyPr/>
          <a:lstStyle/>
          <a:p>
            <a:fld id="{704A023F-53B0-CE48-BF90-BA232B35A7DB}" type="slidenum">
              <a:t>‹#›</a:t>
            </a:fld>
            <a:endParaRPr lang="en-US"/>
          </a:p>
        </p:txBody>
      </p:sp>
    </p:spTree>
    <p:extLst>
      <p:ext uri="{BB962C8B-B14F-4D97-AF65-F5344CB8AC3E}">
        <p14:creationId xmlns:p14="http://schemas.microsoft.com/office/powerpoint/2010/main" val="2517550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03C5C30-2517-2D4A-9A57-D34DB5E0D4A6}" type="datetime1">
              <a:rPr lang="en-US" smtClean="0"/>
              <a:t>11/7/14</a:t>
            </a:fld>
            <a:endParaRPr lang="en-US"/>
          </a:p>
        </p:txBody>
      </p:sp>
      <p:sp>
        <p:nvSpPr>
          <p:cNvPr id="4" name="Footer Placeholder 3"/>
          <p:cNvSpPr>
            <a:spLocks noGrp="1"/>
          </p:cNvSpPr>
          <p:nvPr>
            <p:ph type="ftr" sz="quarter" idx="11"/>
          </p:nvPr>
        </p:nvSpPr>
        <p:spPr/>
        <p:txBody>
          <a:bodyPr/>
          <a:lstStyle/>
          <a:p>
            <a:r>
              <a:rPr lang="en-US" smtClean="0"/>
              <a:t>Swap_Video_Extra_14</a:t>
            </a:r>
            <a:endParaRPr lang="en-US"/>
          </a:p>
        </p:txBody>
      </p:sp>
      <p:sp>
        <p:nvSpPr>
          <p:cNvPr id="5" name="Slide Number Placeholder 4"/>
          <p:cNvSpPr>
            <a:spLocks noGrp="1"/>
          </p:cNvSpPr>
          <p:nvPr>
            <p:ph type="sldNum" sz="quarter" idx="12"/>
          </p:nvPr>
        </p:nvSpPr>
        <p:spPr/>
        <p:txBody>
          <a:bodyPr/>
          <a:lstStyle/>
          <a:p>
            <a:fld id="{704A023F-53B0-CE48-BF90-BA232B35A7DB}" type="slidenum">
              <a:t>‹#›</a:t>
            </a:fld>
            <a:endParaRPr lang="en-US"/>
          </a:p>
        </p:txBody>
      </p:sp>
    </p:spTree>
    <p:extLst>
      <p:ext uri="{BB962C8B-B14F-4D97-AF65-F5344CB8AC3E}">
        <p14:creationId xmlns:p14="http://schemas.microsoft.com/office/powerpoint/2010/main" val="130250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D8B5DCF-B4C1-BA4B-A25F-1CF85949250A}" type="datetime1">
              <a:rPr lang="en-US" smtClean="0"/>
              <a:t>11/7/14</a:t>
            </a:fld>
            <a:endParaRPr lang="en-US"/>
          </a:p>
        </p:txBody>
      </p:sp>
      <p:sp>
        <p:nvSpPr>
          <p:cNvPr id="3" name="Footer Placeholder 2"/>
          <p:cNvSpPr>
            <a:spLocks noGrp="1"/>
          </p:cNvSpPr>
          <p:nvPr>
            <p:ph type="ftr" sz="quarter" idx="11"/>
          </p:nvPr>
        </p:nvSpPr>
        <p:spPr/>
        <p:txBody>
          <a:bodyPr/>
          <a:lstStyle/>
          <a:p>
            <a:r>
              <a:rPr lang="en-US" smtClean="0"/>
              <a:t>Swap_Video_Extra_14</a:t>
            </a:r>
            <a:endParaRPr lang="en-US"/>
          </a:p>
        </p:txBody>
      </p:sp>
      <p:sp>
        <p:nvSpPr>
          <p:cNvPr id="4" name="Slide Number Placeholder 3"/>
          <p:cNvSpPr>
            <a:spLocks noGrp="1"/>
          </p:cNvSpPr>
          <p:nvPr>
            <p:ph type="sldNum" sz="quarter" idx="12"/>
          </p:nvPr>
        </p:nvSpPr>
        <p:spPr/>
        <p:txBody>
          <a:bodyPr/>
          <a:lstStyle/>
          <a:p>
            <a:fld id="{704A023F-53B0-CE48-BF90-BA232B35A7DB}" type="slidenum">
              <a:t>‹#›</a:t>
            </a:fld>
            <a:endParaRPr lang="en-US"/>
          </a:p>
        </p:txBody>
      </p:sp>
    </p:spTree>
    <p:extLst>
      <p:ext uri="{BB962C8B-B14F-4D97-AF65-F5344CB8AC3E}">
        <p14:creationId xmlns:p14="http://schemas.microsoft.com/office/powerpoint/2010/main" val="1475655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E1BD51B-9832-CD4C-B361-9360B3A4CC55}" type="datetime1">
              <a:rPr lang="en-US" smtClean="0"/>
              <a:t>11/7/14</a:t>
            </a:fld>
            <a:endParaRPr lang="en-US"/>
          </a:p>
        </p:txBody>
      </p:sp>
      <p:sp>
        <p:nvSpPr>
          <p:cNvPr id="6" name="Footer Placeholder 5"/>
          <p:cNvSpPr>
            <a:spLocks noGrp="1"/>
          </p:cNvSpPr>
          <p:nvPr>
            <p:ph type="ftr" sz="quarter" idx="11"/>
          </p:nvPr>
        </p:nvSpPr>
        <p:spPr/>
        <p:txBody>
          <a:bodyPr/>
          <a:lstStyle/>
          <a:p>
            <a:r>
              <a:rPr lang="en-US" smtClean="0"/>
              <a:t>Swap_Video_Extra_14</a:t>
            </a:r>
            <a:endParaRPr lang="en-US"/>
          </a:p>
        </p:txBody>
      </p:sp>
      <p:sp>
        <p:nvSpPr>
          <p:cNvPr id="7" name="Slide Number Placeholder 6"/>
          <p:cNvSpPr>
            <a:spLocks noGrp="1"/>
          </p:cNvSpPr>
          <p:nvPr>
            <p:ph type="sldNum" sz="quarter" idx="12"/>
          </p:nvPr>
        </p:nvSpPr>
        <p:spPr/>
        <p:txBody>
          <a:bodyPr/>
          <a:lstStyle/>
          <a:p>
            <a:fld id="{704A023F-53B0-CE48-BF90-BA232B35A7DB}" type="slidenum">
              <a:t>‹#›</a:t>
            </a:fld>
            <a:endParaRPr lang="en-US"/>
          </a:p>
        </p:txBody>
      </p:sp>
    </p:spTree>
    <p:extLst>
      <p:ext uri="{BB962C8B-B14F-4D97-AF65-F5344CB8AC3E}">
        <p14:creationId xmlns:p14="http://schemas.microsoft.com/office/powerpoint/2010/main" val="138796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FA55566-02CA-654C-B355-3B277A4C579E}" type="datetime1">
              <a:rPr lang="en-US" smtClean="0"/>
              <a:t>11/7/14</a:t>
            </a:fld>
            <a:endParaRPr lang="en-US"/>
          </a:p>
        </p:txBody>
      </p:sp>
      <p:sp>
        <p:nvSpPr>
          <p:cNvPr id="6" name="Footer Placeholder 5"/>
          <p:cNvSpPr>
            <a:spLocks noGrp="1"/>
          </p:cNvSpPr>
          <p:nvPr>
            <p:ph type="ftr" sz="quarter" idx="11"/>
          </p:nvPr>
        </p:nvSpPr>
        <p:spPr/>
        <p:txBody>
          <a:bodyPr/>
          <a:lstStyle/>
          <a:p>
            <a:r>
              <a:rPr lang="en-US" smtClean="0"/>
              <a:t>Swap_Video_Extra_14</a:t>
            </a:r>
            <a:endParaRPr lang="en-US"/>
          </a:p>
        </p:txBody>
      </p:sp>
      <p:sp>
        <p:nvSpPr>
          <p:cNvPr id="7" name="Slide Number Placeholder 6"/>
          <p:cNvSpPr>
            <a:spLocks noGrp="1"/>
          </p:cNvSpPr>
          <p:nvPr>
            <p:ph type="sldNum" sz="quarter" idx="12"/>
          </p:nvPr>
        </p:nvSpPr>
        <p:spPr/>
        <p:txBody>
          <a:bodyPr/>
          <a:lstStyle/>
          <a:p>
            <a:fld id="{704A023F-53B0-CE48-BF90-BA232B35A7DB}" type="slidenum">
              <a:t>‹#›</a:t>
            </a:fld>
            <a:endParaRPr lang="en-US"/>
          </a:p>
        </p:txBody>
      </p:sp>
    </p:spTree>
    <p:extLst>
      <p:ext uri="{BB962C8B-B14F-4D97-AF65-F5344CB8AC3E}">
        <p14:creationId xmlns:p14="http://schemas.microsoft.com/office/powerpoint/2010/main" val="16532551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48480" y="6362937"/>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Swap_Video_Extra_14</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A023F-53B0-CE48-BF90-BA232B35A7DB}" type="slidenum">
              <a:t>‹#›</a:t>
            </a:fld>
            <a:endParaRPr lang="en-US"/>
          </a:p>
        </p:txBody>
      </p:sp>
    </p:spTree>
    <p:extLst>
      <p:ext uri="{BB962C8B-B14F-4D97-AF65-F5344CB8AC3E}">
        <p14:creationId xmlns:p14="http://schemas.microsoft.com/office/powerpoint/2010/main" val="1992192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SzPct val="50000"/>
        <a:buFont typeface="Wingdings" charset="2"/>
        <a:buChar char="Ø"/>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640" y="2130425"/>
            <a:ext cx="8564880" cy="1470025"/>
          </a:xfrm>
        </p:spPr>
        <p:txBody>
          <a:bodyPr>
            <a:normAutofit/>
          </a:bodyPr>
          <a:lstStyle/>
          <a:p>
            <a:r>
              <a:rPr lang="en-US" sz="4000" b="1"/>
              <a:t>Interest Rate Swap Pricing &amp; Valuation</a:t>
            </a:r>
          </a:p>
        </p:txBody>
      </p:sp>
      <p:sp>
        <p:nvSpPr>
          <p:cNvPr id="3" name="Footer Placeholder 2"/>
          <p:cNvSpPr>
            <a:spLocks noGrp="1"/>
          </p:cNvSpPr>
          <p:nvPr>
            <p:ph type="ftr" sz="quarter" idx="11"/>
          </p:nvPr>
        </p:nvSpPr>
        <p:spPr/>
        <p:txBody>
          <a:bodyPr/>
          <a:lstStyle/>
          <a:p>
            <a:r>
              <a:rPr lang="en-US" smtClean="0"/>
              <a:t>Swap_Video_Extra_14</a:t>
            </a:r>
            <a:endParaRPr lang="en-US"/>
          </a:p>
        </p:txBody>
      </p:sp>
      <p:sp>
        <p:nvSpPr>
          <p:cNvPr id="4" name="Slide Number Placeholder 3"/>
          <p:cNvSpPr>
            <a:spLocks noGrp="1"/>
          </p:cNvSpPr>
          <p:nvPr>
            <p:ph type="sldNum" sz="quarter" idx="12"/>
          </p:nvPr>
        </p:nvSpPr>
        <p:spPr/>
        <p:txBody>
          <a:bodyPr/>
          <a:lstStyle/>
          <a:p>
            <a:fld id="{704A023F-53B0-CE48-BF90-BA232B35A7DB}" type="slidenum">
              <a:rPr lang="en-US" smtClean="0"/>
              <a:t>1</a:t>
            </a:fld>
            <a:endParaRPr lang="en-US"/>
          </a:p>
        </p:txBody>
      </p:sp>
    </p:spTree>
    <p:extLst>
      <p:ext uri="{BB962C8B-B14F-4D97-AF65-F5344CB8AC3E}">
        <p14:creationId xmlns:p14="http://schemas.microsoft.com/office/powerpoint/2010/main" val="37634370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4722"/>
          </a:xfrm>
        </p:spPr>
        <p:txBody>
          <a:bodyPr/>
          <a:lstStyle/>
          <a:p>
            <a:r>
              <a:rPr lang="en-US" b="1" u="sng"/>
              <a:t>Interest Rate Swap</a:t>
            </a:r>
          </a:p>
        </p:txBody>
      </p:sp>
      <p:sp>
        <p:nvSpPr>
          <p:cNvPr id="3" name="Content Placeholder 2"/>
          <p:cNvSpPr>
            <a:spLocks noGrp="1"/>
          </p:cNvSpPr>
          <p:nvPr>
            <p:ph idx="1"/>
          </p:nvPr>
        </p:nvSpPr>
        <p:spPr>
          <a:xfrm>
            <a:off x="457200" y="1422400"/>
            <a:ext cx="8229600" cy="5212080"/>
          </a:xfrm>
        </p:spPr>
        <p:txBody>
          <a:bodyPr>
            <a:normAutofit lnSpcReduction="10000"/>
          </a:bodyPr>
          <a:lstStyle/>
          <a:p>
            <a:r>
              <a:rPr lang="en-US"/>
              <a:t>A and B enter into a 2-year, plain-vanilla fixed-floating interest rate swap at T</a:t>
            </a:r>
            <a:r>
              <a:rPr lang="en-US" baseline="-25000"/>
              <a:t>0 </a:t>
            </a:r>
            <a:r>
              <a:rPr lang="en-US"/>
              <a:t>on a NPA of $1MM:</a:t>
            </a:r>
          </a:p>
          <a:p>
            <a:pPr lvl="1"/>
            <a:r>
              <a:rPr lang="en-US"/>
              <a:t>A agrees to pay B at the end of Y1 and Y2, the </a:t>
            </a:r>
            <a:r>
              <a:rPr lang="en-US" i="1"/>
              <a:t>floating </a:t>
            </a:r>
            <a:r>
              <a:rPr lang="en-US"/>
              <a:t>swap rate times $1MM.</a:t>
            </a:r>
          </a:p>
          <a:p>
            <a:pPr lvl="1"/>
            <a:r>
              <a:rPr lang="en-US"/>
              <a:t>B agrees to pay A at the end of Y1 and Y2, the </a:t>
            </a:r>
            <a:r>
              <a:rPr lang="en-US" i="1"/>
              <a:t>fixed</a:t>
            </a:r>
            <a:r>
              <a:rPr lang="en-US"/>
              <a:t> swap rate times $1MM</a:t>
            </a:r>
          </a:p>
          <a:p>
            <a:pPr lvl="1"/>
            <a:r>
              <a:rPr lang="en-US"/>
              <a:t>The </a:t>
            </a:r>
            <a:r>
              <a:rPr lang="en-US" i="1"/>
              <a:t>floating </a:t>
            </a:r>
            <a:r>
              <a:rPr lang="en-US"/>
              <a:t>rate is LIBOR in arrears: </a:t>
            </a:r>
          </a:p>
          <a:p>
            <a:pPr lvl="2"/>
            <a:r>
              <a:rPr lang="en-US"/>
              <a:t>At Y1, the LIBOR rate is the T</a:t>
            </a:r>
            <a:r>
              <a:rPr lang="en-US" baseline="-25000"/>
              <a:t>0</a:t>
            </a:r>
            <a:r>
              <a:rPr lang="en-US"/>
              <a:t> LIBOR rate</a:t>
            </a:r>
          </a:p>
          <a:p>
            <a:pPr lvl="2"/>
            <a:r>
              <a:rPr lang="en-US"/>
              <a:t>At Y2, the LIBOR rate is the T</a:t>
            </a:r>
            <a:r>
              <a:rPr lang="en-US" baseline="-25000"/>
              <a:t>1</a:t>
            </a:r>
            <a:r>
              <a:rPr lang="en-US"/>
              <a:t> LIBOR rate</a:t>
            </a:r>
          </a:p>
          <a:p>
            <a:r>
              <a:rPr lang="en-US"/>
              <a:t>How are expected cash flows determined?</a:t>
            </a:r>
          </a:p>
          <a:p>
            <a:pPr lvl="1"/>
            <a:endParaRPr lang="en-US"/>
          </a:p>
        </p:txBody>
      </p:sp>
      <p:sp>
        <p:nvSpPr>
          <p:cNvPr id="4" name="Footer Placeholder 3"/>
          <p:cNvSpPr>
            <a:spLocks noGrp="1"/>
          </p:cNvSpPr>
          <p:nvPr>
            <p:ph type="ftr" sz="quarter" idx="11"/>
          </p:nvPr>
        </p:nvSpPr>
        <p:spPr/>
        <p:txBody>
          <a:bodyPr/>
          <a:lstStyle/>
          <a:p>
            <a:r>
              <a:rPr lang="en-US" smtClean="0"/>
              <a:t>Swap_Video_Extra_14</a:t>
            </a:r>
            <a:endParaRPr lang="en-US"/>
          </a:p>
        </p:txBody>
      </p:sp>
      <p:sp>
        <p:nvSpPr>
          <p:cNvPr id="5" name="Slide Number Placeholder 4"/>
          <p:cNvSpPr>
            <a:spLocks noGrp="1"/>
          </p:cNvSpPr>
          <p:nvPr>
            <p:ph type="sldNum" sz="quarter" idx="12"/>
          </p:nvPr>
        </p:nvSpPr>
        <p:spPr/>
        <p:txBody>
          <a:bodyPr/>
          <a:lstStyle/>
          <a:p>
            <a:fld id="{704A023F-53B0-CE48-BF90-BA232B35A7DB}" type="slidenum">
              <a:rPr lang="en-US" smtClean="0"/>
              <a:t>2</a:t>
            </a:fld>
            <a:endParaRPr lang="en-US"/>
          </a:p>
        </p:txBody>
      </p:sp>
    </p:spTree>
    <p:extLst>
      <p:ext uri="{BB962C8B-B14F-4D97-AF65-F5344CB8AC3E}">
        <p14:creationId xmlns:p14="http://schemas.microsoft.com/office/powerpoint/2010/main" val="13392639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t>Interest Rate Swap</a:t>
            </a:r>
            <a:endParaRPr lang="en-US"/>
          </a:p>
        </p:txBody>
      </p:sp>
      <p:sp>
        <p:nvSpPr>
          <p:cNvPr id="3" name="Content Placeholder 2"/>
          <p:cNvSpPr>
            <a:spLocks noGrp="1"/>
          </p:cNvSpPr>
          <p:nvPr>
            <p:ph idx="1"/>
          </p:nvPr>
        </p:nvSpPr>
        <p:spPr>
          <a:xfrm>
            <a:off x="457200" y="1417638"/>
            <a:ext cx="8229600" cy="4708525"/>
          </a:xfrm>
        </p:spPr>
        <p:txBody>
          <a:bodyPr/>
          <a:lstStyle/>
          <a:p>
            <a:r>
              <a:rPr lang="en-US"/>
              <a:t>What would be the replicating portfolio for a plain-vanilla interest rate swap?</a:t>
            </a:r>
          </a:p>
          <a:p>
            <a:pPr lvl="1"/>
            <a:r>
              <a:rPr lang="en-US"/>
              <a:t>Long Fixed-rate bond</a:t>
            </a:r>
          </a:p>
          <a:p>
            <a:pPr lvl="1"/>
            <a:r>
              <a:rPr lang="en-US"/>
              <a:t>Short Floating-rate bond</a:t>
            </a:r>
          </a:p>
          <a:p>
            <a:r>
              <a:rPr lang="en-US"/>
              <a:t>What are expected cash flows at initiation?</a:t>
            </a:r>
          </a:p>
          <a:p>
            <a:pPr lvl="1"/>
            <a:r>
              <a:rPr lang="en-US"/>
              <a:t>Fixed-rate bond</a:t>
            </a:r>
            <a:r>
              <a:rPr lang="en-US">
                <a:sym typeface="Wingdings"/>
              </a:rPr>
              <a:t>YTM on a fixed-rate bond</a:t>
            </a:r>
          </a:p>
          <a:p>
            <a:pPr lvl="1"/>
            <a:r>
              <a:rPr lang="en-US">
                <a:sym typeface="Wingdings"/>
              </a:rPr>
              <a:t>Floating-rate bondForward rates</a:t>
            </a:r>
            <a:endParaRPr lang="en-US"/>
          </a:p>
        </p:txBody>
      </p:sp>
      <p:sp>
        <p:nvSpPr>
          <p:cNvPr id="4" name="Footer Placeholder 3"/>
          <p:cNvSpPr>
            <a:spLocks noGrp="1"/>
          </p:cNvSpPr>
          <p:nvPr>
            <p:ph type="ftr" sz="quarter" idx="11"/>
          </p:nvPr>
        </p:nvSpPr>
        <p:spPr/>
        <p:txBody>
          <a:bodyPr/>
          <a:lstStyle/>
          <a:p>
            <a:r>
              <a:rPr lang="en-US" smtClean="0"/>
              <a:t>Swap_Video_Extra_14</a:t>
            </a:r>
            <a:endParaRPr lang="en-US"/>
          </a:p>
        </p:txBody>
      </p:sp>
      <p:sp>
        <p:nvSpPr>
          <p:cNvPr id="5" name="Slide Number Placeholder 4"/>
          <p:cNvSpPr>
            <a:spLocks noGrp="1"/>
          </p:cNvSpPr>
          <p:nvPr>
            <p:ph type="sldNum" sz="quarter" idx="12"/>
          </p:nvPr>
        </p:nvSpPr>
        <p:spPr/>
        <p:txBody>
          <a:bodyPr/>
          <a:lstStyle/>
          <a:p>
            <a:fld id="{704A023F-53B0-CE48-BF90-BA232B35A7DB}" type="slidenum">
              <a:rPr lang="en-US" smtClean="0"/>
              <a:t>3</a:t>
            </a:fld>
            <a:endParaRPr lang="en-US"/>
          </a:p>
        </p:txBody>
      </p:sp>
    </p:spTree>
    <p:extLst>
      <p:ext uri="{BB962C8B-B14F-4D97-AF65-F5344CB8AC3E}">
        <p14:creationId xmlns:p14="http://schemas.microsoft.com/office/powerpoint/2010/main" val="15941934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4"/>
          <p:cNvSpPr>
            <a:spLocks noGrp="1"/>
          </p:cNvSpPr>
          <p:nvPr>
            <p:ph type="sldNum" sz="quarter" idx="11"/>
          </p:nvPr>
        </p:nvSpPr>
        <p:spPr>
          <a:xfrm>
            <a:off x="6248400" y="6376111"/>
            <a:ext cx="2895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586ACAF-EAFF-1842-A754-639C80FECC55}" type="slidenum">
              <a:rPr lang="en-US"/>
              <a:pPr eaLnBrk="1" hangingPunct="1"/>
              <a:t>4</a:t>
            </a:fld>
            <a:endParaRPr lang="en-US" dirty="0"/>
          </a:p>
        </p:txBody>
      </p:sp>
      <p:sp>
        <p:nvSpPr>
          <p:cNvPr id="48132" name="Rectangle 2"/>
          <p:cNvSpPr>
            <a:spLocks noGrp="1" noChangeArrowheads="1"/>
          </p:cNvSpPr>
          <p:nvPr>
            <p:ph type="title"/>
          </p:nvPr>
        </p:nvSpPr>
        <p:spPr>
          <a:xfrm>
            <a:off x="152400" y="228600"/>
            <a:ext cx="8839200" cy="665163"/>
          </a:xfrm>
          <a:noFill/>
        </p:spPr>
        <p:txBody>
          <a:bodyPr/>
          <a:lstStyle/>
          <a:p>
            <a:pPr eaLnBrk="1" hangingPunct="1"/>
            <a:r>
              <a:rPr lang="en-US" sz="2400" b="1">
                <a:latin typeface="Arial" charset="0"/>
                <a:ea typeface="ＭＳ Ｐゴシック" charset="0"/>
                <a:cs typeface="ＭＳ Ｐゴシック" charset="0"/>
              </a:rPr>
              <a:t>Interest Rate Swaps:  Zero Coupon and Forward Rates</a:t>
            </a:r>
            <a:endParaRPr lang="en-US" sz="2000" b="1">
              <a:latin typeface="Arial" charset="0"/>
              <a:ea typeface="ＭＳ Ｐゴシック" charset="0"/>
              <a:cs typeface="ＭＳ Ｐゴシック" charset="0"/>
            </a:endParaRPr>
          </a:p>
        </p:txBody>
      </p:sp>
      <p:graphicFrame>
        <p:nvGraphicFramePr>
          <p:cNvPr id="416804" name="Group 36"/>
          <p:cNvGraphicFramePr>
            <a:graphicFrameLocks noGrp="1"/>
          </p:cNvGraphicFramePr>
          <p:nvPr>
            <p:ph type="body" idx="1"/>
          </p:nvPr>
        </p:nvGraphicFramePr>
        <p:xfrm>
          <a:off x="228600" y="1371600"/>
          <a:ext cx="8305800" cy="2009775"/>
        </p:xfrm>
        <a:graphic>
          <a:graphicData uri="http://schemas.openxmlformats.org/drawingml/2006/table">
            <a:tbl>
              <a:tblPr/>
              <a:tblGrid>
                <a:gridCol w="1165225"/>
                <a:gridCol w="1184275"/>
                <a:gridCol w="1147763"/>
                <a:gridCol w="1060450"/>
                <a:gridCol w="1158875"/>
                <a:gridCol w="1293812"/>
                <a:gridCol w="1295400"/>
              </a:tblGrid>
              <a:tr h="914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112" charset="0"/>
                        </a:rPr>
                        <a:t>Principal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112" charset="0"/>
                        </a:rPr>
                        <a:t>Maturity (Yrs)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112" charset="0"/>
                        </a:rPr>
                        <a:t>Coupon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112" charset="0"/>
                        </a:rPr>
                        <a:t>Bond Price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112" charset="0"/>
                        </a:rPr>
                        <a:t>YTM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112" charset="0"/>
                        </a:rPr>
                        <a:t>Zero Coupon Rate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112" charset="0"/>
                        </a:rPr>
                        <a:t>Forward Rate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095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112" charset="0"/>
                        </a:rPr>
                        <a:t>100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112"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112"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112"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112"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112"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112" charset="0"/>
                        </a:rPr>
                        <a:t>95.24</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112" charset="0"/>
                        </a:rPr>
                        <a:t>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112" charset="0"/>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112" charset="0"/>
                        </a:rPr>
                        <a:t>5.91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112" charset="0"/>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112" charset="0"/>
                        </a:rPr>
                        <a:t>5.94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112"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Arial" pitchFamily="-112" charset="0"/>
                        </a:rPr>
                        <a:t>6.89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159" name="Text Box 29"/>
          <p:cNvSpPr txBox="1">
            <a:spLocks noChangeArrowheads="1"/>
          </p:cNvSpPr>
          <p:nvPr/>
        </p:nvSpPr>
        <p:spPr bwMode="auto">
          <a:xfrm>
            <a:off x="228600" y="3505200"/>
            <a:ext cx="8534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buFontTx/>
              <a:buChar char="•"/>
            </a:pPr>
            <a:r>
              <a:rPr lang="en-US" sz="2400" b="1" u="sng"/>
              <a:t>YTM</a:t>
            </a:r>
            <a:r>
              <a:rPr lang="en-US" sz="2400" b="1"/>
              <a:t>:  		102 = 7/(1+YTM) + 107/(1+YTM)</a:t>
            </a:r>
            <a:r>
              <a:rPr lang="en-US" sz="2400" b="1" baseline="30000"/>
              <a:t>2 </a:t>
            </a:r>
          </a:p>
          <a:p>
            <a:pPr eaLnBrk="1" hangingPunct="1">
              <a:spcBef>
                <a:spcPct val="50000"/>
              </a:spcBef>
              <a:buFontTx/>
              <a:buChar char="•"/>
            </a:pPr>
            <a:r>
              <a:rPr lang="en-US" sz="2400" b="1" u="sng"/>
              <a:t>Zero Rate</a:t>
            </a:r>
            <a:r>
              <a:rPr lang="en-US" sz="2400" b="1"/>
              <a:t>:  	102 = 7/(1+.05) + 107/(1+r</a:t>
            </a:r>
            <a:r>
              <a:rPr lang="en-US" sz="2400" b="1" baseline="-25000"/>
              <a:t>2</a:t>
            </a:r>
            <a:r>
              <a:rPr lang="en-US" sz="2400" b="1"/>
              <a:t>)</a:t>
            </a:r>
            <a:r>
              <a:rPr lang="en-US" sz="2400" b="1" baseline="30000"/>
              <a:t>2</a:t>
            </a:r>
          </a:p>
          <a:p>
            <a:pPr eaLnBrk="1" hangingPunct="1">
              <a:spcBef>
                <a:spcPct val="50000"/>
              </a:spcBef>
              <a:buFontTx/>
              <a:buChar char="•"/>
            </a:pPr>
            <a:r>
              <a:rPr lang="en-US" sz="2400" b="1" u="sng"/>
              <a:t>Forward Rate</a:t>
            </a:r>
            <a:r>
              <a:rPr lang="en-US" sz="2400" b="1"/>
              <a:t>:  	(1.05) * (1+r</a:t>
            </a:r>
            <a:r>
              <a:rPr lang="en-US" sz="2400" b="1" baseline="-25000"/>
              <a:t>1,2</a:t>
            </a:r>
            <a:r>
              <a:rPr lang="en-US" sz="2400" b="1"/>
              <a:t>) = (1+.0594)</a:t>
            </a:r>
            <a:r>
              <a:rPr lang="en-US" sz="2400" b="1" baseline="30000"/>
              <a:t>2</a:t>
            </a:r>
          </a:p>
        </p:txBody>
      </p:sp>
      <p:sp>
        <p:nvSpPr>
          <p:cNvPr id="48160" name="Line 35"/>
          <p:cNvSpPr>
            <a:spLocks noChangeShapeType="1"/>
          </p:cNvSpPr>
          <p:nvPr/>
        </p:nvSpPr>
        <p:spPr bwMode="auto">
          <a:xfrm>
            <a:off x="228600" y="2819400"/>
            <a:ext cx="830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161" name="Line 37"/>
          <p:cNvSpPr>
            <a:spLocks noChangeShapeType="1"/>
          </p:cNvSpPr>
          <p:nvPr/>
        </p:nvSpPr>
        <p:spPr bwMode="auto">
          <a:xfrm>
            <a:off x="6009640" y="41148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7769"/>
          <a:stretch/>
        </p:blipFill>
        <p:spPr bwMode="auto">
          <a:xfrm>
            <a:off x="838200" y="5105400"/>
            <a:ext cx="7239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pic>
      <p:sp>
        <p:nvSpPr>
          <p:cNvPr id="10" name="Line 37"/>
          <p:cNvSpPr>
            <a:spLocks noChangeShapeType="1"/>
          </p:cNvSpPr>
          <p:nvPr/>
        </p:nvSpPr>
        <p:spPr bwMode="auto">
          <a:xfrm>
            <a:off x="5486400" y="55626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a:xfrm>
            <a:off x="358722" y="6413974"/>
            <a:ext cx="2895600" cy="365125"/>
          </a:xfrm>
        </p:spPr>
        <p:txBody>
          <a:bodyPr/>
          <a:lstStyle/>
          <a:p>
            <a:r>
              <a:rPr lang="en-US" dirty="0" smtClean="0"/>
              <a:t>Swap_Video_Extra_14</a:t>
            </a:r>
            <a:endParaRPr lang="en-US" dirty="0"/>
          </a:p>
        </p:txBody>
      </p:sp>
    </p:spTree>
    <p:extLst>
      <p:ext uri="{BB962C8B-B14F-4D97-AF65-F5344CB8AC3E}">
        <p14:creationId xmlns:p14="http://schemas.microsoft.com/office/powerpoint/2010/main" val="29987453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68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4"/>
          <p:cNvSpPr>
            <a:spLocks noGrp="1"/>
          </p:cNvSpPr>
          <p:nvPr>
            <p:ph type="sldNum" sz="quarter" idx="11"/>
          </p:nvPr>
        </p:nvSpPr>
        <p:spPr>
          <a:xfrm>
            <a:off x="5961375" y="6362937"/>
            <a:ext cx="2895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642F2BC-AD8C-FD48-A996-65E919A57CA2}" type="slidenum">
              <a:rPr lang="en-US"/>
              <a:pPr eaLnBrk="1" hangingPunct="1"/>
              <a:t>5</a:t>
            </a:fld>
            <a:endParaRPr lang="en-US" dirty="0"/>
          </a:p>
        </p:txBody>
      </p:sp>
      <p:sp>
        <p:nvSpPr>
          <p:cNvPr id="49156" name="Rectangle 2"/>
          <p:cNvSpPr>
            <a:spLocks noGrp="1" noChangeArrowheads="1"/>
          </p:cNvSpPr>
          <p:nvPr>
            <p:ph type="title"/>
          </p:nvPr>
        </p:nvSpPr>
        <p:spPr>
          <a:xfrm>
            <a:off x="0" y="0"/>
            <a:ext cx="9144000" cy="1143000"/>
          </a:xfrm>
          <a:noFill/>
        </p:spPr>
        <p:txBody>
          <a:bodyPr/>
          <a:lstStyle/>
          <a:p>
            <a:pPr eaLnBrk="1" hangingPunct="1"/>
            <a:r>
              <a:rPr lang="en-US" sz="2800" b="1">
                <a:latin typeface="Arial" charset="0"/>
                <a:ea typeface="ＭＳ Ｐゴシック" charset="0"/>
                <a:cs typeface="ＭＳ Ｐゴシック" charset="0"/>
              </a:rPr>
              <a:t>Interest Rate Swap:  Calculating the Swap Rate</a:t>
            </a:r>
            <a:endParaRPr lang="en-US" sz="2000" b="1">
              <a:latin typeface="Arial" charset="0"/>
              <a:ea typeface="ＭＳ Ｐゴシック" charset="0"/>
              <a:cs typeface="ＭＳ Ｐゴシック" charset="0"/>
            </a:endParaRPr>
          </a:p>
        </p:txBody>
      </p:sp>
      <p:sp>
        <p:nvSpPr>
          <p:cNvPr id="49157" name="Rectangle 3"/>
          <p:cNvSpPr>
            <a:spLocks noGrp="1" noChangeArrowheads="1"/>
          </p:cNvSpPr>
          <p:nvPr>
            <p:ph type="body" idx="1"/>
          </p:nvPr>
        </p:nvSpPr>
        <p:spPr>
          <a:xfrm>
            <a:off x="457200" y="1371600"/>
            <a:ext cx="8229600" cy="5105400"/>
          </a:xfrm>
        </p:spPr>
        <p:txBody>
          <a:bodyPr/>
          <a:lstStyle/>
          <a:p>
            <a:pPr marL="342900" indent="-342900" eaLnBrk="1" hangingPunct="1"/>
            <a:r>
              <a:rPr lang="en-US" sz="2400">
                <a:latin typeface="Arial" charset="0"/>
                <a:ea typeface="ＭＳ Ｐゴシック" charset="0"/>
                <a:cs typeface="ＭＳ Ｐゴシック" charset="0"/>
              </a:rPr>
              <a:t>At initiation, the swap is a zero NPV transaction for both parties.  </a:t>
            </a:r>
          </a:p>
          <a:p>
            <a:pPr marL="342900" indent="-342900" eaLnBrk="1" hangingPunct="1"/>
            <a:r>
              <a:rPr lang="en-US" sz="2400">
                <a:latin typeface="Arial" charset="0"/>
                <a:ea typeface="ＭＳ Ｐゴシック" charset="0"/>
                <a:cs typeface="ＭＳ Ｐゴシック" charset="0"/>
              </a:rPr>
              <a:t>The first LIBOR payment is known, and the second expected LIBOR payment is the one-year forward rate.</a:t>
            </a:r>
          </a:p>
          <a:p>
            <a:pPr marL="342900" indent="-342900" eaLnBrk="1" hangingPunct="1"/>
            <a:r>
              <a:rPr lang="en-US" sz="2400">
                <a:latin typeface="Arial" charset="0"/>
                <a:ea typeface="ＭＳ Ｐゴシック" charset="0"/>
                <a:cs typeface="ＭＳ Ｐゴシック" charset="0"/>
              </a:rPr>
              <a:t>The fixed swap rate is the rate that makes the present value—discounted at the appropriate zero coupon rates—of the difference between the expected LIBOR payments and the fixed swap rate equal to zero:</a:t>
            </a:r>
          </a:p>
          <a:p>
            <a:pPr marL="342900" indent="-342900" eaLnBrk="1" hangingPunct="1"/>
            <a:endParaRPr lang="en-US" sz="2400">
              <a:latin typeface="Arial" charset="0"/>
              <a:ea typeface="ＭＳ Ｐゴシック" charset="0"/>
              <a:cs typeface="ＭＳ Ｐゴシック" charset="0"/>
            </a:endParaRPr>
          </a:p>
        </p:txBody>
      </p:sp>
      <p:sp>
        <p:nvSpPr>
          <p:cNvPr id="49158" name="Rectangle 4"/>
          <p:cNvSpPr>
            <a:spLocks noChangeArrowheads="1"/>
          </p:cNvSpPr>
          <p:nvPr/>
        </p:nvSpPr>
        <p:spPr bwMode="auto">
          <a:xfrm>
            <a:off x="1447800" y="4876800"/>
            <a:ext cx="6248400" cy="1219200"/>
          </a:xfrm>
          <a:prstGeom prst="rect">
            <a:avLst/>
          </a:prstGeom>
          <a:solidFill>
            <a:schemeClr val="bg1"/>
          </a:solidFill>
          <a:ln w="28575">
            <a:solidFill>
              <a:schemeClr val="tx1"/>
            </a:solidFill>
            <a:miter lim="800000"/>
            <a:headEnd/>
            <a:tailEnd/>
          </a:ln>
        </p:spPr>
        <p:txBody>
          <a:bodyPr wrap="none" anchor="ctr"/>
          <a:lstStyle/>
          <a:p>
            <a:pPr>
              <a:spcBef>
                <a:spcPct val="20000"/>
              </a:spcBef>
            </a:pPr>
            <a:r>
              <a:rPr lang="en-US" sz="2800">
                <a:latin typeface="Times New Roman" charset="0"/>
              </a:rPr>
              <a:t>0 = (5-SR)/(1.05) + (6.89-SR)/(1.0594)</a:t>
            </a:r>
            <a:r>
              <a:rPr lang="en-US" sz="2800" baseline="30000">
                <a:latin typeface="Times New Roman" charset="0"/>
              </a:rPr>
              <a:t>2</a:t>
            </a:r>
          </a:p>
          <a:p>
            <a:pPr>
              <a:spcBef>
                <a:spcPct val="20000"/>
              </a:spcBef>
            </a:pPr>
            <a:r>
              <a:rPr lang="en-US" sz="2800">
                <a:latin typeface="Times New Roman" charset="0"/>
              </a:rPr>
              <a:t>SR = 5.91% or $59,100</a:t>
            </a:r>
            <a:endParaRPr lang="en-US" sz="1200">
              <a:latin typeface="Times New Roman" charset="0"/>
            </a:endParaRPr>
          </a:p>
        </p:txBody>
      </p:sp>
      <p:sp>
        <p:nvSpPr>
          <p:cNvPr id="2" name="Footer Placeholder 1"/>
          <p:cNvSpPr>
            <a:spLocks noGrp="1"/>
          </p:cNvSpPr>
          <p:nvPr>
            <p:ph type="ftr" sz="quarter" idx="11"/>
          </p:nvPr>
        </p:nvSpPr>
        <p:spPr>
          <a:xfrm>
            <a:off x="348480" y="6365213"/>
            <a:ext cx="2895600" cy="365125"/>
          </a:xfrm>
        </p:spPr>
        <p:txBody>
          <a:bodyPr/>
          <a:lstStyle/>
          <a:p>
            <a:r>
              <a:rPr lang="en-US" dirty="0" smtClean="0"/>
              <a:t>Swap_Video_Extra_14</a:t>
            </a:r>
            <a:endParaRPr lang="en-US" dirty="0"/>
          </a:p>
        </p:txBody>
      </p:sp>
    </p:spTree>
    <p:extLst>
      <p:ext uri="{BB962C8B-B14F-4D97-AF65-F5344CB8AC3E}">
        <p14:creationId xmlns:p14="http://schemas.microsoft.com/office/powerpoint/2010/main" val="38943470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build="p"/>
      <p:bldP spid="4915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4"/>
          <p:cNvSpPr>
            <a:spLocks noGrp="1"/>
          </p:cNvSpPr>
          <p:nvPr>
            <p:ph type="sldNum" sz="quarter" idx="11"/>
          </p:nvPr>
        </p:nvSpPr>
        <p:spPr>
          <a:xfrm>
            <a:off x="6019800" y="6396592"/>
            <a:ext cx="2895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66EA399-F32B-5141-85D2-DFF46D9839F7}" type="slidenum">
              <a:rPr lang="en-US"/>
              <a:pPr eaLnBrk="1" hangingPunct="1"/>
              <a:t>6</a:t>
            </a:fld>
            <a:endParaRPr lang="en-US" dirty="0"/>
          </a:p>
        </p:txBody>
      </p:sp>
      <p:sp>
        <p:nvSpPr>
          <p:cNvPr id="50180" name="Rectangle 2"/>
          <p:cNvSpPr>
            <a:spLocks noGrp="1" noChangeArrowheads="1"/>
          </p:cNvSpPr>
          <p:nvPr>
            <p:ph type="title"/>
          </p:nvPr>
        </p:nvSpPr>
        <p:spPr>
          <a:xfrm>
            <a:off x="0" y="0"/>
            <a:ext cx="9144000" cy="1143000"/>
          </a:xfrm>
          <a:noFill/>
        </p:spPr>
        <p:txBody>
          <a:bodyPr>
            <a:normAutofit/>
          </a:bodyPr>
          <a:lstStyle/>
          <a:p>
            <a:pPr eaLnBrk="1" hangingPunct="1"/>
            <a:r>
              <a:rPr lang="en-US" sz="3200" b="1">
                <a:latin typeface="Arial" charset="0"/>
                <a:ea typeface="ＭＳ Ｐゴシック" charset="0"/>
                <a:cs typeface="ＭＳ Ｐゴシック" charset="0"/>
              </a:rPr>
              <a:t>Interest Rate Swap:  Valuing the Swap </a:t>
            </a:r>
            <a:endParaRPr lang="en-US" sz="1800" b="1">
              <a:latin typeface="Arial" charset="0"/>
              <a:ea typeface="ＭＳ Ｐゴシック" charset="0"/>
              <a:cs typeface="ＭＳ Ｐゴシック" charset="0"/>
            </a:endParaRPr>
          </a:p>
        </p:txBody>
      </p:sp>
      <p:sp>
        <p:nvSpPr>
          <p:cNvPr id="50181" name="Rectangle 3"/>
          <p:cNvSpPr>
            <a:spLocks noGrp="1" noChangeArrowheads="1"/>
          </p:cNvSpPr>
          <p:nvPr>
            <p:ph type="body" idx="1"/>
          </p:nvPr>
        </p:nvSpPr>
        <p:spPr>
          <a:xfrm>
            <a:off x="457200" y="883920"/>
            <a:ext cx="8229600" cy="5837555"/>
          </a:xfrm>
        </p:spPr>
        <p:txBody>
          <a:bodyPr>
            <a:normAutofit lnSpcReduction="10000"/>
          </a:bodyPr>
          <a:lstStyle/>
          <a:p>
            <a:pPr marL="342900" indent="-342900" eaLnBrk="1" hangingPunct="1"/>
            <a:r>
              <a:rPr lang="en-US" sz="2400">
                <a:latin typeface="Arial" charset="0"/>
                <a:ea typeface="ＭＳ Ｐゴシック" charset="0"/>
                <a:cs typeface="ＭＳ Ｐゴシック" charset="0"/>
              </a:rPr>
              <a:t>One minute after the ink dries on the swap agreement, interest rates rise; the one-year zero coupon rate is now 6%, the two-year rate, 7%, and the one-year forward rate, 8%.  </a:t>
            </a:r>
          </a:p>
          <a:p>
            <a:pPr marL="342900" indent="-342900" eaLnBrk="1" hangingPunct="1"/>
            <a:r>
              <a:rPr lang="en-US" sz="2400">
                <a:latin typeface="Arial" charset="0"/>
                <a:ea typeface="ＭＳ Ｐゴシック" charset="0"/>
                <a:cs typeface="ＭＳ Ｐゴシック" charset="0"/>
              </a:rPr>
              <a:t>Since we know the fixed rate that B pays, which does NOT change, and the appropriate discount rates, we can determine the value of the swap to Party B:</a:t>
            </a:r>
          </a:p>
          <a:p>
            <a:pPr marL="342900" indent="-342900" eaLnBrk="1" hangingPunct="1"/>
            <a:endParaRPr lang="en-US" sz="2400">
              <a:latin typeface="Arial" charset="0"/>
              <a:ea typeface="ＭＳ Ｐゴシック" charset="0"/>
              <a:cs typeface="ＭＳ Ｐゴシック" charset="0"/>
            </a:endParaRPr>
          </a:p>
          <a:p>
            <a:pPr marL="342900" indent="-342900" eaLnBrk="1" hangingPunct="1"/>
            <a:endParaRPr lang="en-US" sz="2400">
              <a:latin typeface="Arial" charset="0"/>
              <a:ea typeface="ＭＳ Ｐゴシック" charset="0"/>
              <a:cs typeface="ＭＳ Ｐゴシック" charset="0"/>
            </a:endParaRPr>
          </a:p>
          <a:p>
            <a:pPr marL="342900" indent="-342900" eaLnBrk="1" hangingPunct="1"/>
            <a:endParaRPr lang="en-US" sz="2400">
              <a:latin typeface="Arial" charset="0"/>
              <a:ea typeface="ＭＳ Ｐゴシック" charset="0"/>
              <a:cs typeface="ＭＳ Ｐゴシック" charset="0"/>
            </a:endParaRPr>
          </a:p>
          <a:p>
            <a:pPr marL="342900" indent="-342900" eaLnBrk="1" hangingPunct="1"/>
            <a:endParaRPr lang="en-US" sz="2400">
              <a:latin typeface="Arial" charset="0"/>
              <a:ea typeface="ＭＳ Ｐゴシック" charset="0"/>
              <a:cs typeface="ＭＳ Ｐゴシック" charset="0"/>
            </a:endParaRPr>
          </a:p>
          <a:p>
            <a:pPr marL="342900" indent="-342900" eaLnBrk="1" hangingPunct="1"/>
            <a:endParaRPr lang="en-US" sz="2400">
              <a:latin typeface="Arial" charset="0"/>
              <a:ea typeface="ＭＳ Ｐゴシック" charset="0"/>
              <a:cs typeface="ＭＳ Ｐゴシック" charset="0"/>
            </a:endParaRPr>
          </a:p>
          <a:p>
            <a:pPr marL="342900" indent="-342900" eaLnBrk="1" hangingPunct="1"/>
            <a:r>
              <a:rPr lang="en-US" sz="2400">
                <a:latin typeface="Arial" charset="0"/>
                <a:ea typeface="ＭＳ Ｐゴシック" charset="0"/>
                <a:cs typeface="ＭＳ Ｐゴシック" charset="0"/>
              </a:rPr>
              <a:t>Another way to see that B has benefitted is to determine what would be the new swap (fixed rate):  </a:t>
            </a:r>
          </a:p>
          <a:p>
            <a:pPr lvl="1" indent="-342900"/>
            <a:r>
              <a:rPr lang="en-US" sz="2000">
                <a:latin typeface="Arial" charset="0"/>
                <a:ea typeface="ＭＳ Ｐゴシック" charset="0"/>
                <a:cs typeface="ＭＳ Ｐゴシック" charset="0"/>
              </a:rPr>
              <a:t>0 = (5-SR)/(1+06) + (8-SR)/(1+.07)^2, or 7.58%.</a:t>
            </a:r>
          </a:p>
        </p:txBody>
      </p:sp>
      <p:sp>
        <p:nvSpPr>
          <p:cNvPr id="50182" name="Rectangle 4"/>
          <p:cNvSpPr>
            <a:spLocks noChangeArrowheads="1"/>
          </p:cNvSpPr>
          <p:nvPr/>
        </p:nvSpPr>
        <p:spPr bwMode="auto">
          <a:xfrm>
            <a:off x="1219200" y="3804920"/>
            <a:ext cx="6248400" cy="1219200"/>
          </a:xfrm>
          <a:prstGeom prst="rect">
            <a:avLst/>
          </a:prstGeom>
          <a:solidFill>
            <a:schemeClr val="bg1"/>
          </a:solidFill>
          <a:ln w="28575">
            <a:solidFill>
              <a:schemeClr val="tx1"/>
            </a:solidFill>
            <a:miter lim="800000"/>
            <a:headEnd/>
            <a:tailEnd/>
          </a:ln>
        </p:spPr>
        <p:txBody>
          <a:bodyPr wrap="none" anchor="ctr"/>
          <a:lstStyle/>
          <a:p>
            <a:pPr>
              <a:spcBef>
                <a:spcPct val="20000"/>
              </a:spcBef>
            </a:pPr>
            <a:r>
              <a:rPr lang="en-US" sz="2800">
                <a:latin typeface="Times New Roman" charset="0"/>
              </a:rPr>
              <a:t>.966% = (5-5.91)/(1.06) + (8-5.91)/(1.07)</a:t>
            </a:r>
            <a:r>
              <a:rPr lang="en-US" sz="2800" baseline="30000">
                <a:latin typeface="Times New Roman" charset="0"/>
              </a:rPr>
              <a:t>2</a:t>
            </a:r>
          </a:p>
          <a:p>
            <a:pPr>
              <a:spcBef>
                <a:spcPct val="20000"/>
              </a:spcBef>
            </a:pPr>
            <a:r>
              <a:rPr lang="en-US" sz="2800">
                <a:latin typeface="Times New Roman" charset="0"/>
              </a:rPr>
              <a:t>	 = $9,660 [1M*.00966]</a:t>
            </a:r>
          </a:p>
          <a:p>
            <a:endParaRPr lang="en-US" sz="1200">
              <a:latin typeface="Times New Roman" charset="0"/>
            </a:endParaRPr>
          </a:p>
        </p:txBody>
      </p:sp>
      <p:sp>
        <p:nvSpPr>
          <p:cNvPr id="2" name="Footer Placeholder 1"/>
          <p:cNvSpPr>
            <a:spLocks noGrp="1"/>
          </p:cNvSpPr>
          <p:nvPr>
            <p:ph type="ftr" sz="quarter" idx="11"/>
          </p:nvPr>
        </p:nvSpPr>
        <p:spPr>
          <a:xfrm>
            <a:off x="266540" y="6444061"/>
            <a:ext cx="2895600" cy="365125"/>
          </a:xfrm>
        </p:spPr>
        <p:txBody>
          <a:bodyPr/>
          <a:lstStyle/>
          <a:p>
            <a:r>
              <a:rPr lang="en-US" dirty="0" smtClean="0"/>
              <a:t>Swap_Video_Extra_14</a:t>
            </a:r>
            <a:endParaRPr lang="en-US" dirty="0"/>
          </a:p>
        </p:txBody>
      </p:sp>
    </p:spTree>
    <p:extLst>
      <p:ext uri="{BB962C8B-B14F-4D97-AF65-F5344CB8AC3E}">
        <p14:creationId xmlns:p14="http://schemas.microsoft.com/office/powerpoint/2010/main" val="5287392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81">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1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build="p"/>
      <p:bldP spid="5018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177</TotalTime>
  <Words>510</Words>
  <Application>Microsoft Macintosh PowerPoint</Application>
  <PresentationFormat>On-screen Show (4:3)</PresentationFormat>
  <Paragraphs>74</Paragraphs>
  <Slides>6</Slides>
  <Notes>3</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Interest Rate Swap Pricing &amp; Valuation</vt:lpstr>
      <vt:lpstr>Interest Rate Swap</vt:lpstr>
      <vt:lpstr>Interest Rate Swap</vt:lpstr>
      <vt:lpstr>Interest Rate Swaps:  Zero Coupon and Forward Rates</vt:lpstr>
      <vt:lpstr>Interest Rate Swap:  Calculating the Swap Rate</vt:lpstr>
      <vt:lpstr>Interest Rate Swap:  Valuing the Swap </vt:lpstr>
    </vt:vector>
  </TitlesOfParts>
  <Company>Fordham Law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Interest Rate Swap Pricing &amp; Valuation</dc:title>
  <dc:creator>Jeffrey Colon</dc:creator>
  <cp:lastModifiedBy>Jeffrey Colon</cp:lastModifiedBy>
  <cp:revision>8</cp:revision>
  <cp:lastPrinted>2013-11-20T15:50:27Z</cp:lastPrinted>
  <dcterms:created xsi:type="dcterms:W3CDTF">2013-11-20T15:00:10Z</dcterms:created>
  <dcterms:modified xsi:type="dcterms:W3CDTF">2014-11-08T00:35:10Z</dcterms:modified>
</cp:coreProperties>
</file>