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93" r:id="rId3"/>
    <p:sldId id="282" r:id="rId4"/>
    <p:sldId id="284" r:id="rId5"/>
    <p:sldId id="257" r:id="rId6"/>
    <p:sldId id="259" r:id="rId7"/>
    <p:sldId id="290" r:id="rId8"/>
    <p:sldId id="295" r:id="rId9"/>
    <p:sldId id="287" r:id="rId10"/>
    <p:sldId id="288" r:id="rId11"/>
    <p:sldId id="289" r:id="rId12"/>
    <p:sldId id="275" r:id="rId13"/>
    <p:sldId id="285" r:id="rId14"/>
    <p:sldId id="262" r:id="rId15"/>
    <p:sldId id="280" r:id="rId16"/>
    <p:sldId id="283" r:id="rId17"/>
    <p:sldId id="281" r:id="rId18"/>
    <p:sldId id="294" r:id="rId19"/>
    <p:sldId id="278" r:id="rId20"/>
    <p:sldId id="276" r:id="rId2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1"/>
    <p:restoredTop sz="95442"/>
  </p:normalViewPr>
  <p:slideViewPr>
    <p:cSldViewPr snapToGrid="0" snapToObjects="1">
      <p:cViewPr>
        <p:scale>
          <a:sx n="97" d="100"/>
          <a:sy n="97" d="100"/>
        </p:scale>
        <p:origin x="200" y="1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11/30/20</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dirty="0"/>
              <a:t>Buybacks</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Buybacks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Buybacks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Buybacks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Buybacks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Buybacks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_Buybacks_20</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chemeClr val="accent1">
                    <a:lumMod val="60000"/>
                    <a:lumOff val="40000"/>
                  </a:schemeClr>
                </a:solidFill>
                <a:latin typeface="+mn-lt"/>
              </a:rPr>
              <a:t>Pay dividends in cash or (very rarely) in property </a:t>
            </a:r>
          </a:p>
          <a:p>
            <a:pPr marL="721360" lvl="1" indent="-342900">
              <a:lnSpc>
                <a:spcPts val="3180"/>
              </a:lnSpc>
            </a:pPr>
            <a:r>
              <a:rPr lang="en-US" sz="2400" b="1" dirty="0">
                <a:solidFill>
                  <a:schemeClr val="accent1">
                    <a:lumMod val="60000"/>
                    <a:lumOff val="40000"/>
                  </a:schemeClr>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Buybacks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In a </a:t>
            </a:r>
            <a:r>
              <a:rPr lang="en-US" sz="2800" u="sng" dirty="0"/>
              <a:t>perfect market</a:t>
            </a:r>
            <a:r>
              <a:rPr lang="en-US" sz="2800" dirty="0"/>
              <a:t>, payout policy doesn’t matter.  M&amp;M II</a:t>
            </a:r>
          </a:p>
          <a:p>
            <a:pPr lvl="1"/>
            <a:r>
              <a:rPr lang="en-US" sz="2400" dirty="0"/>
              <a:t>Q: Would you pay more for a stock that promised a 2% dividend vs. a stock that promised a 1% dividend?  What if you wanted more $ each year?</a:t>
            </a:r>
          </a:p>
          <a:p>
            <a:r>
              <a:rPr lang="en-US" sz="2800" dirty="0"/>
              <a:t>But, market Imperfections…</a:t>
            </a:r>
          </a:p>
          <a:p>
            <a:pPr lvl="1"/>
            <a:r>
              <a:rPr lang="en-US" sz="2400" dirty="0"/>
              <a:t>Corporate taxes</a:t>
            </a:r>
          </a:p>
          <a:p>
            <a:pPr lvl="1"/>
            <a:r>
              <a:rPr lang="en-US" sz="2400" dirty="0"/>
              <a:t>Personal taxes</a:t>
            </a:r>
          </a:p>
          <a:p>
            <a:pPr lvl="2"/>
            <a:r>
              <a:rPr lang="en-US" sz="2400" dirty="0"/>
              <a:t>Dividend rate vs. CG rate: 23.8%</a:t>
            </a:r>
          </a:p>
          <a:p>
            <a:pPr lvl="2"/>
            <a:r>
              <a:rPr lang="en-US" sz="2400" dirty="0"/>
              <a:t>Dividend vs. Repurchase:  </a:t>
            </a:r>
          </a:p>
          <a:p>
            <a:pPr lvl="3"/>
            <a:r>
              <a:rPr lang="en-US" sz="2200" b="1" dirty="0"/>
              <a:t>Dividend: Entire amount taxable; CG: only taxed on gain</a:t>
            </a:r>
          </a:p>
          <a:p>
            <a:pPr lvl="3"/>
            <a:r>
              <a:rPr lang="en-US" dirty="0"/>
              <a:t>Clienteles (tax-exempt and taxable investors)</a:t>
            </a:r>
          </a:p>
          <a:p>
            <a:pPr lvl="2"/>
            <a:r>
              <a:rPr lang="en-US" sz="2400" dirty="0"/>
              <a:t>CGs still offer significant flexibility</a:t>
            </a:r>
          </a:p>
          <a:p>
            <a:pPr lvl="1"/>
            <a:r>
              <a:rPr lang="en-US" sz="2400" dirty="0"/>
              <a:t>Financial distress</a:t>
            </a:r>
          </a:p>
          <a:p>
            <a:pPr lvl="1"/>
            <a:r>
              <a:rPr lang="en-US" sz="2400" b="1" dirty="0"/>
              <a:t>Agency and Signaling</a:t>
            </a:r>
          </a:p>
          <a:p>
            <a:pPr lvl="2"/>
            <a:r>
              <a:rPr lang="en-US" sz="2400" dirty="0"/>
              <a:t>Reduce possibility of investment in bad project (like debt)</a:t>
            </a:r>
          </a:p>
          <a:p>
            <a:pPr lvl="1"/>
            <a:endParaRPr lang="en-US" dirty="0"/>
          </a:p>
        </p:txBody>
      </p:sp>
      <p:sp>
        <p:nvSpPr>
          <p:cNvPr id="3" name="Title 2"/>
          <p:cNvSpPr>
            <a:spLocks noGrp="1"/>
          </p:cNvSpPr>
          <p:nvPr>
            <p:ph type="title"/>
          </p:nvPr>
        </p:nvSpPr>
        <p:spPr/>
        <p:txBody>
          <a:bodyPr/>
          <a:lstStyle/>
          <a:p>
            <a:r>
              <a:rPr lang="en-US" dirty="0"/>
              <a:t>Dividends &amp; Repurchases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85501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7195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 y="504546"/>
            <a:ext cx="11428144" cy="5811838"/>
          </a:xfrm>
        </p:spPr>
      </p:pic>
      <p:sp>
        <p:nvSpPr>
          <p:cNvPr id="3" name="Title 2"/>
          <p:cNvSpPr>
            <a:spLocks noGrp="1"/>
          </p:cNvSpPr>
          <p:nvPr>
            <p:ph type="title"/>
          </p:nvPr>
        </p:nvSpPr>
        <p:spPr/>
        <p:txBody>
          <a:bodyPr/>
          <a:lstStyle/>
          <a:p>
            <a:r>
              <a:rPr lang="en-US" dirty="0"/>
              <a:t>Buybacks and EPS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
        <p:nvSpPr>
          <p:cNvPr id="7" name="Oval 6"/>
          <p:cNvSpPr/>
          <p:nvPr/>
        </p:nvSpPr>
        <p:spPr>
          <a:xfrm>
            <a:off x="7739270" y="1855304"/>
            <a:ext cx="1364973"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739270" y="4790661"/>
            <a:ext cx="4050394"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73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994370-9964-3049-8184-D6D0167A8C31}"/>
              </a:ext>
            </a:extLst>
          </p:cNvPr>
          <p:cNvSpPr>
            <a:spLocks noGrp="1"/>
          </p:cNvSpPr>
          <p:nvPr>
            <p:ph type="title"/>
          </p:nvPr>
        </p:nvSpPr>
        <p:spPr/>
        <p:txBody>
          <a:bodyPr/>
          <a:lstStyle/>
          <a:p>
            <a:r>
              <a:rPr lang="en-US" dirty="0"/>
              <a:t>Buybacks:  Can Managers Time the Market?</a:t>
            </a:r>
          </a:p>
        </p:txBody>
      </p:sp>
      <p:sp>
        <p:nvSpPr>
          <p:cNvPr id="4" name="Slide Number Placeholder 3">
            <a:extLst>
              <a:ext uri="{FF2B5EF4-FFF2-40B4-BE49-F238E27FC236}">
                <a16:creationId xmlns:a16="http://schemas.microsoft.com/office/drawing/2014/main" id="{E7FD46EC-1478-9E45-850B-0DED3C01B279}"/>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48763B4C-B92F-3840-88CC-2DAA36C1EF50}"/>
              </a:ext>
            </a:extLst>
          </p:cNvPr>
          <p:cNvSpPr>
            <a:spLocks noGrp="1"/>
          </p:cNvSpPr>
          <p:nvPr>
            <p:ph type="ftr" sz="quarter" idx="11"/>
          </p:nvPr>
        </p:nvSpPr>
        <p:spPr/>
        <p:txBody>
          <a:bodyPr/>
          <a:lstStyle/>
          <a:p>
            <a:pPr>
              <a:defRPr/>
            </a:pPr>
            <a:r>
              <a:rPr lang="en-US"/>
              <a:t>Buybacks</a:t>
            </a:r>
            <a:endParaRPr lang="en-US" dirty="0"/>
          </a:p>
        </p:txBody>
      </p:sp>
      <p:pic>
        <p:nvPicPr>
          <p:cNvPr id="11" name="Content Placeholder 10">
            <a:extLst>
              <a:ext uri="{FF2B5EF4-FFF2-40B4-BE49-F238E27FC236}">
                <a16:creationId xmlns:a16="http://schemas.microsoft.com/office/drawing/2014/main" id="{B57D3157-19BD-D34B-A329-2E23F5615469}"/>
              </a:ext>
            </a:extLst>
          </p:cNvPr>
          <p:cNvPicPr>
            <a:picLocks noGrp="1" noChangeAspect="1"/>
          </p:cNvPicPr>
          <p:nvPr>
            <p:ph idx="1"/>
          </p:nvPr>
        </p:nvPicPr>
        <p:blipFill>
          <a:blip r:embed="rId2"/>
          <a:stretch>
            <a:fillRect/>
          </a:stretch>
        </p:blipFill>
        <p:spPr>
          <a:xfrm>
            <a:off x="512064" y="533163"/>
            <a:ext cx="10222197" cy="5811838"/>
          </a:xfrm>
        </p:spPr>
      </p:pic>
      <p:sp>
        <p:nvSpPr>
          <p:cNvPr id="12" name="TextBox 11">
            <a:extLst>
              <a:ext uri="{FF2B5EF4-FFF2-40B4-BE49-F238E27FC236}">
                <a16:creationId xmlns:a16="http://schemas.microsoft.com/office/drawing/2014/main" id="{78718B38-19A5-194B-AC56-75E9AFBE3875}"/>
              </a:ext>
            </a:extLst>
          </p:cNvPr>
          <p:cNvSpPr txBox="1"/>
          <p:nvPr/>
        </p:nvSpPr>
        <p:spPr>
          <a:xfrm>
            <a:off x="9587948" y="6196266"/>
            <a:ext cx="1635384" cy="246221"/>
          </a:xfrm>
          <a:prstGeom prst="rect">
            <a:avLst/>
          </a:prstGeom>
          <a:noFill/>
        </p:spPr>
        <p:txBody>
          <a:bodyPr wrap="none" rtlCol="0">
            <a:spAutoFit/>
          </a:bodyPr>
          <a:lstStyle/>
          <a:p>
            <a:r>
              <a:rPr lang="en-US" sz="1000" dirty="0"/>
              <a:t>Source: Jiang &amp; Koller, 2011</a:t>
            </a:r>
          </a:p>
        </p:txBody>
      </p:sp>
    </p:spTree>
    <p:extLst>
      <p:ext uri="{BB962C8B-B14F-4D97-AF65-F5344CB8AC3E}">
        <p14:creationId xmlns:p14="http://schemas.microsoft.com/office/powerpoint/2010/main" val="2459869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i="1" dirty="0"/>
              <a:t>Little is known about the price firms pay for stock repurchases. Using a data set of all U.S. repurchases from 2004 to 2011, we compare the actual average price paid monthly in a repurchase with the average market price for the same stock over various horizons. </a:t>
            </a:r>
            <a:r>
              <a:rPr lang="en-US" sz="2800" i="1" u="sng" dirty="0"/>
              <a:t>We find that firms repurchase stock at a significantly lower price than the average market price in all sample years.</a:t>
            </a:r>
            <a:r>
              <a:rPr lang="en-US" sz="2800" i="1" dirty="0"/>
              <a:t> Less frequent repurchasers, firms that repurchase when insiders buy on their own account, and firms that experience low stock returns prior to the repurchase obtain significantly lower prices. After controlling for risk factors, </a:t>
            </a:r>
            <a:r>
              <a:rPr lang="en-US" sz="2800" b="1" i="1" dirty="0"/>
              <a:t>repurchasing firms earn positive returns. Infrequent repurchasers earn a significantly higher return up to three years following the actual repurchase</a:t>
            </a:r>
            <a:r>
              <a:rPr lang="en-US" sz="2800" i="1" dirty="0"/>
              <a:t>.  </a:t>
            </a:r>
            <a:r>
              <a:rPr lang="en-US" sz="2800" dirty="0" err="1"/>
              <a:t>Dittmar</a:t>
            </a:r>
            <a:r>
              <a:rPr lang="en-US" sz="2800" dirty="0"/>
              <a:t> &amp; Field (2015)</a:t>
            </a:r>
          </a:p>
        </p:txBody>
      </p:sp>
      <p:sp>
        <p:nvSpPr>
          <p:cNvPr id="3" name="Title 2"/>
          <p:cNvSpPr>
            <a:spLocks noGrp="1"/>
          </p:cNvSpPr>
          <p:nvPr>
            <p:ph type="title"/>
          </p:nvPr>
        </p:nvSpPr>
        <p:spPr/>
        <p:txBody>
          <a:bodyPr/>
          <a:lstStyle/>
          <a:p>
            <a:r>
              <a:rPr lang="en-US" dirty="0"/>
              <a:t>Buybacks:  Can Managers Time the Market?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143763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CC8136-31EA-714A-AE81-10A77F2AD174}"/>
              </a:ext>
            </a:extLst>
          </p:cNvPr>
          <p:cNvSpPr>
            <a:spLocks noGrp="1"/>
          </p:cNvSpPr>
          <p:nvPr>
            <p:ph type="title"/>
          </p:nvPr>
        </p:nvSpPr>
        <p:spPr/>
        <p:txBody>
          <a:bodyPr/>
          <a:lstStyle/>
          <a:p>
            <a:r>
              <a:rPr lang="en-US" dirty="0"/>
              <a:t>S&amp;P 500 Dividends &amp; Buybacks</a:t>
            </a:r>
          </a:p>
        </p:txBody>
      </p:sp>
      <p:sp>
        <p:nvSpPr>
          <p:cNvPr id="4" name="Slide Number Placeholder 3">
            <a:extLst>
              <a:ext uri="{FF2B5EF4-FFF2-40B4-BE49-F238E27FC236}">
                <a16:creationId xmlns:a16="http://schemas.microsoft.com/office/drawing/2014/main" id="{713654F4-D663-A547-9F5F-88A57B5336D6}"/>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B8768C0C-F1B6-9D42-975F-271E099E3854}"/>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C0CCAA56-D848-DF4B-96AD-215AF6BBDEA4}"/>
              </a:ext>
            </a:extLst>
          </p:cNvPr>
          <p:cNvSpPr txBox="1"/>
          <p:nvPr/>
        </p:nvSpPr>
        <p:spPr>
          <a:xfrm>
            <a:off x="8387007" y="6065098"/>
            <a:ext cx="1572866" cy="253916"/>
          </a:xfrm>
          <a:prstGeom prst="rect">
            <a:avLst/>
          </a:prstGeom>
          <a:noFill/>
        </p:spPr>
        <p:txBody>
          <a:bodyPr wrap="none" rtlCol="0">
            <a:spAutoFit/>
          </a:bodyPr>
          <a:lstStyle/>
          <a:p>
            <a:r>
              <a:rPr lang="en-US" sz="1050" dirty="0"/>
              <a:t>Source: </a:t>
            </a:r>
            <a:r>
              <a:rPr lang="en-US" sz="1050" dirty="0" err="1"/>
              <a:t>Yardeni</a:t>
            </a:r>
            <a:r>
              <a:rPr lang="en-US" sz="1050" dirty="0"/>
              <a:t> &amp; Abbott</a:t>
            </a:r>
          </a:p>
        </p:txBody>
      </p:sp>
      <p:pic>
        <p:nvPicPr>
          <p:cNvPr id="9" name="Picture 8">
            <a:extLst>
              <a:ext uri="{FF2B5EF4-FFF2-40B4-BE49-F238E27FC236}">
                <a16:creationId xmlns:a16="http://schemas.microsoft.com/office/drawing/2014/main" id="{C1E31F56-4689-0940-A619-DA12DD8E7509}"/>
              </a:ext>
            </a:extLst>
          </p:cNvPr>
          <p:cNvPicPr>
            <a:picLocks noChangeAspect="1"/>
          </p:cNvPicPr>
          <p:nvPr/>
        </p:nvPicPr>
        <p:blipFill>
          <a:blip r:embed="rId2"/>
          <a:stretch>
            <a:fillRect/>
          </a:stretch>
        </p:blipFill>
        <p:spPr>
          <a:xfrm>
            <a:off x="580384" y="651432"/>
            <a:ext cx="11140960" cy="5575300"/>
          </a:xfrm>
          <a:prstGeom prst="rect">
            <a:avLst/>
          </a:prstGeom>
        </p:spPr>
      </p:pic>
    </p:spTree>
    <p:extLst>
      <p:ext uri="{BB962C8B-B14F-4D97-AF65-F5344CB8AC3E}">
        <p14:creationId xmlns:p14="http://schemas.microsoft.com/office/powerpoint/2010/main" val="257248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229" y="647700"/>
            <a:ext cx="11277600" cy="5567363"/>
          </a:xfrm>
        </p:spPr>
      </p:pic>
      <p:sp>
        <p:nvSpPr>
          <p:cNvPr id="3" name="Title 2"/>
          <p:cNvSpPr>
            <a:spLocks noGrp="1"/>
          </p:cNvSpPr>
          <p:nvPr>
            <p:ph type="title"/>
          </p:nvPr>
        </p:nvSpPr>
        <p:spPr/>
        <p:txBody>
          <a:bodyPr/>
          <a:lstStyle/>
          <a:p>
            <a:r>
              <a:rPr lang="en-US" dirty="0"/>
              <a:t>Historical S&amp;P 500 Dividend/Repurchase Payout Patterns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9843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0B7E60-2C06-7541-9F5B-16690942FDE5}"/>
              </a:ext>
            </a:extLst>
          </p:cNvPr>
          <p:cNvSpPr>
            <a:spLocks noGrp="1"/>
          </p:cNvSpPr>
          <p:nvPr>
            <p:ph type="title"/>
          </p:nvPr>
        </p:nvSpPr>
        <p:spPr/>
        <p:txBody>
          <a:bodyPr/>
          <a:lstStyle/>
          <a:p>
            <a:r>
              <a:rPr lang="en-US" dirty="0"/>
              <a:t>S&amp;P 500 Dividends &amp; Buybacks</a:t>
            </a:r>
          </a:p>
        </p:txBody>
      </p:sp>
      <p:sp>
        <p:nvSpPr>
          <p:cNvPr id="4" name="Slide Number Placeholder 3">
            <a:extLst>
              <a:ext uri="{FF2B5EF4-FFF2-40B4-BE49-F238E27FC236}">
                <a16:creationId xmlns:a16="http://schemas.microsoft.com/office/drawing/2014/main" id="{400B8B3B-C0EE-F240-896B-BE59A009E84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a:extLst>
              <a:ext uri="{FF2B5EF4-FFF2-40B4-BE49-F238E27FC236}">
                <a16:creationId xmlns:a16="http://schemas.microsoft.com/office/drawing/2014/main" id="{4861F62E-8A94-9247-ADED-951D367FC091}"/>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E98507DC-4F9D-794D-8653-724AA3006546}"/>
              </a:ext>
            </a:extLst>
          </p:cNvPr>
          <p:cNvSpPr txBox="1"/>
          <p:nvPr/>
        </p:nvSpPr>
        <p:spPr>
          <a:xfrm>
            <a:off x="9911998" y="6154256"/>
            <a:ext cx="1572866" cy="253916"/>
          </a:xfrm>
          <a:prstGeom prst="rect">
            <a:avLst/>
          </a:prstGeom>
          <a:noFill/>
        </p:spPr>
        <p:txBody>
          <a:bodyPr wrap="none" rtlCol="0">
            <a:spAutoFit/>
          </a:bodyPr>
          <a:lstStyle/>
          <a:p>
            <a:r>
              <a:rPr lang="en-US" sz="1050" dirty="0"/>
              <a:t>Source: </a:t>
            </a:r>
            <a:r>
              <a:rPr lang="en-US" sz="1050" dirty="0" err="1"/>
              <a:t>Yardeni</a:t>
            </a:r>
            <a:r>
              <a:rPr lang="en-US" sz="1050" dirty="0"/>
              <a:t> &amp; Abbott</a:t>
            </a:r>
          </a:p>
        </p:txBody>
      </p:sp>
      <p:pic>
        <p:nvPicPr>
          <p:cNvPr id="10" name="Picture 9">
            <a:extLst>
              <a:ext uri="{FF2B5EF4-FFF2-40B4-BE49-F238E27FC236}">
                <a16:creationId xmlns:a16="http://schemas.microsoft.com/office/drawing/2014/main" id="{938C3C60-FA2F-3346-B3C1-9F1CD0EFF286}"/>
              </a:ext>
            </a:extLst>
          </p:cNvPr>
          <p:cNvPicPr>
            <a:picLocks noChangeAspect="1"/>
          </p:cNvPicPr>
          <p:nvPr/>
        </p:nvPicPr>
        <p:blipFill>
          <a:blip r:embed="rId2"/>
          <a:stretch>
            <a:fillRect/>
          </a:stretch>
        </p:blipFill>
        <p:spPr>
          <a:xfrm>
            <a:off x="580384" y="651432"/>
            <a:ext cx="11140960" cy="5575300"/>
          </a:xfrm>
          <a:prstGeom prst="rect">
            <a:avLst/>
          </a:prstGeom>
        </p:spPr>
      </p:pic>
    </p:spTree>
    <p:extLst>
      <p:ext uri="{BB962C8B-B14F-4D97-AF65-F5344CB8AC3E}">
        <p14:creationId xmlns:p14="http://schemas.microsoft.com/office/powerpoint/2010/main" val="409433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4" y="539293"/>
            <a:ext cx="11277600"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Buybacks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D7C930-A329-B645-B13B-541DD891D789}"/>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7E92174F-3CC2-254E-97A1-B2882EB477E2}"/>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FB3F5036-693D-F645-814F-19A60597F480}"/>
              </a:ext>
            </a:extLst>
          </p:cNvPr>
          <p:cNvSpPr>
            <a:spLocks noGrp="1"/>
          </p:cNvSpPr>
          <p:nvPr>
            <p:ph type="ftr" sz="quarter" idx="11"/>
          </p:nvPr>
        </p:nvSpPr>
        <p:spPr/>
        <p:txBody>
          <a:bodyPr/>
          <a:lstStyle/>
          <a:p>
            <a:pPr>
              <a:defRPr/>
            </a:pPr>
            <a:r>
              <a:rPr lang="en-US"/>
              <a:t>Buybacks</a:t>
            </a:r>
            <a:endParaRPr lang="en-US" dirty="0"/>
          </a:p>
        </p:txBody>
      </p:sp>
      <p:pic>
        <p:nvPicPr>
          <p:cNvPr id="15" name="Content Placeholder 14">
            <a:extLst>
              <a:ext uri="{FF2B5EF4-FFF2-40B4-BE49-F238E27FC236}">
                <a16:creationId xmlns:a16="http://schemas.microsoft.com/office/drawing/2014/main" id="{83998085-4FFA-BE45-95B7-A6BF56ECEA9C}"/>
              </a:ext>
            </a:extLst>
          </p:cNvPr>
          <p:cNvPicPr>
            <a:picLocks noGrp="1" noChangeAspect="1"/>
          </p:cNvPicPr>
          <p:nvPr>
            <p:ph idx="1"/>
          </p:nvPr>
        </p:nvPicPr>
        <p:blipFill>
          <a:blip r:embed="rId2"/>
          <a:stretch>
            <a:fillRect/>
          </a:stretch>
        </p:blipFill>
        <p:spPr>
          <a:xfrm>
            <a:off x="1975252" y="533163"/>
            <a:ext cx="7749117" cy="5811838"/>
          </a:xfrm>
        </p:spPr>
      </p:pic>
      <p:cxnSp>
        <p:nvCxnSpPr>
          <p:cNvPr id="6" name="Straight Connector 5"/>
          <p:cNvCxnSpPr/>
          <p:nvPr/>
        </p:nvCxnSpPr>
        <p:spPr>
          <a:xfrm>
            <a:off x="2794000" y="1168400"/>
            <a:ext cx="65024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97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 rata distribution to shareholders (but preferred dividends)</a:t>
            </a:r>
          </a:p>
          <a:p>
            <a:r>
              <a:rPr lang="en-US" dirty="0"/>
              <a:t>Cash or (rarely) property</a:t>
            </a:r>
          </a:p>
          <a:p>
            <a:r>
              <a:rPr lang="en-US" i="1" dirty="0"/>
              <a:t>On October 23, 2017, we announced an increase in the dividend amount to $0.16 per share, payable on November 15, 2017, to stockholders of record as of the close of business on November 6, 2017.  </a:t>
            </a:r>
            <a:r>
              <a:rPr lang="en-US" dirty="0"/>
              <a:t>Dolby Laboratories</a:t>
            </a:r>
            <a:endParaRPr lang="en-US" i="1" dirty="0"/>
          </a:p>
          <a:p>
            <a:pPr lvl="2"/>
            <a:r>
              <a:rPr lang="en-US" dirty="0"/>
              <a:t>Declaration (announcement) date [10/23]</a:t>
            </a:r>
          </a:p>
          <a:p>
            <a:pPr lvl="2"/>
            <a:r>
              <a:rPr lang="en-US" dirty="0"/>
              <a:t>Cum-dividend date [11/2]</a:t>
            </a:r>
          </a:p>
          <a:p>
            <a:pPr lvl="2"/>
            <a:r>
              <a:rPr lang="en-US" dirty="0"/>
              <a:t>Ex-dividend date [11/3]</a:t>
            </a:r>
          </a:p>
          <a:p>
            <a:pPr lvl="2"/>
            <a:r>
              <a:rPr lang="en-US" dirty="0"/>
              <a:t>Record date [11/6]</a:t>
            </a:r>
          </a:p>
          <a:p>
            <a:pPr lvl="2"/>
            <a:r>
              <a:rPr lang="en-US" dirty="0"/>
              <a:t>Payment date [11/15]</a:t>
            </a:r>
          </a:p>
          <a:p>
            <a:r>
              <a:rPr lang="en-US" dirty="0"/>
              <a:t>T+2</a:t>
            </a:r>
          </a:p>
          <a:p>
            <a:r>
              <a:rPr lang="en-US" dirty="0"/>
              <a:t>Stock split and reverse stock split</a:t>
            </a:r>
          </a:p>
          <a:p>
            <a:pPr lvl="1"/>
            <a:r>
              <a:rPr lang="en-US" dirty="0"/>
              <a:t>Price effects?</a:t>
            </a:r>
          </a:p>
        </p:txBody>
      </p:sp>
      <p:sp>
        <p:nvSpPr>
          <p:cNvPr id="3" name="Title 2"/>
          <p:cNvSpPr>
            <a:spLocks noGrp="1"/>
          </p:cNvSpPr>
          <p:nvPr>
            <p:ph type="title"/>
          </p:nvPr>
        </p:nvSpPr>
        <p:spPr/>
        <p:txBody>
          <a:bodyPr/>
          <a:lstStyle/>
          <a:p>
            <a:r>
              <a:rPr lang="en-US" dirty="0"/>
              <a:t>Dividend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3559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(very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2020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Buybacks</a:t>
            </a:r>
            <a:endParaRPr lang="en-US" dirty="0"/>
          </a:p>
        </p:txBody>
      </p:sp>
      <p:pic>
        <p:nvPicPr>
          <p:cNvPr id="9" name="Picture 8">
            <a:extLst>
              <a:ext uri="{FF2B5EF4-FFF2-40B4-BE49-F238E27FC236}">
                <a16:creationId xmlns:a16="http://schemas.microsoft.com/office/drawing/2014/main" id="{3CF3FAED-03AC-F34D-A891-24C9AB32655D}"/>
              </a:ext>
            </a:extLst>
          </p:cNvPr>
          <p:cNvPicPr>
            <a:picLocks noChangeAspect="1"/>
          </p:cNvPicPr>
          <p:nvPr/>
        </p:nvPicPr>
        <p:blipFill rotWithShape="1">
          <a:blip r:embed="rId2"/>
          <a:srcRect l="996"/>
          <a:stretch/>
        </p:blipFill>
        <p:spPr>
          <a:xfrm>
            <a:off x="691662" y="572480"/>
            <a:ext cx="10961076" cy="5783716"/>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945006C-9B57-EC4F-B798-EDDFB19D4030}"/>
              </a:ext>
            </a:extLst>
          </p:cNvPr>
          <p:cNvPicPr>
            <a:picLocks noGrp="1" noChangeAspect="1"/>
          </p:cNvPicPr>
          <p:nvPr>
            <p:ph idx="1"/>
          </p:nvPr>
        </p:nvPicPr>
        <p:blipFill rotWithShape="1">
          <a:blip r:embed="rId2"/>
          <a:srcRect t="4110"/>
          <a:stretch/>
        </p:blipFill>
        <p:spPr>
          <a:xfrm>
            <a:off x="512064" y="586154"/>
            <a:ext cx="11277598" cy="2770245"/>
          </a:xfrm>
        </p:spPr>
      </p:pic>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2020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Buybacks</a:t>
            </a:r>
            <a:endParaRPr lang="en-US" dirty="0"/>
          </a:p>
        </p:txBody>
      </p:sp>
      <p:pic>
        <p:nvPicPr>
          <p:cNvPr id="9" name="Picture 8">
            <a:extLst>
              <a:ext uri="{FF2B5EF4-FFF2-40B4-BE49-F238E27FC236}">
                <a16:creationId xmlns:a16="http://schemas.microsoft.com/office/drawing/2014/main" id="{5A293708-A5F1-6B46-873A-0366C16969BD}"/>
              </a:ext>
            </a:extLst>
          </p:cNvPr>
          <p:cNvPicPr>
            <a:picLocks noChangeAspect="1"/>
          </p:cNvPicPr>
          <p:nvPr/>
        </p:nvPicPr>
        <p:blipFill>
          <a:blip r:embed="rId3"/>
          <a:stretch>
            <a:fillRect/>
          </a:stretch>
        </p:blipFill>
        <p:spPr>
          <a:xfrm>
            <a:off x="512063" y="3782774"/>
            <a:ext cx="11277599" cy="2460749"/>
          </a:xfrm>
          <a:prstGeom prst="rect">
            <a:avLst/>
          </a:prstGeom>
        </p:spPr>
      </p:pic>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11562</TotalTime>
  <Words>996</Words>
  <Application>Microsoft Macintosh PowerPoint</Application>
  <PresentationFormat>Widescreen</PresentationFormat>
  <Paragraphs>132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NSimSun</vt:lpstr>
      <vt:lpstr>Arial</vt:lpstr>
      <vt:lpstr>Calibri</vt:lpstr>
      <vt:lpstr>Courier New</vt:lpstr>
      <vt:lpstr>Times New Roman</vt:lpstr>
      <vt:lpstr>Wingdings</vt:lpstr>
      <vt:lpstr>Wingdings 2</vt:lpstr>
      <vt:lpstr>CG Body - Standard</vt:lpstr>
      <vt:lpstr>Equity Payouts: Dividends and Share Repurchases</vt:lpstr>
      <vt:lpstr>S&amp;P 500 Dividends &amp; Buybacks</vt:lpstr>
      <vt:lpstr>Political Concerns with Buybacks</vt:lpstr>
      <vt:lpstr>Political Concerns with Buybacks</vt:lpstr>
      <vt:lpstr>Dividend</vt:lpstr>
      <vt:lpstr>Stock Repurchases</vt:lpstr>
      <vt:lpstr>Apple FY 2020 10-K</vt:lpstr>
      <vt:lpstr>Apple FY 2020 10-K</vt:lpstr>
      <vt:lpstr>Buybacks going up, up, up?</vt:lpstr>
      <vt:lpstr>Companies are selling assets to fund buybacks</vt:lpstr>
      <vt:lpstr>Companies are forgoing investments to fund buybacks  </vt:lpstr>
      <vt:lpstr>Dividends &amp; Repurchases </vt:lpstr>
      <vt:lpstr>Naive Conceptions </vt:lpstr>
      <vt:lpstr>Naive Conceptions </vt:lpstr>
      <vt:lpstr>Buybacks and EPS</vt:lpstr>
      <vt:lpstr>Buybacks:  Can Managers Time the Market?</vt:lpstr>
      <vt:lpstr>Buybacks:  Can Managers Time the Market?</vt:lpstr>
      <vt:lpstr>S&amp;P 500 Dividends &amp; Buybacks</vt:lpstr>
      <vt:lpstr>Historical S&amp;P 500 Dividend/Repurchase Payout Patterns</vt:lpstr>
      <vt:lpstr>Dividends &amp; Repurchases Issues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 Colon</cp:lastModifiedBy>
  <cp:revision>190</cp:revision>
  <cp:lastPrinted>2020-11-30T15:41:57Z</cp:lastPrinted>
  <dcterms:created xsi:type="dcterms:W3CDTF">2016-08-01T04:04:31Z</dcterms:created>
  <dcterms:modified xsi:type="dcterms:W3CDTF">2020-12-02T14:04:37Z</dcterms:modified>
  <cp:category/>
</cp:coreProperties>
</file>