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307" r:id="rId4"/>
    <p:sldId id="327" r:id="rId5"/>
    <p:sldId id="328" r:id="rId6"/>
    <p:sldId id="319" r:id="rId7"/>
    <p:sldId id="300" r:id="rId8"/>
    <p:sldId id="294" r:id="rId9"/>
    <p:sldId id="295" r:id="rId10"/>
    <p:sldId id="320" r:id="rId11"/>
    <p:sldId id="325" r:id="rId12"/>
    <p:sldId id="329" r:id="rId13"/>
    <p:sldId id="315" r:id="rId14"/>
    <p:sldId id="321" r:id="rId15"/>
    <p:sldId id="322" r:id="rId16"/>
    <p:sldId id="303" r:id="rId17"/>
    <p:sldId id="323" r:id="rId18"/>
    <p:sldId id="324" r:id="rId19"/>
    <p:sldId id="316" r:id="rId20"/>
    <p:sldId id="317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8"/>
    <p:restoredTop sz="86469" autoAdjust="0"/>
  </p:normalViewPr>
  <p:slideViewPr>
    <p:cSldViewPr>
      <p:cViewPr varScale="1">
        <p:scale>
          <a:sx n="117" d="100"/>
          <a:sy n="117" d="100"/>
        </p:scale>
        <p:origin x="192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CF_Ch11_MrkImp_20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that there are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20F0E7-309E-884E-BD92-36D2AE88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" y="609599"/>
            <a:ext cx="3595334" cy="36658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C3928-0E92-BB4C-B6CC-996CF5E6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48" y="958831"/>
            <a:ext cx="3962400" cy="2993571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145513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is 3.00%. What would be an estimate of the marginal tax rate of the marginal NJ investor?</a:t>
            </a:r>
          </a:p>
          <a:p>
            <a:r>
              <a:rPr lang="en-US" sz="2000" dirty="0"/>
              <a:t>If your MTR is 32%, which should you buy?</a:t>
            </a:r>
          </a:p>
        </p:txBody>
      </p:sp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0" name="Equation" r:id="rId4" imgW="850900" imgH="406400" progId="Equation.3">
                  <p:embed/>
                </p:oleObj>
              </mc:Choice>
              <mc:Fallback>
                <p:oleObj name="Equation" r:id="rId4" imgW="8509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11.24: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" name="Equation" r:id="rId4" imgW="1257300" imgH="406400" progId="Equation.3">
                  <p:embed/>
                </p:oleObj>
              </mc:Choice>
              <mc:Fallback>
                <p:oleObj name="Equation" r:id="rId4" imgW="12573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nominal return on the Vanguard ST Corporate Bond ETF is about 0.9% and the one-year E(inflation) is 1.5%.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0.90%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0.57%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[(1+.0057) / (1+.015)] - 1								=  </a:t>
            </a:r>
            <a:r>
              <a:rPr lang="en-US" sz="2400" b="1" dirty="0">
                <a:solidFill>
                  <a:srgbClr val="FF0000"/>
                </a:solidFill>
              </a:rPr>
              <a:t>-0.0092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-0.92%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62000"/>
            <a:ext cx="7543800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&gt; 200,000(single), 250,000 (MFJ)</a:t>
            </a:r>
          </a:p>
          <a:p>
            <a:pPr lvl="1" eaLnBrk="1" hangingPunct="1"/>
            <a:r>
              <a:rPr lang="en-US" sz="1800" dirty="0"/>
              <a:t>State</a:t>
            </a:r>
          </a:p>
          <a:p>
            <a:pPr lvl="2"/>
            <a:r>
              <a:rPr lang="en-US" sz="1800" dirty="0"/>
              <a:t>NY: 6.57%: 80K-215K (single); 161K-323K (MFJ); top rate: 8.82%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</a:t>
            </a:r>
          </a:p>
          <a:p>
            <a:pPr lvl="1" eaLnBrk="1" hangingPunct="1"/>
            <a:r>
              <a:rPr lang="en-US" sz="1800" dirty="0"/>
              <a:t>Local</a:t>
            </a:r>
          </a:p>
          <a:p>
            <a:pPr eaLnBrk="1" hangingPunct="1"/>
            <a:r>
              <a:rPr lang="en-US" sz="2000" dirty="0"/>
              <a:t>Social Security </a:t>
            </a:r>
          </a:p>
          <a:p>
            <a:pPr lvl="1" eaLnBrk="1" hangingPunct="1"/>
            <a:r>
              <a:rPr lang="en-US" sz="1800" dirty="0"/>
              <a:t>7.65% [6.2% (OASDI)+1.45% (Medicare)] to $137,700 (2020)</a:t>
            </a:r>
          </a:p>
          <a:p>
            <a:pPr lvl="1" eaLnBrk="1" hangingPunct="1"/>
            <a:r>
              <a:rPr lang="en-US" sz="1800" dirty="0"/>
              <a:t>1.45% on earned income &gt; $137,700</a:t>
            </a:r>
          </a:p>
          <a:p>
            <a:pPr lvl="1"/>
            <a:r>
              <a:rPr lang="en-US" sz="1800" dirty="0"/>
              <a:t>0.9% additional </a:t>
            </a:r>
            <a:r>
              <a:rPr lang="en-US" sz="1800" dirty="0" err="1"/>
              <a:t>medicare</a:t>
            </a:r>
            <a:r>
              <a:rPr lang="en-US" sz="1800" dirty="0"/>
              <a:t> tax on </a:t>
            </a:r>
            <a:r>
              <a:rPr lang="en-US" sz="1800" i="1" dirty="0"/>
              <a:t>earned </a:t>
            </a:r>
            <a:r>
              <a:rPr lang="en-US" sz="1800" dirty="0"/>
              <a:t>income &gt; $200,000 (single); 250,000 (joint)</a:t>
            </a:r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(2020)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C20FC-7E9D-8A43-8046-B788D47F0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45"/>
          <a:stretch/>
        </p:blipFill>
        <p:spPr>
          <a:xfrm>
            <a:off x="245224" y="3657339"/>
            <a:ext cx="8483600" cy="2602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F1BB7-74A9-9840-B397-4A9EFFA3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" y="540409"/>
            <a:ext cx="8623300" cy="297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45224" y="3657339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dirty="0"/>
              <a:t>Tax Rates:  </a:t>
            </a:r>
          </a:p>
          <a:p>
            <a:pPr marL="742950" lvl="1" indent="-285750" eaLnBrk="1" hangingPunct="1"/>
            <a:r>
              <a:rPr lang="en-US" sz="2400" b="1" dirty="0"/>
              <a:t>Marginal Tax Rate</a:t>
            </a:r>
            <a:r>
              <a:rPr lang="en-US" sz="2400" dirty="0"/>
              <a:t>: the tax rate on an </a:t>
            </a:r>
            <a:r>
              <a:rPr lang="en-US" sz="2400" i="1" dirty="0"/>
              <a:t>additional</a:t>
            </a:r>
            <a:r>
              <a:rPr lang="en-US" sz="2400" dirty="0"/>
              <a:t> $1 of taxable income</a:t>
            </a:r>
          </a:p>
          <a:p>
            <a:pPr marL="742950" lvl="1" indent="-285750" eaLnBrk="1" hangingPunct="1"/>
            <a:r>
              <a:rPr lang="en-US" sz="2400" b="1" dirty="0"/>
              <a:t>Average Tax Rate</a:t>
            </a:r>
            <a:r>
              <a:rPr lang="en-US" sz="2400" dirty="0"/>
              <a:t>:  Total Taxes / Total Income</a:t>
            </a:r>
          </a:p>
          <a:p>
            <a:pPr marL="742950" lvl="1" indent="-285750" eaLnBrk="1" hangingPunct="1"/>
            <a:endParaRPr lang="en-US" sz="2400" dirty="0"/>
          </a:p>
          <a:p>
            <a:pPr marL="342900" indent="-342900" eaLnBrk="1" hangingPunct="1"/>
            <a:r>
              <a:rPr lang="en-US" sz="2800" dirty="0"/>
              <a:t>What are your MTR and ATR if your </a:t>
            </a:r>
            <a:r>
              <a:rPr lang="en-US" sz="2800" i="1" dirty="0"/>
              <a:t>taxable income </a:t>
            </a:r>
            <a:r>
              <a:rPr lang="en-US" sz="2800" dirty="0"/>
              <a:t>( gross income after deductions) is $70,000?</a:t>
            </a:r>
          </a:p>
          <a:p>
            <a:pPr marL="742950" lvl="1" indent="-285750" eaLnBrk="1" hangingPunct="1"/>
            <a:r>
              <a:rPr lang="en-US" sz="2400" dirty="0"/>
              <a:t>Answer:  </a:t>
            </a:r>
          </a:p>
          <a:p>
            <a:pPr marL="1143000" lvl="2" indent="-228600" eaLnBrk="1" hangingPunct="1"/>
            <a:r>
              <a:rPr lang="en-US" sz="2000" b="1" dirty="0"/>
              <a:t>MTR</a:t>
            </a:r>
            <a:r>
              <a:rPr lang="en-US" sz="2000" dirty="0"/>
              <a:t> = 22%</a:t>
            </a:r>
          </a:p>
          <a:p>
            <a:pPr marL="1143000" lvl="2" indent="-228600" eaLnBrk="1" hangingPunct="1"/>
            <a:r>
              <a:rPr lang="en-US" sz="2000" b="1" dirty="0"/>
              <a:t>ATR</a:t>
            </a:r>
            <a:r>
              <a:rPr lang="en-US" sz="2000" dirty="0"/>
              <a:t> = (4,617.50+ 6572.5) / 70,000 = 15.99%</a:t>
            </a:r>
            <a:r>
              <a:rPr lang="en-US" sz="18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8677</TotalTime>
  <Words>1463</Words>
  <Application>Microsoft Macintosh PowerPoint</Application>
  <PresentationFormat>On-screen Show (4:3)</PresentationFormat>
  <Paragraphs>230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Transaction Costs: Liquidity</vt:lpstr>
      <vt:lpstr>Taxes</vt:lpstr>
      <vt:lpstr>Marginal Federal Income Tax Rates (2020)</vt:lpstr>
      <vt:lpstr>Taxes:  Marginal and Average Rates</vt:lpstr>
      <vt:lpstr>Taxes:  Different Income and Taxpayers</vt:lpstr>
      <vt:lpstr>Yields, Prices, and Taxes</vt:lpstr>
      <vt:lpstr>Vanguard NJ LT Tax-Exempt Inv (VNJTX)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222</cp:revision>
  <cp:lastPrinted>2018-10-10T20:51:39Z</cp:lastPrinted>
  <dcterms:created xsi:type="dcterms:W3CDTF">2010-03-06T12:54:42Z</dcterms:created>
  <dcterms:modified xsi:type="dcterms:W3CDTF">2020-10-12T19:38:42Z</dcterms:modified>
</cp:coreProperties>
</file>