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0" r:id="rId11"/>
    <p:sldId id="265" r:id="rId12"/>
    <p:sldId id="266" r:id="rId13"/>
    <p:sldId id="267" r:id="rId14"/>
    <p:sldId id="268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9"/>
    <p:restoredTop sz="97335"/>
  </p:normalViewPr>
  <p:slideViewPr>
    <p:cSldViewPr snapToGrid="0" snapToObjects="1">
      <p:cViewPr>
        <p:scale>
          <a:sx n="82" d="100"/>
          <a:sy n="82" d="100"/>
        </p:scale>
        <p:origin x="864" y="10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BC67FA-3E26-304D-BDBD-530C6272A0E0}" type="datetimeFigureOut">
              <a:rPr lang="en-US" smtClean="0"/>
              <a:t>7/7/24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72E6F7-09F5-B04E-8141-9A4144300C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90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B5F3165-117D-C343-9F08-6166C611E228}" type="slidenum">
              <a:rPr lang="en-US" sz="1200">
                <a:latin typeface="Calibri"/>
              </a:rPr>
              <a:pPr eaLnBrk="1" hangingPunct="1"/>
              <a:t>1</a:t>
            </a:fld>
            <a:endParaRPr lang="en-US" sz="1200">
              <a:latin typeface="Calibri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520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6859CE5-3969-BD45-AD84-81875FEC0E5F}" type="slidenum">
              <a:rPr lang="en-US" sz="1200">
                <a:latin typeface="Calibri"/>
              </a:rPr>
              <a:pPr eaLnBrk="1" hangingPunct="1"/>
              <a:t>2</a:t>
            </a:fld>
            <a:endParaRPr lang="en-US" sz="1200">
              <a:latin typeface="Calibri"/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122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AF24013-C996-6649-B263-AB7B6E946483}" type="slidenum">
              <a:rPr lang="en-US" sz="1200">
                <a:latin typeface="Calibri"/>
              </a:rPr>
              <a:pPr eaLnBrk="1" hangingPunct="1"/>
              <a:t>3</a:t>
            </a:fld>
            <a:endParaRPr lang="en-US" sz="1200">
              <a:latin typeface="Calibri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4192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02AE70E-9B7B-E148-8ED1-E02D7F90715A}" type="slidenum">
              <a:rPr lang="en-US" sz="1200">
                <a:latin typeface="Calibri"/>
              </a:rPr>
              <a:pPr eaLnBrk="1" hangingPunct="1"/>
              <a:t>4</a:t>
            </a:fld>
            <a:endParaRPr lang="en-US" sz="1200">
              <a:latin typeface="Calibri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883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2E6F7-09F5-B04E-8141-9A4144300CC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7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36AB19F-590C-8748-B115-B6E02B46B3E6}" type="slidenum">
              <a:rPr lang="en-US" sz="1200">
                <a:latin typeface="Calibri"/>
              </a:rPr>
              <a:pPr eaLnBrk="1" hangingPunct="1"/>
              <a:t>7</a:t>
            </a:fld>
            <a:endParaRPr lang="en-US" sz="1200">
              <a:latin typeface="Calibri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1741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BED8F07-6316-E74A-8610-C61645FB90F6}" type="slidenum">
              <a:rPr lang="en-US" sz="1200">
                <a:latin typeface="Calibri"/>
              </a:rPr>
              <a:pPr eaLnBrk="1" hangingPunct="1"/>
              <a:t>8</a:t>
            </a:fld>
            <a:endParaRPr lang="en-US" sz="1200">
              <a:latin typeface="Calibri"/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039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30B416B-09A3-8A42-827A-435784E80D42}" type="slidenum">
              <a:rPr lang="en-US" sz="1200">
                <a:latin typeface="Calibri"/>
              </a:rPr>
              <a:pPr eaLnBrk="1" hangingPunct="1"/>
              <a:t>9</a:t>
            </a:fld>
            <a:endParaRPr lang="en-US" sz="1200">
              <a:latin typeface="Calibri"/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3576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72E6F7-09F5-B04E-8141-9A4144300CC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85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12192000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474733"/>
            <a:ext cx="38608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C21DD4-41B5-334E-93AA-1CAF293570EE}"/>
              </a:ext>
            </a:extLst>
          </p:cNvPr>
          <p:cNvSpPr txBox="1"/>
          <p:nvPr userDrawn="1"/>
        </p:nvSpPr>
        <p:spPr>
          <a:xfrm>
            <a:off x="635000" y="65870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25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5359125" y="2692959"/>
            <a:ext cx="1326383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5427337" y="3778176"/>
            <a:ext cx="1353183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1011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180753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141732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50769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50501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411480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76061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1912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5016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5016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1912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1912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016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501651" y="3302419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5016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1912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6191251" y="3302418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61912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993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601565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513036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7408972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9747251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601565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84480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513036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7408972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9747251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44854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09600" y="1417320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09600" y="3065544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09600" y="4713767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417320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3065543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4713767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741605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63034" y="1397000"/>
            <a:ext cx="2317751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747434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114120" y="1397000"/>
            <a:ext cx="2317749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931834" y="1397000"/>
            <a:ext cx="2315633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9298521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63033" y="2954338"/>
            <a:ext cx="2863851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291418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8748186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019802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575734" y="4497388"/>
            <a:ext cx="3754967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4226985" y="4497388"/>
            <a:ext cx="3754967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7878234" y="4497388"/>
            <a:ext cx="3754967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34481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344304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2360778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3377252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44800" y="4393726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5410200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609600" y="1344304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2357366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609600" y="3370428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609600" y="4383490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609600" y="5396552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787942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58928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30480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90043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611718" y="3478213"/>
            <a:ext cx="10358967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4572000" y="3651251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2235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74168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10261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4375151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603251" y="3413125"/>
            <a:ext cx="10985500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91440" bIns="9144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100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814918" y="3460751"/>
            <a:ext cx="10358967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3381155" y="12954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4224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47752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707136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963168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12192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92456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20320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64008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3556000" y="5181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79883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48768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3170367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1219201" y="129540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1219201" y="1800013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219201" y="2304626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1219201" y="2809239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219201" y="3313852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1219201" y="3818465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1219201" y="4323078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1219201" y="4827691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609600" y="129540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609600" y="1800013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609600" y="2304626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609600" y="2809239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609600" y="3313852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609600" y="3818465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609600" y="4323078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609600" y="4827691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10972800" y="129540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10972800" y="1800013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10972800" y="2304626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10972800" y="2809239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10972800" y="3313852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10972800" y="3818465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10972800" y="4323078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10972800" y="4827691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1215702" y="5332304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606100" y="5332304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10969300" y="5332304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1215702" y="583692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606100" y="583692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10969300" y="583692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4554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12064" y="533400"/>
            <a:ext cx="11277600" cy="5812064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-22860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2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914400" indent="-228600" algn="just">
              <a:buClr>
                <a:srgbClr val="B01C2E"/>
              </a:buClr>
              <a:buSzPct val="60000"/>
              <a:buFont typeface="Arial" charset="0"/>
              <a:buChar char="•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14300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41933"/>
            <a:ext cx="112776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395288" algn="l"/>
              </a:tabLst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11180064" y="6471105"/>
            <a:ext cx="6096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1" smtClean="0"/>
            </a:lvl1pPr>
          </a:lstStyle>
          <a:p>
            <a:pPr>
              <a:defRPr/>
            </a:pPr>
            <a:r>
              <a:rPr lang="en-US" dirty="0"/>
              <a:t>Introduction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DEF978-C1CD-9C44-81B7-9308DB31E6DA}"/>
              </a:ext>
            </a:extLst>
          </p:cNvPr>
          <p:cNvSpPr txBox="1"/>
          <p:nvPr userDrawn="1"/>
        </p:nvSpPr>
        <p:spPr>
          <a:xfrm>
            <a:off x="474133" y="65870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671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1335024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609600" y="3744363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2540000" y="1348565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2540000" y="3763963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2540000" y="2199167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2540000" y="4619625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59200" y="1348565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59200" y="3763963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59200" y="2199167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3759200" y="4619625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7444763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6195484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1003300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3122762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8315844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1002811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195893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24026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588434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3403600" y="1911351"/>
            <a:ext cx="2559051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6197601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9027585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563115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4377013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7171436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10002267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89279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403177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6197600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9028431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525267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1104" y="1450181"/>
            <a:ext cx="3462528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4364739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8278372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364736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8278368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51104" y="2057402"/>
            <a:ext cx="3364992" cy="276999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7784782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9505696" y="1493520"/>
            <a:ext cx="1975104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64592" indent="-164592" algn="l">
              <a:lnSpc>
                <a:spcPts val="14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200" b="0">
                <a:solidFill>
                  <a:srgbClr val="000000"/>
                </a:solidFill>
              </a:defRPr>
            </a:lvl1pPr>
            <a:lvl2pPr marL="164592" indent="0" algn="l">
              <a:spcBef>
                <a:spcPts val="700"/>
              </a:spcBef>
              <a:buNone/>
              <a:defRPr sz="1200" b="0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609600" y="16002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1200" b="1" baseline="0">
                <a:solidFill>
                  <a:srgbClr val="FFFFFF"/>
                </a:solidFill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609600" y="48768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09600" y="32385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922016" y="16002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922016" y="32385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922016" y="48768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004918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912284" y="2635250"/>
            <a:ext cx="10369549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80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40208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40208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609600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209844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5846233" y="3341688"/>
            <a:ext cx="501651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72000" tIns="72000" rIns="72000" bIns="72000" anchor="ctr"/>
          <a:lstStyle/>
          <a:p>
            <a:endParaRPr lang="en-US" sz="180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13536" y="1417320"/>
            <a:ext cx="4047744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7022169" y="1417320"/>
            <a:ext cx="407212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1113536" y="1874520"/>
            <a:ext cx="438912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6705177" y="1874520"/>
            <a:ext cx="438912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179405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8242300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646176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3556000" y="18288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3556000" y="242316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3556000" y="301752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3556000" y="361188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3556000" y="420624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3556000" y="48006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3352800" y="1981200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3352800" y="2570074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3352800" y="315894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3352800" y="3747822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3352800" y="4336696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3352800" y="492556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477543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528320" y="160020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495040" y="160020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528320" y="274828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495040" y="274828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28320" y="389636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495040" y="389636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6355" y="504444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3503075" y="504444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657053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1187196" y="794005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149600" y="1371600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149600" y="2474977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149600" y="3578353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149600" y="4681728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1187196" y="1897381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1187196" y="3000757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1187196" y="4104132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1312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748039" y="5370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C32519-80A0-E84A-BED3-7F4062F22069}"/>
              </a:ext>
            </a:extLst>
          </p:cNvPr>
          <p:cNvSpPr txBox="1"/>
          <p:nvPr userDrawn="1"/>
        </p:nvSpPr>
        <p:spPr>
          <a:xfrm>
            <a:off x="592667" y="65616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8995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7797801" y="3117850"/>
            <a:ext cx="4406900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277813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1741488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3758672" y="3122613"/>
            <a:ext cx="4416425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5777972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0160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0353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50524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70717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9086851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812800" y="21336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812800" y="33909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812800" y="4648200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8719421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4364736" y="1444752"/>
            <a:ext cx="3462528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7160768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812800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7160768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812800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7160768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812800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7160768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812800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354106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331200" y="1420504"/>
            <a:ext cx="3450336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15568">
              <a:buClr>
                <a:srgbClr val="B01C1A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70560" y="15544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70560" y="27482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70560" y="39420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670560" y="51358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7069551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406400" y="2362200"/>
            <a:ext cx="8156448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406400" y="3491484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6400" y="4620768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8548577" y="1417320"/>
            <a:ext cx="280416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5854700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3698748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542796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542796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3698748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5854700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8548577" y="1861185"/>
            <a:ext cx="280416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631887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4091518" y="1981201"/>
            <a:ext cx="3382433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609601" y="1982789"/>
            <a:ext cx="3373967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7579785" y="1981201"/>
            <a:ext cx="3829049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7574514" y="1983087"/>
            <a:ext cx="383432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091412" y="1983087"/>
            <a:ext cx="3565957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4038600"/>
            <a:ext cx="107696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609600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6114371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609600" y="1417320"/>
            <a:ext cx="692505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541684" y="1417325"/>
            <a:ext cx="4047744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1983087"/>
            <a:ext cx="3565957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609600" y="1981200"/>
            <a:ext cx="3297573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4192430" y="1988239"/>
            <a:ext cx="3183381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343400"/>
            <a:ext cx="107696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3736" indent="-173736">
              <a:lnSpc>
                <a:spcPct val="95000"/>
              </a:lnSpc>
              <a:spcBef>
                <a:spcPts val="720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7472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521208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9144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7683241" y="1987175"/>
            <a:ext cx="372559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9321310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7342718" y="1755775"/>
            <a:ext cx="905933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117475" eaLnBrk="0" hangingPunct="0">
              <a:lnSpc>
                <a:spcPct val="95000"/>
              </a:lnSpc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399164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63711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3991647" y="1290638"/>
            <a:ext cx="316992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8400511" y="1290638"/>
            <a:ext cx="316992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637117" y="1290638"/>
            <a:ext cx="316992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759037" y="173126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118872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759037" y="235712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759037" y="2982976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59037" y="3608832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759037" y="4234688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759037" y="548640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759037" y="486054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4113567" y="174345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4113567" y="236931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4113567" y="2995168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4113567" y="3621024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4113567" y="4246880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4113567" y="549859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4113567" y="487273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8400511" y="174345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8400511" y="236931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8400511" y="2995168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8400511" y="3621024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8400511" y="4246880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8400511" y="549859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8400511" y="487273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433748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7133167" y="1497014"/>
            <a:ext cx="905933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9549384" y="-97536"/>
            <a:ext cx="640080" cy="3425952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156448" y="1981200"/>
            <a:ext cx="3425952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="1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="1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 b="1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5080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5080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5080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7432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7432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7432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49784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49784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49784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9855464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1340909" y="2289175"/>
            <a:ext cx="768350" cy="850900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881313" y="3486680"/>
            <a:ext cx="752475" cy="833967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4429126" y="4714875"/>
            <a:ext cx="698500" cy="793751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5175608" y="4986243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638822" y="1441358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2150310" y="2622986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3674314" y="3804614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6195830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950384" y="1782764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950384" y="5300664"/>
            <a:ext cx="10625667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950384" y="4129089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950384" y="2955925"/>
            <a:ext cx="10625667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944921" y="1501649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944921" y="5019703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marR="0" indent="-1762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944921" y="3847016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944921" y="2674335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4995828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637117" y="3294064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637117" y="4670425"/>
            <a:ext cx="10651067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637117" y="6046789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2110661" y="1290643"/>
            <a:ext cx="2494291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9195340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6819046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442752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2068960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609600" y="343666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09600" y="480248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110661" y="2068960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110661" y="344150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2110661" y="480732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442752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442752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4442752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19045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819045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6819045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195340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9195340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9195340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3327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508000" y="3886200"/>
            <a:ext cx="111760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9375077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868085" y="1277938"/>
            <a:ext cx="8824383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880784" y="1568450"/>
            <a:ext cx="8811683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554302" y="3602303"/>
            <a:ext cx="4665662" cy="16933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3445933" y="1576388"/>
            <a:ext cx="7374467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624417" y="1860550"/>
            <a:ext cx="10759016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624418" y="1277938"/>
            <a:ext cx="2256367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630767" y="1277938"/>
            <a:ext cx="22352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879952" y="1282930"/>
            <a:ext cx="8496387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02149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88796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886892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34541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290700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68580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1560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572339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85599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912720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742530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992604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694508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102618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1082911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730741" y="1548247"/>
            <a:ext cx="860776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868569" y="1278088"/>
            <a:ext cx="860776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711200" y="1905000"/>
            <a:ext cx="207264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73736" indent="-173736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3059831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2074333" y="1828801"/>
            <a:ext cx="9508067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596900" y="2189163"/>
            <a:ext cx="1464733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590551" y="1819275"/>
            <a:ext cx="10979149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683685" y="1566864"/>
            <a:ext cx="1178983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683685" y="1939925"/>
            <a:ext cx="1178983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590551" y="2200275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590551" y="5486400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2074334" y="1468439"/>
            <a:ext cx="9469967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2061634" y="1828800"/>
            <a:ext cx="865717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061633" y="1835813"/>
            <a:ext cx="86121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937751" y="1835813"/>
            <a:ext cx="86251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3800274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4662791" y="1835813"/>
            <a:ext cx="85603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18824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6394315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7250347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8112867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8975387" y="1835813"/>
            <a:ext cx="86252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9844389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10700427" y="1835813"/>
            <a:ext cx="87089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25653" y="223026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625653" y="259557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625653" y="296088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625653" y="332619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625653" y="369150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625653" y="405681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625653" y="5152742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625653" y="442212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625653" y="478743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2083023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94301C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93775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380027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466279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55188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6394315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725034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811286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897538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9844389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107004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2061633" y="232170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2061633" y="268701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2061633" y="305232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2061633" y="3417630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2061633" y="3782940"/>
            <a:ext cx="6096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2061633" y="414825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2061633" y="451356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2061633" y="487887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2061633" y="5244182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4582160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4064000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7140089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6621929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064438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2372785" y="5981700"/>
            <a:ext cx="7327900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9717" y="5453936"/>
            <a:ext cx="7315200" cy="474325"/>
          </a:xfrm>
          <a:prstGeom prst="rect">
            <a:avLst/>
          </a:prstGeom>
        </p:spPr>
        <p:txBody>
          <a:bodyPr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66755"/>
            <a:ext cx="73152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6042020"/>
            <a:ext cx="73152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26004" y="0"/>
            <a:ext cx="10139992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22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3559347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03254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3254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03254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9337923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337923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9337923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9337923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03254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7018163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12506" y="1419225"/>
            <a:ext cx="3376247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1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1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1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1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946923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66735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6506504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1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7687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912829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768600" y="2667000"/>
            <a:ext cx="883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7559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73406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756408" y="2743200"/>
            <a:ext cx="8851392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 "/>
              <a:defRPr sz="1000" b="0" baseline="0">
                <a:latin typeface="+mn-lt"/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 "/>
              <a:defRPr sz="100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228600" indent="-228600">
              <a:buClr>
                <a:srgbClr val="B01C2E"/>
              </a:buClr>
              <a:buFont typeface="Wingdings 2" pitchFamily="18" charset="2"/>
              <a:buChar char="¡"/>
              <a:defRPr sz="1000" baseline="0">
                <a:latin typeface="Arial" pitchFamily="34" charset="0"/>
              </a:defRPr>
            </a:lvl3pPr>
            <a:lvl4pPr marL="4572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4pPr>
            <a:lvl5pPr marL="6858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07483" y="1108074"/>
            <a:ext cx="1560576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7487" y="2722996"/>
            <a:ext cx="2034116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000"/>
              </a:lnSpc>
              <a:buNone/>
              <a:defRPr sz="1000" b="0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7340600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756408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756408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7340600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756408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NSimSun" pitchFamily="49" charset="-122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340600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Arial" pitchFamily="34" charset="0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1136694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6931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69313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23842" y="1246188"/>
            <a:ext cx="10917767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2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93062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930622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5133498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133498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322517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7322514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9525389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9525389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76931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769313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93062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930622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5133498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5133498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7322517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7322514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9525389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9525389" y="3962401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298893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88433" y="14398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584201" y="18970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588433" y="32686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584201" y="37258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3478108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6372015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265920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975104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6299200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975104" y="4800600"/>
            <a:ext cx="829056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584201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58711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508000" y="39319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6208757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869224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2302434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601133" y="6020181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601133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818451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5035768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7253085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9470400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818451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818451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5035768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5035768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7253085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725308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9470400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92079638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5123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4886657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9900634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10363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Introduction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469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9818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2064" y="805002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814835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2"/>
            <a:ext cx="112776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093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6254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5384800" y="3046413"/>
            <a:ext cx="13208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28800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02452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12192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1480800" y="6436634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4165600" y="6442487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1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Introduction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96545" y="6423028"/>
            <a:ext cx="314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800" dirty="0">
                <a:latin typeface="+mn-lt"/>
              </a:rPr>
              <a:t>CF</a:t>
            </a:r>
            <a:r>
              <a:rPr lang="en-US" sz="800" baseline="0" dirty="0">
                <a:latin typeface="+mn-lt"/>
              </a:rPr>
              <a:t>_Intro_24</a:t>
            </a:r>
            <a:endParaRPr lang="en-US" sz="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177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715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8" r:id="rId39"/>
    <p:sldLayoutId id="2147483699" r:id="rId40"/>
    <p:sldLayoutId id="2147483700" r:id="rId41"/>
    <p:sldLayoutId id="2147483701" r:id="rId42"/>
    <p:sldLayoutId id="2147483702" r:id="rId43"/>
    <p:sldLayoutId id="2147483703" r:id="rId44"/>
    <p:sldLayoutId id="2147483704" r:id="rId45"/>
    <p:sldLayoutId id="2147483705" r:id="rId46"/>
    <p:sldLayoutId id="2147483706" r:id="rId47"/>
    <p:sldLayoutId id="2147483707" r:id="rId48"/>
    <p:sldLayoutId id="2147483708" r:id="rId49"/>
    <p:sldLayoutId id="2147483709" r:id="rId50"/>
    <p:sldLayoutId id="2147483710" r:id="rId51"/>
    <p:sldLayoutId id="2147483711" r:id="rId52"/>
    <p:sldLayoutId id="2147483712" r:id="rId53"/>
    <p:sldLayoutId id="2147483713" r:id="rId54"/>
    <p:sldLayoutId id="2147483714" r:id="rId55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stoolpresidente" TargetMode="External"/><Relationship Id="rId3" Type="http://schemas.openxmlformats.org/officeDocument/2006/relationships/hyperlink" Target="https://corpfin.ivo-welch.info/home/" TargetMode="External"/><Relationship Id="rId7" Type="http://schemas.openxmlformats.org/officeDocument/2006/relationships/hyperlink" Target="https://twitter.com/TikTokInvestor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loomberg.com/account/newsletters/money-stuff" TargetMode="External"/><Relationship Id="rId5" Type="http://schemas.openxmlformats.org/officeDocument/2006/relationships/hyperlink" Target="http://pages.stern.nyu.edu/~adamodar/" TargetMode="External"/><Relationship Id="rId4" Type="http://schemas.openxmlformats.org/officeDocument/2006/relationships/hyperlink" Target="https://corpfin.ivo-welch.info/bookcomparison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7RvRRUgDmhw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legalist.com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6"/>
          <p:cNvSpPr>
            <a:spLocks noGrp="1" noChangeArrowheads="1"/>
          </p:cNvSpPr>
          <p:nvPr>
            <p:ph idx="4294967295"/>
          </p:nvPr>
        </p:nvSpPr>
        <p:spPr>
          <a:xfrm>
            <a:off x="914400" y="533400"/>
            <a:ext cx="11277600" cy="5811838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FontTx/>
              <a:buNone/>
            </a:pPr>
            <a:endParaRPr lang="en-US" sz="4000" b="1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buFontTx/>
              <a:buNone/>
            </a:pPr>
            <a:endParaRPr lang="en-US" sz="4400" b="1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buFontTx/>
              <a:buNone/>
            </a:pPr>
            <a:r>
              <a:rPr lang="en-US" sz="4800" b="1" dirty="0">
                <a:ea typeface="ＭＳ Ｐゴシック" charset="0"/>
                <a:cs typeface="ＭＳ Ｐゴシック" charset="0"/>
              </a:rPr>
              <a:t>Corporate Finance</a:t>
            </a:r>
          </a:p>
          <a:p>
            <a:pPr algn="ctr" eaLnBrk="1" hangingPunct="1">
              <a:buFontTx/>
              <a:buNone/>
            </a:pPr>
            <a:r>
              <a:rPr lang="en-US" sz="4400" b="1" dirty="0">
                <a:ea typeface="ＭＳ Ｐゴシック" charset="0"/>
                <a:cs typeface="ＭＳ Ｐゴシック" charset="0"/>
              </a:rPr>
              <a:t>Introduction</a:t>
            </a:r>
          </a:p>
          <a:p>
            <a:pPr algn="ctr" eaLnBrk="1" hangingPunct="1">
              <a:buFontTx/>
              <a:buNone/>
            </a:pPr>
            <a:endParaRPr lang="en-US" sz="3600" b="1" dirty="0">
              <a:ea typeface="ＭＳ Ｐゴシック" charset="0"/>
              <a:cs typeface="ＭＳ Ｐゴシック" charset="0"/>
            </a:endParaRPr>
          </a:p>
          <a:p>
            <a:pPr algn="ctr">
              <a:buNone/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Fall 2024</a:t>
            </a:r>
          </a:p>
          <a:p>
            <a:pPr algn="ctr" eaLnBrk="1" hangingPunct="1">
              <a:buFontTx/>
              <a:buNone/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Prof. Jeffrey Colón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706CB-156B-8643-9A07-D8448DABBCBD}" type="slidenum">
              <a:rPr lang="en-US" altLang="en-US" smtClean="0"/>
              <a:pPr/>
              <a:t>1</a:t>
            </a:fld>
            <a:endParaRPr lang="en-US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07CB19-E29E-4847-91A8-4FD9D7876544}"/>
              </a:ext>
            </a:extLst>
          </p:cNvPr>
          <p:cNvSpPr txBox="1"/>
          <p:nvPr/>
        </p:nvSpPr>
        <p:spPr>
          <a:xfrm>
            <a:off x="410198" y="66144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564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Valuation Ties Together Many Law School Classes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4419230" y="3051276"/>
            <a:ext cx="2888723" cy="68954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Valuation</a:t>
            </a:r>
          </a:p>
        </p:txBody>
      </p:sp>
      <p:cxnSp>
        <p:nvCxnSpPr>
          <p:cNvPr id="8" name="Straight Connector 7"/>
          <p:cNvCxnSpPr>
            <a:stCxn id="6" idx="6"/>
            <a:endCxn id="9" idx="2"/>
          </p:cNvCxnSpPr>
          <p:nvPr/>
        </p:nvCxnSpPr>
        <p:spPr>
          <a:xfrm flipV="1">
            <a:off x="7307953" y="3283944"/>
            <a:ext cx="1601460" cy="112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8909413" y="2939170"/>
            <a:ext cx="1930400" cy="689548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M&amp;A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8814523" y="4395813"/>
            <a:ext cx="2759969" cy="730438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Corp. Reorganizations</a:t>
            </a:r>
          </a:p>
        </p:txBody>
      </p:sp>
      <p:sp>
        <p:nvSpPr>
          <p:cNvPr id="12" name="Oval 11"/>
          <p:cNvSpPr/>
          <p:nvPr/>
        </p:nvSpPr>
        <p:spPr>
          <a:xfrm>
            <a:off x="3387668" y="4961857"/>
            <a:ext cx="2169563" cy="689548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Securities Regulation</a:t>
            </a:r>
          </a:p>
        </p:txBody>
      </p:sp>
      <p:sp>
        <p:nvSpPr>
          <p:cNvPr id="13" name="Oval 12"/>
          <p:cNvSpPr/>
          <p:nvPr/>
        </p:nvSpPr>
        <p:spPr>
          <a:xfrm>
            <a:off x="1223141" y="2915844"/>
            <a:ext cx="2276148" cy="6895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Accounting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4" name="Oval 13"/>
          <p:cNvSpPr/>
          <p:nvPr/>
        </p:nvSpPr>
        <p:spPr>
          <a:xfrm>
            <a:off x="5653434" y="1184481"/>
            <a:ext cx="1930400" cy="836014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Commercial </a:t>
            </a:r>
          </a:p>
          <a:p>
            <a:pPr algn="ctr"/>
            <a:r>
              <a:rPr lang="en-US" sz="1600" b="1" dirty="0">
                <a:solidFill>
                  <a:schemeClr val="tx1"/>
                </a:solidFill>
              </a:rPr>
              <a:t>Drafting</a:t>
            </a:r>
          </a:p>
        </p:txBody>
      </p:sp>
      <p:sp>
        <p:nvSpPr>
          <p:cNvPr id="15" name="Oval 14"/>
          <p:cNvSpPr/>
          <p:nvPr/>
        </p:nvSpPr>
        <p:spPr>
          <a:xfrm>
            <a:off x="1568889" y="1390362"/>
            <a:ext cx="1930400" cy="689548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Corp. Tax</a:t>
            </a:r>
          </a:p>
        </p:txBody>
      </p:sp>
      <p:sp>
        <p:nvSpPr>
          <p:cNvPr id="16" name="Oval 15"/>
          <p:cNvSpPr/>
          <p:nvPr/>
        </p:nvSpPr>
        <p:spPr>
          <a:xfrm>
            <a:off x="1338918" y="4231984"/>
            <a:ext cx="1930400" cy="689548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Intro. to the Deal</a:t>
            </a:r>
          </a:p>
        </p:txBody>
      </p:sp>
      <p:cxnSp>
        <p:nvCxnSpPr>
          <p:cNvPr id="17" name="Straight Connector 16"/>
          <p:cNvCxnSpPr>
            <a:stCxn id="6" idx="6"/>
            <a:endCxn id="11" idx="0"/>
          </p:cNvCxnSpPr>
          <p:nvPr/>
        </p:nvCxnSpPr>
        <p:spPr>
          <a:xfrm>
            <a:off x="7307953" y="3396050"/>
            <a:ext cx="2886555" cy="9997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6" idx="4"/>
            <a:endCxn id="12" idx="0"/>
          </p:cNvCxnSpPr>
          <p:nvPr/>
        </p:nvCxnSpPr>
        <p:spPr>
          <a:xfrm flipH="1">
            <a:off x="4472450" y="3740824"/>
            <a:ext cx="1391142" cy="1221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6" idx="0"/>
            <a:endCxn id="14" idx="4"/>
          </p:cNvCxnSpPr>
          <p:nvPr/>
        </p:nvCxnSpPr>
        <p:spPr>
          <a:xfrm flipV="1">
            <a:off x="5863592" y="2020495"/>
            <a:ext cx="755042" cy="1030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6" idx="2"/>
            <a:endCxn id="15" idx="6"/>
          </p:cNvCxnSpPr>
          <p:nvPr/>
        </p:nvCxnSpPr>
        <p:spPr>
          <a:xfrm flipH="1" flipV="1">
            <a:off x="3499289" y="1735136"/>
            <a:ext cx="919941" cy="16609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6" idx="2"/>
            <a:endCxn id="13" idx="6"/>
          </p:cNvCxnSpPr>
          <p:nvPr/>
        </p:nvCxnSpPr>
        <p:spPr>
          <a:xfrm flipH="1" flipV="1">
            <a:off x="3499289" y="3260618"/>
            <a:ext cx="919941" cy="1354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6" idx="2"/>
            <a:endCxn id="16" idx="6"/>
          </p:cNvCxnSpPr>
          <p:nvPr/>
        </p:nvCxnSpPr>
        <p:spPr>
          <a:xfrm flipH="1">
            <a:off x="3269318" y="3396050"/>
            <a:ext cx="1149912" cy="1180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583834" y="1646309"/>
            <a:ext cx="2366252" cy="689548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Secured Transactions</a:t>
            </a:r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47" name="Straight Connector 46"/>
          <p:cNvCxnSpPr>
            <a:stCxn id="6" idx="6"/>
            <a:endCxn id="45" idx="4"/>
          </p:cNvCxnSpPr>
          <p:nvPr/>
        </p:nvCxnSpPr>
        <p:spPr>
          <a:xfrm flipV="1">
            <a:off x="7307953" y="2335857"/>
            <a:ext cx="1459007" cy="10601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6338599" y="4761031"/>
            <a:ext cx="2169563" cy="890373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Venture Capital &amp; Private Equity</a:t>
            </a:r>
          </a:p>
        </p:txBody>
      </p:sp>
      <p:cxnSp>
        <p:nvCxnSpPr>
          <p:cNvPr id="59" name="Straight Connector 58"/>
          <p:cNvCxnSpPr>
            <a:stCxn id="6" idx="4"/>
            <a:endCxn id="57" idx="0"/>
          </p:cNvCxnSpPr>
          <p:nvPr/>
        </p:nvCxnSpPr>
        <p:spPr>
          <a:xfrm>
            <a:off x="5863592" y="3740824"/>
            <a:ext cx="1559789" cy="10202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Oval 1">
            <a:extLst>
              <a:ext uri="{FF2B5EF4-FFF2-40B4-BE49-F238E27FC236}">
                <a16:creationId xmlns:a16="http://schemas.microsoft.com/office/drawing/2014/main" id="{B57AD823-67D4-D96B-D56D-A962C643305B}"/>
              </a:ext>
            </a:extLst>
          </p:cNvPr>
          <p:cNvSpPr/>
          <p:nvPr/>
        </p:nvSpPr>
        <p:spPr>
          <a:xfrm>
            <a:off x="3635345" y="1198142"/>
            <a:ext cx="1643237" cy="836014"/>
          </a:xfrm>
          <a:prstGeom prst="ellipse">
            <a:avLst/>
          </a:prstGeom>
          <a:noFill/>
          <a:ln>
            <a:solidFill>
              <a:schemeClr val="accent3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Trusts &amp; Estates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9748956-0239-C4ED-C2D9-B52A87B38949}"/>
              </a:ext>
            </a:extLst>
          </p:cNvPr>
          <p:cNvCxnSpPr>
            <a:stCxn id="2" idx="4"/>
            <a:endCxn id="6" idx="0"/>
          </p:cNvCxnSpPr>
          <p:nvPr/>
        </p:nvCxnSpPr>
        <p:spPr>
          <a:xfrm>
            <a:off x="4456964" y="2034156"/>
            <a:ext cx="1406628" cy="10171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527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45" grpId="0" animBg="1"/>
      <p:bldP spid="57" grpId="0" animBg="1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Query: </a:t>
            </a:r>
            <a:r>
              <a:rPr lang="en-US" dirty="0">
                <a:ea typeface="ＭＳ Ｐゴシック" charset="0"/>
                <a:cs typeface="ＭＳ Ｐゴシック" charset="0"/>
              </a:rPr>
              <a:t>When you were considering going to law </a:t>
            </a:r>
            <a:r>
              <a:rPr lang="en-US">
                <a:ea typeface="ＭＳ Ｐゴシック" charset="0"/>
                <a:cs typeface="ＭＳ Ｐゴシック" charset="0"/>
              </a:rPr>
              <a:t>school, what </a:t>
            </a:r>
            <a:r>
              <a:rPr lang="en-US" dirty="0">
                <a:ea typeface="ＭＳ Ｐゴシック" charset="0"/>
                <a:cs typeface="ＭＳ Ｐゴシック" charset="0"/>
              </a:rPr>
              <a:t>were the </a:t>
            </a:r>
            <a:r>
              <a:rPr lang="en-US" i="1" dirty="0">
                <a:ea typeface="ＭＳ Ｐゴシック" charset="0"/>
                <a:cs typeface="ＭＳ Ｐゴシック" charset="0"/>
              </a:rPr>
              <a:t>financial</a:t>
            </a:r>
            <a:r>
              <a:rPr lang="en-US" dirty="0">
                <a:ea typeface="ＭＳ Ｐゴシック" charset="0"/>
                <a:cs typeface="ＭＳ Ｐゴシック" charset="0"/>
              </a:rPr>
              <a:t> and </a:t>
            </a:r>
            <a:r>
              <a:rPr lang="en-US" i="1" dirty="0">
                <a:ea typeface="ＭＳ Ｐゴシック" charset="0"/>
                <a:cs typeface="ＭＳ Ｐゴシック" charset="0"/>
              </a:rPr>
              <a:t>non-financial </a:t>
            </a:r>
            <a:r>
              <a:rPr lang="en-US" dirty="0">
                <a:ea typeface="ＭＳ Ｐゴシック" charset="0"/>
                <a:cs typeface="ＭＳ Ｐゴシック" charset="0"/>
              </a:rPr>
              <a:t>flows that were relevant to you?  </a:t>
            </a:r>
            <a:r>
              <a:rPr lang="en-US" i="1" dirty="0">
                <a:ea typeface="ＭＳ Ｐゴシック" charset="0"/>
                <a:cs typeface="ＭＳ Ｐゴシック" charset="0"/>
              </a:rPr>
              <a:t>Please list!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marL="228600" lvl="1" indent="0"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Valuation Hypothetical: Law School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49780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  <a:ea typeface="ＭＳ Ｐゴシック" charset="0"/>
                <a:cs typeface="ＭＳ Ｐゴシック" charset="0"/>
              </a:rPr>
              <a:t>Distribution of US Legal Salaries (Class of </a:t>
            </a:r>
            <a:r>
              <a:rPr lang="en-US" dirty="0">
                <a:latin typeface="+mn-lt"/>
                <a:ea typeface="ＭＳ Ｐゴシック" charset="0"/>
                <a:cs typeface="ＭＳ Ｐゴシック" charset="0"/>
              </a:rPr>
              <a:t>‘22</a:t>
            </a:r>
            <a:r>
              <a:rPr lang="en-US" altLang="ja-JP" b="1" dirty="0">
                <a:latin typeface="+mn-lt"/>
                <a:ea typeface="ＭＳ Ｐゴシック" charset="0"/>
                <a:cs typeface="ＭＳ Ｐゴシック" charset="0"/>
              </a:rPr>
              <a:t> </a:t>
            </a:r>
            <a:r>
              <a:rPr lang="en-US" b="1" dirty="0">
                <a:latin typeface="+mn-lt"/>
                <a:ea typeface="ＭＳ Ｐゴシック" charset="0"/>
                <a:cs typeface="ＭＳ Ｐゴシック" charset="0"/>
              </a:rPr>
              <a:t>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014352"/>
              </p:ext>
            </p:extLst>
          </p:nvPr>
        </p:nvGraphicFramePr>
        <p:xfrm>
          <a:off x="8477296" y="675430"/>
          <a:ext cx="3312368" cy="564697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900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00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61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6107">
                  <a:extLst>
                    <a:ext uri="{9D8B030D-6E8A-4147-A177-3AD203B41FA5}">
                      <a16:colId xmlns:a16="http://schemas.microsoft.com/office/drawing/2014/main" val="3554270955"/>
                    </a:ext>
                  </a:extLst>
                </a:gridCol>
              </a:tblGrid>
              <a:tr h="441986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</a:rPr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</a:rPr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</a:rPr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latin typeface="Calibri"/>
                        </a:rPr>
                        <a:t>Median</a:t>
                      </a:r>
                    </a:p>
                    <a:p>
                      <a:pPr algn="ctr"/>
                      <a:r>
                        <a:rPr lang="en-US" sz="1200" dirty="0">
                          <a:latin typeface="Calibri"/>
                        </a:rPr>
                        <a:t>(Law Firm)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957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116,398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85,000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150,000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938798"/>
                  </a:ext>
                </a:extLst>
              </a:tr>
              <a:tr h="34520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109,469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80,000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131,500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4530091"/>
                  </a:ext>
                </a:extLst>
              </a:tr>
              <a:tr h="34520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102,858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75,000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130,000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737335"/>
                  </a:ext>
                </a:extLst>
              </a:tr>
              <a:tr h="34520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100,540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72,500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125,000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5241994"/>
                  </a:ext>
                </a:extLst>
              </a:tr>
              <a:tr h="34520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98,150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70,000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120,000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9899430"/>
                  </a:ext>
                </a:extLst>
              </a:tr>
              <a:tr h="34520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95,320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70,000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117,000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3197097"/>
                  </a:ext>
                </a:extLst>
              </a:tr>
              <a:tr h="34520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90,035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65,000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104,000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520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83,979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64,800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100,000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20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82,292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63,000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95,000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520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82,408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62,467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95,000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520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80,798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61,245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90,000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5201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2011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78,653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60,000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85,000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5201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Calibri"/>
                        </a:rPr>
                        <a:t>2010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Calibri"/>
                        </a:rPr>
                        <a:t>84,111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63,000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104,000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5201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Calibri"/>
                        </a:rPr>
                        <a:t>2009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Calibri"/>
                        </a:rPr>
                        <a:t>93,454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72,000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130,000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5201">
                <a:tc>
                  <a:txBody>
                    <a:bodyPr/>
                    <a:lstStyle/>
                    <a:p>
                      <a:pPr algn="ctr"/>
                      <a:r>
                        <a:rPr lang="en-US" sz="1200" b="1">
                          <a:latin typeface="Calibri"/>
                        </a:rPr>
                        <a:t>2008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92,999*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72,000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latin typeface="Calibri"/>
                        </a:rPr>
                        <a:t>125,000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pic>
        <p:nvPicPr>
          <p:cNvPr id="7" name="Picture 6" descr="A graph of a line graph&#10;&#10;Description automatically generated with medium confidence">
            <a:extLst>
              <a:ext uri="{FF2B5EF4-FFF2-40B4-BE49-F238E27FC236}">
                <a16:creationId xmlns:a16="http://schemas.microsoft.com/office/drawing/2014/main" id="{05DA3942-D18C-7BD9-B792-6460F0C4B5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675429"/>
            <a:ext cx="8020096" cy="56469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F04BB1C-DADC-8A81-BFFE-B154265B5740}"/>
              </a:ext>
            </a:extLst>
          </p:cNvPr>
          <p:cNvSpPr txBox="1"/>
          <p:nvPr/>
        </p:nvSpPr>
        <p:spPr>
          <a:xfrm>
            <a:off x="846096" y="6065056"/>
            <a:ext cx="10342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Source: </a:t>
            </a:r>
            <a:r>
              <a:rPr lang="en-US" sz="1000" dirty="0" err="1"/>
              <a:t>nalp.org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80973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sz="3300" b="1" dirty="0" err="1"/>
              <a:t>Simkovic</a:t>
            </a:r>
            <a:r>
              <a:rPr lang="en-US" sz="3300" b="1" dirty="0"/>
              <a:t> &amp; McIntyre, </a:t>
            </a:r>
            <a:r>
              <a:rPr lang="en-US" sz="3300" b="1" i="1" dirty="0"/>
              <a:t>The Economic Value of a Law Degree </a:t>
            </a:r>
            <a:r>
              <a:rPr lang="en-US" sz="3300" b="1" dirty="0"/>
              <a:t>(2013)</a:t>
            </a:r>
          </a:p>
          <a:p>
            <a:pPr marL="228600" indent="-228600"/>
            <a:r>
              <a:rPr lang="en-US" sz="3500" dirty="0"/>
              <a:t>Legal academics and journalists have marshaled statistics purporting to show that enrolling in law school is irrational. We investigate the economic value of a law degree and find the opposite: given current tuition levels, the median and </a:t>
            </a:r>
            <a:r>
              <a:rPr lang="en-US" sz="3500" b="1" dirty="0"/>
              <a:t>even 25th percentile annual earnings premiums justify enrollment. </a:t>
            </a:r>
            <a:r>
              <a:rPr lang="en-US" sz="3500" b="1" dirty="0">
                <a:solidFill>
                  <a:srgbClr val="FF0000"/>
                </a:solidFill>
              </a:rPr>
              <a:t>For most law school graduates, the net present value of a law degree typically exceeds its cost by hundreds of thousands of dollars.</a:t>
            </a:r>
          </a:p>
          <a:p>
            <a:pPr marL="228600" indent="-228600"/>
            <a:r>
              <a:rPr lang="en-US" sz="3500" dirty="0"/>
              <a:t>After controlling for observable ability sorting, </a:t>
            </a:r>
            <a:r>
              <a:rPr lang="en-US" sz="3500" b="1" dirty="0"/>
              <a:t>we find that a law degree is associated with a 60 percent median increase in monthly earnings and 50 percent increase in median hourly wages. The mean annual earnings premium of a law degree is approximately $53,300 in 2012 dollars. The law degree earnings premium is cyclical and recent years are within historic norms.</a:t>
            </a:r>
          </a:p>
          <a:p>
            <a:pPr marL="228600" indent="-228600"/>
            <a:r>
              <a:rPr lang="en-US" sz="3500" b="1" dirty="0">
                <a:solidFill>
                  <a:srgbClr val="FF0000"/>
                </a:solidFill>
              </a:rPr>
              <a:t>We estimate the mean pre-tax lifetime value of a law degree as approximately $1,000,000</a:t>
            </a:r>
            <a:r>
              <a:rPr lang="en-US" b="1" dirty="0">
                <a:solidFill>
                  <a:srgbClr val="FF0000"/>
                </a:solidFill>
              </a:rPr>
              <a:t>.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Valuation Hypothetical: Law School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E9130-32D2-A041-9C76-010FC05F0BD3}" type="slidenum">
              <a:rPr lang="en-US"/>
              <a:pPr/>
              <a:t>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763856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Valuation Hypothetical: Law School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E9130-32D2-A041-9C76-010FC05F0BD3}" type="slidenum">
              <a:rPr lang="en-US"/>
              <a:pPr/>
              <a:t>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</a:p>
        </p:txBody>
      </p:sp>
      <p:pic>
        <p:nvPicPr>
          <p:cNvPr id="3" name="Content Placeholder 5" descr="lawdeg1.png">
            <a:extLst>
              <a:ext uri="{FF2B5EF4-FFF2-40B4-BE49-F238E27FC236}">
                <a16:creationId xmlns:a16="http://schemas.microsoft.com/office/drawing/2014/main" id="{CFDA5D12-0C0A-8C22-92BB-FD57B055F9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589" y="663678"/>
            <a:ext cx="11031711" cy="5555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772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Valuation Hypothetical: Law School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0E9130-32D2-A041-9C76-010FC05F0BD3}" type="slidenum">
              <a:rPr lang="en-US"/>
              <a:pPr/>
              <a:t>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Introduction</a:t>
            </a:r>
            <a:endParaRPr lang="en-US" dirty="0"/>
          </a:p>
        </p:txBody>
      </p:sp>
      <p:pic>
        <p:nvPicPr>
          <p:cNvPr id="9" name="Content Placeholder 5" descr="lawDegree2.png">
            <a:extLst>
              <a:ext uri="{FF2B5EF4-FFF2-40B4-BE49-F238E27FC236}">
                <a16:creationId xmlns:a16="http://schemas.microsoft.com/office/drawing/2014/main" id="{26022844-E25B-B150-C7BC-FC3B2CD8DA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3" y="533400"/>
            <a:ext cx="11277600" cy="5811838"/>
          </a:xfrm>
        </p:spPr>
      </p:pic>
    </p:spTree>
    <p:extLst>
      <p:ext uri="{BB962C8B-B14F-4D97-AF65-F5344CB8AC3E}">
        <p14:creationId xmlns:p14="http://schemas.microsoft.com/office/powerpoint/2010/main" val="20324488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E0BEF40-203D-7D8E-EEEF-2F057CDF1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But…Median </a:t>
            </a:r>
            <a:r>
              <a:rPr lang="en-US" i="1" dirty="0">
                <a:solidFill>
                  <a:srgbClr val="FF0000"/>
                </a:solidFill>
              </a:rPr>
              <a:t>Real</a:t>
            </a:r>
            <a:r>
              <a:rPr lang="en-US" dirty="0"/>
              <a:t> Income of Lawyers: 2001-2020</a:t>
            </a:r>
            <a:endParaRPr lang="en-US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F3AD4E-9886-6C75-6DF5-2FE7F5BB08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16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E39DE-089E-6D04-9635-54B473FCC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900E99-CEDD-0180-21F7-6016B9E40366}"/>
              </a:ext>
            </a:extLst>
          </p:cNvPr>
          <p:cNvSpPr txBox="1"/>
          <p:nvPr/>
        </p:nvSpPr>
        <p:spPr>
          <a:xfrm>
            <a:off x="8575288" y="6091085"/>
            <a:ext cx="2831224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Source: Koch &amp; Blake-Gonzalez, 46 J. Econ. &amp; Fin _(2022)</a:t>
            </a:r>
          </a:p>
        </p:txBody>
      </p:sp>
      <p:pic>
        <p:nvPicPr>
          <p:cNvPr id="9" name="Content Placeholder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6CFF5D5-B737-7F9B-D309-656C3BDB6F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0312" y="533163"/>
            <a:ext cx="6854976" cy="5811838"/>
          </a:xfrm>
        </p:spPr>
      </p:pic>
    </p:spTree>
    <p:extLst>
      <p:ext uri="{BB962C8B-B14F-4D97-AF65-F5344CB8AC3E}">
        <p14:creationId xmlns:p14="http://schemas.microsoft.com/office/powerpoint/2010/main" val="3749451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85AF175-4519-EBFC-4858-50D7A58B9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i="1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endParaRPr lang="en-US" i="1" dirty="0">
              <a:solidFill>
                <a:srgbClr val="000000"/>
              </a:solidFill>
              <a:latin typeface="Helvetica" pitchFamily="2" charset="0"/>
            </a:endParaRPr>
          </a:p>
          <a:p>
            <a:endParaRPr lang="en-US" i="1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endParaRPr lang="en-US" i="1" dirty="0">
              <a:solidFill>
                <a:srgbClr val="000000"/>
              </a:solidFill>
              <a:latin typeface="Helvetica" pitchFamily="2" charset="0"/>
            </a:endParaRPr>
          </a:p>
          <a:p>
            <a:endParaRPr lang="en-US" i="1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pPr marL="0" indent="0" algn="ctr">
              <a:buNone/>
            </a:pPr>
            <a:r>
              <a:rPr lang="en-US" sz="3600" i="1" dirty="0">
                <a:solidFill>
                  <a:srgbClr val="000000"/>
                </a:solidFill>
                <a:effectLst/>
                <a:latin typeface="Helvetica" pitchFamily="2" charset="0"/>
              </a:rPr>
              <a:t>Pay for Lawyers is So High </a:t>
            </a:r>
          </a:p>
          <a:p>
            <a:pPr marL="0" indent="0" algn="ctr">
              <a:buNone/>
            </a:pPr>
            <a:r>
              <a:rPr lang="en-US" sz="3600" i="1" dirty="0">
                <a:solidFill>
                  <a:srgbClr val="000000"/>
                </a:solidFill>
                <a:effectLst/>
                <a:latin typeface="Helvetica" pitchFamily="2" charset="0"/>
              </a:rPr>
              <a:t>People Are Comparing It to the N.B.A. </a:t>
            </a:r>
          </a:p>
          <a:p>
            <a:pPr marL="0" indent="0" algn="ctr">
              <a:buNone/>
            </a:pPr>
            <a:r>
              <a:rPr lang="en-US" sz="3600" dirty="0">
                <a:solidFill>
                  <a:srgbClr val="000000"/>
                </a:solidFill>
                <a:latin typeface="Helvetica" pitchFamily="2" charset="0"/>
              </a:rPr>
              <a:t>(NYT, July 1, 2024)</a:t>
            </a:r>
            <a:endParaRPr lang="en-US" sz="3600" i="1" dirty="0">
              <a:solidFill>
                <a:srgbClr val="000000"/>
              </a:solidFill>
              <a:effectLst/>
              <a:latin typeface="Helvetica" pitchFamily="2" charset="0"/>
            </a:endParaRP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A8FAE8-641A-DEFF-3288-8F0A9ECB0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B69CD-B5D5-E4D9-A776-3A971E1BD6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17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506C7-DAF1-0AAB-B95A-BAD626922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1668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Website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Lecture Slides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Supplemental materials and readings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Updates</a:t>
            </a:r>
          </a:p>
          <a:p>
            <a:pPr eaLnBrk="1" hangingPunct="1"/>
            <a:r>
              <a:rPr lang="en-US" dirty="0" err="1">
                <a:ea typeface="ＭＳ Ｐゴシック" charset="0"/>
                <a:cs typeface="ＭＳ Ｐゴシック" charset="0"/>
              </a:rPr>
              <a:t>Homeworks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Math requirements </a:t>
            </a: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Miscellaneous: 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Attendance</a:t>
            </a:r>
          </a:p>
          <a:p>
            <a:pPr lvl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Recording of Lectures: </a:t>
            </a:r>
            <a:r>
              <a:rPr lang="en-US" b="1" i="1" dirty="0">
                <a:ea typeface="ＭＳ Ｐゴシック" charset="0"/>
              </a:rPr>
              <a:t>All class recordings are the property of instructor, and students may not download or capture the recording in any manner, share the recording, or use it for non-class purposes. 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Final Exam </a:t>
            </a: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Course Materials and Requirements</a:t>
            </a:r>
          </a:p>
        </p:txBody>
      </p:sp>
      <p:pic>
        <p:nvPicPr>
          <p:cNvPr id="8" name="Picture 4" descr="MCj04238560000[1]"/>
          <p:cNvPicPr>
            <a:picLocks noChangeAspect="1" noChangeArrowheads="1"/>
          </p:cNvPicPr>
          <p:nvPr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V="1">
            <a:off x="3398117" y="2607276"/>
            <a:ext cx="576064" cy="6301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60787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6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EDEDED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en-US" b="1" dirty="0"/>
              <a:t>Primary Textbook</a:t>
            </a:r>
            <a:r>
              <a:rPr lang="en-US" dirty="0"/>
              <a:t>: </a:t>
            </a:r>
          </a:p>
          <a:p>
            <a:pPr lvl="1" eaLnBrk="1" hangingPunct="1">
              <a:defRPr/>
            </a:pPr>
            <a:r>
              <a:rPr lang="en-US" b="1" dirty="0">
                <a:ea typeface="ＭＳ Ｐゴシック" pitchFamily="-110" charset="-128"/>
              </a:rPr>
              <a:t>Ivo Welch, </a:t>
            </a:r>
            <a:r>
              <a:rPr lang="en-US" b="1" i="1" dirty="0">
                <a:ea typeface="ＭＳ Ｐゴシック" pitchFamily="-110" charset="-128"/>
              </a:rPr>
              <a:t>Corporate Finance</a:t>
            </a:r>
            <a:r>
              <a:rPr lang="en-US" i="1" dirty="0">
                <a:ea typeface="ＭＳ Ｐゴシック" pitchFamily="-110" charset="-128"/>
              </a:rPr>
              <a:t> </a:t>
            </a:r>
            <a:r>
              <a:rPr lang="en-US" dirty="0">
                <a:ea typeface="ＭＳ Ｐゴシック" pitchFamily="-110" charset="-128"/>
              </a:rPr>
              <a:t>(5</a:t>
            </a:r>
            <a:r>
              <a:rPr lang="en-US" baseline="30000" dirty="0">
                <a:ea typeface="ＭＳ Ｐゴシック" pitchFamily="-110" charset="-128"/>
              </a:rPr>
              <a:t>th</a:t>
            </a:r>
            <a:r>
              <a:rPr lang="en-US" dirty="0">
                <a:ea typeface="ＭＳ Ｐゴシック" pitchFamily="-110" charset="-128"/>
              </a:rPr>
              <a:t> ed. 2022) [“CF”], available online at: </a:t>
            </a:r>
            <a:r>
              <a:rPr lang="en-US" dirty="0">
                <a:ea typeface="ＭＳ Ｐゴシック" pitchFamily="-110" charset="-128"/>
                <a:hlinkClick r:id="rId3"/>
              </a:rPr>
              <a:t>Welch Finance Text</a:t>
            </a:r>
            <a:r>
              <a:rPr lang="en-US" dirty="0">
                <a:ea typeface="ＭＳ Ｐゴシック" pitchFamily="-110" charset="-128"/>
              </a:rPr>
              <a:t> </a:t>
            </a:r>
          </a:p>
          <a:p>
            <a:pPr lvl="1">
              <a:defRPr/>
            </a:pPr>
            <a:r>
              <a:rPr lang="en-US" dirty="0"/>
              <a:t>Alternatives (</a:t>
            </a:r>
            <a:r>
              <a:rPr lang="en-US" dirty="0">
                <a:hlinkClick r:id="rId4"/>
              </a:rPr>
              <a:t>concordance</a:t>
            </a:r>
            <a:r>
              <a:rPr lang="en-US" dirty="0"/>
              <a:t>):</a:t>
            </a:r>
          </a:p>
          <a:p>
            <a:pPr lvl="2">
              <a:defRPr/>
            </a:pPr>
            <a:r>
              <a:rPr lang="en-US" dirty="0">
                <a:ea typeface="ＭＳ Ｐゴシック" pitchFamily="-110" charset="-128"/>
              </a:rPr>
              <a:t>Brealey, Myers, and Allen, </a:t>
            </a:r>
            <a:r>
              <a:rPr lang="en-US" i="1" dirty="0">
                <a:ea typeface="ＭＳ Ｐゴシック" pitchFamily="-110" charset="-128"/>
              </a:rPr>
              <a:t>Principles of Corporate Finance</a:t>
            </a:r>
            <a:r>
              <a:rPr lang="en-US" dirty="0">
                <a:ea typeface="ＭＳ Ｐゴシック" pitchFamily="-110" charset="-128"/>
              </a:rPr>
              <a:t> </a:t>
            </a:r>
          </a:p>
          <a:p>
            <a:pPr lvl="2">
              <a:defRPr/>
            </a:pPr>
            <a:r>
              <a:rPr lang="en-US" dirty="0">
                <a:ea typeface="ＭＳ Ｐゴシック" pitchFamily="-110" charset="-128"/>
              </a:rPr>
              <a:t>Berk and </a:t>
            </a:r>
            <a:r>
              <a:rPr lang="en-US" dirty="0" err="1">
                <a:ea typeface="ＭＳ Ｐゴシック" pitchFamily="-110" charset="-128"/>
              </a:rPr>
              <a:t>DeMarzo</a:t>
            </a:r>
            <a:r>
              <a:rPr lang="en-US" dirty="0">
                <a:ea typeface="ＭＳ Ｐゴシック" pitchFamily="-110" charset="-128"/>
              </a:rPr>
              <a:t>, </a:t>
            </a:r>
            <a:r>
              <a:rPr lang="en-US" i="1" dirty="0">
                <a:ea typeface="ＭＳ Ｐゴシック" pitchFamily="-110" charset="-128"/>
              </a:rPr>
              <a:t>Corporate Finance</a:t>
            </a:r>
            <a:r>
              <a:rPr lang="en-US" dirty="0">
                <a:ea typeface="ＭＳ Ｐゴシック" pitchFamily="-110" charset="-128"/>
              </a:rPr>
              <a:t> </a:t>
            </a:r>
          </a:p>
          <a:p>
            <a:pPr lvl="2">
              <a:defRPr/>
            </a:pPr>
            <a:r>
              <a:rPr lang="en-US" dirty="0">
                <a:ea typeface="ＭＳ Ｐゴシック" pitchFamily="-110" charset="-128"/>
                <a:hlinkClick r:id="rId5"/>
              </a:rPr>
              <a:t>Damordan</a:t>
            </a:r>
            <a:r>
              <a:rPr lang="en-US" dirty="0">
                <a:ea typeface="ＭＳ Ｐゴシック" pitchFamily="-110" charset="-128"/>
              </a:rPr>
              <a:t> (NYU Finance Professor)</a:t>
            </a:r>
          </a:p>
          <a:p>
            <a:pPr lvl="1">
              <a:defRPr/>
            </a:pPr>
            <a:r>
              <a:rPr lang="en-US" dirty="0">
                <a:ea typeface="ＭＳ Ｐゴシック" pitchFamily="-110" charset="-128"/>
              </a:rPr>
              <a:t>Potentially Useful:  Desai, </a:t>
            </a:r>
            <a:r>
              <a:rPr lang="en-US" i="1" dirty="0">
                <a:ea typeface="ＭＳ Ｐゴシック" pitchFamily="-110" charset="-128"/>
              </a:rPr>
              <a:t>How Finance Works: The HBR Guide to Thinking Smart About the Numbers</a:t>
            </a:r>
            <a:r>
              <a:rPr lang="en-US" dirty="0">
                <a:ea typeface="ＭＳ Ｐゴシック" pitchFamily="-110" charset="-128"/>
              </a:rPr>
              <a:t>.</a:t>
            </a:r>
          </a:p>
          <a:p>
            <a:pPr eaLnBrk="1" hangingPunct="1">
              <a:defRPr/>
            </a:pP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eaLnBrk="1" hangingPunct="1">
              <a:defRPr/>
            </a:pP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Required</a:t>
            </a:r>
            <a:r>
              <a:rPr lang="en-US" b="1" dirty="0"/>
              <a:t>: Excel</a:t>
            </a:r>
            <a:endParaRPr lang="en-US" dirty="0"/>
          </a:p>
          <a:p>
            <a:pPr lvl="1">
              <a:defRPr/>
            </a:pPr>
            <a:r>
              <a:rPr lang="en-US" b="1" strike="sngStrike" dirty="0">
                <a:solidFill>
                  <a:srgbClr val="7030A0"/>
                </a:solidFill>
              </a:rPr>
              <a:t>Helpful</a:t>
            </a:r>
            <a:r>
              <a:rPr lang="en-US" b="1" strike="sngStrike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:</a:t>
            </a:r>
            <a:r>
              <a:rPr lang="en-US" strike="sngStrike" dirty="0"/>
              <a:t> Financial Calculator (FV, PV, and PMT keys), e.g., </a:t>
            </a:r>
            <a:r>
              <a:rPr lang="en-US" strike="sngStrike" dirty="0">
                <a:ea typeface="ＭＳ Ｐゴシック" pitchFamily="-110" charset="-128"/>
              </a:rPr>
              <a:t>HP10B, 12C, or 17BII</a:t>
            </a:r>
          </a:p>
          <a:p>
            <a:pPr>
              <a:defRPr/>
            </a:pPr>
            <a:endParaRPr lang="en-US" b="1" dirty="0">
              <a:solidFill>
                <a:srgbClr val="00B050"/>
              </a:solidFill>
              <a:ea typeface="ＭＳ Ｐゴシック" pitchFamily="-110" charset="-128"/>
            </a:endParaRPr>
          </a:p>
          <a:p>
            <a:pPr>
              <a:defRPr/>
            </a:pPr>
            <a:r>
              <a:rPr lang="en-US" b="1" dirty="0">
                <a:solidFill>
                  <a:srgbClr val="00B050"/>
                </a:solidFill>
                <a:ea typeface="ＭＳ Ｐゴシック" pitchFamily="-110" charset="-128"/>
              </a:rPr>
              <a:t>Recommended Daily Reading:</a:t>
            </a:r>
          </a:p>
          <a:p>
            <a:pPr lvl="1">
              <a:defRPr/>
            </a:pPr>
            <a:r>
              <a:rPr lang="en-US" dirty="0">
                <a:hlinkClick r:id="rId6"/>
              </a:rPr>
              <a:t>Matt Levine Bloomberg Columnist</a:t>
            </a:r>
            <a:r>
              <a:rPr lang="en-US" dirty="0"/>
              <a:t> (please subscribe to his daily emails)</a:t>
            </a:r>
            <a:endParaRPr lang="en-US" dirty="0">
              <a:ea typeface="ＭＳ Ｐゴシック" pitchFamily="-110" charset="-128"/>
            </a:endParaRPr>
          </a:p>
          <a:p>
            <a:pPr lvl="1">
              <a:defRPr/>
            </a:pPr>
            <a:r>
              <a:rPr lang="en-US" dirty="0">
                <a:ea typeface="ＭＳ Ｐゴシック" pitchFamily="-110" charset="-128"/>
              </a:rPr>
              <a:t>WSJ and FT</a:t>
            </a:r>
          </a:p>
          <a:p>
            <a:pPr lvl="1">
              <a:defRPr/>
            </a:pPr>
            <a:r>
              <a:rPr lang="en-US" dirty="0">
                <a:ea typeface="ＭＳ Ｐゴシック" pitchFamily="-110" charset="-128"/>
              </a:rPr>
              <a:t>Twitter (not </a:t>
            </a:r>
            <a:r>
              <a:rPr lang="en-US" dirty="0">
                <a:ea typeface="ＭＳ Ｐゴシック" pitchFamily="-110" charset="-128"/>
                <a:hlinkClick r:id="rId7"/>
              </a:rPr>
              <a:t>TikTokInvestors</a:t>
            </a:r>
            <a:r>
              <a:rPr lang="en-US" dirty="0">
                <a:ea typeface="ＭＳ Ｐゴシック" pitchFamily="-110" charset="-128"/>
              </a:rPr>
              <a:t> or </a:t>
            </a:r>
            <a:r>
              <a:rPr lang="en-US" dirty="0">
                <a:ea typeface="ＭＳ Ｐゴシック" pitchFamily="-110" charset="-128"/>
                <a:hlinkClick r:id="rId8"/>
              </a:rPr>
              <a:t>BarStoolDave</a:t>
            </a:r>
            <a:r>
              <a:rPr lang="en-US" dirty="0">
                <a:ea typeface="ＭＳ Ｐゴシック" pitchFamily="-110" charset="-128"/>
              </a:rPr>
              <a:t> !)</a:t>
            </a: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Course Materials and Requirements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Introduction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6651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sz="4800" b="1" u="sng" dirty="0">
                <a:ea typeface="ＭＳ Ｐゴシック" charset="0"/>
                <a:cs typeface="ＭＳ Ｐゴシック" charset="0"/>
              </a:rPr>
              <a:t>Valuation</a:t>
            </a: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Overview of Class</a:t>
            </a:r>
          </a:p>
        </p:txBody>
      </p:sp>
      <p:sp>
        <p:nvSpPr>
          <p:cNvPr id="21510" name="Line 4"/>
          <p:cNvSpPr>
            <a:spLocks noChangeShapeType="1"/>
          </p:cNvSpPr>
          <p:nvPr/>
        </p:nvSpPr>
        <p:spPr bwMode="auto">
          <a:xfrm>
            <a:off x="3200400" y="4038600"/>
            <a:ext cx="5943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21511" name="Line 5"/>
          <p:cNvSpPr>
            <a:spLocks noChangeShapeType="1"/>
          </p:cNvSpPr>
          <p:nvPr/>
        </p:nvSpPr>
        <p:spPr bwMode="auto">
          <a:xfrm>
            <a:off x="3200400" y="4038600"/>
            <a:ext cx="0" cy="1447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21512" name="Text Box 6"/>
          <p:cNvSpPr txBox="1">
            <a:spLocks noChangeArrowheads="1"/>
          </p:cNvSpPr>
          <p:nvPr/>
        </p:nvSpPr>
        <p:spPr bwMode="auto">
          <a:xfrm>
            <a:off x="3276601" y="4371976"/>
            <a:ext cx="14031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latin typeface="Calibri"/>
              </a:rPr>
              <a:t> $? Today</a:t>
            </a:r>
          </a:p>
        </p:txBody>
      </p:sp>
      <p:sp>
        <p:nvSpPr>
          <p:cNvPr id="21513" name="Line 7"/>
          <p:cNvSpPr>
            <a:spLocks noChangeShapeType="1"/>
          </p:cNvSpPr>
          <p:nvPr/>
        </p:nvSpPr>
        <p:spPr bwMode="auto">
          <a:xfrm flipV="1">
            <a:off x="7696200" y="2438400"/>
            <a:ext cx="0" cy="16002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21514" name="Text Box 8"/>
          <p:cNvSpPr txBox="1">
            <a:spLocks noChangeArrowheads="1"/>
          </p:cNvSpPr>
          <p:nvPr/>
        </p:nvSpPr>
        <p:spPr bwMode="auto">
          <a:xfrm>
            <a:off x="4572000" y="3048000"/>
            <a:ext cx="3352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 dirty="0">
                <a:latin typeface="Calibri"/>
              </a:rPr>
              <a:t>$X </a:t>
            </a:r>
            <a:r>
              <a:rPr lang="en-US" sz="2000" b="1" i="1" u="sng" dirty="0">
                <a:latin typeface="Calibri"/>
              </a:rPr>
              <a:t>Promised</a:t>
            </a:r>
            <a:r>
              <a:rPr lang="en-US" sz="2000" b="1" i="1" dirty="0">
                <a:latin typeface="Calibri"/>
              </a:rPr>
              <a:t> </a:t>
            </a:r>
            <a:r>
              <a:rPr lang="en-US" sz="2000" b="1" dirty="0">
                <a:latin typeface="Calibri"/>
              </a:rPr>
              <a:t>Tomorrow</a:t>
            </a:r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 flipV="1">
            <a:off x="8153400" y="2971800"/>
            <a:ext cx="0" cy="10668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2" name="Line 7"/>
          <p:cNvSpPr>
            <a:spLocks noChangeShapeType="1"/>
          </p:cNvSpPr>
          <p:nvPr/>
        </p:nvSpPr>
        <p:spPr bwMode="auto">
          <a:xfrm flipV="1">
            <a:off x="8610600" y="1981200"/>
            <a:ext cx="0" cy="20574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3" name="Line 7"/>
          <p:cNvSpPr>
            <a:spLocks noChangeShapeType="1"/>
          </p:cNvSpPr>
          <p:nvPr/>
        </p:nvSpPr>
        <p:spPr bwMode="auto">
          <a:xfrm flipV="1">
            <a:off x="9144000" y="3200400"/>
            <a:ext cx="0" cy="83820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 flipH="1">
            <a:off x="8400256" y="4077072"/>
            <a:ext cx="0" cy="1872208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8196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0" grpId="0" animBg="1"/>
      <p:bldP spid="21511" grpId="0" animBg="1"/>
      <p:bldP spid="21512" grpId="0"/>
      <p:bldP spid="21513" grpId="0" animBg="1"/>
      <p:bldP spid="21514" grpId="0"/>
      <p:bldP spid="11" grpId="0" animBg="1"/>
      <p:bldP spid="12" grpId="0" animBg="1"/>
      <p:bldP spid="13" grpId="0" animBg="1"/>
      <p:bldP spid="1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Law of One Price</a:t>
            </a:r>
          </a:p>
          <a:p>
            <a:pPr lvl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Identical goods should sell for the same price</a:t>
            </a:r>
          </a:p>
          <a:p>
            <a:pPr lvl="1">
              <a:buFont typeface="Wingdings" charset="0"/>
              <a:buChar char="Ø"/>
            </a:pPr>
            <a:r>
              <a:rPr lang="en-US" i="1" dirty="0">
                <a:ea typeface="ＭＳ Ｐゴシック" charset="0"/>
              </a:rPr>
              <a:t>Similar</a:t>
            </a:r>
            <a:r>
              <a:rPr lang="en-US" dirty="0">
                <a:ea typeface="ＭＳ Ｐゴシック" charset="0"/>
              </a:rPr>
              <a:t> goods should sell for </a:t>
            </a:r>
            <a:r>
              <a:rPr lang="en-US" i="1" dirty="0">
                <a:ea typeface="ＭＳ Ｐゴシック" charset="0"/>
              </a:rPr>
              <a:t>similar</a:t>
            </a:r>
            <a:r>
              <a:rPr lang="en-US" dirty="0">
                <a:ea typeface="ＭＳ Ｐゴシック" charset="0"/>
              </a:rPr>
              <a:t> prices</a:t>
            </a:r>
          </a:p>
          <a:p>
            <a:endParaRPr lang="en-US" dirty="0">
              <a:ea typeface="ＭＳ Ｐゴシック" charset="0"/>
              <a:cs typeface="ＭＳ Ｐゴシック" charset="0"/>
            </a:endParaRPr>
          </a:p>
          <a:p>
            <a:r>
              <a:rPr lang="en-US" b="1" dirty="0">
                <a:ea typeface="ＭＳ Ｐゴシック" charset="0"/>
                <a:cs typeface="ＭＳ Ｐゴシック" charset="0"/>
              </a:rPr>
              <a:t>How similar is similar?</a:t>
            </a:r>
          </a:p>
          <a:p>
            <a:pPr lvl="1"/>
            <a:r>
              <a:rPr lang="en-US" dirty="0">
                <a:ea typeface="ＭＳ Ｐゴシック" charset="0"/>
              </a:rPr>
              <a:t>1oz gold in NY and Dubai</a:t>
            </a:r>
          </a:p>
          <a:p>
            <a:pPr lvl="1"/>
            <a:r>
              <a:rPr lang="en-US" dirty="0">
                <a:ea typeface="ＭＳ Ｐゴシック" charset="0"/>
              </a:rPr>
              <a:t>Adjacent 1-BR apartments on the 25</a:t>
            </a:r>
            <a:r>
              <a:rPr lang="en-US" baseline="30000" dirty="0">
                <a:ea typeface="ＭＳ Ｐゴシック" charset="0"/>
              </a:rPr>
              <a:t>th</a:t>
            </a:r>
            <a:r>
              <a:rPr lang="en-US" dirty="0">
                <a:ea typeface="ＭＳ Ｐゴシック" charset="0"/>
              </a:rPr>
              <a:t> floor of the same NYC building</a:t>
            </a:r>
          </a:p>
          <a:p>
            <a:pPr lvl="1"/>
            <a:r>
              <a:rPr lang="en-US" dirty="0">
                <a:ea typeface="ＭＳ Ｐゴシック" charset="0"/>
              </a:rPr>
              <a:t>1 share of Google vs. 1 share of Apple</a:t>
            </a:r>
          </a:p>
          <a:p>
            <a:pPr lvl="1"/>
            <a:r>
              <a:rPr lang="en-US" dirty="0">
                <a:ea typeface="ＭＳ Ｐゴシック" charset="0"/>
              </a:rPr>
              <a:t>Ives Klein vs. Picasso</a:t>
            </a:r>
          </a:p>
        </p:txBody>
      </p:sp>
      <p:sp>
        <p:nvSpPr>
          <p:cNvPr id="2355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Valuation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579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Appraisal rights (DGCL sec. 262)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Interest on judgement awards and settlements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Reorganizations in Bankruptcy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Investing in legal claims (</a:t>
            </a:r>
            <a:r>
              <a:rPr lang="en-US" dirty="0">
                <a:ea typeface="ＭＳ Ｐゴシック" charset="0"/>
                <a:cs typeface="ＭＳ Ｐゴシック" charset="0"/>
                <a:hlinkClick r:id="rId3"/>
              </a:rPr>
              <a:t>recent podcast w/ Eva Shang</a:t>
            </a:r>
            <a:r>
              <a:rPr lang="en-US" dirty="0">
                <a:ea typeface="ＭＳ Ｐゴシック" charset="0"/>
                <a:cs typeface="ＭＳ Ｐゴシック" charset="0"/>
              </a:rPr>
              <a:t> of </a:t>
            </a:r>
            <a:r>
              <a:rPr lang="en-US" dirty="0" err="1">
                <a:ea typeface="ＭＳ Ｐゴシック" charset="0"/>
                <a:cs typeface="ＭＳ Ｐゴシック" charset="0"/>
                <a:hlinkClick r:id="rId4"/>
              </a:rPr>
              <a:t>legalist.com</a:t>
            </a:r>
            <a:r>
              <a:rPr lang="en-US" dirty="0">
                <a:ea typeface="ＭＳ Ｐゴシック" charset="0"/>
                <a:cs typeface="ＭＳ Ｐゴシック" charset="0"/>
              </a:rPr>
              <a:t>)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Regulatory proceedings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Security Issuances and Repurchases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Venture Capital and Private Equity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Property transfers for gift and estate tax purposes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Mergers and Acquisitions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Buy/Sell Agreements</a:t>
            </a:r>
          </a:p>
        </p:txBody>
      </p:sp>
      <p:sp>
        <p:nvSpPr>
          <p:cNvPr id="245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(Just Some) </a:t>
            </a:r>
            <a:r>
              <a:rPr lang="en-US" b="1" dirty="0">
                <a:ea typeface="ＭＳ Ｐゴシック" charset="0"/>
                <a:cs typeface="ＭＳ Ｐゴシック" charset="0"/>
              </a:rPr>
              <a:t>Legal Applications of Valuation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57880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3"/>
          <p:cNvSpPr>
            <a:spLocks noGrp="1" noChangeArrowheads="1"/>
          </p:cNvSpPr>
          <p:nvPr>
            <p:ph idx="1"/>
          </p:nvPr>
        </p:nvSpPr>
        <p:spPr>
          <a:xfrm>
            <a:off x="512064" y="548148"/>
            <a:ext cx="11277600" cy="5812064"/>
          </a:xfrm>
        </p:spPr>
        <p:txBody>
          <a:bodyPr/>
          <a:lstStyle/>
          <a:p>
            <a:pPr eaLnBrk="1" hangingPunct="1"/>
            <a:r>
              <a:rPr lang="en-US" b="1" i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Time Value of Money </a:t>
            </a:r>
            <a:r>
              <a:rPr lang="en-US" dirty="0">
                <a:ea typeface="ＭＳ Ｐゴシック" charset="0"/>
                <a:cs typeface="ＭＳ Ｐゴシック" charset="0"/>
              </a:rPr>
              <a:t>and </a:t>
            </a:r>
            <a:r>
              <a:rPr lang="en-US" i="1" dirty="0">
                <a:ea typeface="ＭＳ Ｐゴシック" charset="0"/>
                <a:cs typeface="ＭＳ Ｐゴシック" charset="0"/>
              </a:rPr>
              <a:t>Capital Budgeting 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Current dollars vs. future dollars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Net Present Value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Riskless cash flows (CFs), </a:t>
            </a:r>
            <a:r>
              <a:rPr lang="en-US" i="1" dirty="0">
                <a:ea typeface="ＭＳ Ｐゴシック" charset="0"/>
              </a:rPr>
              <a:t>e.g</a:t>
            </a:r>
            <a:r>
              <a:rPr lang="en-US" dirty="0">
                <a:ea typeface="ＭＳ Ｐゴシック" charset="0"/>
              </a:rPr>
              <a:t>., U.S. Treasury Bond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Varying rates of returns 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Uncertain returns,</a:t>
            </a:r>
            <a:r>
              <a:rPr lang="en-US" i="1" dirty="0">
                <a:ea typeface="ＭＳ Ｐゴシック" charset="0"/>
              </a:rPr>
              <a:t> e.g</a:t>
            </a:r>
            <a:r>
              <a:rPr lang="en-US" dirty="0">
                <a:ea typeface="ＭＳ Ｐゴシック" charset="0"/>
              </a:rPr>
              <a:t>., bonds of risky corporations (aka, deadbeat debtors)</a:t>
            </a:r>
          </a:p>
          <a:p>
            <a:pPr lvl="1" eaLnBrk="1" hangingPunct="1"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Inflation—OMG, it’s back!</a:t>
            </a: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Overview of Class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83155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b="1" i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Investments and Risk-Adverse Investors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Portfolio Analysis and Diversification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Variance and Beta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b="1" i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Asset Pricing Models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Capital Asset Pricing Model (CAPM) 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Ø"/>
            </a:pPr>
            <a:r>
              <a:rPr lang="en-US" dirty="0" err="1">
                <a:ea typeface="ＭＳ Ｐゴシック" charset="0"/>
              </a:rPr>
              <a:t>Fama</a:t>
            </a:r>
            <a:r>
              <a:rPr lang="en-US" dirty="0">
                <a:ea typeface="ＭＳ Ｐゴシック" charset="0"/>
              </a:rPr>
              <a:t>-French and other factor models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b="1" i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Efficient Capital Market Hypothesis and Market Imperfections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Behavioral limitations</a:t>
            </a:r>
          </a:p>
          <a:p>
            <a:pPr lvl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Meme stocks</a:t>
            </a:r>
          </a:p>
          <a:p>
            <a:pPr lvl="1">
              <a:lnSpc>
                <a:spcPct val="90000"/>
              </a:lnSpc>
            </a:pPr>
            <a:endParaRPr lang="en-US" b="1" i="1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Overview of Class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50066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b="1" i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Valuation Alternatives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Cash Flows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Accounting Ratios and Metrics, e.g.,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ROIC</a:t>
            </a:r>
            <a:r>
              <a:rPr lang="en-US" dirty="0">
                <a:ea typeface="ＭＳ Ｐゴシック" charset="0"/>
                <a:cs typeface="ＭＳ Ｐゴシック" charset="0"/>
              </a:rPr>
              <a:t>, ROE,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ROA</a:t>
            </a:r>
            <a:r>
              <a:rPr lang="en-US" dirty="0">
                <a:ea typeface="ＭＳ Ｐゴシック" charset="0"/>
                <a:cs typeface="ＭＳ Ｐゴシック" charset="0"/>
              </a:rPr>
              <a:t>, EBITDA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 err="1">
                <a:ea typeface="ＭＳ Ｐゴシック" charset="0"/>
                <a:cs typeface="ＭＳ Ｐゴシック" charset="0"/>
              </a:rPr>
              <a:t>Comparables</a:t>
            </a:r>
            <a:r>
              <a:rPr lang="en-US" dirty="0">
                <a:ea typeface="ＭＳ Ｐゴシック" charset="0"/>
                <a:cs typeface="ＭＳ Ｐゴシック" charset="0"/>
              </a:rPr>
              <a:t> (Companies and Transactions)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Delaware appraisal remedy:  </a:t>
            </a:r>
            <a:r>
              <a:rPr lang="en-US" b="1" dirty="0">
                <a:ea typeface="ＭＳ Ｐゴシック" charset="0"/>
                <a:cs typeface="ＭＳ Ｐゴシック" charset="0"/>
              </a:rPr>
              <a:t>How is </a:t>
            </a:r>
            <a:r>
              <a:rPr lang="en-US" b="1" i="1" dirty="0">
                <a:ea typeface="ＭＳ Ｐゴシック" charset="0"/>
                <a:cs typeface="ＭＳ Ｐゴシック" charset="0"/>
              </a:rPr>
              <a:t>Fair Value </a:t>
            </a:r>
            <a:r>
              <a:rPr lang="en-US" b="1" dirty="0">
                <a:ea typeface="ＭＳ Ｐゴシック" charset="0"/>
                <a:cs typeface="ＭＳ Ｐゴシック" charset="0"/>
              </a:rPr>
              <a:t>determined?</a:t>
            </a:r>
            <a:endParaRPr lang="en-US" i="1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b="1" i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Capital Structure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Debt, Leverage and the structure of risky debt contracts 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Preferred Stock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Ø"/>
            </a:pPr>
            <a:r>
              <a:rPr lang="en-US" dirty="0">
                <a:ea typeface="ＭＳ Ｐゴシック" charset="0"/>
              </a:rPr>
              <a:t>Payout Policy (dividends vs. repurchases)</a:t>
            </a:r>
          </a:p>
          <a:p>
            <a:pPr lvl="1" eaLnBrk="1" hangingPunct="1">
              <a:lnSpc>
                <a:spcPct val="90000"/>
              </a:lnSpc>
              <a:buFont typeface="Wingdings" charset="0"/>
              <a:buChar char="Ø"/>
            </a:pPr>
            <a:endParaRPr lang="en-US" dirty="0">
              <a:ea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i="1" dirty="0">
                <a:ea typeface="ＭＳ Ｐゴシック" charset="0"/>
                <a:cs typeface="ＭＳ Ｐゴシック" charset="0"/>
              </a:rPr>
              <a:t>*</a:t>
            </a:r>
            <a:r>
              <a:rPr lang="en-US" b="1" i="1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Derivatives (Forwards, Futures, Swaps, and Options) and Hedging</a:t>
            </a:r>
          </a:p>
          <a:p>
            <a:pPr lvl="1">
              <a:lnSpc>
                <a:spcPct val="90000"/>
              </a:lnSpc>
            </a:pPr>
            <a:r>
              <a:rPr lang="en-US" i="1" dirty="0">
                <a:ea typeface="ＭＳ Ｐゴシック" charset="0"/>
                <a:cs typeface="ＭＳ Ｐゴシック" charset="0"/>
              </a:rPr>
              <a:t>* If time and desire</a:t>
            </a: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Overview of Class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Introduction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8568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3" grpId="0" uiExpand="1" build="p"/>
    </p:bld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20363</TotalTime>
  <Words>945</Words>
  <Application>Microsoft Macintosh PowerPoint</Application>
  <PresentationFormat>Widescreen</PresentationFormat>
  <Paragraphs>236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ＭＳ Ｐゴシック</vt:lpstr>
      <vt:lpstr>NSimSun</vt:lpstr>
      <vt:lpstr>Arial</vt:lpstr>
      <vt:lpstr>Calibri</vt:lpstr>
      <vt:lpstr>Courier New</vt:lpstr>
      <vt:lpstr>Helvetica</vt:lpstr>
      <vt:lpstr>Times New Roman</vt:lpstr>
      <vt:lpstr>Wingdings</vt:lpstr>
      <vt:lpstr>Wingdings 2</vt:lpstr>
      <vt:lpstr>CG Body - Standard</vt:lpstr>
      <vt:lpstr>PowerPoint Presentation</vt:lpstr>
      <vt:lpstr>Course Materials and Requirements</vt:lpstr>
      <vt:lpstr>Course Materials and Requirements</vt:lpstr>
      <vt:lpstr>Overview of Class</vt:lpstr>
      <vt:lpstr>Valuation</vt:lpstr>
      <vt:lpstr>(Just Some) Legal Applications of Valuation</vt:lpstr>
      <vt:lpstr>Overview of Class</vt:lpstr>
      <vt:lpstr>Overview of Class</vt:lpstr>
      <vt:lpstr>Overview of Class</vt:lpstr>
      <vt:lpstr>Valuation Ties Together Many Law School Classes</vt:lpstr>
      <vt:lpstr>Valuation Hypothetical: Law School</vt:lpstr>
      <vt:lpstr>Distribution of US Legal Salaries (Class of ‘22 )</vt:lpstr>
      <vt:lpstr>Valuation Hypothetical: Law School</vt:lpstr>
      <vt:lpstr>Valuation Hypothetical: Law School</vt:lpstr>
      <vt:lpstr>Valuation Hypothetical: Law School</vt:lpstr>
      <vt:lpstr>But…Median Real Income of Lawyers: 2001-2020</vt:lpstr>
      <vt:lpstr>But…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subject/>
  <dc:creator>J Colon</dc:creator>
  <cp:keywords/>
  <dc:description/>
  <cp:lastModifiedBy>Colon, Jeffrey M.</cp:lastModifiedBy>
  <cp:revision>82</cp:revision>
  <cp:lastPrinted>2017-08-08T21:31:08Z</cp:lastPrinted>
  <dcterms:created xsi:type="dcterms:W3CDTF">2016-08-01T04:04:31Z</dcterms:created>
  <dcterms:modified xsi:type="dcterms:W3CDTF">2024-07-07T13:54:45Z</dcterms:modified>
  <cp:category/>
</cp:coreProperties>
</file>