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1"/>
  </p:sldMasterIdLst>
  <p:notesMasterIdLst>
    <p:notesMasterId r:id="rId38"/>
  </p:notesMasterIdLst>
  <p:handoutMasterIdLst>
    <p:handoutMasterId r:id="rId39"/>
  </p:handoutMasterIdLst>
  <p:sldIdLst>
    <p:sldId id="298" r:id="rId2"/>
    <p:sldId id="345" r:id="rId3"/>
    <p:sldId id="329" r:id="rId4"/>
    <p:sldId id="342" r:id="rId5"/>
    <p:sldId id="300" r:id="rId6"/>
    <p:sldId id="302" r:id="rId7"/>
    <p:sldId id="301" r:id="rId8"/>
    <p:sldId id="344" r:id="rId9"/>
    <p:sldId id="303" r:id="rId10"/>
    <p:sldId id="346" r:id="rId11"/>
    <p:sldId id="304" r:id="rId12"/>
    <p:sldId id="330" r:id="rId13"/>
    <p:sldId id="359" r:id="rId14"/>
    <p:sldId id="340" r:id="rId15"/>
    <p:sldId id="305" r:id="rId16"/>
    <p:sldId id="322" r:id="rId17"/>
    <p:sldId id="331" r:id="rId18"/>
    <p:sldId id="332" r:id="rId19"/>
    <p:sldId id="337" r:id="rId20"/>
    <p:sldId id="338" r:id="rId21"/>
    <p:sldId id="369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64" r:id="rId34"/>
    <p:sldId id="370" r:id="rId35"/>
    <p:sldId id="366" r:id="rId36"/>
    <p:sldId id="368" r:id="rId37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042"/>
    <a:srgbClr val="FEFFB7"/>
    <a:srgbClr val="1A1A1A"/>
    <a:srgbClr val="F5FBAB"/>
    <a:srgbClr val="FBE6C0"/>
    <a:srgbClr val="FF0021"/>
    <a:srgbClr val="FF4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/>
    <p:restoredTop sz="94655"/>
  </p:normalViewPr>
  <p:slideViewPr>
    <p:cSldViewPr>
      <p:cViewPr varScale="1">
        <p:scale>
          <a:sx n="150" d="100"/>
          <a:sy n="150" d="100"/>
        </p:scale>
        <p:origin x="160" y="10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4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F906A1B3-9ACC-2344-9538-309C90CA9A37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8358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/>
              </a:defRPr>
            </a:lvl1pPr>
          </a:lstStyle>
          <a:p>
            <a:pPr>
              <a:defRPr/>
            </a:pPr>
            <a:fld id="{D14AF6C4-53B4-9645-B01E-D4F4022AE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680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4703CB-0EAF-3B44-880F-CE86F175A90E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12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4AF6C4-53B4-9645-B01E-D4F4022AEB3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03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4AF6C4-53B4-9645-B01E-D4F4022AEB3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36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FBA1C8-F176-484A-8DC5-0DDD788F684C}" type="slidenum">
              <a:rPr lang="en-US" sz="1200">
                <a:latin typeface="Calibri"/>
              </a:rPr>
              <a:pPr eaLnBrk="1" hangingPunct="1"/>
              <a:t>24</a:t>
            </a:fld>
            <a:endParaRPr lang="en-US" sz="1200">
              <a:latin typeface="Calibri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27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9AD7C9-0C2D-2D4C-BF47-4A8D3D78ACE3}" type="slidenum">
              <a:rPr lang="en-US" sz="1200">
                <a:latin typeface="Calibri"/>
              </a:rPr>
              <a:pPr eaLnBrk="1" hangingPunct="1"/>
              <a:t>25</a:t>
            </a:fld>
            <a:endParaRPr lang="en-US" sz="1200">
              <a:latin typeface="Calibri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594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E5EC1D2-AC04-4F42-BFF1-9E4908AD61FE}" type="slidenum">
              <a:rPr lang="en-US" sz="1200">
                <a:latin typeface="Calibri"/>
              </a:rPr>
              <a:pPr eaLnBrk="1" hangingPunct="1"/>
              <a:t>26</a:t>
            </a:fld>
            <a:endParaRPr lang="en-US" sz="1200">
              <a:latin typeface="Calibri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852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9619EC-DA6E-6540-B67F-440D3589DCF9}" type="slidenum">
              <a:rPr lang="en-US" sz="1200">
                <a:latin typeface="Calibri"/>
              </a:rPr>
              <a:pPr eaLnBrk="1" hangingPunct="1"/>
              <a:t>28</a:t>
            </a:fld>
            <a:endParaRPr lang="en-US" sz="1200">
              <a:latin typeface="Calibri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938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72727B-2CAB-6D4B-BFAD-7FDD0D9A6C6B}" type="slidenum">
              <a:rPr lang="en-US" sz="1200">
                <a:latin typeface="Calibri"/>
              </a:rPr>
              <a:pPr eaLnBrk="1" hangingPunct="1"/>
              <a:t>29</a:t>
            </a:fld>
            <a:endParaRPr lang="en-US" sz="1200">
              <a:latin typeface="Calibri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16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F0C9A5-5354-2846-8649-2DE349C03599}" type="slidenum">
              <a:rPr lang="en-US" sz="1200">
                <a:latin typeface="Calibri"/>
              </a:rPr>
              <a:pPr eaLnBrk="1" hangingPunct="1"/>
              <a:t>30</a:t>
            </a:fld>
            <a:endParaRPr lang="en-US" sz="1200">
              <a:latin typeface="Calibri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83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C05535-F0BB-FC41-8892-61CED176370A}" type="slidenum">
              <a:rPr lang="en-US" sz="1200">
                <a:latin typeface="Calibri"/>
              </a:rPr>
              <a:pPr eaLnBrk="1" hangingPunct="1"/>
              <a:t>31</a:t>
            </a:fld>
            <a:endParaRPr lang="en-US" sz="1200">
              <a:latin typeface="Calibri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11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A4E500-42D5-5140-A037-7DABDB96194B}" type="slidenum">
              <a:rPr lang="en-US" sz="1200">
                <a:latin typeface="Calibri"/>
              </a:rPr>
              <a:pPr eaLnBrk="1" hangingPunct="1"/>
              <a:t>32</a:t>
            </a:fld>
            <a:endParaRPr lang="en-US" sz="1200">
              <a:latin typeface="Calibri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273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4AF6C4-53B4-9645-B01E-D4F4022AEB3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123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A4E500-42D5-5140-A037-7DABDB96194B}" type="slidenum">
              <a:rPr lang="en-US" sz="1200">
                <a:latin typeface="Calibri"/>
              </a:rPr>
              <a:pPr eaLnBrk="1" hangingPunct="1"/>
              <a:t>33</a:t>
            </a:fld>
            <a:endParaRPr lang="en-US" sz="1200">
              <a:latin typeface="Calibri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444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CDEE25-7132-634C-98FC-0F1E8C1CFC94}" type="slidenum">
              <a:rPr lang="en-US" sz="1200">
                <a:latin typeface="Calibri"/>
              </a:rPr>
              <a:pPr eaLnBrk="1" hangingPunct="1"/>
              <a:t>5</a:t>
            </a:fld>
            <a:endParaRPr lang="en-US" sz="1200">
              <a:latin typeface="Calibri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991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7F1F69-7C40-4147-8D8F-CF2F88AF620A}" type="slidenum">
              <a:rPr lang="en-US" sz="1200">
                <a:latin typeface="Calibri"/>
              </a:rPr>
              <a:pPr eaLnBrk="1" hangingPunct="1"/>
              <a:t>6</a:t>
            </a:fld>
            <a:endParaRPr lang="en-US" sz="1200">
              <a:latin typeface="Calibri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9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897992-1A8F-1843-8B43-8A427BA14311}" type="slidenum">
              <a:rPr lang="en-US" sz="1200">
                <a:latin typeface="Calibri"/>
              </a:rPr>
              <a:pPr eaLnBrk="1" hangingPunct="1"/>
              <a:t>7</a:t>
            </a:fld>
            <a:endParaRPr lang="en-US" sz="1200">
              <a:latin typeface="Calibri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6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70089D-58F1-A34D-86AC-6F9780654E86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289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656B76-B8F1-3840-99F0-3A0317B46367}" type="slidenum">
              <a:rPr lang="en-US" sz="1200">
                <a:latin typeface="Calibri"/>
              </a:rPr>
              <a:pPr eaLnBrk="1" hangingPunct="1"/>
              <a:t>11</a:t>
            </a:fld>
            <a:endParaRPr lang="en-US" sz="1200">
              <a:latin typeface="Calibri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57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0584A5-83FC-1C47-A0ED-271B7F7DC46E}" type="slidenum">
              <a:rPr lang="en-US" sz="1200">
                <a:latin typeface="Calibri"/>
              </a:rPr>
              <a:pPr eaLnBrk="1" hangingPunct="1"/>
              <a:t>15</a:t>
            </a:fld>
            <a:endParaRPr lang="en-US" sz="1200">
              <a:latin typeface="Calibri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536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8F17E0-C651-484F-80D2-340EAA7C7953}" type="slidenum">
              <a:rPr lang="en-US" sz="1200">
                <a:latin typeface="Calibri"/>
              </a:rPr>
              <a:pPr eaLnBrk="1" hangingPunct="1"/>
              <a:t>16</a:t>
            </a:fld>
            <a:endParaRPr lang="en-US" sz="1200">
              <a:latin typeface="Calibri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25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93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99449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65973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654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24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51329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016345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716511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899869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351625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31448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ctr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70224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643646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535238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65783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35390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730282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109393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3481349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862407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7604211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48483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49128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3169094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264208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4600620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24657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800897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0126580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981047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491669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8136746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1514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076034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198427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581772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3289690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732757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902452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848278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888285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4667172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668314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2199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085468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806012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576558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081575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532211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2070935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Accounting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0836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Accounting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369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3C724D-B57F-F94F-8F6D-BE1CC47DC0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1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2245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87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47482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7917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Accounting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CF_Ch14_Accounting</a:t>
            </a:r>
          </a:p>
        </p:txBody>
      </p:sp>
    </p:spTree>
    <p:extLst>
      <p:ext uri="{BB962C8B-B14F-4D97-AF65-F5344CB8AC3E}">
        <p14:creationId xmlns:p14="http://schemas.microsoft.com/office/powerpoint/2010/main" val="203848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  <p:sldLayoutId id="2147483778" r:id="rId18"/>
    <p:sldLayoutId id="2147483779" r:id="rId19"/>
    <p:sldLayoutId id="2147483780" r:id="rId20"/>
    <p:sldLayoutId id="2147483781" r:id="rId21"/>
    <p:sldLayoutId id="2147483782" r:id="rId22"/>
    <p:sldLayoutId id="2147483783" r:id="rId23"/>
    <p:sldLayoutId id="2147483784" r:id="rId24"/>
    <p:sldLayoutId id="2147483785" r:id="rId25"/>
    <p:sldLayoutId id="2147483786" r:id="rId26"/>
    <p:sldLayoutId id="2147483787" r:id="rId27"/>
    <p:sldLayoutId id="2147483788" r:id="rId28"/>
    <p:sldLayoutId id="2147483789" r:id="rId29"/>
    <p:sldLayoutId id="2147483790" r:id="rId30"/>
    <p:sldLayoutId id="2147483791" r:id="rId31"/>
    <p:sldLayoutId id="2147483792" r:id="rId32"/>
    <p:sldLayoutId id="2147483793" r:id="rId33"/>
    <p:sldLayoutId id="2147483794" r:id="rId34"/>
    <p:sldLayoutId id="2147483795" r:id="rId35"/>
    <p:sldLayoutId id="2147483796" r:id="rId36"/>
    <p:sldLayoutId id="2147483797" r:id="rId37"/>
    <p:sldLayoutId id="2147483798" r:id="rId38"/>
    <p:sldLayoutId id="2147483799" r:id="rId39"/>
    <p:sldLayoutId id="2147483800" r:id="rId40"/>
    <p:sldLayoutId id="2147483801" r:id="rId41"/>
    <p:sldLayoutId id="2147483802" r:id="rId42"/>
    <p:sldLayoutId id="2147483803" r:id="rId43"/>
    <p:sldLayoutId id="2147483804" r:id="rId44"/>
    <p:sldLayoutId id="2147483805" r:id="rId45"/>
    <p:sldLayoutId id="2147483806" r:id="rId46"/>
    <p:sldLayoutId id="2147483807" r:id="rId47"/>
    <p:sldLayoutId id="2147483808" r:id="rId48"/>
    <p:sldLayoutId id="2147483809" r:id="rId49"/>
    <p:sldLayoutId id="2147483810" r:id="rId50"/>
    <p:sldLayoutId id="2147483811" r:id="rId51"/>
    <p:sldLayoutId id="2147483812" r:id="rId52"/>
    <p:sldLayoutId id="2147483813" r:id="rId53"/>
    <p:sldLayoutId id="2147483814" r:id="rId54"/>
    <p:sldLayoutId id="2147483815" r:id="rId55"/>
    <p:sldLayoutId id="2147483816" r:id="rId56"/>
    <p:sldLayoutId id="21474838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Importance of Understanding Financial Statements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May be required to be reported (10-K, 10-Q)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Often reported in the media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Understand strengths and limitations in order to value a firm or investment project from financials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Financial contracts (debt and derivative instruments) may refer to financials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Regulatory rules may refer to financials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Managers may care a lot about financials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Manager compensation</a:t>
            </a:r>
          </a:p>
          <a:p>
            <a:pPr lvl="2"/>
            <a:r>
              <a:rPr lang="en-US" sz="1800" dirty="0"/>
              <a:t>“Show me the incentives and I will show you the outcome.” Charlie Munger</a:t>
            </a:r>
            <a:endParaRPr lang="en-US" sz="2000" dirty="0">
              <a:ea typeface="ＭＳ Ｐゴシック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Financial Statements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Shows changes in Cash (BS) over period</a:t>
            </a:r>
          </a:p>
          <a:p>
            <a:pPr lvl="1"/>
            <a:r>
              <a:rPr lang="en-US" sz="2000" dirty="0">
                <a:ea typeface="ＭＳ Ｐゴシック" charset="0"/>
              </a:rPr>
              <a:t>Flow, not stock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Difference between Net Income and Cash Flow?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CFs separated by activity:</a:t>
            </a:r>
          </a:p>
          <a:p>
            <a:pPr lvl="1"/>
            <a:r>
              <a:rPr lang="en-US" sz="2000" dirty="0">
                <a:ea typeface="ＭＳ Ｐゴシック" charset="0"/>
              </a:rPr>
              <a:t>Operating Activities</a:t>
            </a:r>
          </a:p>
          <a:p>
            <a:pPr lvl="1"/>
            <a:r>
              <a:rPr lang="en-US" sz="2000" dirty="0">
                <a:ea typeface="ＭＳ Ｐゴシック" charset="0"/>
              </a:rPr>
              <a:t>Investing Activities</a:t>
            </a:r>
          </a:p>
          <a:p>
            <a:pPr lvl="1"/>
            <a:r>
              <a:rPr lang="en-US" sz="2000" dirty="0">
                <a:ea typeface="ＭＳ Ｐゴシック" charset="0"/>
              </a:rPr>
              <a:t>Financing Activities</a:t>
            </a:r>
          </a:p>
        </p:txBody>
      </p:sp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Statement of Cash Flows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Intel’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s 2019 Statement of Cash Flows:  Operating Activities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3FBF41-76E7-DD4A-B4FF-3403F5D71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685800"/>
            <a:ext cx="8360664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Intel’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s 2019 Statement of Cash Flows: Investing Activities</a:t>
            </a:r>
            <a:endParaRPr lang="en-US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2D28BD-E491-3D4D-9B85-DFF869417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1066800"/>
            <a:ext cx="8150352" cy="487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D45252-38F4-844B-A2A7-CC536C4D6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690356"/>
            <a:ext cx="3203448" cy="50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50387"/>
            <a:ext cx="8458200" cy="365127"/>
          </a:xfrm>
        </p:spPr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Intel’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s 2019 Statement of Cash Flows: Financing Activities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77326F-D8CC-424F-B796-04DCFF241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685800"/>
            <a:ext cx="3203448" cy="50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C824B0-55D9-834E-81C9-E65A387E4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1193800"/>
            <a:ext cx="82296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03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934"/>
            <a:ext cx="8458200" cy="365127"/>
          </a:xfrm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Intel’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s 2019 </a:t>
            </a:r>
            <a:r>
              <a:rPr lang="en-US" b="1" dirty="0">
                <a:ea typeface="ＭＳ Ｐゴシック" charset="0"/>
                <a:cs typeface="ＭＳ Ｐゴシック" charset="0"/>
              </a:rPr>
              <a:t>Consolidated Statement of Common Shareholders</a:t>
            </a:r>
            <a:r>
              <a:rPr lang="ja-JP" altLang="en-US" b="1" dirty="0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Equity</a:t>
            </a:r>
            <a:endParaRPr lang="en-US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92756"/>
            <a:ext cx="6934200" cy="836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71E80A-B5C8-ED4C-A7E5-1C21CBD1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28779"/>
            <a:ext cx="8385048" cy="48364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Finance focuses on Cash Flows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Accountants focus on current valuation through the lenses of the BS,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IS,and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SoCF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Important Differences: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Accruals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 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long-term (depreciation), </a:t>
            </a:r>
            <a:r>
              <a:rPr lang="en-US" sz="2000" dirty="0">
                <a:ea typeface="ＭＳ Ｐゴシック" charset="0"/>
              </a:rPr>
              <a:t>and 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short-term (changes in working capital, </a:t>
            </a:r>
            <a:r>
              <a:rPr lang="en-US" sz="2000" i="1" dirty="0">
                <a:ea typeface="ＭＳ Ｐゴシック" charset="0"/>
              </a:rPr>
              <a:t>e.g., </a:t>
            </a:r>
            <a:r>
              <a:rPr lang="en-US" sz="2000" dirty="0">
                <a:ea typeface="ＭＳ Ｐゴシック" charset="0"/>
              </a:rPr>
              <a:t>accounts receivable</a:t>
            </a:r>
            <a:r>
              <a:rPr lang="en-US" sz="2000" i="1" dirty="0">
                <a:ea typeface="ＭＳ Ｐゴシック" charset="0"/>
              </a:rPr>
              <a:t>,</a:t>
            </a:r>
            <a:r>
              <a:rPr lang="en-US" sz="2000" dirty="0">
                <a:ea typeface="ＭＳ Ｐゴシック" charset="0"/>
              </a:rPr>
              <a:t> and corporate income taxes)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Finance and Accounting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Accrual vs. cash method of accounting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Sales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Payables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Capital expenditures vs. expenses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Depreciation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Accounting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Economic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Tax (SL v. accelerated)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Useful life, salvage value, and conventions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Depreciation is </a:t>
            </a:r>
            <a:r>
              <a:rPr lang="en-US" sz="2000" i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a CF, but it affects taxes, a CF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Cash Flows (Finance) vs. Accruals (Accounting)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Classification of Securities with readily determinable fair value</a:t>
            </a:r>
          </a:p>
          <a:p>
            <a:pPr lvl="1" eaLnBrk="1" hangingPunct="1"/>
            <a:r>
              <a:rPr lang="en-US" sz="2400" i="1" dirty="0">
                <a:ea typeface="ＭＳ Ｐゴシック" charset="0"/>
              </a:rPr>
              <a:t>Marketable Securities</a:t>
            </a:r>
            <a:r>
              <a:rPr lang="en-US" sz="2400" dirty="0">
                <a:ea typeface="ＭＳ Ｐゴシック" charset="0"/>
              </a:rPr>
              <a:t>:  liquid assets that the company can and intends to convert into cash when necessary, but usually within 1 year (current asset)</a:t>
            </a:r>
          </a:p>
          <a:p>
            <a:pPr lvl="1" eaLnBrk="1" hangingPunct="1"/>
            <a:r>
              <a:rPr lang="en-US" sz="2400" i="1" dirty="0">
                <a:ea typeface="ＭＳ Ｐゴシック" charset="0"/>
              </a:rPr>
              <a:t>Investment In Securities</a:t>
            </a:r>
            <a:r>
              <a:rPr lang="en-US" sz="2400" dirty="0">
                <a:ea typeface="ＭＳ Ｐゴシック" charset="0"/>
              </a:rPr>
              <a:t>: noncurrent asset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Valuation at Acquisition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Initially booked at </a:t>
            </a:r>
            <a:r>
              <a:rPr lang="en-US" sz="2400" i="1" dirty="0">
                <a:ea typeface="ＭＳ Ｐゴシック" charset="0"/>
              </a:rPr>
              <a:t>cost</a:t>
            </a:r>
          </a:p>
          <a:p>
            <a:pPr eaLnBrk="1" hangingPunct="1">
              <a:buFontTx/>
              <a:buNone/>
            </a:pPr>
            <a:r>
              <a:rPr lang="en-US" sz="3600" i="1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Fair Value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Trading Securities (TS)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Held for short-term profit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Shown on the BS at </a:t>
            </a:r>
            <a:r>
              <a:rPr lang="en-US" sz="2000" b="1" i="1" dirty="0">
                <a:solidFill>
                  <a:srgbClr val="FF0000"/>
                </a:solidFill>
                <a:ea typeface="ＭＳ Ｐゴシック" charset="0"/>
              </a:rPr>
              <a:t>FV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 with changes in FV reported in the IS</a:t>
            </a:r>
          </a:p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Securities Available for Sale (AFS)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Neither TS nor HTM; acquired for operating rather than ST potential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Shown on the BS at </a:t>
            </a:r>
            <a:r>
              <a:rPr lang="en-US" sz="2000" b="1" i="1" dirty="0">
                <a:solidFill>
                  <a:srgbClr val="FF0000"/>
                </a:solidFill>
                <a:ea typeface="ＭＳ Ｐゴシック" charset="0"/>
              </a:rPr>
              <a:t>FV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 with changes in FV reported SHs</a:t>
            </a:r>
            <a:r>
              <a:rPr lang="ja-JP" altLang="en-US" sz="2000" b="1">
                <a:solidFill>
                  <a:srgbClr val="FF0000"/>
                </a:solidFill>
                <a:ea typeface="ＭＳ Ｐゴシック" charset="0"/>
              </a:rPr>
              <a:t>’</a:t>
            </a:r>
            <a:r>
              <a:rPr lang="en-US" altLang="ja-JP" sz="2000" b="1" dirty="0">
                <a:solidFill>
                  <a:srgbClr val="FF0000"/>
                </a:solidFill>
                <a:ea typeface="ＭＳ Ｐゴシック" charset="0"/>
              </a:rPr>
              <a:t> Equity in Comprehensive Income</a:t>
            </a:r>
          </a:p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Debt Held to Maturity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 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(HTM)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Debt securities that a firm intends to hold to maturity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Shown on the BS at </a:t>
            </a:r>
            <a:r>
              <a:rPr lang="en-US" sz="2000" i="1" dirty="0">
                <a:ea typeface="ＭＳ Ｐゴシック" charset="0"/>
              </a:rPr>
              <a:t>amortized cost</a:t>
            </a:r>
            <a:r>
              <a:rPr lang="en-US" sz="2000" dirty="0">
                <a:ea typeface="ＭＳ Ｐゴシック" charset="0"/>
              </a:rPr>
              <a:t> (premium or discount amortized over the life of the bond as an adjustment to interest)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Changes in FV not reported in IS or BS unless security value is permanently impaired</a:t>
            </a:r>
          </a:p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Direct Investment Loans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ea typeface="ＭＳ Ｐゴシック" charset="0"/>
              </a:rPr>
              <a:t>HFI:  </a:t>
            </a:r>
            <a:r>
              <a:rPr lang="en-US" sz="2000" dirty="0">
                <a:ea typeface="ＭＳ Ｐゴシック" charset="0"/>
              </a:rPr>
              <a:t>shown at amortized cost, with </a:t>
            </a:r>
            <a:r>
              <a:rPr lang="en-US" sz="2000" i="1" dirty="0">
                <a:ea typeface="ＭＳ Ｐゴシック" charset="0"/>
              </a:rPr>
              <a:t>impairment</a:t>
            </a:r>
            <a:r>
              <a:rPr lang="en-US" sz="2000" dirty="0">
                <a:ea typeface="ＭＳ Ｐゴシック" charset="0"/>
              </a:rPr>
              <a:t> recognized for probable credit losses (delay in timing and amount of E(CF) due to events incurred as of measurement date)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ea typeface="ＭＳ Ｐゴシック" charset="0"/>
              </a:rPr>
              <a:t>HFS:  </a:t>
            </a:r>
            <a:r>
              <a:rPr lang="en-US" sz="2000" dirty="0">
                <a:ea typeface="ＭＳ Ｐゴシック" charset="0"/>
              </a:rPr>
              <a:t>lower-of-cost-or-FV, with losses recognized in income</a:t>
            </a:r>
            <a:endParaRPr lang="en-US" sz="2000" b="1" dirty="0">
              <a:ea typeface="ＭＳ Ｐゴシック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FV</a:t>
            </a:r>
            <a:r>
              <a:rPr lang="en-US" dirty="0">
                <a:ea typeface="ＭＳ Ｐゴシック" charset="0"/>
                <a:cs typeface="ＭＳ Ｐゴシック" charset="0"/>
              </a:rPr>
              <a:t>: Valuation after Acquisition FASB 115 (Topics 320 and 820)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8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8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86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86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73038" indent="-173038" eaLnBrk="1" hangingPunct="1">
              <a:lnSpc>
                <a:spcPct val="90000"/>
              </a:lnSpc>
            </a:pPr>
            <a:r>
              <a:rPr lang="en-US" sz="2400" b="1">
                <a:ea typeface="ＭＳ Ｐゴシック" charset="0"/>
                <a:cs typeface="ＭＳ Ｐゴシック" charset="0"/>
              </a:rPr>
              <a:t>Fair Value</a:t>
            </a:r>
            <a:r>
              <a:rPr lang="en-US" sz="2400">
                <a:ea typeface="ＭＳ Ｐゴシック" charset="0"/>
                <a:cs typeface="ＭＳ Ｐゴシック" charset="0"/>
              </a:rPr>
              <a:t>: </a:t>
            </a:r>
          </a:p>
          <a:p>
            <a:pPr marL="517525" lvl="1" indent="-171450" eaLnBrk="1" hangingPunct="1">
              <a:lnSpc>
                <a:spcPct val="90000"/>
              </a:lnSpc>
            </a:pPr>
            <a:r>
              <a:rPr lang="ja-JP" altLang="en-US" sz="2000">
                <a:ea typeface="ＭＳ Ｐゴシック" charset="0"/>
              </a:rPr>
              <a:t>“</a:t>
            </a:r>
            <a:r>
              <a:rPr lang="en-US" altLang="ja-JP" sz="2000">
                <a:latin typeface="Helvetica" charset="0"/>
                <a:ea typeface="ＭＳ Ｐゴシック" charset="0"/>
              </a:rPr>
              <a:t>price that would be received to</a:t>
            </a:r>
            <a:r>
              <a:rPr lang="en-US" altLang="ja-JP" sz="2000" i="1">
                <a:latin typeface="Helvetica" charset="0"/>
                <a:ea typeface="ＭＳ Ｐゴシック" charset="0"/>
              </a:rPr>
              <a:t> sell </a:t>
            </a:r>
            <a:r>
              <a:rPr lang="en-US" altLang="ja-JP" sz="2000">
                <a:latin typeface="Helvetica" charset="0"/>
                <a:ea typeface="ＭＳ Ｐゴシック" charset="0"/>
              </a:rPr>
              <a:t>an asset or paid to transfer a liability in an orderly transaction between market participants at the measurement date.</a:t>
            </a:r>
            <a:r>
              <a:rPr lang="ja-JP" altLang="en-US" sz="2000">
                <a:latin typeface="Helvetica" charset="0"/>
                <a:ea typeface="ＭＳ Ｐゴシック" charset="0"/>
              </a:rPr>
              <a:t>”</a:t>
            </a:r>
            <a:r>
              <a:rPr lang="en-US" altLang="ja-JP" sz="2000">
                <a:latin typeface="Helvetica" charset="0"/>
                <a:ea typeface="ＭＳ Ｐゴシック" charset="0"/>
              </a:rPr>
              <a:t> SFAS 157, par. 5.</a:t>
            </a:r>
            <a:r>
              <a:rPr lang="en-US" altLang="ja-JP" sz="2000">
                <a:ea typeface="ＭＳ Ｐゴシック" charset="0"/>
              </a:rPr>
              <a:t>  (Topic 820-10-35-2)</a:t>
            </a:r>
          </a:p>
          <a:p>
            <a:pPr marL="173038" indent="-173038" eaLnBrk="1" hangingPunct="1">
              <a:lnSpc>
                <a:spcPct val="90000"/>
              </a:lnSpc>
            </a:pPr>
            <a:r>
              <a:rPr lang="en-US" sz="2400" b="1">
                <a:ea typeface="ＭＳ Ｐゴシック" charset="0"/>
                <a:cs typeface="ＭＳ Ｐゴシック" charset="0"/>
              </a:rPr>
              <a:t>Level 1</a:t>
            </a:r>
            <a:r>
              <a:rPr lang="en-US" sz="2400">
                <a:ea typeface="ＭＳ Ｐゴシック" charset="0"/>
                <a:cs typeface="ＭＳ Ｐゴシック" charset="0"/>
              </a:rPr>
              <a:t>:  inputs based on prices on active markets of identical asset or liability</a:t>
            </a:r>
          </a:p>
          <a:p>
            <a:pPr marL="173038" indent="-173038" eaLnBrk="1" hangingPunct="1">
              <a:lnSpc>
                <a:spcPct val="90000"/>
              </a:lnSpc>
            </a:pPr>
            <a:r>
              <a:rPr lang="en-US" sz="2400" b="1">
                <a:ea typeface="ＭＳ Ｐゴシック" charset="0"/>
                <a:cs typeface="ＭＳ Ｐゴシック" charset="0"/>
              </a:rPr>
              <a:t>Level 2</a:t>
            </a:r>
            <a:r>
              <a:rPr lang="en-US" sz="2400">
                <a:ea typeface="ＭＳ Ｐゴシック" charset="0"/>
                <a:cs typeface="ＭＳ Ｐゴシック" charset="0"/>
              </a:rPr>
              <a:t>: quoted prices of similar instruments in active markets or identical instruments in inactive markets, or market information on valuation parameters (</a:t>
            </a:r>
            <a:r>
              <a:rPr lang="en-US" sz="2400" i="1">
                <a:ea typeface="ＭＳ Ｐゴシック" charset="0"/>
                <a:cs typeface="ＭＳ Ｐゴシック" charset="0"/>
              </a:rPr>
              <a:t>e.g</a:t>
            </a:r>
            <a:r>
              <a:rPr lang="en-US" sz="2400">
                <a:ea typeface="ＭＳ Ｐゴシック" charset="0"/>
                <a:cs typeface="ＭＳ Ｐゴシック" charset="0"/>
              </a:rPr>
              <a:t>., yield curves, interest rates)</a:t>
            </a:r>
          </a:p>
          <a:p>
            <a:pPr marL="173038" indent="-173038" eaLnBrk="1" hangingPunct="1">
              <a:lnSpc>
                <a:spcPct val="90000"/>
              </a:lnSpc>
            </a:pPr>
            <a:r>
              <a:rPr lang="en-US" sz="2400" b="1">
                <a:ea typeface="ＭＳ Ｐゴシック" charset="0"/>
                <a:cs typeface="ＭＳ Ｐゴシック" charset="0"/>
              </a:rPr>
              <a:t>Level 3</a:t>
            </a:r>
            <a:r>
              <a:rPr lang="en-US" sz="2400">
                <a:ea typeface="ＭＳ Ｐゴシック" charset="0"/>
                <a:cs typeface="ＭＳ Ｐゴシック" charset="0"/>
              </a:rPr>
              <a:t>:  inputs that are not currently observable, such as the firm’</a:t>
            </a:r>
            <a:r>
              <a:rPr lang="en-US" altLang="ja-JP" sz="2400">
                <a:ea typeface="ＭＳ Ｐゴシック" charset="0"/>
                <a:cs typeface="ＭＳ Ｐゴシック" charset="0"/>
              </a:rPr>
              <a:t>s own assumptions regarding valuation parameters that participants would use</a:t>
            </a:r>
            <a:r>
              <a:rPr lang="en-US" altLang="ja-JP" sz="2400" i="1">
                <a:ea typeface="ＭＳ Ｐゴシック" charset="0"/>
                <a:cs typeface="ＭＳ Ｐゴシック" charset="0"/>
              </a:rPr>
              <a:t>, e.g</a:t>
            </a:r>
            <a:r>
              <a:rPr lang="en-US" altLang="ja-JP" sz="2400">
                <a:ea typeface="ＭＳ Ｐゴシック" charset="0"/>
                <a:cs typeface="ＭＳ Ｐゴシック" charset="0"/>
              </a:rPr>
              <a:t>., expected CFs, discount rates.</a:t>
            </a:r>
            <a:endParaRPr lang="en-US" sz="2400"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Fair Value Hierarchy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Generally Accepted Accounting Principles (US GAAP)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Standard Setting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FASB, Emerging Issues Task Force, AICPA,  APB, and the SEC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Before 7/1/09, hodgepodge of various statements and standards: FAS, FIN, </a:t>
            </a:r>
            <a:r>
              <a:rPr lang="en-US" sz="2000" dirty="0" err="1">
                <a:ea typeface="ＭＳ Ｐゴシック" charset="0"/>
              </a:rPr>
              <a:t>FTB</a:t>
            </a:r>
            <a:r>
              <a:rPr lang="en-US" sz="2000" dirty="0">
                <a:ea typeface="ＭＳ Ｐゴシック" charset="0"/>
              </a:rPr>
              <a:t>, </a:t>
            </a:r>
            <a:r>
              <a:rPr lang="en-US" sz="2000" dirty="0" err="1">
                <a:ea typeface="ＭＳ Ｐゴシック" charset="0"/>
              </a:rPr>
              <a:t>EITF</a:t>
            </a:r>
            <a:r>
              <a:rPr lang="en-US" sz="2000" dirty="0">
                <a:ea typeface="ＭＳ Ｐゴシック" charset="0"/>
              </a:rPr>
              <a:t>, APB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Accounting Standards Codification (7/1/09)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Topic--Subtopic—Section</a:t>
            </a:r>
          </a:p>
          <a:p>
            <a:pPr lvl="2" eaLnBrk="1" hangingPunct="1"/>
            <a:r>
              <a:rPr lang="en-US" sz="1800" dirty="0">
                <a:ea typeface="ＭＳ Ｐゴシック" charset="0"/>
              </a:rPr>
              <a:t>820—15—1</a:t>
            </a:r>
          </a:p>
          <a:p>
            <a:pPr lvl="2" eaLnBrk="1" hangingPunct="1"/>
            <a:r>
              <a:rPr lang="en-US" sz="1800" dirty="0">
                <a:ea typeface="ＭＳ Ｐゴシック" charset="0"/>
                <a:sym typeface="Wingdings" charset="0"/>
              </a:rPr>
              <a:t>Fair Value Measurement—Scope—Overall Guidance</a:t>
            </a:r>
            <a:endParaRPr lang="en-US" sz="1800" dirty="0">
              <a:ea typeface="ＭＳ Ｐゴシック" charset="0"/>
            </a:endParaRPr>
          </a:p>
          <a:p>
            <a:pPr lvl="1" eaLnBrk="1" hangingPunct="1"/>
            <a:r>
              <a:rPr lang="en-US" sz="2000" dirty="0">
                <a:ea typeface="ＭＳ Ｐゴシック" charset="0"/>
              </a:rPr>
              <a:t>Accounting Standards Update (ASU)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2" eaLnBrk="1" hangingPunct="1"/>
            <a:r>
              <a:rPr lang="en-US" sz="1600" dirty="0">
                <a:ea typeface="ＭＳ Ｐゴシック" charset="0"/>
                <a:cs typeface="ＭＳ Ｐゴシック" charset="0"/>
              </a:rPr>
              <a:t>ASU 2010-06, Fair Value Measurements and Disclosures (Topic 82)</a:t>
            </a:r>
            <a:endParaRPr lang="en-US" sz="1600" dirty="0">
              <a:ea typeface="ＭＳ Ｐゴシック" charset="0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GAAP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Level Designations and Typical Instruments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45061" name="Picture 4" descr="Snapshot 2009-03-16 21-49-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" y="685800"/>
            <a:ext cx="8458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Intel: </a:t>
            </a:r>
            <a:r>
              <a:rPr lang="en-US" dirty="0" err="1"/>
              <a:t>OCI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98255" y="2743200"/>
            <a:ext cx="8458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73987E7-EEA8-2F4F-B1EF-8441FBEC55B0}"/>
              </a:ext>
            </a:extLst>
          </p:cNvPr>
          <p:cNvSpPr/>
          <p:nvPr/>
        </p:nvSpPr>
        <p:spPr>
          <a:xfrm>
            <a:off x="6858000" y="653709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 2019	2018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FE7EB8-E85B-E443-B777-C039B6AF5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55" y="2816114"/>
            <a:ext cx="8550899" cy="33881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483D88-7C65-B444-A52D-C63F3FF08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55" y="1023041"/>
            <a:ext cx="8443993" cy="158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5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Why can’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t we just use earnings for our </a:t>
            </a:r>
            <a:r>
              <a:rPr lang="en-US" altLang="ja-JP" sz="2400" dirty="0" err="1">
                <a:ea typeface="ＭＳ Ｐゴシック" charset="0"/>
                <a:cs typeface="ＭＳ Ｐゴシック" charset="0"/>
              </a:rPr>
              <a:t>NPV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analysis?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Going from Financials to Finance</a:t>
            </a:r>
          </a:p>
        </p:txBody>
      </p:sp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a typeface="ＭＳ Ｐゴシック" charset="0"/>
                <a:cs typeface="ＭＳ Ｐゴシック" charset="0"/>
              </a:rPr>
              <a:t>Cash Flows (Finance) vs. Accruals (Accounting)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graphicFrame>
        <p:nvGraphicFramePr>
          <p:cNvPr id="272102" name="Group 7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181908"/>
              </p:ext>
            </p:extLst>
          </p:nvPr>
        </p:nvGraphicFramePr>
        <p:xfrm>
          <a:off x="381000" y="1295400"/>
          <a:ext cx="7545388" cy="502920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Project</a:t>
                      </a: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Financing</a:t>
                      </a: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True Lifespan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5 YRS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Cost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($120) Yr1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Debt Capacity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$100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Debt Interest Rate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8%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Raw Output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$80/yr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526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-Input cost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($6/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yr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-Selling Expense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($8/yr)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Accounting Depreciation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4 years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= Net output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$66/yr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Interest paid starting in YR 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Overall COC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8%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Corporate Tax Rate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50%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72098" name="Rectangle 738"/>
          <p:cNvSpPr>
            <a:spLocks noChangeArrowheads="1"/>
          </p:cNvSpPr>
          <p:nvPr/>
        </p:nvSpPr>
        <p:spPr bwMode="auto">
          <a:xfrm>
            <a:off x="399495" y="-133485"/>
            <a:ext cx="85344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tx2"/>
                </a:solidFill>
                <a:latin typeface="Calibri"/>
              </a:rPr>
              <a:t>Finance and Accounting Example: (Q 14.5)</a:t>
            </a:r>
            <a:endParaRPr lang="en-US" sz="24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Finance and Accounting Example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35752" name="Group 2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523031"/>
              </p:ext>
            </p:extLst>
          </p:nvPr>
        </p:nvGraphicFramePr>
        <p:xfrm>
          <a:off x="762000" y="1524000"/>
          <a:ext cx="4114800" cy="4773616"/>
        </p:xfrm>
        <a:graphic>
          <a:graphicData uri="http://schemas.openxmlformats.org/drawingml/2006/table">
            <a:tbl>
              <a:tblPr/>
              <a:tblGrid>
                <a:gridCol w="311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9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Income Statement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Sales (Revenues)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COGS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SG&amp;A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EBITDA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Depreciation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EBIT (Operating Inc)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Interest Expense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EAIBT (EBT)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43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-Corporate Tax @ 50%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&lt;$18&gt;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Net Income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35751" name="Group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61551"/>
              </p:ext>
            </p:extLst>
          </p:nvPr>
        </p:nvGraphicFramePr>
        <p:xfrm>
          <a:off x="5638800" y="1524000"/>
          <a:ext cx="2743200" cy="28575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10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Cash Flow Statement (Excerpts)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Capital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Expenditure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&lt;$120&gt;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Net Debt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Issue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Finance and Accounting Example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37067" name="Group 5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152243"/>
              </p:ext>
            </p:extLst>
          </p:nvPr>
        </p:nvGraphicFramePr>
        <p:xfrm>
          <a:off x="415860" y="930875"/>
          <a:ext cx="8458200" cy="5017113"/>
        </p:xfrm>
        <a:graphic>
          <a:graphicData uri="http://schemas.openxmlformats.org/drawingml/2006/table">
            <a:tbl>
              <a:tblPr/>
              <a:tblGrid>
                <a:gridCol w="2592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6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3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65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Income Statement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Sales (Revenues)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COGS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SG&amp;A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EBITDA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Depreciation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&lt;$0&gt;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5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EBIT (Oper. Inc)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Interest Exp.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EAIBT (EBT)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1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-Corp. Tax (50%)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&lt;$14&gt;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&lt;$14&gt;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&lt;$14&gt;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&lt;$29&gt;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Net Income 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36620" name="Rectangle 76"/>
          <p:cNvSpPr>
            <a:spLocks noChangeArrowheads="1"/>
          </p:cNvSpPr>
          <p:nvPr/>
        </p:nvSpPr>
        <p:spPr bwMode="auto">
          <a:xfrm>
            <a:off x="4360863" y="798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37005" name="Oval 461"/>
          <p:cNvSpPr>
            <a:spLocks noChangeArrowheads="1"/>
          </p:cNvSpPr>
          <p:nvPr/>
        </p:nvSpPr>
        <p:spPr bwMode="auto">
          <a:xfrm>
            <a:off x="7848600" y="3733800"/>
            <a:ext cx="914400" cy="4572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37006" name="Oval 462"/>
          <p:cNvSpPr>
            <a:spLocks noChangeArrowheads="1"/>
          </p:cNvSpPr>
          <p:nvPr/>
        </p:nvSpPr>
        <p:spPr bwMode="auto">
          <a:xfrm>
            <a:off x="2971800" y="4572000"/>
            <a:ext cx="914400" cy="4572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Finance and Accounting Example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37731" name="Group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563043"/>
              </p:ext>
            </p:extLst>
          </p:nvPr>
        </p:nvGraphicFramePr>
        <p:xfrm>
          <a:off x="384048" y="1143000"/>
          <a:ext cx="8378952" cy="3105150"/>
        </p:xfrm>
        <a:graphic>
          <a:graphicData uri="http://schemas.openxmlformats.org/drawingml/2006/table">
            <a:tbl>
              <a:tblPr/>
              <a:tblGrid>
                <a:gridCol w="241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5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25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Cash Flow Statement (Excerpts)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Capital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Expenditure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&lt;$120&gt;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Depreciation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Net Debt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Issue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&lt;$100&gt;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7716" name="Rectangle 148"/>
          <p:cNvSpPr>
            <a:spLocks noChangeArrowheads="1"/>
          </p:cNvSpPr>
          <p:nvPr/>
        </p:nvSpPr>
        <p:spPr bwMode="auto">
          <a:xfrm>
            <a:off x="4572000" y="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4300" indent="-114300">
              <a:defRPr/>
            </a:pPr>
            <a:endParaRPr lang="en-US" b="1" dirty="0"/>
          </a:p>
          <a:p>
            <a:pPr marL="0" indent="-152400">
              <a:defRPr/>
            </a:pPr>
            <a:r>
              <a:rPr lang="en-US" sz="2400" b="1" dirty="0" err="1"/>
              <a:t>NPV</a:t>
            </a:r>
            <a:r>
              <a:rPr lang="en-US" sz="2400" b="1" baseline="-25000" dirty="0" err="1"/>
              <a:t>Full</a:t>
            </a:r>
            <a:r>
              <a:rPr lang="en-US" sz="2400" b="1" baseline="-25000" dirty="0"/>
              <a:t> Project</a:t>
            </a:r>
            <a:r>
              <a:rPr lang="en-US" sz="2400" b="1" dirty="0"/>
              <a:t> (D + E) = NPV Project - NPV Taxes</a:t>
            </a:r>
          </a:p>
          <a:p>
            <a:pPr marL="114300" indent="-114300">
              <a:defRPr/>
            </a:pPr>
            <a:endParaRPr lang="en-US" b="1" dirty="0"/>
          </a:p>
          <a:p>
            <a:pPr marL="114300" indent="-114300">
              <a:defRPr/>
            </a:pPr>
            <a:r>
              <a:rPr lang="en-US" sz="2400" b="1" dirty="0"/>
              <a:t>NPV</a:t>
            </a:r>
            <a:r>
              <a:rPr lang="en-US" sz="2400" b="1" baseline="-25000" dirty="0"/>
              <a:t>Lev. Owner. </a:t>
            </a:r>
            <a:r>
              <a:rPr lang="en-US" sz="2400" b="1" dirty="0"/>
              <a:t>= NPV Project - NPV Taxes + NPV Loan 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NPV Analysis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NPV Analysis (Year 1)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38667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606631"/>
              </p:ext>
            </p:extLst>
          </p:nvPr>
        </p:nvGraphicFramePr>
        <p:xfrm>
          <a:off x="1371600" y="1524000"/>
          <a:ext cx="6629400" cy="4253077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3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NPV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Analysis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 (Pre-tax)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$54 [-120+66]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7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Taxes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$18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$72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Loan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8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Residual CF:  Levered Ownership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1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Compare:  Net Income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$18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NPV Analysis (Years 1-5)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41113" name="Group 4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811498"/>
              </p:ext>
            </p:extLst>
          </p:nvPr>
        </p:nvGraphicFramePr>
        <p:xfrm>
          <a:off x="76200" y="1447800"/>
          <a:ext cx="8685214" cy="4448176"/>
        </p:xfrm>
        <a:graphic>
          <a:graphicData uri="http://schemas.openxmlformats.org/drawingml/2006/table">
            <a:tbl>
              <a:tblPr/>
              <a:tblGrid>
                <a:gridCol w="2841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7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29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8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NPV Analysis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3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5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NPV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 (Pre-tax)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$54 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$152.41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Taxes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$29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-$69.81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$72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$37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$82.60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Loan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-$108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$0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1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Residual CF:  Levered Ownership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$44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$44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$44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-$71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$82.60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Compare:  Net Inc.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$29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$69.81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0745" name="Rectangle 105"/>
          <p:cNvSpPr>
            <a:spLocks noChangeArrowheads="1"/>
          </p:cNvSpPr>
          <p:nvPr/>
        </p:nvSpPr>
        <p:spPr bwMode="auto">
          <a:xfrm>
            <a:off x="4360863" y="798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41108" name="Oval 468"/>
          <p:cNvSpPr>
            <a:spLocks noChangeArrowheads="1"/>
          </p:cNvSpPr>
          <p:nvPr/>
        </p:nvSpPr>
        <p:spPr bwMode="auto">
          <a:xfrm>
            <a:off x="6858000" y="3810000"/>
            <a:ext cx="762000" cy="685800"/>
          </a:xfrm>
          <a:prstGeom prst="ellipse">
            <a:avLst/>
          </a:prstGeom>
          <a:noFill/>
          <a:ln w="28575">
            <a:solidFill>
              <a:srgbClr val="FF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41110" name="Text Box 470"/>
          <p:cNvSpPr txBox="1">
            <a:spLocks noChangeArrowheads="1"/>
          </p:cNvSpPr>
          <p:nvPr/>
        </p:nvSpPr>
        <p:spPr bwMode="auto">
          <a:xfrm>
            <a:off x="7181850" y="521683"/>
            <a:ext cx="1428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>
                <a:latin typeface="Calibri"/>
              </a:rPr>
              <a:t>All CFs made at year end</a:t>
            </a:r>
          </a:p>
        </p:txBody>
      </p:sp>
      <p:sp>
        <p:nvSpPr>
          <p:cNvPr id="241111" name="Rectangle 471"/>
          <p:cNvSpPr>
            <a:spLocks noChangeArrowheads="1"/>
          </p:cNvSpPr>
          <p:nvPr/>
        </p:nvSpPr>
        <p:spPr bwMode="auto">
          <a:xfrm>
            <a:off x="6781800" y="559292"/>
            <a:ext cx="1905000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  <p:sp>
        <p:nvSpPr>
          <p:cNvPr id="241112" name="Line 472"/>
          <p:cNvSpPr>
            <a:spLocks noChangeShapeType="1"/>
          </p:cNvSpPr>
          <p:nvPr/>
        </p:nvSpPr>
        <p:spPr bwMode="auto">
          <a:xfrm>
            <a:off x="8153400" y="9906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41116" name="AutoShape 476"/>
          <p:cNvSpPr>
            <a:spLocks/>
          </p:cNvSpPr>
          <p:nvPr/>
        </p:nvSpPr>
        <p:spPr bwMode="auto">
          <a:xfrm>
            <a:off x="8915400" y="3429000"/>
            <a:ext cx="76200" cy="2438400"/>
          </a:xfrm>
          <a:prstGeom prst="rightBrace">
            <a:avLst>
              <a:gd name="adj1" fmla="val 266667"/>
              <a:gd name="adj2" fmla="val 50000"/>
            </a:avLst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Balance Sheet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Income Statement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Statement of Cash Flows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Consolidated Statement of Common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SHs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’ 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Equity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Notes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Management Discussion and Analysis of Financial Condition and Results of Operations</a:t>
            </a:r>
          </a:p>
          <a:p>
            <a:pPr lvl="1" eaLnBrk="1" hangingPunct="1">
              <a:buFont typeface="Wingdings" charset="0"/>
              <a:buNone/>
            </a:pPr>
            <a:endParaRPr lang="en-US" dirty="0">
              <a:ea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Components of Financial Statements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Project CFs and Net Income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60421" name="Object 4"/>
          <p:cNvGraphicFramePr>
            <a:graphicFrameLocks noChangeAspect="1"/>
          </p:cNvGraphicFramePr>
          <p:nvPr/>
        </p:nvGraphicFramePr>
        <p:xfrm>
          <a:off x="1143000" y="1397000"/>
          <a:ext cx="6859588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7" name="Chart" r:id="rId4" imgW="6847920" imgH="4050000" progId="MSGraph.Chart.8">
                  <p:embed followColorScheme="full"/>
                </p:oleObj>
              </mc:Choice>
              <mc:Fallback>
                <p:oleObj name="Chart" r:id="rId4" imgW="6847920" imgH="4050000" progId="MSGraph.Chart.8">
                  <p:embed followColorScheme="full"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97000"/>
                        <a:ext cx="6859588" cy="447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8925" indent="-288925">
              <a:lnSpc>
                <a:spcPct val="90000"/>
              </a:lnSpc>
            </a:pPr>
            <a:r>
              <a:rPr lang="en-US" sz="2000" dirty="0">
                <a:solidFill>
                  <a:srgbClr val="036042"/>
                </a:solidFill>
                <a:ea typeface="ＭＳ Ｐゴシック" charset="0"/>
                <a:cs typeface="ＭＳ Ｐゴシック" charset="0"/>
              </a:rPr>
              <a:t>Start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with EBIT</a:t>
            </a:r>
          </a:p>
          <a:p>
            <a:pPr marL="288925" indent="-288925">
              <a:lnSpc>
                <a:spcPct val="90000"/>
              </a:lnSpc>
            </a:pPr>
            <a:r>
              <a:rPr lang="en-US" sz="2000" b="1" dirty="0">
                <a:ea typeface="ＭＳ Ｐゴシック" charset="0"/>
                <a:cs typeface="ＭＳ Ｐゴシック" charset="0"/>
              </a:rPr>
              <a:t>Add back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Depreciation</a:t>
            </a:r>
          </a:p>
          <a:p>
            <a:pPr marL="288925" indent="-288925">
              <a:lnSpc>
                <a:spcPct val="90000"/>
              </a:lnSpc>
            </a:pPr>
            <a:r>
              <a:rPr lang="en-US" sz="2000" dirty="0">
                <a:solidFill>
                  <a:srgbClr val="FF0021"/>
                </a:solidFill>
                <a:ea typeface="ＭＳ Ｐゴシック" charset="0"/>
                <a:cs typeface="ＭＳ Ｐゴシック" charset="0"/>
              </a:rPr>
              <a:t>Subtract </a:t>
            </a:r>
            <a:r>
              <a:rPr lang="en-US" sz="2000" dirty="0" err="1">
                <a:solidFill>
                  <a:srgbClr val="FF0021"/>
                </a:solidFill>
                <a:ea typeface="ＭＳ Ｐゴシック" charset="0"/>
                <a:cs typeface="ＭＳ Ｐゴシック" charset="0"/>
              </a:rPr>
              <a:t>CapEx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(Capital Expenditure)</a:t>
            </a:r>
          </a:p>
          <a:p>
            <a:pPr marL="692150" lvl="1" indent="-288925">
              <a:lnSpc>
                <a:spcPct val="90000"/>
              </a:lnSpc>
            </a:pPr>
            <a:r>
              <a:rPr lang="en-US" sz="1800" b="1" dirty="0">
                <a:ea typeface="ＭＳ Ｐゴシック" charset="0"/>
              </a:rPr>
              <a:t>EBIT + Depreciation - </a:t>
            </a:r>
            <a:r>
              <a:rPr lang="en-US" sz="1800" b="1" dirty="0" err="1">
                <a:ea typeface="ＭＳ Ｐゴシック" charset="0"/>
              </a:rPr>
              <a:t>CapExp</a:t>
            </a:r>
            <a:r>
              <a:rPr lang="en-US" sz="1800" b="1" dirty="0">
                <a:ea typeface="ＭＳ Ｐゴシック" charset="0"/>
              </a:rPr>
              <a:t> = CF Project (Pre-Tax)</a:t>
            </a:r>
            <a:endParaRPr lang="en-US" sz="1800" dirty="0">
              <a:ea typeface="ＭＳ Ｐゴシック" charset="0"/>
            </a:endParaRPr>
          </a:p>
          <a:p>
            <a:pPr marL="288925" indent="-288925">
              <a:lnSpc>
                <a:spcPct val="90000"/>
              </a:lnSpc>
            </a:pPr>
            <a:r>
              <a:rPr lang="en-US" sz="2000" dirty="0">
                <a:solidFill>
                  <a:srgbClr val="FF0021"/>
                </a:solidFill>
                <a:ea typeface="ＭＳ Ｐゴシック" charset="0"/>
                <a:cs typeface="ＭＳ Ｐゴシック" charset="0"/>
              </a:rPr>
              <a:t>Subtract Taxes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692150" lvl="1" indent="-288925">
              <a:lnSpc>
                <a:spcPct val="90000"/>
              </a:lnSpc>
            </a:pPr>
            <a:r>
              <a:rPr lang="en-US" sz="1800" b="1" dirty="0">
                <a:ea typeface="ＭＳ Ｐゴシック" charset="0"/>
              </a:rPr>
              <a:t>EBIT + Dep - </a:t>
            </a:r>
            <a:r>
              <a:rPr lang="en-US" sz="1800" b="1" dirty="0" err="1">
                <a:ea typeface="ＭＳ Ｐゴシック" charset="0"/>
              </a:rPr>
              <a:t>CapExp</a:t>
            </a:r>
            <a:r>
              <a:rPr lang="en-US" sz="1800" b="1" dirty="0">
                <a:ea typeface="ＭＳ Ｐゴシック" charset="0"/>
              </a:rPr>
              <a:t> - Taxes = CF Project (After-tax)</a:t>
            </a:r>
          </a:p>
          <a:p>
            <a:pPr marL="288925" indent="-288925">
              <a:lnSpc>
                <a:spcPct val="90000"/>
              </a:lnSpc>
            </a:pPr>
            <a:r>
              <a:rPr lang="en-US" sz="2000" dirty="0">
                <a:ea typeface="ＭＳ Ｐゴシック" charset="0"/>
                <a:cs typeface="ＭＳ Ｐゴシック" charset="0"/>
              </a:rPr>
              <a:t>If there is debt, creditors will provide CFs to and be entitled to CFs from the project</a:t>
            </a:r>
          </a:p>
          <a:p>
            <a:pPr marL="692150" lvl="1" indent="-288925">
              <a:lnSpc>
                <a:spcPct val="90000"/>
              </a:lnSpc>
            </a:pPr>
            <a:r>
              <a:rPr lang="en-US" sz="1800" b="1" dirty="0">
                <a:ea typeface="ＭＳ Ｐゴシック" charset="0"/>
              </a:rPr>
              <a:t>EBIT + Dep - </a:t>
            </a:r>
            <a:r>
              <a:rPr lang="en-US" sz="1800" b="1" dirty="0" err="1">
                <a:ea typeface="ＭＳ Ｐゴシック" charset="0"/>
              </a:rPr>
              <a:t>CapExp</a:t>
            </a:r>
            <a:r>
              <a:rPr lang="en-US" sz="1800" b="1" dirty="0">
                <a:ea typeface="ＭＳ Ｐゴシック" charset="0"/>
              </a:rPr>
              <a:t> - Taxes + Debt - </a:t>
            </a:r>
            <a:r>
              <a:rPr lang="en-US" sz="1800" b="1" dirty="0" err="1">
                <a:ea typeface="ＭＳ Ｐゴシック" charset="0"/>
              </a:rPr>
              <a:t>Int</a:t>
            </a:r>
            <a:r>
              <a:rPr lang="en-US" sz="1800" b="1" dirty="0">
                <a:ea typeface="ＭＳ Ｐゴシック" charset="0"/>
              </a:rPr>
              <a:t> = CF Lev. Own.</a:t>
            </a:r>
          </a:p>
          <a:p>
            <a:pPr marL="1019175" lvl="2" indent="-212725">
              <a:lnSpc>
                <a:spcPct val="90000"/>
              </a:lnSpc>
            </a:pPr>
            <a:endParaRPr lang="en-US" sz="1800" dirty="0">
              <a:ea typeface="ＭＳ Ｐゴシック" charset="0"/>
            </a:endParaRPr>
          </a:p>
          <a:p>
            <a:pPr marL="288925" indent="-288925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Accounting to Finance (Depreciation Accruals)</a:t>
            </a:r>
            <a:endParaRPr lang="en-US" sz="280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Accounting to Finance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4281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026871"/>
              </p:ext>
            </p:extLst>
          </p:nvPr>
        </p:nvGraphicFramePr>
        <p:xfrm>
          <a:off x="526831" y="984363"/>
          <a:ext cx="8305800" cy="4910138"/>
        </p:xfrm>
        <a:graphic>
          <a:graphicData uri="http://schemas.openxmlformats.org/drawingml/2006/table">
            <a:tbl>
              <a:tblPr/>
              <a:tblGrid>
                <a:gridCol w="4322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3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+ Depreciation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Capital Expenditures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 (Pre-tax)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Tax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 (After-tax)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+ Net Debt Issue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- Interest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Levered Ownership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Free Cash Flow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4281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769144"/>
              </p:ext>
            </p:extLst>
          </p:nvPr>
        </p:nvGraphicFramePr>
        <p:xfrm>
          <a:off x="1447800" y="992087"/>
          <a:ext cx="7010400" cy="420475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01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65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EBIT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 Depreciation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5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 Capital Expenditures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 Taxes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-Increases (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+Decreases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) in </a:t>
                      </a:r>
                      <a:r>
                        <a:rPr kumimoji="0" lang="en-US" sz="2400" b="1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Working Capital (Inv, Pay) </a:t>
                      </a:r>
                      <a:endParaRPr kumimoji="0" lang="en-US" sz="2400" b="1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______________________________________________________________________</a:t>
                      </a: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= 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Free Cash Flow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6572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5D1E63-7149-4341-957F-2B116C3A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FCF</a:t>
            </a:r>
            <a:r>
              <a:rPr lang="en-US" dirty="0"/>
              <a:t> Analysis: </a:t>
            </a:r>
            <a:r>
              <a:rPr lang="en-US" i="1" dirty="0"/>
              <a:t>Owen v. </a:t>
            </a:r>
            <a:r>
              <a:rPr lang="en-US" i="1" dirty="0" err="1"/>
              <a:t>ESG</a:t>
            </a:r>
            <a:r>
              <a:rPr lang="en-US" b="0" dirty="0"/>
              <a:t>, </a:t>
            </a:r>
            <a:r>
              <a:rPr lang="en-US" dirty="0"/>
              <a:t>Del. Ch. Ct. 2015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B81E0-BABF-304F-9C18-B354A8F7B5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E71ED-D5E3-BE4B-B44F-13CCB246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476861-1E49-A048-9280-695E1542B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510195"/>
            <a:ext cx="8683752" cy="58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49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SEC Comment Letter Topics (10/23/20)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39554C-95CF-484B-B4BA-36784CF22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609600"/>
            <a:ext cx="8378825" cy="4876800"/>
          </a:xfrm>
        </p:spPr>
      </p:pic>
    </p:spTree>
    <p:extLst>
      <p:ext uri="{BB962C8B-B14F-4D97-AF65-F5344CB8AC3E}">
        <p14:creationId xmlns:p14="http://schemas.microsoft.com/office/powerpoint/2010/main" val="834871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JC Penny (2/3/18)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227384-69EC-5840-AF21-0861899E7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" y="762000"/>
            <a:ext cx="8458200" cy="17526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BCAC74-6525-CF43-AB51-A3EF09A1DA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57"/>
          <a:stretch/>
        </p:blipFill>
        <p:spPr>
          <a:xfrm>
            <a:off x="430543" y="2505105"/>
            <a:ext cx="8627007" cy="10731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70E0BA-B2F0-4C41-B202-1B175BBEA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" y="3578210"/>
            <a:ext cx="8627007" cy="15453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D2B83A-527F-8A43-96FB-2B6281938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98" y="5269170"/>
            <a:ext cx="8191501" cy="85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5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i="1" dirty="0">
                <a:ea typeface="ＭＳ Ｐゴシック" charset="0"/>
                <a:cs typeface="ＭＳ Ｐゴシック" charset="0"/>
              </a:rPr>
              <a:t>Snapshot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of a firm’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s financial condition at a moment in time prepared in accordance with GAAP/</a:t>
            </a:r>
            <a:r>
              <a:rPr lang="en-US" altLang="ja-JP" sz="2400" dirty="0" err="1">
                <a:ea typeface="ＭＳ Ｐゴシック" charset="0"/>
                <a:cs typeface="ＭＳ Ｐゴシック" charset="0"/>
              </a:rPr>
              <a:t>IFRS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Components of a Balance Sheet  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Assets</a:t>
            </a:r>
            <a:r>
              <a:rPr lang="en-US" sz="2000" dirty="0">
                <a:ea typeface="ＭＳ Ｐゴシック" charset="0"/>
              </a:rPr>
              <a:t>:  resources/investments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Liabilities</a:t>
            </a:r>
            <a:r>
              <a:rPr lang="en-US" sz="2000" dirty="0">
                <a:ea typeface="ＭＳ Ｐゴシック" charset="0"/>
              </a:rPr>
              <a:t>:  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Shareholders’ Equity</a:t>
            </a:r>
            <a:r>
              <a:rPr lang="en-US" sz="2000" dirty="0">
                <a:ea typeface="ＭＳ Ｐゴシック" charset="0"/>
              </a:rPr>
              <a:t>:</a:t>
            </a:r>
          </a:p>
          <a:p>
            <a:pPr lvl="1" eaLnBrk="1" hangingPunct="1"/>
            <a:endParaRPr lang="en-US" sz="2000" b="1" dirty="0">
              <a:ea typeface="ＭＳ Ｐゴシック" charset="0"/>
            </a:endParaRPr>
          </a:p>
          <a:p>
            <a:pPr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Assets = Liabilities + Shareholders’ Equity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Balance Sheet</a:t>
            </a:r>
          </a:p>
        </p:txBody>
      </p:sp>
      <p:sp>
        <p:nvSpPr>
          <p:cNvPr id="19461" name="AutoShape 4"/>
          <p:cNvSpPr>
            <a:spLocks/>
          </p:cNvSpPr>
          <p:nvPr/>
        </p:nvSpPr>
        <p:spPr bwMode="auto">
          <a:xfrm>
            <a:off x="3335338" y="2654300"/>
            <a:ext cx="533400" cy="685800"/>
          </a:xfrm>
          <a:prstGeom prst="rightBrace">
            <a:avLst>
              <a:gd name="adj1" fmla="val 10714"/>
              <a:gd name="adj2" fmla="val 4629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3886200" y="2743200"/>
            <a:ext cx="365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Calibri"/>
              </a:rPr>
              <a:t>claims on resources/financing</a:t>
            </a:r>
            <a:endParaRPr lang="en-US" dirty="0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Monotype Sorts" charset="0"/>
              </a:rPr>
              <a:t>   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Intel’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s 2019 Balance Sheet (Assets)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3BE947-630C-234E-BC2F-67540A8C7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09600"/>
            <a:ext cx="8226552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										</a:t>
            </a:r>
            <a:r>
              <a:rPr lang="en-US" b="1">
                <a:ea typeface="ＭＳ Ｐゴシック" charset="0"/>
                <a:cs typeface="ＭＳ Ｐゴシック" charset="0"/>
              </a:rPr>
              <a:t>        2019	2018</a:t>
            </a:r>
            <a:endParaRPr lang="en-US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Intel’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s 2019 Balance Sheet (L &amp; SH Equity)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25C121-A24E-5040-B60D-3FEF6D7B1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838200"/>
            <a:ext cx="8375904" cy="54302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Cash v. accrual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Assets that don’</a:t>
            </a:r>
            <a:r>
              <a:rPr lang="en-US" altLang="ja-JP" sz="2000" dirty="0">
                <a:ea typeface="ＭＳ Ｐゴシック" charset="0"/>
                <a:cs typeface="ＭＳ Ｐゴシック" charset="0"/>
              </a:rPr>
              <a:t>t appear on the BS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Self-created intangibles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Liabilities that don’</a:t>
            </a:r>
            <a:r>
              <a:rPr lang="en-US" altLang="ja-JP" sz="2000" dirty="0">
                <a:ea typeface="ＭＳ Ｐゴシック" charset="0"/>
                <a:cs typeface="ＭＳ Ｐゴシック" charset="0"/>
              </a:rPr>
              <a:t>t appear on the BS</a:t>
            </a:r>
          </a:p>
          <a:p>
            <a:pPr lvl="1" eaLnBrk="1" hangingPunct="1"/>
            <a:r>
              <a:rPr lang="en-US" sz="1800" dirty="0" err="1">
                <a:ea typeface="ＭＳ Ｐゴシック" charset="0"/>
              </a:rPr>
              <a:t>SIVs</a:t>
            </a:r>
            <a:endParaRPr lang="en-US" sz="1800" dirty="0">
              <a:ea typeface="ＭＳ Ｐゴシック" charset="0"/>
            </a:endParaRP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Liquidity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Retained earnings</a:t>
            </a:r>
            <a:r>
              <a:rPr lang="en-US" sz="2000" dirty="0">
                <a:solidFill>
                  <a:srgbClr val="FF0021"/>
                </a:solidFill>
                <a:ea typeface="ＭＳ Ｐゴシック" charset="0"/>
                <a:cs typeface="ＭＳ Ｐゴシック" charset="0"/>
              </a:rPr>
              <a:t> ≠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cash </a:t>
            </a:r>
          </a:p>
          <a:p>
            <a:pPr eaLnBrk="1" hangingPunct="1"/>
            <a:r>
              <a:rPr lang="en-US" sz="2000" i="1" dirty="0">
                <a:ea typeface="ＭＳ Ｐゴシック" charset="0"/>
                <a:cs typeface="ＭＳ Ｐゴシック" charset="0"/>
              </a:rPr>
              <a:t>Book Value</a:t>
            </a:r>
          </a:p>
          <a:p>
            <a:pPr lvl="1" eaLnBrk="1" hangingPunct="1"/>
            <a:r>
              <a:rPr lang="en-US" sz="1800" b="1" i="1" dirty="0">
                <a:ea typeface="ＭＳ Ｐゴシック" charset="0"/>
              </a:rPr>
              <a:t>Fair market value v. historical cost</a:t>
            </a:r>
            <a:endParaRPr lang="en-US" sz="1800" dirty="0">
              <a:ea typeface="ＭＳ Ｐゴシック" charset="0"/>
            </a:endParaRPr>
          </a:p>
          <a:p>
            <a:pPr lvl="1" eaLnBrk="1" hangingPunct="1"/>
            <a:endParaRPr lang="en-US" sz="1800" dirty="0">
              <a:ea typeface="ＭＳ Ｐゴシック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Balance Sheet Concerns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304800" y="3276600"/>
            <a:ext cx="3962400" cy="609600"/>
          </a:xfrm>
          <a:prstGeom prst="ellipse">
            <a:avLst/>
          </a:prstGeom>
          <a:noFill/>
          <a:ln w="28575">
            <a:solidFill>
              <a:srgbClr val="FF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>
                <a:ea typeface="ＭＳ Ｐゴシック" charset="0"/>
                <a:cs typeface="ＭＳ Ｐゴシック" charset="0"/>
              </a:rPr>
              <a:t>Shows firm’</a:t>
            </a:r>
            <a:r>
              <a:rPr lang="en-US" altLang="ja-JP" sz="3200">
                <a:ea typeface="ＭＳ Ｐゴシック" charset="0"/>
                <a:cs typeface="ＭＳ Ｐゴシック" charset="0"/>
              </a:rPr>
              <a:t>s net profit/loss over given period and how it was earned:</a:t>
            </a:r>
          </a:p>
          <a:p>
            <a:pPr lvl="1" eaLnBrk="1" hangingPunct="1"/>
            <a:r>
              <a:rPr lang="en-US" sz="2800">
                <a:ea typeface="ＭＳ Ｐゴシック" charset="0"/>
              </a:rPr>
              <a:t>Revenues</a:t>
            </a:r>
          </a:p>
          <a:p>
            <a:pPr lvl="1" eaLnBrk="1" hangingPunct="1"/>
            <a:r>
              <a:rPr lang="en-US" sz="2800">
                <a:ea typeface="ＭＳ Ｐゴシック" charset="0"/>
              </a:rPr>
              <a:t>Costs/Expenses</a:t>
            </a:r>
          </a:p>
          <a:p>
            <a:pPr lvl="1" eaLnBrk="1" hangingPunct="1"/>
            <a:r>
              <a:rPr lang="en-US" sz="2800">
                <a:ea typeface="ＭＳ Ｐゴシック" charset="0"/>
              </a:rPr>
              <a:t>Interest/Dividends</a:t>
            </a:r>
          </a:p>
          <a:p>
            <a:pPr lvl="1" eaLnBrk="1" hangingPunct="1"/>
            <a:r>
              <a:rPr lang="en-US" sz="2800">
                <a:ea typeface="ＭＳ Ｐゴシック" charset="0"/>
              </a:rPr>
              <a:t>Income Taxes</a:t>
            </a:r>
          </a:p>
          <a:p>
            <a:pPr eaLnBrk="1" hangingPunct="1"/>
            <a:r>
              <a:rPr lang="en-US" sz="3200">
                <a:ea typeface="ＭＳ Ｐゴシック" charset="0"/>
                <a:cs typeface="ＭＳ Ｐゴシック" charset="0"/>
              </a:rPr>
              <a:t>Measures </a:t>
            </a:r>
            <a:r>
              <a:rPr lang="en-US" sz="3200" i="1">
                <a:ea typeface="ＭＳ Ｐゴシック" charset="0"/>
                <a:cs typeface="ＭＳ Ｐゴシック" charset="0"/>
              </a:rPr>
              <a:t>flows</a:t>
            </a:r>
            <a:r>
              <a:rPr lang="en-US" sz="3200">
                <a:ea typeface="ＭＳ Ｐゴシック" charset="0"/>
                <a:cs typeface="ＭＳ Ｐゴシック" charset="0"/>
              </a:rPr>
              <a:t> not stock</a:t>
            </a:r>
          </a:p>
          <a:p>
            <a:pPr eaLnBrk="1" hangingPunct="1"/>
            <a:r>
              <a:rPr lang="en-US" sz="3200">
                <a:ea typeface="ＭＳ Ｐゴシック" charset="0"/>
                <a:cs typeface="ＭＳ Ｐゴシック" charset="0"/>
              </a:rPr>
              <a:t>P&amp;L Statement</a:t>
            </a:r>
          </a:p>
        </p:txBody>
      </p:sp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Income 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charset="0"/>
              <a:buNone/>
            </a:pPr>
            <a:r>
              <a:rPr lang="en-US">
                <a:ea typeface="ＭＳ Ｐゴシック" charset="0"/>
              </a:rPr>
              <a:t> 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Intel</a:t>
            </a:r>
            <a:r>
              <a:rPr lang="en-US" b="1" dirty="0">
                <a:ea typeface="ＭＳ Ｐゴシック" charset="0"/>
                <a:cs typeface="ＭＳ Ｐゴシック" charset="0"/>
              </a:rPr>
              <a:t>’s 2019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Income Statement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343525" y="8667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5E43A5-5564-1042-95DC-4881E7266D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57"/>
          <a:stretch/>
        </p:blipFill>
        <p:spPr>
          <a:xfrm>
            <a:off x="384048" y="588015"/>
            <a:ext cx="8375904" cy="55841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17970</TotalTime>
  <Words>1827</Words>
  <Application>Microsoft Macintosh PowerPoint</Application>
  <PresentationFormat>On-screen Show (4:3)</PresentationFormat>
  <Paragraphs>505</Paragraphs>
  <Slides>36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NSimSun</vt:lpstr>
      <vt:lpstr>Arial</vt:lpstr>
      <vt:lpstr>Calibri</vt:lpstr>
      <vt:lpstr>Courier New</vt:lpstr>
      <vt:lpstr>Helvetica</vt:lpstr>
      <vt:lpstr>Times New Roman</vt:lpstr>
      <vt:lpstr>Verdana</vt:lpstr>
      <vt:lpstr>Wingdings</vt:lpstr>
      <vt:lpstr>Wingdings 2</vt:lpstr>
      <vt:lpstr>CG Body - Standard</vt:lpstr>
      <vt:lpstr>Chart</vt:lpstr>
      <vt:lpstr>Financial Statements</vt:lpstr>
      <vt:lpstr>GAAP</vt:lpstr>
      <vt:lpstr>Components of Financial Statements</vt:lpstr>
      <vt:lpstr>Balance Sheet</vt:lpstr>
      <vt:lpstr>Intel’s 2019 Balance Sheet (Assets)</vt:lpstr>
      <vt:lpstr>Intel’s 2019 Balance Sheet (L &amp; SH Equity)</vt:lpstr>
      <vt:lpstr>Balance Sheet Concerns</vt:lpstr>
      <vt:lpstr>Income Statement</vt:lpstr>
      <vt:lpstr>Intel’s 2019 Income Statement</vt:lpstr>
      <vt:lpstr>Statement of Cash Flows</vt:lpstr>
      <vt:lpstr>Intel’s 2019 Statement of Cash Flows:  Operating Activities</vt:lpstr>
      <vt:lpstr>Intel’s 2019 Statement of Cash Flows: Investing Activities</vt:lpstr>
      <vt:lpstr>Intel’s 2019 Statement of Cash Flows: Financing Activities</vt:lpstr>
      <vt:lpstr>Intel’s 2019 Consolidated Statement of Common Shareholders’Equity</vt:lpstr>
      <vt:lpstr>Finance and Accounting</vt:lpstr>
      <vt:lpstr>Cash Flows (Finance) vs. Accruals (Accounting)</vt:lpstr>
      <vt:lpstr>Fair Value</vt:lpstr>
      <vt:lpstr>FV: Valuation after Acquisition FASB 115 (Topics 320 and 820)</vt:lpstr>
      <vt:lpstr>Fair Value Hierarchy</vt:lpstr>
      <vt:lpstr>Level Designations and Typical Instruments</vt:lpstr>
      <vt:lpstr>Intel: OCI</vt:lpstr>
      <vt:lpstr>Cash Flows (Finance) vs. Accruals (Accounting)</vt:lpstr>
      <vt:lpstr> </vt:lpstr>
      <vt:lpstr>Finance and Accounting Example</vt:lpstr>
      <vt:lpstr>Finance and Accounting Example</vt:lpstr>
      <vt:lpstr>Finance and Accounting Example</vt:lpstr>
      <vt:lpstr>NPV Analysis</vt:lpstr>
      <vt:lpstr>NPV Analysis (Year 1)</vt:lpstr>
      <vt:lpstr>NPV Analysis (Years 1-5)</vt:lpstr>
      <vt:lpstr>Project CFs and Net Income</vt:lpstr>
      <vt:lpstr>Accounting to Finance (Depreciation Accruals)</vt:lpstr>
      <vt:lpstr>Accounting to Finance</vt:lpstr>
      <vt:lpstr>Free Cash Flow</vt:lpstr>
      <vt:lpstr>FCF Analysis: Owen v. ESG, Del. Ch. Ct. 2015</vt:lpstr>
      <vt:lpstr>SEC Comment Letter Topics (10/23/20)</vt:lpstr>
      <vt:lpstr>JC Penny (2/3/18)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J Colon</cp:lastModifiedBy>
  <cp:revision>321</cp:revision>
  <dcterms:created xsi:type="dcterms:W3CDTF">2010-03-20T00:16:08Z</dcterms:created>
  <dcterms:modified xsi:type="dcterms:W3CDTF">2020-11-10T21:43:11Z</dcterms:modified>
</cp:coreProperties>
</file>