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306" r:id="rId2"/>
    <p:sldId id="435" r:id="rId3"/>
    <p:sldId id="425" r:id="rId4"/>
    <p:sldId id="434" r:id="rId5"/>
    <p:sldId id="439" r:id="rId6"/>
    <p:sldId id="442" r:id="rId7"/>
    <p:sldId id="440" r:id="rId8"/>
    <p:sldId id="436" r:id="rId9"/>
    <p:sldId id="438" r:id="rId10"/>
    <p:sldId id="443" r:id="rId11"/>
    <p:sldId id="437" r:id="rId12"/>
    <p:sldId id="421" r:id="rId13"/>
    <p:sldId id="449" r:id="rId14"/>
    <p:sldId id="444" r:id="rId15"/>
    <p:sldId id="445" r:id="rId16"/>
    <p:sldId id="446" r:id="rId17"/>
    <p:sldId id="447" r:id="rId18"/>
    <p:sldId id="448" r:id="rId1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D7C22-3E5A-FD4F-A1A6-DA6B7031ED5D}" v="1" dt="2024-09-30T13:21:27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96327" autoAdjust="0"/>
  </p:normalViewPr>
  <p:slideViewPr>
    <p:cSldViewPr>
      <p:cViewPr varScale="1">
        <p:scale>
          <a:sx n="124" d="100"/>
          <a:sy n="124" d="100"/>
        </p:scale>
        <p:origin x="19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3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A58D7C22-3E5A-FD4F-A1A6-DA6B7031ED5D}"/>
    <pc:docChg chg="addSld modSld modMainMaster">
      <pc:chgData name="Colon, Jeffrey M." userId="615143b1-cdee-493d-9a9d-1565ce8666d9" providerId="ADAL" clId="{A58D7C22-3E5A-FD4F-A1A6-DA6B7031ED5D}" dt="2024-09-30T13:22:46.952" v="43"/>
      <pc:docMkLst>
        <pc:docMk/>
      </pc:docMkLst>
      <pc:sldChg chg="modSp add mod">
        <pc:chgData name="Colon, Jeffrey M." userId="615143b1-cdee-493d-9a9d-1565ce8666d9" providerId="ADAL" clId="{A58D7C22-3E5A-FD4F-A1A6-DA6B7031ED5D}" dt="2024-09-30T13:22:46.952" v="43"/>
        <pc:sldMkLst>
          <pc:docMk/>
          <pc:sldMk cId="3622871933" sldId="306"/>
        </pc:sldMkLst>
        <pc:spChg chg="mod">
          <ac:chgData name="Colon, Jeffrey M." userId="615143b1-cdee-493d-9a9d-1565ce8666d9" providerId="ADAL" clId="{A58D7C22-3E5A-FD4F-A1A6-DA6B7031ED5D}" dt="2024-09-30T13:22:46.952" v="43"/>
          <ac:spMkLst>
            <pc:docMk/>
            <pc:sldMk cId="3622871933" sldId="306"/>
            <ac:spMk id="4" creationId="{5F26835F-3425-4D22-A3BF-7A8DB7F9F478}"/>
          </ac:spMkLst>
        </pc:spChg>
        <pc:spChg chg="mod">
          <ac:chgData name="Colon, Jeffrey M." userId="615143b1-cdee-493d-9a9d-1565ce8666d9" providerId="ADAL" clId="{A58D7C22-3E5A-FD4F-A1A6-DA6B7031ED5D}" dt="2024-09-30T13:22:26.304" v="41" actId="20577"/>
          <ac:spMkLst>
            <pc:docMk/>
            <pc:sldMk cId="3622871933" sldId="306"/>
            <ac:spMk id="6" creationId="{E9ED9786-58D6-4467-A340-9C08B3251F1F}"/>
          </ac:spMkLst>
        </pc:spChg>
      </pc:sldChg>
      <pc:sldMasterChg chg="modSp mod">
        <pc:chgData name="Colon, Jeffrey M." userId="615143b1-cdee-493d-9a9d-1565ce8666d9" providerId="ADAL" clId="{A58D7C22-3E5A-FD4F-A1A6-DA6B7031ED5D}" dt="2024-09-30T13:22:02.082" v="2" actId="20577"/>
        <pc:sldMasterMkLst>
          <pc:docMk/>
          <pc:sldMasterMk cId="1570544089" sldId="2147483662"/>
        </pc:sldMasterMkLst>
        <pc:spChg chg="mod">
          <ac:chgData name="Colon, Jeffrey M." userId="615143b1-cdee-493d-9a9d-1565ce8666d9" providerId="ADAL" clId="{A58D7C22-3E5A-FD4F-A1A6-DA6B7031ED5D}" dt="2024-09-30T13:22:02.082" v="2" actId="20577"/>
          <ac:spMkLst>
            <pc:docMk/>
            <pc:sldMasterMk cId="1570544089" sldId="2147483662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</a:defRPr>
            </a:lvl1pPr>
          </a:lstStyle>
          <a:p>
            <a:fld id="{9D1B7D0E-8652-A04D-B2DC-BE3D3991B487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20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</a:defRPr>
            </a:lvl1pPr>
          </a:lstStyle>
          <a:p>
            <a:fld id="{D49D0B99-D69B-FE41-BE6E-CDAAA7551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3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8421044" indent="-37957946"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630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2619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89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523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92D1774-C621-2E4D-A644-F83F565FE9B8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/>
              <a:t>Benchmarked </a:t>
            </a:r>
            <a:r>
              <a:rPr lang="en-US" dirty="0" err="1"/>
              <a:t>COC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9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50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896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1145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8315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78892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799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94665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88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211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 dirty="0"/>
              <a:t>Benchmarked COC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1306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9919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1127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7608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5827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01851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1132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797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782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34241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180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0575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776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26503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1536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11127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7155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09344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5679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9745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1053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322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61847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485242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16631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77269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87980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34226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25564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6003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4944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343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3612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10954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262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09730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75583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99518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779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22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556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252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 sz="700" dirty="0"/>
              <a:t>Benchmarked</a:t>
            </a:r>
            <a:r>
              <a:rPr lang="en-US" dirty="0"/>
              <a:t> COC 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CF_Ch9_Benchmark_24</a:t>
            </a:r>
          </a:p>
        </p:txBody>
      </p:sp>
    </p:spTree>
    <p:extLst>
      <p:ext uri="{BB962C8B-B14F-4D97-AF65-F5344CB8AC3E}">
        <p14:creationId xmlns:p14="http://schemas.microsoft.com/office/powerpoint/2010/main" val="15705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Benchmarked COC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Benchmarked Cost of Capital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2024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Risk Premium: Where does the 8% Number Come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14" y="5436878"/>
            <a:ext cx="8311571" cy="369332"/>
          </a:xfrm>
          <a:prstGeom prst="rect">
            <a:avLst/>
          </a:prstGeom>
          <a:noFill/>
          <a:ln w="22225">
            <a:solidFill>
              <a:schemeClr val="accent3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What’s the </a:t>
            </a:r>
            <a:r>
              <a:rPr lang="en-US" dirty="0" err="1"/>
              <a:t>FV</a:t>
            </a:r>
            <a:r>
              <a:rPr lang="en-US" dirty="0"/>
              <a:t> of annual investments of 10k earning 8% for 40 years?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EDC748D-3671-18C5-A69E-33989903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7" y="529090"/>
            <a:ext cx="8458200" cy="1960660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98D27FD-366E-796A-83E2-9D4027CD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0292"/>
            <a:ext cx="7772400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Historical averages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m</a:t>
            </a:r>
            <a:r>
              <a:rPr lang="en-US" sz="3200" dirty="0">
                <a:ea typeface="ＭＳ Ｐゴシック" charset="0"/>
              </a:rPr>
              <a:t>:</a:t>
            </a:r>
            <a:r>
              <a:rPr lang="en-US" sz="28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Geometric v. arithmetic?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Note: The practice is to use arithmetic in the </a:t>
            </a:r>
            <a:r>
              <a:rPr lang="en-US" sz="2800" dirty="0" err="1">
                <a:ea typeface="ＭＳ Ｐゴシック" charset="0"/>
              </a:rPr>
              <a:t>NPV</a:t>
            </a:r>
            <a:r>
              <a:rPr lang="en-US" sz="2800" dirty="0">
                <a:ea typeface="ＭＳ Ｐゴシック" charset="0"/>
              </a:rPr>
              <a:t> formula.  What is that implicitly assuming the future relative performance of stock vs. bonds in the future? Peso problem: What’s this?</a:t>
            </a:r>
          </a:p>
          <a:p>
            <a:pPr marL="64293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Adjustment for bubbles and busts?</a:t>
            </a:r>
          </a:p>
          <a:p>
            <a:pPr marL="433388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Dividend or earnings yields [Skip]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CAPM Inputs:  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2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Premium: Surveys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628" y="6159107"/>
            <a:ext cx="3674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i="1" dirty="0"/>
              <a:t>Market Risk Premium</a:t>
            </a:r>
            <a:r>
              <a:rPr lang="en-US" sz="1100" dirty="0"/>
              <a:t>, Fernandez (2019)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667C6F-EA92-D248-94E9-E3F80235C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672709"/>
            <a:ext cx="8458200" cy="5194692"/>
          </a:xfrm>
        </p:spPr>
      </p:pic>
    </p:spTree>
    <p:extLst>
      <p:ext uri="{BB962C8B-B14F-4D97-AF65-F5344CB8AC3E}">
        <p14:creationId xmlns:p14="http://schemas.microsoft.com/office/powerpoint/2010/main" val="171571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200" cy="55599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Risk Premium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696" y="6137096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Nyborg</a:t>
            </a:r>
            <a:r>
              <a:rPr lang="en-US" sz="1100" dirty="0"/>
              <a:t> &amp; </a:t>
            </a:r>
            <a:r>
              <a:rPr lang="en-US" sz="1100" dirty="0" err="1"/>
              <a:t>Mukhlynina</a:t>
            </a:r>
            <a:r>
              <a:rPr lang="en-US" sz="11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228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ERP:  Internal Cost of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9DB13-6E2C-3B80-2236-0B9AEFD9983D}"/>
              </a:ext>
            </a:extLst>
          </p:cNvPr>
          <p:cNvSpPr txBox="1"/>
          <p:nvPr/>
        </p:nvSpPr>
        <p:spPr>
          <a:xfrm>
            <a:off x="650929" y="759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DAEE307-B38F-E64C-4C5B-69874426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5105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6429" y="1676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419" y="120147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Asset Cost of Capital and Equity Cost of Capital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relationship between the expected return of the firm’</a:t>
            </a:r>
            <a:r>
              <a:rPr lang="en-US" altLang="ja-JP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s debt, equity, and assets is:</a:t>
            </a: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tabLst>
                <a:tab pos="1420813" algn="l"/>
              </a:tabLst>
            </a:pPr>
            <a:endParaRPr lang="en-US" sz="2400" dirty="0">
              <a:solidFill>
                <a:srgbClr val="010004"/>
              </a:solidFill>
              <a:latin typeface="Calibri"/>
              <a:cs typeface="Calibri"/>
            </a:endParaRPr>
          </a:p>
          <a:p>
            <a:pPr marL="342900" indent="-342900" eaLnBrk="1" hangingPunct="1"/>
            <a:endParaRPr lang="en-US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3400" y="1603377"/>
            <a:ext cx="8305800" cy="812148"/>
            <a:chOff x="624" y="3120"/>
            <a:chExt cx="5280" cy="5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3225"/>
              <a:ext cx="8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</a:rPr>
                <a:t>Asset</a:t>
              </a:r>
              <a:r>
                <a:rPr lang="en-US" sz="2000" b="1" dirty="0">
                  <a:latin typeface="+mn-lt"/>
                </a:rPr>
                <a:t> =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44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 + Equity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64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40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688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</a:t>
              </a: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Debt</a:t>
              </a:r>
              <a:r>
                <a:rPr lang="en-US" sz="2000" b="1" dirty="0">
                  <a:latin typeface="+mn-lt"/>
                  <a:cs typeface="Times New Roman" charset="0"/>
                </a:rPr>
                <a:t> +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Debt + Equity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20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Equity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944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Equity</a:t>
              </a:r>
              <a:endParaRPr lang="en-US" sz="2000" b="1" dirty="0">
                <a:latin typeface="+mn-lt"/>
                <a:cs typeface="Times New Roman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Rate of Returns:  Risk Premiums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381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Promised/Quoted/Stated</a:t>
            </a:r>
            <a:r>
              <a:rPr lang="en-US" sz="1800" b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Return</a:t>
            </a:r>
            <a:endParaRPr lang="en-US" b="1" dirty="0">
              <a:latin typeface="Calibri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Contract/Risk/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33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Credit/Default Premium</a:t>
            </a: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9436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19"/>
          <p:cNvSpPr>
            <a:spLocks/>
          </p:cNvSpPr>
          <p:nvPr/>
        </p:nvSpPr>
        <p:spPr bwMode="auto">
          <a:xfrm>
            <a:off x="66294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0"/>
          <p:cNvSpPr>
            <a:spLocks/>
          </p:cNvSpPr>
          <p:nvPr/>
        </p:nvSpPr>
        <p:spPr bwMode="auto">
          <a:xfrm>
            <a:off x="6629400" y="3570288"/>
            <a:ext cx="195263" cy="620712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utoShape 21"/>
          <p:cNvSpPr>
            <a:spLocks/>
          </p:cNvSpPr>
          <p:nvPr/>
        </p:nvSpPr>
        <p:spPr bwMode="auto">
          <a:xfrm>
            <a:off x="54102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086600" y="48910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58000" y="3494088"/>
            <a:ext cx="2057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/>
              </a:rPr>
              <a:t>Risk</a:t>
            </a:r>
            <a:r>
              <a:rPr lang="en-US" sz="1400" b="1">
                <a:latin typeface="Calibri"/>
              </a:rPr>
              <a:t>,</a:t>
            </a:r>
          </a:p>
          <a:p>
            <a:pPr eaLnBrk="1" hangingPunct="1"/>
            <a:r>
              <a:rPr lang="en-US" sz="1400" b="1">
                <a:latin typeface="Calibri"/>
              </a:rPr>
              <a:t>Contract, and 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59436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59436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59436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4953000" y="1508125"/>
            <a:ext cx="373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latin typeface="Calibri"/>
              </a:rPr>
              <a:t>Expected Rate of Return</a:t>
            </a:r>
            <a:r>
              <a:rPr lang="en-US" sz="2000" b="1" dirty="0">
                <a:latin typeface="Calibri"/>
              </a:rPr>
              <a:t>:</a:t>
            </a:r>
          </a:p>
          <a:p>
            <a:pPr eaLnBrk="1" hangingPunct="1"/>
            <a:r>
              <a:rPr lang="en-US" sz="2000" b="1" dirty="0">
                <a:latin typeface="Calibri"/>
              </a:rPr>
              <a:t>In </a:t>
            </a:r>
            <a:r>
              <a:rPr lang="en-US" sz="2000" b="1" dirty="0" err="1">
                <a:latin typeface="Calibri"/>
              </a:rPr>
              <a:t>CAPM</a:t>
            </a:r>
            <a:r>
              <a:rPr lang="en-US" sz="2000" b="1" dirty="0">
                <a:latin typeface="Calibri"/>
              </a:rPr>
              <a:t> or benchmark </a:t>
            </a:r>
            <a:r>
              <a:rPr lang="en-US" sz="2000" b="1" dirty="0" err="1">
                <a:latin typeface="Calibri"/>
              </a:rPr>
              <a:t>RoR</a:t>
            </a:r>
            <a:r>
              <a:rPr lang="en-US" sz="2000" b="1" dirty="0">
                <a:latin typeface="Calibri"/>
              </a:rPr>
              <a:t>, different assets have different</a:t>
            </a:r>
            <a:r>
              <a:rPr lang="en-US" sz="2000" b="1" i="1" dirty="0">
                <a:latin typeface="Calibri"/>
              </a:rPr>
              <a:t> E(r)</a:t>
            </a:r>
            <a:endParaRPr lang="en-US" b="1" i="1" dirty="0"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52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051"/>
            <a:ext cx="8458200" cy="5812064"/>
          </a:xfrm>
        </p:spPr>
        <p:txBody>
          <a:bodyPr>
            <a:normAutofit lnSpcReduction="10000"/>
          </a:bodyPr>
          <a:lstStyle/>
          <a:p>
            <a:pPr marL="403225" indent="-403225" algn="just"/>
            <a:r>
              <a:rPr lang="en-US" sz="2800" dirty="0"/>
              <a:t>A corporate bond promises 1,000 one year from today.  You estimate that it will pay 1,000 with a p=95% and will default entirely with a p=5%.  If the bond is 75% like risk-free debt and 25% like equity, the risk-free rate is 2% and the E(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dirty="0"/>
              <a:t>) is 6%, find the price of the bond.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bond</a:t>
            </a:r>
            <a:r>
              <a:rPr lang="en-US" sz="2400" i="1" dirty="0"/>
              <a:t>) </a:t>
            </a:r>
            <a:r>
              <a:rPr lang="en-US" sz="2400" dirty="0"/>
              <a:t>= 75%*2%  + 6%*25% = 3% 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cf</a:t>
            </a:r>
            <a:r>
              <a:rPr lang="en-US" sz="2400" i="1" dirty="0"/>
              <a:t>) </a:t>
            </a:r>
            <a:r>
              <a:rPr lang="en-US" sz="2400" dirty="0"/>
              <a:t>= 950 [probability * outcome]</a:t>
            </a:r>
          </a:p>
          <a:p>
            <a:pPr marL="976313" lvl="1" indent="-347663"/>
            <a:r>
              <a:rPr lang="en-US" sz="2400" i="1" dirty="0"/>
              <a:t>PV </a:t>
            </a:r>
            <a:r>
              <a:rPr lang="en-US" sz="2400" dirty="0"/>
              <a:t>= 950/(1+.03) = 922.33 [PV formula: E(</a:t>
            </a:r>
            <a:r>
              <a:rPr lang="en-US" sz="2400" dirty="0" err="1"/>
              <a:t>cf</a:t>
            </a:r>
            <a:r>
              <a:rPr lang="en-US" sz="2400" dirty="0"/>
              <a:t>) / 1+ E(</a:t>
            </a:r>
            <a:r>
              <a:rPr lang="en-US" sz="2400" dirty="0" err="1"/>
              <a:t>r</a:t>
            </a:r>
            <a:r>
              <a:rPr lang="en-US" sz="2400" baseline="-25000" dirty="0" err="1"/>
              <a:t>bond</a:t>
            </a:r>
            <a:r>
              <a:rPr lang="en-US" sz="2400" dirty="0"/>
              <a:t>)]</a:t>
            </a:r>
          </a:p>
          <a:p>
            <a:pPr marL="976313" lvl="1" indent="-347663"/>
            <a:r>
              <a:rPr lang="en-US" sz="2400" i="1" dirty="0"/>
              <a:t>Promised ROR </a:t>
            </a:r>
            <a:r>
              <a:rPr lang="en-US" sz="2400" dirty="0"/>
              <a:t>= 8.4% [(1000-922.33)/922.33]</a:t>
            </a:r>
          </a:p>
          <a:p>
            <a:pPr marL="976313" lvl="1" indent="-347663"/>
            <a:r>
              <a:rPr lang="en-US" sz="2400" i="1" dirty="0"/>
              <a:t>Risk Premium</a:t>
            </a:r>
            <a:r>
              <a:rPr lang="en-US" sz="2400" dirty="0"/>
              <a:t> = 1% [3% – </a:t>
            </a:r>
            <a:r>
              <a:rPr lang="en-US" sz="2400" dirty="0" err="1"/>
              <a:t>r</a:t>
            </a:r>
            <a:r>
              <a:rPr lang="en-US" sz="2400" baseline="-25000" dirty="0" err="1"/>
              <a:t>f</a:t>
            </a:r>
            <a:r>
              <a:rPr lang="en-US" sz="2400" dirty="0"/>
              <a:t> of 2%]</a:t>
            </a:r>
          </a:p>
          <a:p>
            <a:pPr marL="976313" lvl="1" indent="-347663"/>
            <a:r>
              <a:rPr lang="en-US" sz="2400" i="1" dirty="0"/>
              <a:t>Default Premium </a:t>
            </a:r>
            <a:r>
              <a:rPr lang="en-US" sz="2400" dirty="0"/>
              <a:t>=5.4%  (on average, will be zero) </a:t>
            </a:r>
          </a:p>
          <a:p>
            <a:pPr marL="976313" lvl="1" indent="-347663"/>
            <a:r>
              <a:rPr lang="en-US" sz="2400" i="1" dirty="0"/>
              <a:t>Time Premium</a:t>
            </a:r>
            <a:r>
              <a:rPr lang="en-US" sz="2400" dirty="0"/>
              <a:t> = 2%</a:t>
            </a:r>
          </a:p>
          <a:p>
            <a:r>
              <a:rPr lang="en-US" sz="2400" b="1" dirty="0"/>
              <a:t>Default Risk -&gt; numerator; risk aversion -&gt; denominator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Expected Return</a:t>
            </a:r>
            <a:r>
              <a:rPr lang="en-US" b="1" dirty="0">
                <a:ea typeface="ＭＳ Ｐゴシック" charset="0"/>
                <a:cs typeface="ＭＳ Ｐゴシック" charset="0"/>
              </a:rPr>
              <a:t> Example:  Supplying Default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09600" y="46482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𝑁𝑃𝑉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 The Right Discount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Benchmarked COC 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47118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514350" lvl="3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Expected return on an individual security</a:t>
                </a:r>
                <a:r>
                  <a:rPr lang="en-US" sz="2400" dirty="0">
                    <a:latin typeface="Times New Roman" charset="0"/>
                    <a:cs typeface="Calibri"/>
                  </a:rPr>
                  <a:t>:</a:t>
                </a: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r>
                  <a:rPr lang="en-US" sz="2000" b="1" i="1" dirty="0">
                    <a:latin typeface="Calibri"/>
                    <a:cs typeface="Calibri"/>
                  </a:rPr>
                  <a:t>This applies to individual securities held within well-diversified portfolios</a:t>
                </a:r>
                <a:r>
                  <a:rPr lang="en-US" sz="2400" b="1" i="1" dirty="0">
                    <a:latin typeface="Calibri"/>
                    <a:cs typeface="Calibri"/>
                  </a:rPr>
                  <a:t>.</a:t>
                </a: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Relationship between Risk and Expected Return: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5399815" y="3962401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13098" y="4825755"/>
            <a:ext cx="32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Market Risk Premium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12" name="Oval 11"/>
          <p:cNvSpPr/>
          <p:nvPr/>
        </p:nvSpPr>
        <p:spPr>
          <a:xfrm>
            <a:off x="2542317" y="4014924"/>
            <a:ext cx="571499" cy="683580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3098" y="3646262"/>
            <a:ext cx="2644901" cy="1230539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10004"/>
                    </a:solidFill>
                  </a:rPr>
                  <a:t>				</a:t>
                </a:r>
                <a:endParaRPr lang="en-US" b="1" i="1" dirty="0">
                  <a:solidFill>
                    <a:srgbClr val="010004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+ </m:t>
                    </m:r>
                    <m:r>
                      <a:rPr lang="el-GR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×[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200" b="1" dirty="0">
                  <a:solidFill>
                    <a:srgbClr val="010004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  <a:blipFill rotWithShape="0">
                <a:blip r:embed="rId4"/>
                <a:stretch>
                  <a:fillRect b="-24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6002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51054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1253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Estimates: Academic Corporate Finance Textbooks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143000"/>
            <a:ext cx="8458200" cy="4724400"/>
          </a:xfrm>
        </p:spPr>
      </p:pic>
      <p:sp>
        <p:nvSpPr>
          <p:cNvPr id="9" name="TextBox 8"/>
          <p:cNvSpPr txBox="1"/>
          <p:nvPr/>
        </p:nvSpPr>
        <p:spPr>
          <a:xfrm>
            <a:off x="3505200" y="6096000"/>
            <a:ext cx="2380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Pablo Fernandez (2013)</a:t>
            </a:r>
          </a:p>
        </p:txBody>
      </p:sp>
    </p:spTree>
    <p:extLst>
      <p:ext uri="{BB962C8B-B14F-4D97-AF65-F5344CB8AC3E}">
        <p14:creationId xmlns:p14="http://schemas.microsoft.com/office/powerpoint/2010/main" val="116433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Class Geometric Rates of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F1E7CE7-8E1E-C112-FD74-C9040EF6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600" dirty="0">
                <a:ea typeface="ＭＳ Ｐゴシック" charset="0"/>
              </a:rPr>
              <a:t>Historical averages for </a:t>
            </a:r>
            <a:r>
              <a:rPr lang="en-US" sz="3600" i="1" dirty="0" err="1">
                <a:ea typeface="ＭＳ Ｐゴシック" charset="0"/>
              </a:rPr>
              <a:t>r</a:t>
            </a:r>
            <a:r>
              <a:rPr lang="en-US" sz="3600" i="1" baseline="-25000" dirty="0" err="1">
                <a:ea typeface="ＭＳ Ｐゴシック" charset="0"/>
              </a:rPr>
              <a:t>m</a:t>
            </a:r>
            <a:r>
              <a:rPr lang="en-US" sz="3600" dirty="0">
                <a:ea typeface="ＭＳ Ｐゴシック" charset="0"/>
              </a:rPr>
              <a:t>:</a:t>
            </a:r>
            <a:r>
              <a:rPr lang="en-US" sz="32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Time period? 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25?, 50?, 100 years?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LT bonds or ST bills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f</a:t>
            </a:r>
            <a:r>
              <a:rPr lang="en-US" sz="3200" dirty="0">
                <a:ea typeface="ＭＳ Ｐゴシック" charset="0"/>
              </a:rPr>
              <a:t>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How does Welch break down the equity premium?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i="1" dirty="0">
                <a:ea typeface="ＭＳ Ｐゴシック" charset="0"/>
              </a:rPr>
              <a:t>See p. 235</a:t>
            </a:r>
            <a:endParaRPr lang="en-US" sz="3200" dirty="0">
              <a:ea typeface="ＭＳ Ｐゴシック" charset="0"/>
            </a:endParaRPr>
          </a:p>
          <a:p>
            <a:pPr marL="814388" lvl="1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From Fig. 9.2, what has been approximately the </a:t>
            </a:r>
            <a:r>
              <a:rPr lang="en-US" sz="3200" i="1" dirty="0">
                <a:ea typeface="ＭＳ Ｐゴシック" charset="0"/>
              </a:rPr>
              <a:t>term premium</a:t>
            </a:r>
            <a:r>
              <a:rPr lang="en-US" sz="3200" dirty="0">
                <a:ea typeface="ＭＳ Ｐゴシック" charset="0"/>
              </a:rPr>
              <a:t> and </a:t>
            </a:r>
            <a:r>
              <a:rPr lang="en-US" sz="3200" i="1" dirty="0">
                <a:ea typeface="ＭＳ Ｐゴシック" charset="0"/>
              </a:rPr>
              <a:t>risk premium </a:t>
            </a:r>
            <a:r>
              <a:rPr lang="en-US" sz="3200" dirty="0">
                <a:ea typeface="ＭＳ Ｐゴシック" charset="0"/>
              </a:rPr>
              <a:t>over the last </a:t>
            </a:r>
            <a:r>
              <a:rPr lang="en-US" sz="3200" b="1" dirty="0">
                <a:ea typeface="ＭＳ Ｐゴシック" charset="0"/>
              </a:rPr>
              <a:t>50 years</a:t>
            </a:r>
            <a:r>
              <a:rPr lang="en-US" sz="3200" dirty="0">
                <a:ea typeface="ＭＳ Ｐゴシック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5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Short-term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Long-term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Duration matching of cash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Average rates or midpoint of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Consistency with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in equity premium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3600" b="1" dirty="0">
                <a:ea typeface="ＭＳ Ｐゴシック" charset="0"/>
              </a:rPr>
              <a:t>ERP = E(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m</a:t>
            </a:r>
            <a:r>
              <a:rPr lang="en-US" sz="3600" b="1" dirty="0">
                <a:ea typeface="ＭＳ Ｐゴシック" charset="0"/>
              </a:rPr>
              <a:t>) - 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f</a:t>
            </a:r>
            <a:r>
              <a:rPr lang="en-US" sz="3600" b="1" i="1" baseline="-25000" dirty="0">
                <a:ea typeface="ＭＳ Ｐゴシック" charset="0"/>
              </a:rPr>
              <a:t> </a:t>
            </a: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risky (stock-like) project has to offer above the risk-free rate</a:t>
            </a: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stock-like investment promises above the risk-free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(Market)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524000"/>
            <a:ext cx="3962400" cy="990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20572</TotalTime>
  <Words>717</Words>
  <Application>Microsoft Macintosh PowerPoint</Application>
  <PresentationFormat>On-screen Show (4:3)</PresentationFormat>
  <Paragraphs>153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PowerPoint Presentation</vt:lpstr>
      <vt:lpstr>The Issue:  The Right Discount Rate</vt:lpstr>
      <vt:lpstr>Relationship between Risk and Expected Return: CAPM</vt:lpstr>
      <vt:lpstr>Benchmarked Costs of Capital</vt:lpstr>
      <vt:lpstr>ERP Estimates: Academic Corporate Finance Textbooks</vt:lpstr>
      <vt:lpstr>Asset Class Geometric Rates of Return</vt:lpstr>
      <vt:lpstr>Equity Risk Premium</vt:lpstr>
      <vt:lpstr>Risk-free Rate</vt:lpstr>
      <vt:lpstr>Equity (Market) Risk Premium</vt:lpstr>
      <vt:lpstr>Equity Risk Premium: Where does the 8% Number Come From</vt:lpstr>
      <vt:lpstr>CAPM Inputs:  Equity Risk Premium</vt:lpstr>
      <vt:lpstr>Equity Risk Premium: Surveys</vt:lpstr>
      <vt:lpstr>Market Risk Premium</vt:lpstr>
      <vt:lpstr>ERP:  Internal Cost of Capital</vt:lpstr>
      <vt:lpstr>Benchmarked Costs of Capital</vt:lpstr>
      <vt:lpstr>Asset Cost of Capital and Equity Cost of Capital</vt:lpstr>
      <vt:lpstr>Rate of Returns:  Risk Premiums</vt:lpstr>
      <vt:lpstr>Expected Return Example:  Supplying Default Risk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Jeffrey M.</cp:lastModifiedBy>
  <cp:revision>411</cp:revision>
  <cp:lastPrinted>2018-10-04T16:23:39Z</cp:lastPrinted>
  <dcterms:created xsi:type="dcterms:W3CDTF">2011-02-27T12:28:13Z</dcterms:created>
  <dcterms:modified xsi:type="dcterms:W3CDTF">2024-09-30T13:22:50Z</dcterms:modified>
</cp:coreProperties>
</file>