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90" r:id="rId7"/>
    <p:sldId id="261" r:id="rId8"/>
    <p:sldId id="295" r:id="rId9"/>
    <p:sldId id="262" r:id="rId10"/>
    <p:sldId id="263" r:id="rId11"/>
    <p:sldId id="264" r:id="rId12"/>
    <p:sldId id="265" r:id="rId13"/>
    <p:sldId id="266" r:id="rId14"/>
    <p:sldId id="291" r:id="rId15"/>
    <p:sldId id="267" r:id="rId16"/>
    <p:sldId id="294" r:id="rId17"/>
    <p:sldId id="270" r:id="rId18"/>
    <p:sldId id="274" r:id="rId19"/>
    <p:sldId id="292" r:id="rId20"/>
    <p:sldId id="275" r:id="rId21"/>
    <p:sldId id="278" r:id="rId22"/>
    <p:sldId id="288" r:id="rId23"/>
    <p:sldId id="289" r:id="rId24"/>
    <p:sldId id="283" r:id="rId25"/>
    <p:sldId id="281" r:id="rId26"/>
    <p:sldId id="284" r:id="rId27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07"/>
    <p:restoredTop sz="94700"/>
  </p:normalViewPr>
  <p:slideViewPr>
    <p:cSldViewPr snapToGrid="0" snapToObjects="1">
      <p:cViewPr varScale="1">
        <p:scale>
          <a:sx n="152" d="100"/>
          <a:sy n="152" d="100"/>
        </p:scale>
        <p:origin x="208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1F2E595D-07B5-CF44-AE63-906CA02C7BEF}" type="datetimeFigureOut">
              <a:rPr lang="en-US" smtClean="0"/>
              <a:t>9/2/21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1"/>
            <a:ext cx="5608320" cy="363670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9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D2991C84-E9AD-4349-A89D-CDCB4DBB2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92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43D166F-904A-7A4D-BD16-D81CB9FB5F23}" type="slidenum">
              <a:rPr lang="en-US" sz="1200">
                <a:latin typeface="Calibri"/>
              </a:rPr>
              <a:pPr eaLnBrk="1" hangingPunct="1"/>
              <a:t>1</a:t>
            </a:fld>
            <a:endParaRPr lang="en-US" sz="1200">
              <a:latin typeface="Calibri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228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B1C3ADC-11EF-4B46-A4A4-FEA4DBE83EA8}" type="slidenum">
              <a:rPr lang="en-US" sz="1200">
                <a:latin typeface="Calibri"/>
              </a:rPr>
              <a:pPr eaLnBrk="1" hangingPunct="1"/>
              <a:t>10</a:t>
            </a:fld>
            <a:endParaRPr lang="en-US" sz="1200">
              <a:latin typeface="Calibri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387136"/>
            <a:ext cx="5140960" cy="4156234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33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444EA8-55E7-874A-9E9C-6F332F9C3337}" type="slidenum">
              <a:rPr lang="en-US" sz="1200">
                <a:latin typeface="Calibri"/>
              </a:rPr>
              <a:pPr eaLnBrk="1" hangingPunct="1"/>
              <a:t>11</a:t>
            </a:fld>
            <a:endParaRPr lang="en-US" sz="1200">
              <a:latin typeface="Calibri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4993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F7C6961-0B98-954D-A227-FFC36941CEEA}" type="slidenum">
              <a:rPr lang="en-US" sz="1200">
                <a:latin typeface="Calibri"/>
              </a:rPr>
              <a:pPr eaLnBrk="1" hangingPunct="1"/>
              <a:t>13</a:t>
            </a:fld>
            <a:endParaRPr lang="en-US" sz="1200">
              <a:latin typeface="Calibri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075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621FE23-269E-2D43-8BD8-E8B2EE023124}" type="slidenum">
              <a:rPr lang="en-US" sz="1200">
                <a:latin typeface="Calibri"/>
              </a:rPr>
              <a:pPr eaLnBrk="1" hangingPunct="1"/>
              <a:t>14</a:t>
            </a:fld>
            <a:endParaRPr lang="en-US" sz="1200">
              <a:latin typeface="Calibri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521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FAD289-F05A-1748-968B-238A7137D6D5}" type="slidenum">
              <a:rPr lang="en-US" sz="1200">
                <a:latin typeface="Calibri"/>
              </a:rPr>
              <a:pPr eaLnBrk="1" hangingPunct="1"/>
              <a:t>15</a:t>
            </a:fld>
            <a:endParaRPr lang="en-US" sz="1200">
              <a:latin typeface="Calibri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4643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54632E9-5F7E-DA4A-9A9B-F4A5B106ADB0}" type="slidenum">
              <a:rPr lang="en-US" sz="1200">
                <a:latin typeface="Calibri"/>
              </a:rPr>
              <a:pPr eaLnBrk="1" hangingPunct="1"/>
              <a:t>17</a:t>
            </a:fld>
            <a:endParaRPr lang="en-US" sz="1200">
              <a:latin typeface="Calibri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5829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0FA564E-8F02-D647-89AD-CD1568381740}" type="slidenum">
              <a:rPr lang="en-US" sz="1200">
                <a:latin typeface="Calibri"/>
              </a:rPr>
              <a:pPr eaLnBrk="1" hangingPunct="1"/>
              <a:t>18</a:t>
            </a:fld>
            <a:endParaRPr lang="en-US" sz="1200">
              <a:latin typeface="Calibri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200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0FA564E-8F02-D647-89AD-CD1568381740}" type="slidenum">
              <a:rPr lang="en-US" sz="1200">
                <a:latin typeface="Calibri"/>
              </a:rPr>
              <a:pPr eaLnBrk="1" hangingPunct="1"/>
              <a:t>19</a:t>
            </a:fld>
            <a:endParaRPr lang="en-US" sz="1200">
              <a:latin typeface="Calibri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7244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DBF32C8-52E5-8442-A932-39F48AD362C8}" type="slidenum">
              <a:rPr lang="en-US" sz="1200">
                <a:latin typeface="Calibri"/>
              </a:rPr>
              <a:pPr eaLnBrk="1" hangingPunct="1"/>
              <a:t>20</a:t>
            </a:fld>
            <a:endParaRPr lang="en-US" sz="1200">
              <a:latin typeface="Calibri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141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4E5E8B0-465A-4245-B240-088054613F0B}" type="slidenum">
              <a:rPr lang="en-US" sz="1200">
                <a:latin typeface="Calibri"/>
              </a:rPr>
              <a:pPr eaLnBrk="1" hangingPunct="1"/>
              <a:t>21</a:t>
            </a:fld>
            <a:endParaRPr lang="en-US" sz="1200">
              <a:latin typeface="Calibri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821" tIns="46411" rIns="92821" bIns="46411"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656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FF24A01-8F4B-9A47-B57F-86F17C126579}" type="slidenum">
              <a:rPr lang="en-US" sz="1200">
                <a:latin typeface="Calibri"/>
              </a:rPr>
              <a:pPr eaLnBrk="1" hangingPunct="1"/>
              <a:t>2</a:t>
            </a:fld>
            <a:endParaRPr lang="en-US" sz="1200">
              <a:latin typeface="Calibri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2195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36159C3-6C8F-F648-AF67-4ADD86BD4AF9}" type="slidenum">
              <a:rPr lang="en-US" sz="1200">
                <a:latin typeface="Calibri"/>
              </a:rPr>
              <a:pPr eaLnBrk="1" hangingPunct="1"/>
              <a:t>26</a:t>
            </a:fld>
            <a:endParaRPr lang="en-US" sz="1200">
              <a:latin typeface="Calibri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159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A111EF-DAEA-0349-A614-ED9A69EBA105}" type="slidenum">
              <a:rPr lang="en-US" sz="1200">
                <a:latin typeface="Calibri"/>
              </a:rPr>
              <a:pPr eaLnBrk="1" hangingPunct="1"/>
              <a:t>3</a:t>
            </a:fld>
            <a:endParaRPr lang="en-US" sz="1200">
              <a:latin typeface="Calibri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387136"/>
            <a:ext cx="5140960" cy="4156234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10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621FE23-269E-2D43-8BD8-E8B2EE023124}" type="slidenum">
              <a:rPr lang="en-US" sz="1200">
                <a:latin typeface="Calibri"/>
              </a:rPr>
              <a:pPr eaLnBrk="1" hangingPunct="1"/>
              <a:t>4</a:t>
            </a:fld>
            <a:endParaRPr lang="en-US" sz="1200">
              <a:latin typeface="Calibri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052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91C84-E9AD-4349-A89D-CDCB4DBB2B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81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621FE23-269E-2D43-8BD8-E8B2EE023124}" type="slidenum">
              <a:rPr lang="en-US" sz="1200">
                <a:latin typeface="Calibri"/>
              </a:rPr>
              <a:pPr eaLnBrk="1" hangingPunct="1"/>
              <a:t>6</a:t>
            </a:fld>
            <a:endParaRPr lang="en-US" sz="1200">
              <a:latin typeface="Calibri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215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D4769CD-3ABB-FB4D-8F22-1504D32C7112}" type="slidenum">
              <a:rPr lang="en-US" sz="1200">
                <a:latin typeface="Calibri"/>
              </a:rPr>
              <a:pPr eaLnBrk="1" hangingPunct="1"/>
              <a:t>7</a:t>
            </a:fld>
            <a:endParaRPr lang="en-US" sz="1200">
              <a:latin typeface="Calibri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387136"/>
            <a:ext cx="5140960" cy="4156234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460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991C84-E9AD-4349-A89D-CDCB4DBB2B6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0225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B9E154C-E226-6242-816C-2B5FD7E55435}" type="slidenum">
              <a:rPr lang="en-US" sz="1200">
                <a:latin typeface="Calibri"/>
              </a:rPr>
              <a:pPr eaLnBrk="1" hangingPunct="1"/>
              <a:t>9</a:t>
            </a:fld>
            <a:endParaRPr lang="en-US" sz="1200">
              <a:latin typeface="Calibri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623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2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2101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507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2760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24485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74160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33448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87879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317036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4455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2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0567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74447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3240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25252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778478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400491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420984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17940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847754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86570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131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74899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871942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235410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7069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63188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932131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843374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985546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619583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49958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2332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937507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30598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806443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35593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701816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946923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65065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89128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2113669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22988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5871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620875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386922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230243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9207963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488665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990063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TVM: Perpetuities and Annuities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97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71601"/>
            <a:ext cx="53848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1"/>
            <a:ext cx="53848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TVM: Perpetuities and Annuities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8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8981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9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625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20245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 err="1"/>
              <a:t>TVM</a:t>
            </a:r>
            <a:r>
              <a:rPr lang="en-US" dirty="0"/>
              <a:t>: Perpetuities and Annuities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dirty="0">
                <a:latin typeface="+mn-lt"/>
              </a:rPr>
              <a:t>CF_Ch3_PerpAnn_21</a:t>
            </a:r>
          </a:p>
        </p:txBody>
      </p:sp>
    </p:spTree>
    <p:extLst>
      <p:ext uri="{BB962C8B-B14F-4D97-AF65-F5344CB8AC3E}">
        <p14:creationId xmlns:p14="http://schemas.microsoft.com/office/powerpoint/2010/main" val="3717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1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6" r:id="rId56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9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b="1" dirty="0">
                <a:ea typeface="ＭＳ Ｐゴシック" charset="0"/>
                <a:cs typeface="ＭＳ Ｐゴシック" charset="0"/>
              </a:rPr>
              <a:t>Perpetuity</a:t>
            </a:r>
          </a:p>
          <a:p>
            <a:pPr marL="1092200" lvl="1"/>
            <a:r>
              <a:rPr lang="en-US" dirty="0">
                <a:ea typeface="ＭＳ Ｐゴシック" charset="0"/>
              </a:rPr>
              <a:t>A stream of equal cash flows that lasts </a:t>
            </a:r>
            <a:r>
              <a:rPr lang="en-US" i="1" dirty="0">
                <a:ea typeface="ＭＳ Ｐゴシック" charset="0"/>
              </a:rPr>
              <a:t>forever</a:t>
            </a:r>
            <a:r>
              <a:rPr lang="en-US" dirty="0">
                <a:ea typeface="ＭＳ Ｐゴシック" charset="0"/>
              </a:rPr>
              <a:t>.</a:t>
            </a:r>
          </a:p>
          <a:p>
            <a:pPr marL="457200" indent="-457200"/>
            <a:r>
              <a:rPr lang="en-US" dirty="0">
                <a:ea typeface="ＭＳ Ｐゴシック" charset="0"/>
                <a:cs typeface="ＭＳ Ｐゴシック" charset="0"/>
              </a:rPr>
              <a:t>Growing perpetuity</a:t>
            </a:r>
          </a:p>
          <a:p>
            <a:pPr marL="1092200" lvl="1"/>
            <a:r>
              <a:rPr lang="en-US" dirty="0">
                <a:ea typeface="ＭＳ Ｐゴシック" charset="0"/>
              </a:rPr>
              <a:t>A stream of cash flows that grows at a constant rate </a:t>
            </a:r>
            <a:r>
              <a:rPr lang="en-US" i="1" dirty="0">
                <a:ea typeface="ＭＳ Ｐゴシック" charset="0"/>
              </a:rPr>
              <a:t>forever</a:t>
            </a:r>
            <a:r>
              <a:rPr lang="en-US" dirty="0">
                <a:ea typeface="ＭＳ Ｐゴシック" charset="0"/>
              </a:rPr>
              <a:t>.</a:t>
            </a:r>
          </a:p>
          <a:p>
            <a:pPr marL="457200" indent="-457200"/>
            <a:r>
              <a:rPr lang="en-US" b="1" dirty="0">
                <a:ea typeface="ＭＳ Ｐゴシック" charset="0"/>
                <a:cs typeface="ＭＳ Ｐゴシック" charset="0"/>
              </a:rPr>
              <a:t>Annuity</a:t>
            </a:r>
          </a:p>
          <a:p>
            <a:pPr marL="1092200" lvl="1"/>
            <a:r>
              <a:rPr lang="en-US" dirty="0">
                <a:ea typeface="ＭＳ Ｐゴシック" charset="0"/>
              </a:rPr>
              <a:t>A stream of equal cash flows that lasts for a </a:t>
            </a:r>
            <a:r>
              <a:rPr lang="en-US" i="1" dirty="0">
                <a:ea typeface="ＭＳ Ｐゴシック" charset="0"/>
              </a:rPr>
              <a:t>fixed </a:t>
            </a:r>
            <a:r>
              <a:rPr lang="en-US" dirty="0">
                <a:ea typeface="ＭＳ Ｐゴシック" charset="0"/>
              </a:rPr>
              <a:t>number of periods.</a:t>
            </a:r>
          </a:p>
          <a:p>
            <a:pPr marL="457200" indent="-457200"/>
            <a:r>
              <a:rPr lang="en-US" dirty="0">
                <a:ea typeface="ＭＳ Ｐゴシック" charset="0"/>
                <a:cs typeface="ＭＳ Ｐゴシック" charset="0"/>
              </a:rPr>
              <a:t>Growing annuity</a:t>
            </a:r>
          </a:p>
          <a:p>
            <a:pPr marL="1092200" lvl="1"/>
            <a:r>
              <a:rPr lang="en-US" dirty="0">
                <a:ea typeface="ＭＳ Ｐゴシック" charset="0"/>
              </a:rPr>
              <a:t>A stream of cash flows that grows at a constant rate for a </a:t>
            </a:r>
            <a:r>
              <a:rPr lang="en-US" i="1" dirty="0">
                <a:ea typeface="ＭＳ Ｐゴシック" charset="0"/>
              </a:rPr>
              <a:t>fixed</a:t>
            </a:r>
            <a:r>
              <a:rPr lang="en-US" dirty="0">
                <a:ea typeface="ＭＳ Ｐゴシック" charset="0"/>
              </a:rPr>
              <a:t> number of periods.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395288" algn="l"/>
                <a:tab pos="2392363" algn="l"/>
              </a:tabLst>
            </a:pPr>
            <a:r>
              <a:rPr lang="en-US" dirty="0">
                <a:latin typeface="+mn-lt"/>
                <a:ea typeface="ＭＳ Ｐゴシック" charset="0"/>
                <a:cs typeface="ＭＳ Ｐゴシック" charset="0"/>
              </a:rPr>
              <a:t>PV Simplifications</a:t>
            </a:r>
          </a:p>
        </p:txBody>
      </p:sp>
      <p:sp>
        <p:nvSpPr>
          <p:cNvPr id="1843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4798438-8184-614B-85CC-1C4CD9024065}" type="slidenum">
              <a:rPr lang="en-US" sz="1000">
                <a:latin typeface="Calibri"/>
              </a:rPr>
              <a:pPr eaLnBrk="1" hangingPunct="1"/>
              <a:t>1</a:t>
            </a:fld>
            <a:endParaRPr lang="en-US" sz="1000">
              <a:latin typeface="Calibri"/>
            </a:endParaRPr>
          </a:p>
        </p:txBody>
      </p:sp>
      <p:sp>
        <p:nvSpPr>
          <p:cNvPr id="1843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2031961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sz="2400">
                <a:ea typeface="ＭＳ Ｐゴシック" charset="0"/>
                <a:cs typeface="ＭＳ Ｐゴシック" charset="0"/>
              </a:rPr>
              <a:t>A growing stream of cash flows with a fixed maturity.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t"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Growing Annuity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512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805416-12B3-EE48-9897-9E0B1EDADF71}" type="slidenum">
              <a:rPr lang="en-US" sz="1000">
                <a:latin typeface="Calibri"/>
              </a:rPr>
              <a:pPr eaLnBrk="1" hangingPunct="1"/>
              <a:t>10</a:t>
            </a:fld>
            <a:endParaRPr lang="en-US" sz="1000">
              <a:latin typeface="Calibri"/>
            </a:endParaRPr>
          </a:p>
        </p:txBody>
      </p:sp>
      <p:sp>
        <p:nvSpPr>
          <p:cNvPr id="5128" name="Footer Placeholder 29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649539" y="1905001"/>
            <a:ext cx="7027381" cy="1477295"/>
            <a:chOff x="586" y="1040"/>
            <a:chExt cx="5380" cy="1152"/>
          </a:xfrm>
        </p:grpSpPr>
        <p:sp>
          <p:nvSpPr>
            <p:cNvPr id="5129" name="Line 8"/>
            <p:cNvSpPr>
              <a:spLocks noChangeShapeType="1"/>
            </p:cNvSpPr>
            <p:nvPr/>
          </p:nvSpPr>
          <p:spPr bwMode="auto">
            <a:xfrm>
              <a:off x="730" y="1586"/>
              <a:ext cx="3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grpSp>
          <p:nvGrpSpPr>
            <p:cNvPr id="5130" name="Group 9"/>
            <p:cNvGrpSpPr>
              <a:grpSpLocks/>
            </p:cNvGrpSpPr>
            <p:nvPr/>
          </p:nvGrpSpPr>
          <p:grpSpPr bwMode="auto">
            <a:xfrm>
              <a:off x="586" y="1440"/>
              <a:ext cx="279" cy="744"/>
              <a:chOff x="624" y="2544"/>
              <a:chExt cx="279" cy="744"/>
            </a:xfrm>
          </p:grpSpPr>
          <p:sp>
            <p:nvSpPr>
              <p:cNvPr id="5148" name="Line 10"/>
              <p:cNvSpPr>
                <a:spLocks noChangeShapeType="1"/>
              </p:cNvSpPr>
              <p:nvPr/>
            </p:nvSpPr>
            <p:spPr bwMode="auto">
              <a:xfrm>
                <a:off x="768" y="254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5149" name="Rectangle 11"/>
              <p:cNvSpPr>
                <a:spLocks noChangeArrowheads="1"/>
              </p:cNvSpPr>
              <p:nvPr/>
            </p:nvSpPr>
            <p:spPr bwMode="auto">
              <a:xfrm>
                <a:off x="624" y="2880"/>
                <a:ext cx="279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0</a:t>
                </a:r>
              </a:p>
            </p:txBody>
          </p:sp>
        </p:grpSp>
        <p:grpSp>
          <p:nvGrpSpPr>
            <p:cNvPr id="5131" name="Group 12"/>
            <p:cNvGrpSpPr>
              <a:grpSpLocks/>
            </p:cNvGrpSpPr>
            <p:nvPr/>
          </p:nvGrpSpPr>
          <p:grpSpPr bwMode="auto">
            <a:xfrm>
              <a:off x="1529" y="1040"/>
              <a:ext cx="341" cy="1152"/>
              <a:chOff x="1567" y="2136"/>
              <a:chExt cx="341" cy="1152"/>
            </a:xfrm>
          </p:grpSpPr>
          <p:sp>
            <p:nvSpPr>
              <p:cNvPr id="5145" name="Line 13"/>
              <p:cNvSpPr>
                <a:spLocks noChangeShapeType="1"/>
              </p:cNvSpPr>
              <p:nvPr/>
            </p:nvSpPr>
            <p:spPr bwMode="auto">
              <a:xfrm>
                <a:off x="1711" y="254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5146" name="Rectangle 14"/>
              <p:cNvSpPr>
                <a:spLocks noChangeArrowheads="1"/>
              </p:cNvSpPr>
              <p:nvPr/>
            </p:nvSpPr>
            <p:spPr bwMode="auto">
              <a:xfrm>
                <a:off x="1567" y="2880"/>
                <a:ext cx="279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1</a:t>
                </a:r>
              </a:p>
            </p:txBody>
          </p:sp>
          <p:sp>
            <p:nvSpPr>
              <p:cNvPr id="5147" name="Rectangle 15"/>
              <p:cNvSpPr>
                <a:spLocks noChangeArrowheads="1"/>
              </p:cNvSpPr>
              <p:nvPr/>
            </p:nvSpPr>
            <p:spPr bwMode="auto">
              <a:xfrm>
                <a:off x="1584" y="2136"/>
                <a:ext cx="324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C</a:t>
                </a:r>
              </a:p>
            </p:txBody>
          </p:sp>
        </p:grpSp>
        <p:graphicFrame>
          <p:nvGraphicFramePr>
            <p:cNvPr id="5123" name="Object 16"/>
            <p:cNvGraphicFramePr>
              <a:graphicFrameLocks noChangeAspect="1"/>
            </p:cNvGraphicFramePr>
            <p:nvPr/>
          </p:nvGraphicFramePr>
          <p:xfrm>
            <a:off x="4450" y="1553"/>
            <a:ext cx="307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63" name="Equation" r:id="rId4" imgW="177800" imgH="101600" progId="Equation.3">
                    <p:embed/>
                  </p:oleObj>
                </mc:Choice>
                <mc:Fallback>
                  <p:oleObj name="Equation" r:id="rId4" imgW="177800" imgH="101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0" y="1553"/>
                          <a:ext cx="307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132" name="Group 17"/>
            <p:cNvGrpSpPr>
              <a:grpSpLocks/>
            </p:cNvGrpSpPr>
            <p:nvPr/>
          </p:nvGrpSpPr>
          <p:grpSpPr bwMode="auto">
            <a:xfrm>
              <a:off x="2170" y="1040"/>
              <a:ext cx="1075" cy="1152"/>
              <a:chOff x="2736" y="1104"/>
              <a:chExt cx="1075" cy="1152"/>
            </a:xfrm>
          </p:grpSpPr>
          <p:sp>
            <p:nvSpPr>
              <p:cNvPr id="5142" name="Line 18"/>
              <p:cNvSpPr>
                <a:spLocks noChangeShapeType="1"/>
              </p:cNvSpPr>
              <p:nvPr/>
            </p:nvSpPr>
            <p:spPr bwMode="auto">
              <a:xfrm>
                <a:off x="3189" y="1512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5143" name="Rectangle 19"/>
              <p:cNvSpPr>
                <a:spLocks noChangeArrowheads="1"/>
              </p:cNvSpPr>
              <p:nvPr/>
            </p:nvSpPr>
            <p:spPr bwMode="auto">
              <a:xfrm>
                <a:off x="3044" y="1848"/>
                <a:ext cx="279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2</a:t>
                </a:r>
              </a:p>
            </p:txBody>
          </p:sp>
          <p:sp>
            <p:nvSpPr>
              <p:cNvPr id="5144" name="Rectangle 20"/>
              <p:cNvSpPr>
                <a:spLocks noChangeArrowheads="1"/>
              </p:cNvSpPr>
              <p:nvPr/>
            </p:nvSpPr>
            <p:spPr bwMode="auto">
              <a:xfrm>
                <a:off x="2736" y="1104"/>
                <a:ext cx="1075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C*</a:t>
                </a:r>
                <a:r>
                  <a:rPr lang="en-US" sz="2800">
                    <a:latin typeface="Times New Roman" charset="0"/>
                    <a:cs typeface="Times New Roman" charset="0"/>
                  </a:rPr>
                  <a:t>(1+</a:t>
                </a:r>
                <a:r>
                  <a:rPr lang="en-US" sz="2800" i="1">
                    <a:latin typeface="Times New Roman" charset="0"/>
                    <a:cs typeface="Times New Roman" charset="0"/>
                  </a:rPr>
                  <a:t>g</a:t>
                </a:r>
                <a:r>
                  <a:rPr lang="en-US" sz="2800">
                    <a:latin typeface="Times New Roman" charset="0"/>
                    <a:cs typeface="Times New Roman" charset="0"/>
                  </a:rPr>
                  <a:t>)</a:t>
                </a:r>
              </a:p>
            </p:txBody>
          </p:sp>
        </p:grpSp>
        <p:grpSp>
          <p:nvGrpSpPr>
            <p:cNvPr id="5133" name="Group 21"/>
            <p:cNvGrpSpPr>
              <a:grpSpLocks/>
            </p:cNvGrpSpPr>
            <p:nvPr/>
          </p:nvGrpSpPr>
          <p:grpSpPr bwMode="auto">
            <a:xfrm>
              <a:off x="3226" y="1040"/>
              <a:ext cx="1236" cy="1152"/>
              <a:chOff x="3873" y="1104"/>
              <a:chExt cx="1236" cy="1152"/>
            </a:xfrm>
          </p:grpSpPr>
          <p:sp>
            <p:nvSpPr>
              <p:cNvPr id="5139" name="Line 22"/>
              <p:cNvSpPr>
                <a:spLocks noChangeShapeType="1"/>
              </p:cNvSpPr>
              <p:nvPr/>
            </p:nvSpPr>
            <p:spPr bwMode="auto">
              <a:xfrm>
                <a:off x="4384" y="1512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5140" name="Rectangle 23"/>
              <p:cNvSpPr>
                <a:spLocks noChangeArrowheads="1"/>
              </p:cNvSpPr>
              <p:nvPr/>
            </p:nvSpPr>
            <p:spPr bwMode="auto">
              <a:xfrm>
                <a:off x="4270" y="1848"/>
                <a:ext cx="279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3</a:t>
                </a:r>
              </a:p>
            </p:txBody>
          </p:sp>
          <p:sp>
            <p:nvSpPr>
              <p:cNvPr id="5141" name="Rectangle 24"/>
              <p:cNvSpPr>
                <a:spLocks noChangeArrowheads="1"/>
              </p:cNvSpPr>
              <p:nvPr/>
            </p:nvSpPr>
            <p:spPr bwMode="auto">
              <a:xfrm>
                <a:off x="3873" y="1104"/>
                <a:ext cx="1236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C *</a:t>
                </a:r>
                <a:r>
                  <a:rPr lang="en-US" sz="2800">
                    <a:latin typeface="Times New Roman" charset="0"/>
                    <a:cs typeface="Times New Roman" charset="0"/>
                  </a:rPr>
                  <a:t>(1+</a:t>
                </a:r>
                <a:r>
                  <a:rPr lang="en-US" sz="2800" i="1">
                    <a:latin typeface="Times New Roman" charset="0"/>
                    <a:cs typeface="Times New Roman" charset="0"/>
                  </a:rPr>
                  <a:t>g</a:t>
                </a:r>
                <a:r>
                  <a:rPr lang="en-US" sz="2800">
                    <a:latin typeface="Times New Roman" charset="0"/>
                    <a:cs typeface="Times New Roman" charset="0"/>
                  </a:rPr>
                  <a:t>)</a:t>
                </a:r>
                <a:r>
                  <a:rPr lang="en-US" sz="2800" baseline="30000">
                    <a:latin typeface="Times New Roman" charset="0"/>
                    <a:cs typeface="Times New Roman" charset="0"/>
                  </a:rPr>
                  <a:t>2</a:t>
                </a:r>
              </a:p>
            </p:txBody>
          </p:sp>
        </p:grpSp>
        <p:grpSp>
          <p:nvGrpSpPr>
            <p:cNvPr id="5134" name="Group 25"/>
            <p:cNvGrpSpPr>
              <a:grpSpLocks/>
            </p:cNvGrpSpPr>
            <p:nvPr/>
          </p:nvGrpSpPr>
          <p:grpSpPr bwMode="auto">
            <a:xfrm>
              <a:off x="4154" y="1040"/>
              <a:ext cx="1812" cy="1152"/>
              <a:chOff x="4288" y="2049"/>
              <a:chExt cx="1812" cy="1152"/>
            </a:xfrm>
          </p:grpSpPr>
          <p:sp>
            <p:nvSpPr>
              <p:cNvPr id="5135" name="Line 26"/>
              <p:cNvSpPr>
                <a:spLocks noChangeShapeType="1"/>
              </p:cNvSpPr>
              <p:nvPr/>
            </p:nvSpPr>
            <p:spPr bwMode="auto">
              <a:xfrm>
                <a:off x="4974" y="2585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5136" name="Line 27"/>
              <p:cNvSpPr>
                <a:spLocks noChangeShapeType="1"/>
              </p:cNvSpPr>
              <p:nvPr/>
            </p:nvSpPr>
            <p:spPr bwMode="auto">
              <a:xfrm>
                <a:off x="5118" y="2457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5137" name="Rectangle 28"/>
              <p:cNvSpPr>
                <a:spLocks noChangeArrowheads="1"/>
              </p:cNvSpPr>
              <p:nvPr/>
            </p:nvSpPr>
            <p:spPr bwMode="auto">
              <a:xfrm>
                <a:off x="4980" y="2793"/>
                <a:ext cx="359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T</a:t>
                </a:r>
                <a:r>
                  <a:rPr lang="en-US" sz="2800" i="1">
                    <a:solidFill>
                      <a:srgbClr val="644A1A"/>
                    </a:solidFill>
                    <a:latin typeface="Times New Roman" charset="0"/>
                  </a:rPr>
                  <a:t> </a:t>
                </a:r>
              </a:p>
            </p:txBody>
          </p:sp>
          <p:sp>
            <p:nvSpPr>
              <p:cNvPr id="5138" name="Rectangle 29"/>
              <p:cNvSpPr>
                <a:spLocks noChangeArrowheads="1"/>
              </p:cNvSpPr>
              <p:nvPr/>
            </p:nvSpPr>
            <p:spPr bwMode="auto">
              <a:xfrm>
                <a:off x="4288" y="2049"/>
                <a:ext cx="1812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>
                    <a:latin typeface="Times New Roman" charset="0"/>
                  </a:rPr>
                  <a:t>       C</a:t>
                </a:r>
                <a:r>
                  <a:rPr lang="en-US" sz="2800">
                    <a:latin typeface="Times New Roman" charset="0"/>
                    <a:cs typeface="Times New Roman" charset="0"/>
                  </a:rPr>
                  <a:t>*(1+</a:t>
                </a:r>
                <a:r>
                  <a:rPr lang="en-US" sz="2800" i="1">
                    <a:latin typeface="Times New Roman" charset="0"/>
                    <a:cs typeface="Times New Roman" charset="0"/>
                  </a:rPr>
                  <a:t>g</a:t>
                </a:r>
                <a:r>
                  <a:rPr lang="en-US" sz="2800">
                    <a:latin typeface="Times New Roman" charset="0"/>
                    <a:cs typeface="Times New Roman" charset="0"/>
                  </a:rPr>
                  <a:t>)</a:t>
                </a:r>
                <a:r>
                  <a:rPr lang="en-US" sz="2800" i="1" baseline="30000">
                    <a:latin typeface="Times New Roman" charset="0"/>
                    <a:cs typeface="Times New Roman" charset="0"/>
                  </a:rPr>
                  <a:t>T</a:t>
                </a:r>
                <a:r>
                  <a:rPr lang="en-US" sz="2800" baseline="30000">
                    <a:latin typeface="Times New Roman" charset="0"/>
                    <a:cs typeface="Times New Roman" charset="0"/>
                  </a:rPr>
                  <a:t>-1</a:t>
                </a:r>
              </a:p>
            </p:txBody>
          </p:sp>
        </p:grpSp>
      </p:grpSp>
      <p:graphicFrame>
        <p:nvGraphicFramePr>
          <p:cNvPr id="53279" name="Object 31"/>
          <p:cNvGraphicFramePr>
            <a:graphicFrameLocks noChangeAspect="1"/>
          </p:cNvGraphicFramePr>
          <p:nvPr/>
        </p:nvGraphicFramePr>
        <p:xfrm>
          <a:off x="1905000" y="4267200"/>
          <a:ext cx="8458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4" name="Equation" r:id="rId6" imgW="4013200" imgH="508000" progId="Equation.3">
                  <p:embed/>
                </p:oleObj>
              </mc:Choice>
              <mc:Fallback>
                <p:oleObj name="Equation" r:id="rId6" imgW="40132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267200"/>
                        <a:ext cx="8458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562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 autoUpdateAnimBg="0"/>
      <p:bldP spid="532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algn="ctr">
              <a:lnSpc>
                <a:spcPct val="90000"/>
              </a:lnSpc>
              <a:buNone/>
            </a:pPr>
            <a:r>
              <a:rPr lang="en-US" b="1" u="sng" dirty="0">
                <a:ea typeface="ＭＳ Ｐゴシック" charset="0"/>
                <a:cs typeface="Times New Roman" charset="0"/>
              </a:rPr>
              <a:t>Example</a:t>
            </a:r>
            <a:r>
              <a:rPr lang="en-US" dirty="0">
                <a:ea typeface="ＭＳ Ｐゴシック" charset="0"/>
                <a:cs typeface="Times New Roman" charset="0"/>
              </a:rPr>
              <a:t>  </a:t>
            </a:r>
          </a:p>
          <a:p>
            <a:pPr marL="457200" indent="-457200">
              <a:lnSpc>
                <a:spcPct val="90000"/>
              </a:lnSpc>
            </a:pPr>
            <a:r>
              <a:rPr lang="en-US" dirty="0">
                <a:ea typeface="ＭＳ Ｐゴシック" charset="0"/>
                <a:cs typeface="Times New Roman" charset="0"/>
              </a:rPr>
              <a:t>At retirement, your pension offers to pay you $20,000 per year for 40 years starting in one year and increase the annual payment by 3% per year.  What’s the PV of the payments if the discount rate is 10%?</a:t>
            </a:r>
          </a:p>
          <a:p>
            <a:pPr marL="457200" indent="-457200">
              <a:lnSpc>
                <a:spcPct val="90000"/>
              </a:lnSpc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dirty="0">
                <a:ea typeface="ＭＳ Ｐゴシック" charset="0"/>
                <a:cs typeface="Times New Roman" charset="0"/>
              </a:rPr>
              <a:t>Answer:  </a:t>
            </a:r>
            <a:endParaRPr lang="en-US" sz="2400" dirty="0">
              <a:ea typeface="ＭＳ Ｐゴシック" charset="0"/>
              <a:cs typeface="Times New Roman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Growing Annuity 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E7521DD-59F4-CC49-BDD2-23FFCEC279F3}" type="slidenum">
              <a:rPr lang="en-US" sz="1000">
                <a:latin typeface="Calibri"/>
              </a:rPr>
              <a:pPr eaLnBrk="1" hangingPunct="1"/>
              <a:t>11</a:t>
            </a:fld>
            <a:endParaRPr lang="en-US" sz="1000">
              <a:latin typeface="Calibri"/>
            </a:endParaRPr>
          </a:p>
        </p:txBody>
      </p:sp>
      <p:sp>
        <p:nvSpPr>
          <p:cNvPr id="6150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graphicFrame>
        <p:nvGraphicFramePr>
          <p:cNvPr id="307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7899911"/>
              </p:ext>
            </p:extLst>
          </p:nvPr>
        </p:nvGraphicFramePr>
        <p:xfrm>
          <a:off x="2514600" y="3074774"/>
          <a:ext cx="716280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8" name="Equation" r:id="rId4" imgW="2628900" imgH="482600" progId="Equation.3">
                  <p:embed/>
                </p:oleObj>
              </mc:Choice>
              <mc:Fallback>
                <p:oleObj name="Equation" r:id="rId4" imgW="26289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074774"/>
                        <a:ext cx="7162800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224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Annuity and Growing Annuity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EE2D7-1F05-0540-AD0D-C8F6AEBAE5C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TVM: Perpetuities and Annuities</a:t>
            </a:r>
          </a:p>
        </p:txBody>
      </p:sp>
      <p:pic>
        <p:nvPicPr>
          <p:cNvPr id="7" name="Picture 6" descr="shrinking-width-ann(2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19" y="1070016"/>
            <a:ext cx="4721127" cy="4198436"/>
          </a:xfrm>
          <a:prstGeom prst="rect">
            <a:avLst/>
          </a:prstGeom>
        </p:spPr>
      </p:pic>
      <p:pic>
        <p:nvPicPr>
          <p:cNvPr id="8" name="Picture 7" descr="shrinking-width-gann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864" y="1413164"/>
            <a:ext cx="4648200" cy="39142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24201" y="541020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Annuity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39000" y="5410200"/>
            <a:ext cx="180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Growing Annuity</a:t>
            </a:r>
          </a:p>
        </p:txBody>
      </p:sp>
      <p:cxnSp>
        <p:nvCxnSpPr>
          <p:cNvPr id="11" name="Straight Connector 10"/>
          <p:cNvCxnSpPr>
            <a:stCxn id="5" idx="0"/>
          </p:cNvCxnSpPr>
          <p:nvPr/>
        </p:nvCxnSpPr>
        <p:spPr>
          <a:xfrm flipV="1">
            <a:off x="6096000" y="510209"/>
            <a:ext cx="0" cy="5932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73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sz="2800" dirty="0">
                <a:ea typeface="ＭＳ Ｐゴシック" charset="0"/>
                <a:cs typeface="Times New Roman" charset="0"/>
              </a:rPr>
              <a:t>You plan to save $10,000 per year starting 1 year from now for 40 years.  If you can earn 7% p.a. on the savings, how much will you have in 40 years?  </a:t>
            </a:r>
          </a:p>
          <a:p>
            <a:pPr marL="457200" indent="-457200"/>
            <a:endParaRPr lang="en-US" sz="2800" dirty="0">
              <a:ea typeface="ＭＳ Ｐゴシック" charset="0"/>
              <a:cs typeface="Times New Roman" charset="0"/>
            </a:endParaRPr>
          </a:p>
          <a:p>
            <a:pPr marL="457200" indent="-457200"/>
            <a:r>
              <a:rPr lang="en-US" sz="2800" b="1" u="sng" dirty="0">
                <a:ea typeface="ＭＳ Ｐゴシック" charset="0"/>
                <a:cs typeface="Times New Roman" charset="0"/>
              </a:rPr>
              <a:t>Three Approaches</a:t>
            </a:r>
            <a:r>
              <a:rPr lang="en-US" sz="2800" dirty="0">
                <a:ea typeface="ＭＳ Ｐゴシック" charset="0"/>
                <a:cs typeface="Times New Roman" charset="0"/>
              </a:rPr>
              <a:t>:</a:t>
            </a:r>
          </a:p>
          <a:p>
            <a:pPr marL="1028700" lvl="1"/>
            <a:r>
              <a:rPr lang="en-US" sz="2400" dirty="0">
                <a:ea typeface="ＭＳ Ｐゴシック" charset="0"/>
                <a:cs typeface="Times New Roman" charset="0"/>
              </a:rPr>
              <a:t>Brute force:  Use the FV formula for each of the 40 cash flows and add them together.  Ouch.</a:t>
            </a:r>
          </a:p>
          <a:p>
            <a:pPr marL="1028700" lvl="1"/>
            <a:r>
              <a:rPr lang="en-US" sz="2400" dirty="0">
                <a:ea typeface="ＭＳ Ｐゴシック" charset="0"/>
                <a:cs typeface="Times New Roman" charset="0"/>
              </a:rPr>
              <a:t>Use the </a:t>
            </a:r>
            <a:r>
              <a:rPr lang="en-US" sz="2400" i="1" dirty="0">
                <a:ea typeface="ＭＳ Ｐゴシック" charset="0"/>
                <a:cs typeface="Times New Roman" charset="0"/>
              </a:rPr>
              <a:t>FV</a:t>
            </a:r>
            <a:r>
              <a:rPr lang="en-US" sz="2400" dirty="0">
                <a:ea typeface="ＭＳ Ｐゴシック" charset="0"/>
                <a:cs typeface="Times New Roman" charset="0"/>
              </a:rPr>
              <a:t> function (Excel or a calculator)</a:t>
            </a:r>
          </a:p>
          <a:p>
            <a:pPr marL="1028700" lvl="1"/>
            <a:r>
              <a:rPr lang="en-US" sz="2400" dirty="0">
                <a:ea typeface="ＭＳ Ｐゴシック" charset="0"/>
                <a:cs typeface="Times New Roman" charset="0"/>
              </a:rPr>
              <a:t>Find the PV of a 40-year $10,000 annuity and then use the FV formula.  Clever.</a:t>
            </a:r>
          </a:p>
          <a:p>
            <a:pPr marL="1028700" lvl="1"/>
            <a:endParaRPr lang="en-US" sz="2400" dirty="0">
              <a:ea typeface="ＭＳ Ｐゴシック" charset="0"/>
              <a:cs typeface="Times New Roman" charset="0"/>
            </a:endParaRPr>
          </a:p>
          <a:p>
            <a:pPr marL="457200" indent="-457200"/>
            <a:r>
              <a:rPr lang="en-US" sz="2800" dirty="0">
                <a:ea typeface="ＭＳ Ｐゴシック" charset="0"/>
                <a:cs typeface="Times New Roman" charset="0"/>
              </a:rPr>
              <a:t>Answer:  $1.99M   </a:t>
            </a:r>
            <a:endParaRPr lang="en-US" dirty="0">
              <a:ea typeface="ＭＳ Ｐゴシック" charset="0"/>
              <a:cs typeface="Times New Roman" charset="0"/>
            </a:endParaRP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Future </a:t>
            </a:r>
            <a:r>
              <a:rPr lang="en-US" b="1" dirty="0">
                <a:latin typeface="+mn-lt"/>
                <a:ea typeface="ＭＳ Ｐゴシック" charset="0"/>
                <a:cs typeface="ＭＳ Ｐゴシック" charset="0"/>
              </a:rPr>
              <a:t>Value</a:t>
            </a:r>
            <a:r>
              <a:rPr lang="en-US" b="1" dirty="0">
                <a:ea typeface="ＭＳ Ｐゴシック" charset="0"/>
                <a:cs typeface="ＭＳ Ｐゴシック" charset="0"/>
              </a:rPr>
              <a:t> of an Annuity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B39FB50-FC1C-9642-A390-3A9735B72551}" type="slidenum">
              <a:rPr lang="en-US" sz="1000">
                <a:latin typeface="Calibri"/>
              </a:rPr>
              <a:pPr eaLnBrk="1" hangingPunct="1"/>
              <a:t>13</a:t>
            </a:fld>
            <a:endParaRPr lang="en-US" sz="1000">
              <a:latin typeface="Calibri"/>
            </a:endParaRPr>
          </a:p>
        </p:txBody>
      </p:sp>
      <p:sp>
        <p:nvSpPr>
          <p:cNvPr id="20487" name="Footer Placeholder 7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pic>
        <p:nvPicPr>
          <p:cNvPr id="583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04" y="2906032"/>
            <a:ext cx="584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04" y="4206648"/>
            <a:ext cx="50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216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uiExpand="1" build="p" bldLvl="2" autoUpdateAnimBg="0"/>
      <p:bldP spid="5837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dirty="0">
                <a:ea typeface="ＭＳ Ｐゴシック" charset="0"/>
                <a:cs typeface="Times New Roman" charset="0"/>
              </a:rPr>
              <a:t>What’s the formula for an annuity?</a:t>
            </a:r>
          </a:p>
          <a:p>
            <a:pPr marL="457200" indent="-457200"/>
            <a:r>
              <a:rPr lang="en-US" dirty="0">
                <a:ea typeface="ＭＳ Ｐゴシック" charset="0"/>
                <a:cs typeface="Times New Roman" charset="0"/>
              </a:rPr>
              <a:t>What’s the formula for a growing annuity?</a:t>
            </a:r>
          </a:p>
          <a:p>
            <a:pPr marL="457200" indent="-457200"/>
            <a:r>
              <a:rPr lang="en-US" dirty="0">
                <a:ea typeface="ＭＳ Ｐゴシック" charset="0"/>
                <a:cs typeface="Times New Roman" charset="0"/>
              </a:rPr>
              <a:t>What’s the formula for the FV of an annuity?</a:t>
            </a:r>
          </a:p>
          <a:p>
            <a:pPr marL="457200" indent="-457200"/>
            <a:r>
              <a:rPr lang="en-US" dirty="0">
                <a:ea typeface="ＭＳ Ｐゴシック" charset="0"/>
                <a:cs typeface="Times New Roman" charset="0"/>
              </a:rPr>
              <a:t>Give an example of cash flows where you could use the formula for an annuity, growing annuity, and FV of an annuity.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  <a:latin typeface="+mn-lt"/>
                <a:ea typeface="ＭＳ Ｐゴシック" charset="0"/>
                <a:cs typeface="ＭＳ Ｐゴシック" charset="0"/>
              </a:rPr>
              <a:t>Query</a:t>
            </a:r>
            <a:endParaRPr lang="en-US" dirty="0">
              <a:solidFill>
                <a:srgbClr val="FF0000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945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D962CD2-2753-004D-AF93-01A5685EE627}" type="slidenum">
              <a:rPr lang="en-US" sz="1000">
                <a:latin typeface="Calibri"/>
              </a:rPr>
              <a:pPr eaLnBrk="1" hangingPunct="1"/>
              <a:t>14</a:t>
            </a:fld>
            <a:endParaRPr lang="en-US" sz="1000">
              <a:latin typeface="Calibri"/>
            </a:endParaRPr>
          </a:p>
        </p:txBody>
      </p:sp>
      <p:sp>
        <p:nvSpPr>
          <p:cNvPr id="1946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44772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Your broker calls you to sell you a bond that promises three annual coupons of $100 (the first paid one year from today) and a principal payment of $1,000 made with the last coupon.  If the bond is riskless, what’s its price if the discount rate is 7%?</a:t>
            </a:r>
          </a:p>
          <a:p>
            <a:pPr lvl="1" eaLnBrk="1" hangingPunct="1"/>
            <a:r>
              <a:rPr lang="en-US" sz="2400" dirty="0">
                <a:ea typeface="ＭＳ Ｐゴシック" charset="0"/>
              </a:rPr>
              <a:t>Using the annuity formula, the PV of the coupons is $262.43:  100/.07(1- 1/(1.07)</a:t>
            </a:r>
            <a:r>
              <a:rPr lang="en-US" sz="2400" baseline="30000" dirty="0">
                <a:ea typeface="ＭＳ Ｐゴシック" charset="0"/>
              </a:rPr>
              <a:t>3</a:t>
            </a:r>
            <a:r>
              <a:rPr lang="en-US" sz="2400" dirty="0">
                <a:ea typeface="ＭＳ Ｐゴシック" charset="0"/>
              </a:rPr>
              <a:t>) </a:t>
            </a:r>
          </a:p>
          <a:p>
            <a:pPr lvl="1" eaLnBrk="1" hangingPunct="1"/>
            <a:r>
              <a:rPr lang="en-US" sz="2400" dirty="0">
                <a:ea typeface="ＭＳ Ｐゴシック" charset="0"/>
              </a:rPr>
              <a:t>The PV of the principal is: $816.30.  </a:t>
            </a:r>
          </a:p>
          <a:p>
            <a:pPr lvl="1" eaLnBrk="1" hangingPunct="1"/>
            <a:r>
              <a:rPr lang="en-US" sz="2400" dirty="0">
                <a:ea typeface="ＭＳ Ｐゴシック" charset="0"/>
              </a:rPr>
              <a:t>The price of the bond is: $1,078.73 (PV coupons + PV Principal)</a:t>
            </a:r>
          </a:p>
          <a:p>
            <a:pPr marL="457200" lvl="1" indent="0">
              <a:buNone/>
            </a:pPr>
            <a:endParaRPr lang="en-US" dirty="0">
              <a:ea typeface="ＭＳ Ｐゴシック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Annuity Application:  Pricing a Bond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0E4DFDD-3FB0-C740-A0EE-41C8441FC7FE}" type="slidenum">
              <a:rPr lang="en-US" sz="1000">
                <a:latin typeface="Calibri"/>
              </a:rPr>
              <a:pPr eaLnBrk="1" hangingPunct="1"/>
              <a:t>15</a:t>
            </a:fld>
            <a:endParaRPr lang="en-US" sz="1000">
              <a:latin typeface="Calibri"/>
            </a:endParaRPr>
          </a:p>
        </p:txBody>
      </p:sp>
      <p:sp>
        <p:nvSpPr>
          <p:cNvPr id="2150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41452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DA1FA81-6F05-314D-8850-388F8DF50F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9034321"/>
              </p:ext>
            </p:extLst>
          </p:nvPr>
        </p:nvGraphicFramePr>
        <p:xfrm>
          <a:off x="3951485" y="984537"/>
          <a:ext cx="7764088" cy="523427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7764088">
                  <a:extLst>
                    <a:ext uri="{9D8B030D-6E8A-4147-A177-3AD203B41FA5}">
                      <a16:colId xmlns:a16="http://schemas.microsoft.com/office/drawing/2014/main" val="1619155168"/>
                    </a:ext>
                  </a:extLst>
                </a:gridCol>
              </a:tblGrid>
              <a:tr h="11322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=PV(</a:t>
                      </a:r>
                      <a:r>
                        <a:rPr lang="en-US" sz="3200" u="none" strike="noStrike" dirty="0" err="1">
                          <a:effectLst/>
                        </a:rPr>
                        <a:t>rate,nper,pmt</a:t>
                      </a:r>
                      <a:r>
                        <a:rPr lang="en-US" sz="3200" u="none" strike="noStrike" dirty="0">
                          <a:effectLst/>
                        </a:rPr>
                        <a:t>,[</a:t>
                      </a:r>
                      <a:r>
                        <a:rPr lang="en-US" sz="3200" u="none" strike="noStrike" dirty="0" err="1">
                          <a:effectLst/>
                        </a:rPr>
                        <a:t>fv</a:t>
                      </a:r>
                      <a:r>
                        <a:rPr lang="en-US" sz="3200" u="none" strike="noStrike" dirty="0">
                          <a:effectLst/>
                        </a:rPr>
                        <a:t>],[type])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36467646"/>
                  </a:ext>
                </a:extLst>
              </a:tr>
              <a:tr h="98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=NPER(</a:t>
                      </a:r>
                      <a:r>
                        <a:rPr lang="en-US" sz="3200" u="none" strike="noStrike" dirty="0" err="1">
                          <a:effectLst/>
                        </a:rPr>
                        <a:t>rate,pmt,pv</a:t>
                      </a:r>
                      <a:r>
                        <a:rPr lang="en-US" sz="3200" u="none" strike="noStrike" dirty="0">
                          <a:effectLst/>
                        </a:rPr>
                        <a:t>,[</a:t>
                      </a:r>
                      <a:r>
                        <a:rPr lang="en-US" sz="3200" u="none" strike="noStrike" dirty="0" err="1">
                          <a:effectLst/>
                        </a:rPr>
                        <a:t>fv</a:t>
                      </a:r>
                      <a:r>
                        <a:rPr lang="en-US" sz="3200" u="none" strike="noStrike" dirty="0">
                          <a:effectLst/>
                        </a:rPr>
                        <a:t>],[type])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59580984"/>
                  </a:ext>
                </a:extLst>
              </a:tr>
              <a:tr h="10394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=PMT(</a:t>
                      </a:r>
                      <a:r>
                        <a:rPr lang="en-US" sz="3200" u="none" strike="noStrike" dirty="0" err="1">
                          <a:effectLst/>
                        </a:rPr>
                        <a:t>rate,nper,pv</a:t>
                      </a:r>
                      <a:r>
                        <a:rPr lang="en-US" sz="3200" u="none" strike="noStrike" dirty="0">
                          <a:effectLst/>
                        </a:rPr>
                        <a:t>,[</a:t>
                      </a:r>
                      <a:r>
                        <a:rPr lang="en-US" sz="3200" u="none" strike="noStrike" dirty="0" err="1">
                          <a:effectLst/>
                        </a:rPr>
                        <a:t>fv</a:t>
                      </a:r>
                      <a:r>
                        <a:rPr lang="en-US" sz="3200" u="none" strike="noStrike" dirty="0">
                          <a:effectLst/>
                        </a:rPr>
                        <a:t>],[type])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0596164"/>
                  </a:ext>
                </a:extLst>
              </a:tr>
              <a:tr h="10394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=FV(</a:t>
                      </a:r>
                      <a:r>
                        <a:rPr lang="en-US" sz="3200" u="none" strike="noStrike" dirty="0" err="1">
                          <a:effectLst/>
                        </a:rPr>
                        <a:t>rate,nper,pmt</a:t>
                      </a:r>
                      <a:r>
                        <a:rPr lang="en-US" sz="3200" u="none" strike="noStrike" dirty="0">
                          <a:effectLst/>
                        </a:rPr>
                        <a:t>,[</a:t>
                      </a:r>
                      <a:r>
                        <a:rPr lang="en-US" sz="3200" u="none" strike="noStrike" dirty="0" err="1">
                          <a:effectLst/>
                        </a:rPr>
                        <a:t>pv</a:t>
                      </a:r>
                      <a:r>
                        <a:rPr lang="en-US" sz="3200" u="none" strike="noStrike" dirty="0">
                          <a:effectLst/>
                        </a:rPr>
                        <a:t>],[type])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0457665"/>
                  </a:ext>
                </a:extLst>
              </a:tr>
              <a:tr h="10394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=RATE(</a:t>
                      </a:r>
                      <a:r>
                        <a:rPr lang="en-US" sz="3200" u="none" strike="noStrike" dirty="0" err="1">
                          <a:effectLst/>
                        </a:rPr>
                        <a:t>nper,pmt,pv</a:t>
                      </a:r>
                      <a:r>
                        <a:rPr lang="en-US" sz="3200" u="none" strike="noStrike" dirty="0">
                          <a:effectLst/>
                        </a:rPr>
                        <a:t>,[</a:t>
                      </a:r>
                      <a:r>
                        <a:rPr lang="en-US" sz="3200" u="none" strike="noStrike" dirty="0" err="1">
                          <a:effectLst/>
                        </a:rPr>
                        <a:t>fv</a:t>
                      </a:r>
                      <a:r>
                        <a:rPr lang="en-US" sz="3200" u="none" strike="noStrike" dirty="0">
                          <a:effectLst/>
                        </a:rPr>
                        <a:t>],[type],[guess])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08618646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56B1EA79-B5C9-664D-A4D6-46FCC6B7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Annuities in Excel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2C160-9F26-014D-AA8D-FCBC321BE2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FB297-E100-B048-87F6-E255B080F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TVM: Perpetuities and Annuities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AC5C69-62AA-5F4E-9776-39C9BCD00BC6}"/>
                  </a:ext>
                </a:extLst>
              </p:cNvPr>
              <p:cNvSpPr txBox="1"/>
              <p:nvPr/>
            </p:nvSpPr>
            <p:spPr>
              <a:xfrm>
                <a:off x="413434" y="2791458"/>
                <a:ext cx="3342653" cy="6785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dirty="0">
                    <a:latin typeface="Cambria Math" charset="0"/>
                    <a:ea typeface="Cambria Math" charset="0"/>
                    <a:cs typeface="Cambria Math" charset="0"/>
                  </a:rPr>
                  <a:t>PV</a:t>
                </a:r>
                <a14:m>
                  <m:oMath xmlns:m="http://schemas.openxmlformats.org/officeDocument/2006/math">
                    <m:r>
                      <a:rPr lang="el-GR" sz="280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bg-BG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charset="0"/>
                          </a:rPr>
                          <m:t>𝐶</m:t>
                        </m:r>
                        <m:r>
                          <a:rPr lang="en-US" sz="2800" b="0" i="1" baseline="-25000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charset="0"/>
                          </a:rPr>
                          <m:t>𝑟</m:t>
                        </m:r>
                      </m:den>
                    </m:f>
                    <m:d>
                      <m:dPr>
                        <m:ctrlPr>
                          <a:rPr lang="is-I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charset="0"/>
                          </a:rPr>
                          <m:t>1−</m:t>
                        </m:r>
                        <m:f>
                          <m:fPr>
                            <m:ctrlPr>
                              <a:rPr lang="bg-BG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charset="0"/>
                                  </a:rPr>
                                  <m:t>1+</m:t>
                                </m:r>
                                <m:r>
                                  <a:rPr lang="en-US" sz="28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d>
                            <m:r>
                              <a:rPr lang="en-US" sz="2800" i="1" baseline="30000">
                                <a:latin typeface="Cambria Math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AC5C69-62AA-5F4E-9776-39C9BCD00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34" y="2791458"/>
                <a:ext cx="3342653" cy="678584"/>
              </a:xfrm>
              <a:prstGeom prst="rect">
                <a:avLst/>
              </a:prstGeom>
              <a:blipFill>
                <a:blip r:embed="rId2"/>
                <a:stretch>
                  <a:fillRect l="-6464"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9174319-1D21-F040-B82E-C99038704DE3}"/>
              </a:ext>
            </a:extLst>
          </p:cNvPr>
          <p:cNvSpPr/>
          <p:nvPr/>
        </p:nvSpPr>
        <p:spPr>
          <a:xfrm>
            <a:off x="3951485" y="984537"/>
            <a:ext cx="7764087" cy="1072863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017B59-B11A-D34A-9692-0664CA3D78AF}"/>
              </a:ext>
            </a:extLst>
          </p:cNvPr>
          <p:cNvCxnSpPr/>
          <p:nvPr/>
        </p:nvCxnSpPr>
        <p:spPr>
          <a:xfrm flipV="1">
            <a:off x="2471738" y="1514475"/>
            <a:ext cx="1479747" cy="1157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15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/>
                        </p:par>
                      </p:childTnLst>
                    </p:cTn>
                  </p:par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4792 " pathEditMode="relative" ptsTypes="AA">
                                      <p:cBhvr>
                                        <p:cTn id="22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1042 " pathEditMode="relative" ptsTypes="AA">
                                      <p:cBhvr>
                                        <p:cTn id="26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7.40741E-7 L 0.00208 0.45324 " pathEditMode="relative" rAng="0" ptsTypes="AA">
                                      <p:cBhvr>
                                        <p:cTn id="30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2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7.40741E-7 L 0.00208 0.60949 " pathEditMode="relative" rAng="0" ptsTypes="AA">
                                      <p:cBhvr>
                                        <p:cTn id="34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3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/>
      <p:bldP spid="9" grpId="0" animBg="1"/>
      <p:bldP spid="9" grpId="1" animBg="1"/>
      <p:bldP spid="9" grpId="2" animBg="1"/>
      <p:bldP spid="9" grpId="3" animBg="1"/>
      <p:bldP spid="9" grpId="4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>
                <a:ea typeface="ＭＳ Ｐゴシック" charset="0"/>
                <a:cs typeface="ＭＳ Ｐゴシック" charset="0"/>
              </a:rPr>
              <a:t>  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How to Value Annuities with Excel</a:t>
            </a:r>
          </a:p>
        </p:txBody>
      </p:sp>
      <p:sp>
        <p:nvSpPr>
          <p:cNvPr id="2457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E6A9438-6981-CF4B-B79C-C52527E5A96C}" type="slidenum">
              <a:rPr lang="en-US" sz="1000">
                <a:latin typeface="Calibri"/>
              </a:rPr>
              <a:pPr eaLnBrk="1" hangingPunct="1"/>
              <a:t>17</a:t>
            </a:fld>
            <a:endParaRPr lang="en-US" sz="1000">
              <a:latin typeface="Calibri"/>
            </a:endParaRPr>
          </a:p>
        </p:txBody>
      </p:sp>
      <p:sp>
        <p:nvSpPr>
          <p:cNvPr id="24620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graphicFrame>
        <p:nvGraphicFramePr>
          <p:cNvPr id="130203" name="Group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34276"/>
              </p:ext>
            </p:extLst>
          </p:nvPr>
        </p:nvGraphicFramePr>
        <p:xfrm>
          <a:off x="715681" y="1305832"/>
          <a:ext cx="10418826" cy="3736402"/>
        </p:xfrm>
        <a:graphic>
          <a:graphicData uri="http://schemas.openxmlformats.org/drawingml/2006/table">
            <a:tbl>
              <a:tblPr/>
              <a:tblGrid>
                <a:gridCol w="1751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3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47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60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N (NPER)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40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  <a:lumOff val="50000"/>
                          </a:schemeClr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92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I </a:t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(RATE)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7%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  <a:lumOff val="50000"/>
                          </a:schemeClr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5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PV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0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  <a:lumOff val="50000"/>
                          </a:schemeClr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7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PMT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-10000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  <a:lumOff val="50000"/>
                          </a:schemeClr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7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FV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$1,996,351 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&lt;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--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=FV(RATE, NPER, PMT, [PV], [type])</a:t>
                      </a:r>
                      <a:b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</a:b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=FV(.07,40,-10000,0,0)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9847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Excel Formula:  Remaining Principal in Two Steps 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867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943029D-58FA-AE40-A15F-2DFA84269037}" type="slidenum">
              <a:rPr lang="en-US" sz="1000">
                <a:latin typeface="Calibri"/>
              </a:rPr>
              <a:pPr eaLnBrk="1" hangingPunct="1"/>
              <a:t>18</a:t>
            </a:fld>
            <a:endParaRPr lang="en-US" sz="1000">
              <a:latin typeface="Calibri"/>
            </a:endParaRPr>
          </a:p>
        </p:txBody>
      </p:sp>
      <p:sp>
        <p:nvSpPr>
          <p:cNvPr id="28715" name="Footer Placeholder 7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graphicFrame>
        <p:nvGraphicFramePr>
          <p:cNvPr id="131179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470337"/>
              </p:ext>
            </p:extLst>
          </p:nvPr>
        </p:nvGraphicFramePr>
        <p:xfrm>
          <a:off x="1363081" y="2184461"/>
          <a:ext cx="9465837" cy="3482320"/>
        </p:xfrm>
        <a:graphic>
          <a:graphicData uri="http://schemas.openxmlformats.org/drawingml/2006/table">
            <a:tbl>
              <a:tblPr/>
              <a:tblGrid>
                <a:gridCol w="1759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8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6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61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8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Rate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0.41667%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  <a:lumOff val="50000"/>
                          </a:schemeClr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sym typeface="Wingdings"/>
                        </a:rPr>
                        <a:t>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</a:rPr>
                        <a:t>Why is this the correct input?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8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NPER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360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  <a:lumOff val="50000"/>
                          </a:schemeClr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PV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 $500,000 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  <a:lumOff val="50000"/>
                          </a:schemeClr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9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PMT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($2,684.11)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=PMT(rate,nper,pv,fv,type)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8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PV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120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$406,710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  <a:sym typeface="Wingdings"/>
                        </a:rPr>
                        <a:t>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=PV(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rate,nper,pmt,fv,type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), where </a:t>
                      </a:r>
                      <a:r>
                        <a:rPr kumimoji="0" lang="en-US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NPER = 240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and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pmt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 is $2,684.11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2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PV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0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</a:rPr>
                        <a:t> -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PV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120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$93,290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363081" y="778696"/>
            <a:ext cx="9164212" cy="103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50000"/>
              <a:buFontTx/>
              <a:buChar char="•"/>
            </a:pPr>
            <a:r>
              <a:rPr lang="en-US" sz="2400" b="1" kern="0" dirty="0">
                <a:solidFill>
                  <a:srgbClr val="000000"/>
                </a:solidFill>
                <a:latin typeface="Calibri"/>
              </a:rPr>
              <a:t>You borrow $500,000 for 30 years at 5</a:t>
            </a:r>
            <a:r>
              <a:rPr lang="en-US" sz="2400" b="1" kern="0">
                <a:solidFill>
                  <a:srgbClr val="000000"/>
                </a:solidFill>
                <a:latin typeface="Calibri"/>
              </a:rPr>
              <a:t>% APR </a:t>
            </a:r>
            <a:r>
              <a:rPr lang="en-US" sz="2400" b="1" kern="0" dirty="0">
                <a:solidFill>
                  <a:srgbClr val="000000"/>
                </a:solidFill>
                <a:latin typeface="Calibri"/>
              </a:rPr>
              <a:t>to purchase a house.  How much of the mortgage will you have paid off in 10 years?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4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Excel Formula:  Cumulative Principal 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867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943029D-58FA-AE40-A15F-2DFA84269037}" type="slidenum">
              <a:rPr lang="en-US" sz="1000">
                <a:latin typeface="Calibri"/>
              </a:rPr>
              <a:pPr eaLnBrk="1" hangingPunct="1"/>
              <a:t>19</a:t>
            </a:fld>
            <a:endParaRPr lang="en-US" sz="1000">
              <a:latin typeface="Calibri"/>
            </a:endParaRPr>
          </a:p>
        </p:txBody>
      </p:sp>
      <p:sp>
        <p:nvSpPr>
          <p:cNvPr id="28715" name="Footer Placeholder 7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graphicFrame>
        <p:nvGraphicFramePr>
          <p:cNvPr id="131179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127363"/>
              </p:ext>
            </p:extLst>
          </p:nvPr>
        </p:nvGraphicFramePr>
        <p:xfrm>
          <a:off x="1363081" y="2114072"/>
          <a:ext cx="9465837" cy="3735389"/>
        </p:xfrm>
        <a:graphic>
          <a:graphicData uri="http://schemas.openxmlformats.org/drawingml/2006/table">
            <a:tbl>
              <a:tblPr/>
              <a:tblGrid>
                <a:gridCol w="1759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63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61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Rate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0.41667%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sym typeface="Wingdings"/>
                        </a:rPr>
                        <a:t>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</a:rPr>
                        <a:t>Why is this the correct input?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NPER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360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PV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 $500,000 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Begin Per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End Per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120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55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Cum Prin.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 ($93,290)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  <a:sym typeface="Wingdings"/>
                        </a:rPr>
                        <a:t>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=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CUMPRINC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(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Rate,Nper,PV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,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Begin,End,Type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=CUMPRINC(.0041667,360,500000,1,120,0)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363081" y="869402"/>
            <a:ext cx="9856863" cy="103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50000"/>
              <a:buFontTx/>
              <a:buChar char="•"/>
            </a:pPr>
            <a:r>
              <a:rPr lang="en-US" sz="2400" b="1" kern="0" dirty="0">
                <a:solidFill>
                  <a:srgbClr val="000000"/>
                </a:solidFill>
                <a:latin typeface="Calibri"/>
              </a:rPr>
              <a:t>You borrow $500,000 for 30 years at 5% APR to purchase a house.  How much of the mortgage will you have paid off in 10 years?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89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endParaRPr lang="en-US" sz="1800" dirty="0">
              <a:ea typeface="ＭＳ Ｐゴシック" charset="0"/>
              <a:cs typeface="ＭＳ Ｐゴシック" charset="0"/>
            </a:endParaRPr>
          </a:p>
          <a:p>
            <a:pPr marL="457200" indent="-457200"/>
            <a:endParaRPr lang="en-US" sz="1800" dirty="0">
              <a:ea typeface="ＭＳ Ｐゴシック" charset="0"/>
              <a:cs typeface="ＭＳ Ｐゴシック" charset="0"/>
            </a:endParaRPr>
          </a:p>
          <a:p>
            <a:pPr marL="457200" indent="-457200"/>
            <a:endParaRPr lang="en-US" sz="1800" dirty="0">
              <a:ea typeface="ＭＳ Ｐゴシック" charset="0"/>
              <a:cs typeface="ＭＳ Ｐゴシック" charset="0"/>
            </a:endParaRPr>
          </a:p>
          <a:p>
            <a:pPr marL="457200" indent="-457200"/>
            <a:endParaRPr lang="en-US" sz="1800" dirty="0">
              <a:ea typeface="ＭＳ Ｐゴシック" charset="0"/>
              <a:cs typeface="ＭＳ Ｐゴシック" charset="0"/>
            </a:endParaRPr>
          </a:p>
          <a:p>
            <a:pPr marL="457200" indent="-457200"/>
            <a:endParaRPr lang="en-US" sz="1800" dirty="0">
              <a:ea typeface="ＭＳ Ｐゴシック" charset="0"/>
              <a:cs typeface="ＭＳ Ｐゴシック" charset="0"/>
            </a:endParaRPr>
          </a:p>
          <a:p>
            <a:pPr marL="457200" indent="-457200"/>
            <a:endParaRPr lang="en-US" sz="1800" dirty="0">
              <a:ea typeface="ＭＳ Ｐゴシック" charset="0"/>
              <a:cs typeface="ＭＳ Ｐゴシック" charset="0"/>
            </a:endParaRPr>
          </a:p>
          <a:p>
            <a:pPr marL="457200" indent="-457200"/>
            <a:endParaRPr lang="en-US" sz="1800" dirty="0">
              <a:ea typeface="ＭＳ Ｐゴシック" charset="0"/>
              <a:cs typeface="ＭＳ Ｐゴシック" charset="0"/>
            </a:endParaRPr>
          </a:p>
          <a:p>
            <a:pPr marL="457200" indent="-457200"/>
            <a:endParaRPr lang="en-US" sz="1800" dirty="0">
              <a:ea typeface="ＭＳ Ｐゴシック" charset="0"/>
              <a:cs typeface="ＭＳ Ｐゴシック" charset="0"/>
            </a:endParaRPr>
          </a:p>
          <a:p>
            <a:pPr marL="457200" indent="-457200" algn="ctr">
              <a:buNone/>
            </a:pPr>
            <a:endParaRPr lang="en-US" sz="2400" b="1" u="sng" dirty="0">
              <a:ea typeface="ＭＳ Ｐゴシック" charset="0"/>
              <a:cs typeface="ＭＳ Ｐゴシック" charset="0"/>
            </a:endParaRPr>
          </a:p>
          <a:p>
            <a:pPr marL="457200" indent="-457200" algn="ctr">
              <a:buNone/>
            </a:pPr>
            <a:endParaRPr lang="en-US" sz="2400" b="1" u="sng" dirty="0">
              <a:ea typeface="ＭＳ Ｐゴシック" charset="0"/>
              <a:cs typeface="ＭＳ Ｐゴシック" charset="0"/>
            </a:endParaRPr>
          </a:p>
          <a:p>
            <a:pPr marL="457200" indent="-457200" algn="ctr">
              <a:buNone/>
            </a:pPr>
            <a:endParaRPr lang="en-US" sz="2400" b="1" u="sng" dirty="0">
              <a:ea typeface="ＭＳ Ｐゴシック" charset="0"/>
              <a:cs typeface="ＭＳ Ｐゴシック" charset="0"/>
            </a:endParaRPr>
          </a:p>
          <a:p>
            <a:pPr marL="457200" indent="-457200" algn="ctr">
              <a:buNone/>
            </a:pPr>
            <a:r>
              <a:rPr lang="en-US" sz="2400" b="1" u="sng" dirty="0">
                <a:ea typeface="ＭＳ Ｐゴシック" charset="0"/>
                <a:cs typeface="ＭＳ Ｐゴシック" charset="0"/>
              </a:rPr>
              <a:t>Example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marL="457200" indent="-457200">
              <a:buNone/>
            </a:pPr>
            <a:r>
              <a:rPr lang="en-US" sz="2400" dirty="0">
                <a:ea typeface="ＭＳ Ｐゴシック" charset="0"/>
                <a:cs typeface="ＭＳ Ｐゴシック" charset="0"/>
              </a:rPr>
              <a:t>	You’ve won a lottery that promises to pay you $100 per year for the rest of time.  How much could you sell this promise for if the discount rate is 5%?</a:t>
            </a:r>
          </a:p>
          <a:p>
            <a:pPr marL="457200" indent="-457200"/>
            <a:r>
              <a:rPr lang="en-US" sz="2400" dirty="0">
                <a:ea typeface="ＭＳ Ｐゴシック" charset="0"/>
                <a:cs typeface="ＭＳ Ｐゴシック" charset="0"/>
              </a:rPr>
              <a:t>Answer:  $100 /. 05 =  $2,000 </a:t>
            </a:r>
            <a:endParaRPr lang="en-US" sz="18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  <a:ea typeface="ＭＳ Ｐゴシック" charset="0"/>
                <a:cs typeface="ＭＳ Ｐゴシック" charset="0"/>
              </a:rPr>
              <a:t>Perpetuity</a:t>
            </a:r>
            <a:endParaRPr lang="en-US" dirty="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02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270FACB-BD0F-1E4F-B174-A37F29FC6F5F}" type="slidenum">
              <a:rPr lang="en-US" sz="1000">
                <a:latin typeface="Calibri"/>
              </a:rPr>
              <a:pPr eaLnBrk="1" hangingPunct="1"/>
              <a:t>2</a:t>
            </a:fld>
            <a:endParaRPr lang="en-US" sz="1000">
              <a:latin typeface="Calibri"/>
            </a:endParaRPr>
          </a:p>
        </p:txBody>
      </p:sp>
      <p:sp>
        <p:nvSpPr>
          <p:cNvPr id="1042" name="Footer Placeholder 29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sp>
        <p:nvSpPr>
          <p:cNvPr id="44036" name="Line 4"/>
          <p:cNvSpPr>
            <a:spLocks noChangeShapeType="1"/>
          </p:cNvSpPr>
          <p:nvPr/>
        </p:nvSpPr>
        <p:spPr bwMode="auto">
          <a:xfrm>
            <a:off x="2586038" y="2133600"/>
            <a:ext cx="571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409825" y="1943100"/>
            <a:ext cx="361950" cy="1104900"/>
            <a:chOff x="624" y="2544"/>
            <a:chExt cx="228" cy="634"/>
          </a:xfrm>
        </p:grpSpPr>
        <p:sp>
          <p:nvSpPr>
            <p:cNvPr id="1052" name="Line 6"/>
            <p:cNvSpPr>
              <a:spLocks noChangeShapeType="1"/>
            </p:cNvSpPr>
            <p:nvPr/>
          </p:nvSpPr>
          <p:spPr bwMode="auto">
            <a:xfrm>
              <a:off x="768" y="2544"/>
              <a:ext cx="0" cy="2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1053" name="Rectangle 7"/>
            <p:cNvSpPr>
              <a:spLocks noChangeArrowheads="1"/>
            </p:cNvSpPr>
            <p:nvPr/>
          </p:nvSpPr>
          <p:spPr bwMode="auto">
            <a:xfrm>
              <a:off x="624" y="2880"/>
              <a:ext cx="228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0</a:t>
              </a:r>
            </a:p>
          </p:txBody>
        </p:sp>
      </p:grp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8458200" y="1600201"/>
            <a:ext cx="60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>
                <a:solidFill>
                  <a:srgbClr val="644A1A"/>
                </a:solidFill>
                <a:latin typeface="Times New Roman" charset="0"/>
              </a:rPr>
              <a:t>…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886201" y="1219200"/>
            <a:ext cx="569913" cy="1816100"/>
            <a:chOff x="1567" y="2136"/>
            <a:chExt cx="348" cy="1042"/>
          </a:xfrm>
        </p:grpSpPr>
        <p:sp>
          <p:nvSpPr>
            <p:cNvPr id="1049" name="Line 10"/>
            <p:cNvSpPr>
              <a:spLocks noChangeShapeType="1"/>
            </p:cNvSpPr>
            <p:nvPr/>
          </p:nvSpPr>
          <p:spPr bwMode="auto">
            <a:xfrm>
              <a:off x="1711" y="2544"/>
              <a:ext cx="0" cy="2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1050" name="Rectangle 11"/>
            <p:cNvSpPr>
              <a:spLocks noChangeArrowheads="1"/>
            </p:cNvSpPr>
            <p:nvPr/>
          </p:nvSpPr>
          <p:spPr bwMode="auto">
            <a:xfrm>
              <a:off x="1567" y="2880"/>
              <a:ext cx="221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1</a:t>
              </a:r>
            </a:p>
          </p:txBody>
        </p:sp>
        <p:sp>
          <p:nvSpPr>
            <p:cNvPr id="1051" name="Rectangle 12"/>
            <p:cNvSpPr>
              <a:spLocks noChangeArrowheads="1"/>
            </p:cNvSpPr>
            <p:nvPr/>
          </p:nvSpPr>
          <p:spPr bwMode="auto">
            <a:xfrm>
              <a:off x="1584" y="2136"/>
              <a:ext cx="331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C</a:t>
              </a:r>
              <a:r>
                <a:rPr lang="en-US" sz="2800" i="1" baseline="-25000">
                  <a:latin typeface="Times New Roman" charset="0"/>
                </a:rPr>
                <a:t>1</a:t>
              </a:r>
              <a:endParaRPr lang="en-US" sz="2800" i="1">
                <a:latin typeface="Times New Roman" charset="0"/>
              </a:endParaRP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5443538" y="1257300"/>
            <a:ext cx="544512" cy="1816100"/>
            <a:chOff x="2517" y="2136"/>
            <a:chExt cx="343" cy="1042"/>
          </a:xfrm>
        </p:grpSpPr>
        <p:sp>
          <p:nvSpPr>
            <p:cNvPr id="1046" name="Line 14"/>
            <p:cNvSpPr>
              <a:spLocks noChangeShapeType="1"/>
            </p:cNvSpPr>
            <p:nvPr/>
          </p:nvSpPr>
          <p:spPr bwMode="auto">
            <a:xfrm>
              <a:off x="2661" y="2544"/>
              <a:ext cx="0" cy="2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auto">
            <a:xfrm>
              <a:off x="2517" y="2880"/>
              <a:ext cx="228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2</a:t>
              </a: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auto">
            <a:xfrm>
              <a:off x="2519" y="2136"/>
              <a:ext cx="341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C</a:t>
              </a:r>
              <a:r>
                <a:rPr lang="en-US" sz="2800" i="1" baseline="-25000">
                  <a:latin typeface="Times New Roman" charset="0"/>
                </a:rPr>
                <a:t>2</a:t>
              </a:r>
              <a:endParaRPr lang="en-US" sz="2800" i="1">
                <a:latin typeface="Times New Roman" charset="0"/>
              </a:endParaRP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6981825" y="1257300"/>
            <a:ext cx="541338" cy="1816100"/>
            <a:chOff x="3486" y="2136"/>
            <a:chExt cx="341" cy="1042"/>
          </a:xfrm>
        </p:grpSpPr>
        <p:sp>
          <p:nvSpPr>
            <p:cNvPr id="1043" name="Line 18"/>
            <p:cNvSpPr>
              <a:spLocks noChangeShapeType="1"/>
            </p:cNvSpPr>
            <p:nvPr/>
          </p:nvSpPr>
          <p:spPr bwMode="auto">
            <a:xfrm>
              <a:off x="3618" y="2544"/>
              <a:ext cx="0" cy="2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1044" name="Rectangle 19"/>
            <p:cNvSpPr>
              <a:spLocks noChangeArrowheads="1"/>
            </p:cNvSpPr>
            <p:nvPr/>
          </p:nvSpPr>
          <p:spPr bwMode="auto">
            <a:xfrm>
              <a:off x="3504" y="2880"/>
              <a:ext cx="228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3</a:t>
              </a:r>
            </a:p>
          </p:txBody>
        </p:sp>
        <p:sp>
          <p:nvSpPr>
            <p:cNvPr id="1045" name="Rectangle 20"/>
            <p:cNvSpPr>
              <a:spLocks noChangeArrowheads="1"/>
            </p:cNvSpPr>
            <p:nvPr/>
          </p:nvSpPr>
          <p:spPr bwMode="auto">
            <a:xfrm>
              <a:off x="3486" y="2136"/>
              <a:ext cx="341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C</a:t>
              </a:r>
              <a:r>
                <a:rPr lang="en-US" sz="2800" i="1" baseline="-25000">
                  <a:latin typeface="Times New Roman" charset="0"/>
                </a:rPr>
                <a:t>3</a:t>
              </a:r>
              <a:endParaRPr lang="en-US" sz="2800" i="1">
                <a:latin typeface="Times New Roman" charset="0"/>
              </a:endParaRPr>
            </a:p>
          </p:txBody>
        </p:sp>
      </p:grpSp>
      <p:sp>
        <p:nvSpPr>
          <p:cNvPr id="1037" name="Line 25"/>
          <p:cNvSpPr>
            <a:spLocks noChangeShapeType="1"/>
          </p:cNvSpPr>
          <p:nvPr/>
        </p:nvSpPr>
        <p:spPr bwMode="auto">
          <a:xfrm>
            <a:off x="2667000" y="1828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038" name="Line 26"/>
          <p:cNvSpPr>
            <a:spLocks noChangeShapeType="1"/>
          </p:cNvSpPr>
          <p:nvPr/>
        </p:nvSpPr>
        <p:spPr bwMode="auto">
          <a:xfrm>
            <a:off x="41148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039" name="Line 27"/>
          <p:cNvSpPr>
            <a:spLocks noChangeShapeType="1"/>
          </p:cNvSpPr>
          <p:nvPr/>
        </p:nvSpPr>
        <p:spPr bwMode="auto">
          <a:xfrm>
            <a:off x="56388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040" name="Line 28"/>
          <p:cNvSpPr>
            <a:spLocks noChangeShapeType="1"/>
          </p:cNvSpPr>
          <p:nvPr/>
        </p:nvSpPr>
        <p:spPr bwMode="auto">
          <a:xfrm>
            <a:off x="71628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graphicFrame>
        <p:nvGraphicFramePr>
          <p:cNvPr id="4406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7562789"/>
              </p:ext>
            </p:extLst>
          </p:nvPr>
        </p:nvGraphicFramePr>
        <p:xfrm>
          <a:off x="1874838" y="3385457"/>
          <a:ext cx="7878762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" name="Equation" r:id="rId4" imgW="2451100" imgH="393700" progId="Equation.3">
                  <p:embed/>
                </p:oleObj>
              </mc:Choice>
              <mc:Fallback>
                <p:oleObj name="Equation" r:id="rId4" imgW="24511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838" y="3385457"/>
                        <a:ext cx="7878762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Oval 28"/>
          <p:cNvSpPr/>
          <p:nvPr/>
        </p:nvSpPr>
        <p:spPr>
          <a:xfrm>
            <a:off x="9168715" y="3420774"/>
            <a:ext cx="584886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578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 autoUpdateAnimBg="0"/>
      <p:bldP spid="44036" grpId="0" animBg="1"/>
      <p:bldP spid="44040" grpId="0" autoUpdateAnimBg="0"/>
      <p:bldP spid="2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Loan Amortization Example</a:t>
            </a:r>
          </a:p>
        </p:txBody>
      </p:sp>
      <p:sp>
        <p:nvSpPr>
          <p:cNvPr id="2969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DBE1071-1C2D-1047-9596-5CAF4B61CB95}" type="slidenum">
              <a:rPr lang="en-US" sz="1000">
                <a:latin typeface="Calibri"/>
              </a:rPr>
              <a:pPr eaLnBrk="1" hangingPunct="1"/>
              <a:t>20</a:t>
            </a:fld>
            <a:endParaRPr lang="en-US" sz="1000">
              <a:latin typeface="Calibri"/>
            </a:endParaRPr>
          </a:p>
        </p:txBody>
      </p:sp>
      <p:sp>
        <p:nvSpPr>
          <p:cNvPr id="29703" name="Footer Placeholder 120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sp>
        <p:nvSpPr>
          <p:cNvPr id="29702" name="Line 439"/>
          <p:cNvSpPr>
            <a:spLocks noChangeShapeType="1"/>
          </p:cNvSpPr>
          <p:nvPr/>
        </p:nvSpPr>
        <p:spPr bwMode="auto">
          <a:xfrm>
            <a:off x="640080" y="4709291"/>
            <a:ext cx="10718807" cy="323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17BEA6D-FB42-3942-9378-06E3A45833FC}"/>
              </a:ext>
            </a:extLst>
          </p:cNvPr>
          <p:cNvCxnSpPr/>
          <p:nvPr/>
        </p:nvCxnSpPr>
        <p:spPr>
          <a:xfrm>
            <a:off x="5563626" y="2105505"/>
            <a:ext cx="1825848" cy="841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08" y="545124"/>
            <a:ext cx="10998356" cy="41641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08" y="4847355"/>
            <a:ext cx="10567579" cy="142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9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dividends are assumed to </a:t>
            </a:r>
            <a:r>
              <a:rPr lang="en-US" sz="2800" b="1" i="1" dirty="0">
                <a:ea typeface="ＭＳ Ｐゴシック" charset="0"/>
                <a:cs typeface="ＭＳ Ｐゴシック" charset="0"/>
              </a:rPr>
              <a:t>remain fixed forever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, then the price of stock can 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estimated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using the perpetuity formula</a:t>
            </a:r>
          </a:p>
          <a:p>
            <a:pPr>
              <a:lnSpc>
                <a:spcPct val="9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dividends are assumed to </a:t>
            </a:r>
            <a:r>
              <a:rPr lang="en-US" sz="2800" b="1" i="1" dirty="0">
                <a:ea typeface="ＭＳ Ｐゴシック" charset="0"/>
                <a:cs typeface="ＭＳ Ｐゴシック" charset="0"/>
              </a:rPr>
              <a:t>grow at a constant rate g forever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, an 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estimate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of the stock price can found using the growing perpetuity formula (</a:t>
            </a:r>
            <a:r>
              <a:rPr lang="en-US" sz="2800" b="1" dirty="0">
                <a:ea typeface="ＭＳ Ｐゴシック" charset="0"/>
                <a:cs typeface="ＭＳ Ｐゴシック" charset="0"/>
              </a:rPr>
              <a:t>Gordon Growth model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)</a:t>
            </a:r>
          </a:p>
          <a:p>
            <a:pPr>
              <a:lnSpc>
                <a:spcPct val="90000"/>
              </a:lnSpc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i="1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Stock Valuation and Dividends</a:t>
            </a: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4E1A945-69B1-4A40-9F4C-2ACB98E23AB7}" type="slidenum">
              <a:rPr lang="en-US" sz="1000">
                <a:latin typeface="Calibri"/>
              </a:rPr>
              <a:pPr eaLnBrk="1" hangingPunct="1"/>
              <a:t>21</a:t>
            </a:fld>
            <a:endParaRPr lang="en-US" sz="1000">
              <a:latin typeface="Calibri"/>
            </a:endParaRPr>
          </a:p>
        </p:txBody>
      </p:sp>
      <p:sp>
        <p:nvSpPr>
          <p:cNvPr id="9223" name="Footer Placeholder 7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graphicFrame>
        <p:nvGraphicFramePr>
          <p:cNvPr id="11162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2616713"/>
              </p:ext>
            </p:extLst>
          </p:nvPr>
        </p:nvGraphicFramePr>
        <p:xfrm>
          <a:off x="2254527" y="1495879"/>
          <a:ext cx="66294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8" name="Equation" r:id="rId4" imgW="2425700" imgH="393700" progId="Equation.3">
                  <p:embed/>
                </p:oleObj>
              </mc:Choice>
              <mc:Fallback>
                <p:oleObj name="Equation" r:id="rId4" imgW="2425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527" y="1495879"/>
                        <a:ext cx="662940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52C26208-6121-8D44-9E91-371D705A95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168153"/>
              </p:ext>
            </p:extLst>
          </p:nvPr>
        </p:nvGraphicFramePr>
        <p:xfrm>
          <a:off x="2056857" y="4679904"/>
          <a:ext cx="74056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9" name="Equation" r:id="rId6" imgW="3022600" imgH="419100" progId="Equation.3">
                  <p:embed/>
                </p:oleObj>
              </mc:Choice>
              <mc:Fallback>
                <p:oleObj name="Equation" r:id="rId6" imgW="3022600" imgH="419100" progId="Equation.3">
                  <p:embed/>
                  <p:pic>
                    <p:nvPicPr>
                      <p:cNvPr id="11366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6857" y="4679904"/>
                        <a:ext cx="740568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545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uiExpand="1" build="p"/>
      <p:bldP spid="1116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3200" i="1" dirty="0">
                    <a:ea typeface="ＭＳ Ｐゴシック" charset="0"/>
                  </a:rPr>
                  <a:t>Given the current price of a stock (P), the expected dividend next year (D</a:t>
                </a:r>
                <a:r>
                  <a:rPr lang="en-US" sz="3200" i="1" baseline="-25000" dirty="0">
                    <a:ea typeface="ＭＳ Ｐゴシック" charset="0"/>
                  </a:rPr>
                  <a:t>1</a:t>
                </a:r>
                <a:r>
                  <a:rPr lang="en-US" sz="3200" i="1" dirty="0">
                    <a:ea typeface="ＭＳ Ｐゴシック" charset="0"/>
                  </a:rPr>
                  <a:t>), and the expected growth rate (g), </a:t>
                </a:r>
                <a:r>
                  <a:rPr lang="en-US" sz="3200" dirty="0">
                    <a:ea typeface="ＭＳ Ｐゴシック" charset="0"/>
                    <a:cs typeface="ＭＳ Ｐゴシック" charset="0"/>
                  </a:rPr>
                  <a:t>we solve for the </a:t>
                </a:r>
                <a:r>
                  <a:rPr lang="en-US" sz="3200" i="1" dirty="0">
                    <a:ea typeface="ＭＳ Ｐゴシック" charset="0"/>
                    <a:cs typeface="ＭＳ Ｐゴシック" charset="0"/>
                  </a:rPr>
                  <a:t>expected return on equity (r)</a:t>
                </a:r>
                <a:r>
                  <a:rPr lang="en-US" sz="3200" dirty="0">
                    <a:ea typeface="ＭＳ Ｐゴシック" charset="0"/>
                    <a:cs typeface="ＭＳ Ｐゴシック" charset="0"/>
                  </a:rPr>
                  <a:t>, which is the sum of the dividend yield (prospective) and expected growth rate</a:t>
                </a:r>
                <a:r>
                  <a:rPr lang="en-US" sz="3600" dirty="0">
                    <a:ea typeface="ＭＳ Ｐゴシック" charset="0"/>
                    <a:cs typeface="ＭＳ Ｐゴシック" charset="0"/>
                  </a:rPr>
                  <a:t>:</a:t>
                </a:r>
              </a:p>
              <a:p>
                <a:pPr lvl="1">
                  <a:buSzPct val="50000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ＭＳ Ｐゴシック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ＭＳ Ｐゴシック" charset="0"/>
                          </a:rPr>
                          <m:t>𝑟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ＭＳ Ｐゴシック" charset="0"/>
                          </a:rPr>
                          <m:t> 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ＭＳ Ｐゴシック" charset="0"/>
                          </a:rPr>
                          <m:t>𝑔</m:t>
                        </m:r>
                      </m:den>
                    </m:f>
                  </m:oMath>
                </a14:m>
                <a:endParaRPr lang="en-US" sz="3200" dirty="0">
                  <a:ea typeface="ＭＳ Ｐゴシック" charset="0"/>
                  <a:cs typeface="ＭＳ Ｐゴシック" charset="0"/>
                </a:endParaRPr>
              </a:p>
              <a:p>
                <a:pPr lvl="1"/>
                <a:r>
                  <a:rPr lang="en-US" sz="2600" dirty="0">
                    <a:ea typeface="ＭＳ Ｐゴシック" charset="0"/>
                    <a:cs typeface="ＭＳ Ｐゴシック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𝑔</m:t>
                    </m:r>
                    <m:r>
                      <a:rPr lang="en-US" sz="2800" i="1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= 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ＭＳ Ｐゴシック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ＭＳ Ｐゴシック" charset="0"/>
                          </a:rPr>
                          <m:t>𝑃</m:t>
                        </m:r>
                      </m:den>
                    </m:f>
                  </m:oMath>
                </a14:m>
                <a:endParaRPr lang="en-US" sz="2600" dirty="0">
                  <a:ea typeface="ＭＳ Ｐゴシック" charset="0"/>
                  <a:cs typeface="ＭＳ Ｐゴシック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𝑟</m:t>
                    </m:r>
                    <m:r>
                      <a:rPr lang="en-US" sz="2800" i="1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ＭＳ Ｐゴシック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ＭＳ Ｐゴシック" charset="0"/>
                          </a:rPr>
                          <m:t>𝑃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ea typeface="ＭＳ Ｐゴシック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𝑔</m:t>
                    </m:r>
                  </m:oMath>
                </a14:m>
                <a:endParaRPr lang="en-US" sz="2800" i="1" baseline="-25000" dirty="0">
                  <a:ea typeface="ＭＳ Ｐゴシック" charset="0"/>
                </a:endParaRPr>
              </a:p>
              <a:p>
                <a:pPr lvl="1"/>
                <a:endParaRPr lang="en-US" dirty="0">
                  <a:ea typeface="ＭＳ Ｐゴシック" charset="0"/>
                  <a:cs typeface="ＭＳ Ｐゴシック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37" t="-1310" r="-1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Stock Valuation:  Deriving E(r) from Inverting the Constant Dividend Growth Formula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TVM: Perpetuities and Annuities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34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Estimating the Cost of Capital (r) with the Gordon Growth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TVM: Perpetuities and Annuities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625081"/>
              </p:ext>
            </p:extLst>
          </p:nvPr>
        </p:nvGraphicFramePr>
        <p:xfrm>
          <a:off x="2300289" y="588746"/>
          <a:ext cx="8254652" cy="532859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781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2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87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  <a:latin typeface="+mn-lt"/>
                        </a:rPr>
                        <a:t>Microsoft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2110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Dividend Yield</a:t>
                      </a:r>
                      <a:r>
                        <a:rPr lang="en-US" sz="2800" u="none" strike="noStrike" baseline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(Div1</a:t>
                      </a:r>
                      <a:r>
                        <a:rPr lang="en-US" sz="2800" u="none" strike="noStrike" baseline="-250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/ Stock Price)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800" u="none" strike="noStrike" dirty="0">
                          <a:effectLst/>
                          <a:latin typeface="+mn-lt"/>
                        </a:rPr>
                        <a:t>0.77%</a:t>
                      </a:r>
                      <a:endParaRPr lang="hr-HR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82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Growth Dividends (past 3 years)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  <a:latin typeface="+mn-lt"/>
                        </a:rPr>
                        <a:t>9.9%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910"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9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Using Gordon Growth Formula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r = (CF</a:t>
                      </a:r>
                      <a:r>
                        <a:rPr lang="is-IS" sz="2800" u="none" strike="noStrike" baseline="-25000" dirty="0">
                          <a:effectLst/>
                          <a:latin typeface="+mn-lt"/>
                        </a:rPr>
                        <a:t>1</a:t>
                      </a:r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/PV) +g</a:t>
                      </a:r>
                      <a:endParaRPr lang="is-I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910"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800" u="none" strike="noStrike" dirty="0" err="1">
                          <a:effectLst/>
                          <a:latin typeface="+mn-lt"/>
                        </a:rPr>
                        <a:t>r</a:t>
                      </a:r>
                      <a:r>
                        <a:rPr lang="de-DE" sz="2800" u="none" strike="noStrike" dirty="0">
                          <a:effectLst/>
                          <a:latin typeface="+mn-lt"/>
                        </a:rPr>
                        <a:t> = (Div</a:t>
                      </a:r>
                      <a:r>
                        <a:rPr lang="de-DE" sz="2800" u="none" strike="noStrike" baseline="-25000" dirty="0">
                          <a:effectLst/>
                          <a:latin typeface="+mn-lt"/>
                        </a:rPr>
                        <a:t>1</a:t>
                      </a:r>
                      <a:r>
                        <a:rPr lang="de-DE" sz="2800" u="none" strike="noStrike" dirty="0">
                          <a:effectLst/>
                          <a:latin typeface="+mn-lt"/>
                        </a:rPr>
                        <a:t>/P) + </a:t>
                      </a:r>
                      <a:r>
                        <a:rPr lang="de-DE" sz="2800" u="none" strike="noStrike" dirty="0" err="1">
                          <a:effectLst/>
                          <a:latin typeface="+mn-lt"/>
                        </a:rPr>
                        <a:t>g</a:t>
                      </a:r>
                      <a:endParaRPr lang="de-DE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1910"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800" u="none" strike="noStrike" dirty="0">
                          <a:effectLst/>
                          <a:latin typeface="+mn-lt"/>
                        </a:rPr>
                        <a:t>r = 0.77% + </a:t>
                      </a:r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9.9</a:t>
                      </a:r>
                      <a:r>
                        <a:rPr lang="hr-HR" sz="2800" u="none" strike="noStrike" dirty="0">
                          <a:effectLst/>
                          <a:latin typeface="+mn-lt"/>
                        </a:rPr>
                        <a:t>%</a:t>
                      </a:r>
                      <a:endParaRPr lang="hr-HR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1910"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r = 10.67%</a:t>
                      </a:r>
                      <a:endParaRPr lang="is-I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41910"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419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  <a:latin typeface="+mn-lt"/>
                        </a:rPr>
                        <a:t>Cost of Capital 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  <a:latin typeface="+mn-lt"/>
                        </a:rPr>
                        <a:t>10.67</a:t>
                      </a:r>
                      <a:r>
                        <a:rPr lang="hr-HR" sz="2800" b="1" u="none" strike="noStrike" dirty="0">
                          <a:effectLst/>
                          <a:latin typeface="+mn-lt"/>
                        </a:rPr>
                        <a:t>%</a:t>
                      </a:r>
                      <a:endParaRPr lang="hr-HR" sz="2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8837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Cost of Capital (r) with the Gordon Growth Model and </a:t>
            </a:r>
            <a:r>
              <a:rPr lang="en-US" sz="2200" b="1" dirty="0">
                <a:ea typeface="ＭＳ Ｐゴシック" charset="0"/>
                <a:cs typeface="ＭＳ Ｐゴシック" charset="0"/>
              </a:rPr>
              <a:t>Forward Earnings Yield, 1 / (P/E)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0476EF6-A97E-1D40-BCFB-DAAD93D0F9CD}" type="slidenum">
              <a:rPr lang="en-US" sz="1000">
                <a:latin typeface="Calibri"/>
              </a:rPr>
              <a:pPr eaLnBrk="1" hangingPunct="1"/>
              <a:t>24</a:t>
            </a:fld>
            <a:endParaRPr lang="en-US" sz="1000">
              <a:latin typeface="Calibri"/>
            </a:endParaRPr>
          </a:p>
        </p:txBody>
      </p:sp>
      <p:sp>
        <p:nvSpPr>
          <p:cNvPr id="13317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883288"/>
              </p:ext>
            </p:extLst>
          </p:nvPr>
        </p:nvGraphicFramePr>
        <p:xfrm>
          <a:off x="1280826" y="554235"/>
          <a:ext cx="10041827" cy="49555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76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3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6524">
                  <a:extLst>
                    <a:ext uri="{9D8B030D-6E8A-4147-A177-3AD203B41FA5}">
                      <a16:colId xmlns:a16="http://schemas.microsoft.com/office/drawing/2014/main" val="4047402101"/>
                    </a:ext>
                  </a:extLst>
                </a:gridCol>
                <a:gridCol w="1449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117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3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4465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 dirty="0"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12700" marR="12700" marT="1270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567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Assume: Earnings Yield equals the Dividend Yield:</a:t>
                      </a:r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14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Forward P/E =</a:t>
                      </a:r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hr-HR" sz="1600" b="0" i="0" u="none" strike="noStrike"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hr-HR" sz="2800" u="none" strike="noStrike" dirty="0">
                          <a:effectLst/>
                          <a:latin typeface="+mn-lt"/>
                        </a:rPr>
                        <a:t>33.67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hr-HR" sz="280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56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Earnings Growth =</a:t>
                      </a:r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nb-NO" sz="1600" b="0" i="0" u="none" strike="noStrike"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nb-NO" sz="2800" u="none" strike="noStrike" dirty="0">
                          <a:effectLst/>
                          <a:latin typeface="+mn-lt"/>
                        </a:rPr>
                        <a:t>12.12%</a:t>
                      </a:r>
                      <a:endParaRPr lang="nb-NO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nb-NO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383">
                <a:tc gridSpan="2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 gridSpan="2"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3200"/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567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1/Forward P/E = E</a:t>
                      </a:r>
                      <a:r>
                        <a:rPr lang="en-US" sz="2800" u="none" strike="noStrike" baseline="-25000" dirty="0">
                          <a:effectLst/>
                          <a:latin typeface="+mn-lt"/>
                        </a:rPr>
                        <a:t>1</a:t>
                      </a:r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 / P and substitute for Div</a:t>
                      </a:r>
                      <a:r>
                        <a:rPr lang="en-US" sz="2800" u="none" strike="noStrike" baseline="-25000" dirty="0">
                          <a:effectLst/>
                          <a:latin typeface="+mn-lt"/>
                        </a:rPr>
                        <a:t>1</a:t>
                      </a:r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 / </a:t>
                      </a:r>
                      <a:r>
                        <a:rPr lang="en-US" sz="2800" u="none" strike="noStrike" dirty="0" err="1">
                          <a:effectLst/>
                          <a:latin typeface="+mn-lt"/>
                        </a:rPr>
                        <a:t>Stk</a:t>
                      </a:r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 Price</a:t>
                      </a:r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567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Arrange GGM to find COC (r) :</a:t>
                      </a:r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149"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8149">
                <a:tc>
                  <a:txBody>
                    <a:bodyPr/>
                    <a:lstStyle/>
                    <a:p>
                      <a:pPr algn="l" fontAlgn="b"/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r = (CF</a:t>
                      </a:r>
                      <a:r>
                        <a:rPr lang="is-IS" sz="2800" u="none" strike="noStrike" baseline="-25000" dirty="0">
                          <a:effectLst/>
                          <a:latin typeface="+mn-lt"/>
                        </a:rPr>
                        <a:t>1 </a:t>
                      </a:r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/ PV) + g</a:t>
                      </a:r>
                      <a:endParaRPr lang="is-I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8149">
                <a:tc>
                  <a:txBody>
                    <a:bodyPr/>
                    <a:lstStyle/>
                    <a:p>
                      <a:pPr algn="l" fontAlgn="b"/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r = (E</a:t>
                      </a:r>
                      <a:r>
                        <a:rPr lang="is-IS" sz="2800" u="none" strike="noStrike" baseline="-25000" dirty="0">
                          <a:effectLst/>
                          <a:latin typeface="+mn-lt"/>
                        </a:rPr>
                        <a:t>1</a:t>
                      </a:r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 / P) + g</a:t>
                      </a:r>
                      <a:endParaRPr lang="is-I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8149">
                <a:tc gridSpan="3">
                  <a:txBody>
                    <a:bodyPr/>
                    <a:lstStyle/>
                    <a:p>
                      <a:pPr algn="l" fontAlgn="b"/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r = (1 / 33.67) + 12.12% </a:t>
                      </a:r>
                      <a:r>
                        <a:rPr lang="is-IS" sz="2800" u="none" strike="noStrike" baseline="0" dirty="0">
                          <a:effectLst/>
                          <a:latin typeface="+mn-lt"/>
                        </a:rPr>
                        <a:t>   </a:t>
                      </a:r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= </a:t>
                      </a:r>
                      <a:endParaRPr lang="is-I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2.97% + 12.12% = 15.09%</a:t>
                      </a:r>
                      <a:endParaRPr lang="is-I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3.82% + 14.52% = 18.34%</a:t>
                      </a:r>
                      <a:endParaRPr lang="is-I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41284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The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DDM</a:t>
            </a:r>
            <a:r>
              <a:rPr lang="en-US" dirty="0">
                <a:ea typeface="ＭＳ Ｐゴシック" charset="0"/>
                <a:cs typeface="ＭＳ Ｐゴシック" charset="0"/>
              </a:rPr>
              <a:t> is Sensitive to Estimates of </a:t>
            </a:r>
            <a:r>
              <a:rPr lang="en-US" i="1" dirty="0">
                <a:ea typeface="ＭＳ Ｐゴシック" charset="0"/>
                <a:cs typeface="ＭＳ Ｐゴシック" charset="0"/>
              </a:rPr>
              <a:t>G</a:t>
            </a:r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3097370-1809-3046-AE73-CA0A06111CE2}" type="slidenum">
              <a:rPr lang="en-US" sz="1000">
                <a:latin typeface="Calibri"/>
              </a:rPr>
              <a:pPr eaLnBrk="1" hangingPunct="1"/>
              <a:t>25</a:t>
            </a:fld>
            <a:endParaRPr lang="en-US" sz="1000">
              <a:latin typeface="Calibri"/>
            </a:endParaRPr>
          </a:p>
        </p:txBody>
      </p:sp>
      <p:sp>
        <p:nvSpPr>
          <p:cNvPr id="3072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3886200" y="3228975"/>
            <a:ext cx="3429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latin typeface="Calibri"/>
              </a:rPr>
              <a:t> </a:t>
            </a:r>
          </a:p>
        </p:txBody>
      </p:sp>
      <p:pic>
        <p:nvPicPr>
          <p:cNvPr id="307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03960"/>
            <a:ext cx="83058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383530" y="1156593"/>
                <a:ext cx="1931670" cy="579454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i="1" dirty="0">
                    <a:latin typeface="Cambria Math" charset="0"/>
                    <a:ea typeface="Cambria Math" charset="0"/>
                    <a:cs typeface="Cambria Math" charset="0"/>
                  </a:rPr>
                  <a:t>   P</a:t>
                </a:r>
                <a:r>
                  <a:rPr lang="en-US" sz="2400" i="1" baseline="-25000" dirty="0">
                    <a:latin typeface="Cambria Math" charset="0"/>
                    <a:ea typeface="Cambria Math" charset="0"/>
                    <a:cs typeface="Cambria Math" charset="0"/>
                  </a:rPr>
                  <a:t>0</a:t>
                </a:r>
                <a:r>
                  <a:rPr lang="en-US" sz="2400" dirty="0">
                    <a:latin typeface="Cambria Math" charset="0"/>
                    <a:ea typeface="Cambria Math" charset="0"/>
                    <a:cs typeface="Cambria Math" charset="0"/>
                  </a:rPr>
                  <a:t>  </a:t>
                </a:r>
                <a:r>
                  <a:rPr lang="en-US" sz="2400" dirty="0"/>
                  <a:t>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charset="0"/>
                          </a:rPr>
                          <m:t>𝐷𝑖𝑣</m:t>
                        </m:r>
                        <m:r>
                          <a:rPr lang="en-US" sz="2400" b="0" i="1" baseline="-25000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𝑔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530" y="1156593"/>
                <a:ext cx="1931670" cy="579454"/>
              </a:xfrm>
              <a:prstGeom prst="rect">
                <a:avLst/>
              </a:prstGeom>
              <a:blipFill rotWithShape="0">
                <a:blip r:embed="rId3"/>
                <a:stretch>
                  <a:fillRect t="-1010" b="-8081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447800" y="234696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50864" y="596646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84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A share of preferred stock is expected to pay a dividend of $5/year forever.  What’s the value of the stock if the discount rate is 10%?</a:t>
            </a:r>
          </a:p>
          <a:p>
            <a:pPr eaLnBrk="1" hangingPunct="1"/>
            <a:endParaRPr lang="en-US" sz="2800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A stock is expected to pay a dividend of $5 next year, and the dividend is expected to grow by 5%/year forever.  What’s the value of the stock if the discount rate is 10%?</a:t>
            </a:r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Query: </a:t>
            </a:r>
            <a:r>
              <a:rPr lang="en-US" b="1" dirty="0">
                <a:ea typeface="ＭＳ Ｐゴシック" charset="0"/>
                <a:cs typeface="ＭＳ Ｐゴシック" charset="0"/>
              </a:rPr>
              <a:t>The Importance of Growth: Examples</a:t>
            </a:r>
            <a:r>
              <a:rPr lang="en-US" dirty="0">
                <a:ea typeface="ＭＳ Ｐゴシック" charset="0"/>
                <a:cs typeface="ＭＳ Ｐゴシック" charset="0"/>
              </a:rPr>
              <a:t>	</a:t>
            </a:r>
          </a:p>
        </p:txBody>
      </p:sp>
      <p:sp>
        <p:nvSpPr>
          <p:cNvPr id="3174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52876E5-646E-CB4B-BA11-9CAB24A95903}" type="slidenum">
              <a:rPr lang="en-US" sz="1000">
                <a:latin typeface="Calibri"/>
              </a:rPr>
              <a:pPr eaLnBrk="1" hangingPunct="1"/>
              <a:t>26</a:t>
            </a:fld>
            <a:endParaRPr lang="en-US" sz="1000">
              <a:latin typeface="Calibri"/>
            </a:endParaRPr>
          </a:p>
        </p:txBody>
      </p:sp>
      <p:sp>
        <p:nvSpPr>
          <p:cNvPr id="3174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79843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/>
      <p:bldP spid="1198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lnSpc>
                <a:spcPct val="8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Growing Perpetuity:  A growing stream of cash flows that lasts forever.</a:t>
            </a: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t"/>
          <a:lstStyle/>
          <a:p>
            <a:pPr eaLnBrk="1" hangingPunct="1"/>
            <a:r>
              <a:rPr lang="en-US" b="1" dirty="0">
                <a:latin typeface="+mn-lt"/>
                <a:ea typeface="ＭＳ Ｐゴシック" charset="0"/>
                <a:cs typeface="ＭＳ Ｐゴシック" charset="0"/>
              </a:rPr>
              <a:t>Growing Perpetuity</a:t>
            </a:r>
            <a:endParaRPr lang="en-US" dirty="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05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199D036-7763-D145-8084-CC33807AEFE9}" type="slidenum">
              <a:rPr lang="en-US" sz="1000">
                <a:latin typeface="Calibri"/>
              </a:rPr>
              <a:pPr eaLnBrk="1" hangingPunct="1"/>
              <a:t>3</a:t>
            </a:fld>
            <a:endParaRPr lang="en-US" sz="1000">
              <a:latin typeface="Calibri"/>
            </a:endParaRPr>
          </a:p>
        </p:txBody>
      </p:sp>
      <p:sp>
        <p:nvSpPr>
          <p:cNvPr id="2064" name="Footer Placeholder 27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sp>
        <p:nvSpPr>
          <p:cNvPr id="48132" name="Line 4"/>
          <p:cNvSpPr>
            <a:spLocks noChangeShapeType="1"/>
          </p:cNvSpPr>
          <p:nvPr/>
        </p:nvSpPr>
        <p:spPr bwMode="auto">
          <a:xfrm>
            <a:off x="2686050" y="2895600"/>
            <a:ext cx="571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438400" y="2701926"/>
            <a:ext cx="361950" cy="1052513"/>
            <a:chOff x="624" y="2544"/>
            <a:chExt cx="228" cy="663"/>
          </a:xfrm>
        </p:grpSpPr>
        <p:sp>
          <p:nvSpPr>
            <p:cNvPr id="2074" name="Line 6"/>
            <p:cNvSpPr>
              <a:spLocks noChangeShapeType="1"/>
            </p:cNvSpPr>
            <p:nvPr/>
          </p:nvSpPr>
          <p:spPr bwMode="auto">
            <a:xfrm>
              <a:off x="768" y="254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2075" name="Rectangle 7"/>
            <p:cNvSpPr>
              <a:spLocks noChangeArrowheads="1"/>
            </p:cNvSpPr>
            <p:nvPr/>
          </p:nvSpPr>
          <p:spPr bwMode="auto">
            <a:xfrm>
              <a:off x="624" y="288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0</a:t>
              </a:r>
            </a:p>
          </p:txBody>
        </p:sp>
      </p:grp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8686800" y="2397126"/>
            <a:ext cx="60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>
                <a:latin typeface="Times New Roman" charset="0"/>
              </a:rPr>
              <a:t>…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935414" y="2054226"/>
            <a:ext cx="568325" cy="1700213"/>
            <a:chOff x="1567" y="2136"/>
            <a:chExt cx="358" cy="1071"/>
          </a:xfrm>
        </p:grpSpPr>
        <p:sp>
          <p:nvSpPr>
            <p:cNvPr id="2071" name="Line 10"/>
            <p:cNvSpPr>
              <a:spLocks noChangeShapeType="1"/>
            </p:cNvSpPr>
            <p:nvPr/>
          </p:nvSpPr>
          <p:spPr bwMode="auto">
            <a:xfrm>
              <a:off x="1711" y="2544"/>
              <a:ext cx="0" cy="2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2072" name="Rectangle 11"/>
            <p:cNvSpPr>
              <a:spLocks noChangeArrowheads="1"/>
            </p:cNvSpPr>
            <p:nvPr/>
          </p:nvSpPr>
          <p:spPr bwMode="auto">
            <a:xfrm>
              <a:off x="1567" y="288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1</a:t>
              </a:r>
            </a:p>
          </p:txBody>
        </p:sp>
        <p:sp>
          <p:nvSpPr>
            <p:cNvPr id="2073" name="Rectangle 12"/>
            <p:cNvSpPr>
              <a:spLocks noChangeArrowheads="1"/>
            </p:cNvSpPr>
            <p:nvPr/>
          </p:nvSpPr>
          <p:spPr bwMode="auto">
            <a:xfrm>
              <a:off x="1584" y="2136"/>
              <a:ext cx="3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C</a:t>
              </a:r>
              <a:r>
                <a:rPr lang="en-US" sz="2800" i="1" baseline="-25000">
                  <a:latin typeface="Times New Roman" charset="0"/>
                </a:rPr>
                <a:t>1</a:t>
              </a:r>
              <a:endParaRPr lang="en-US" sz="2800" i="1">
                <a:latin typeface="Times New Roman" charset="0"/>
              </a:endParaRP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5124450" y="2057401"/>
            <a:ext cx="1512888" cy="1700213"/>
            <a:chOff x="2736" y="1104"/>
            <a:chExt cx="953" cy="1071"/>
          </a:xfrm>
        </p:grpSpPr>
        <p:sp>
          <p:nvSpPr>
            <p:cNvPr id="2068" name="Line 14"/>
            <p:cNvSpPr>
              <a:spLocks noChangeShapeType="1"/>
            </p:cNvSpPr>
            <p:nvPr/>
          </p:nvSpPr>
          <p:spPr bwMode="auto">
            <a:xfrm>
              <a:off x="3189" y="151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2069" name="Rectangle 15"/>
            <p:cNvSpPr>
              <a:spLocks noChangeArrowheads="1"/>
            </p:cNvSpPr>
            <p:nvPr/>
          </p:nvSpPr>
          <p:spPr bwMode="auto">
            <a:xfrm>
              <a:off x="3045" y="184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2</a:t>
              </a:r>
            </a:p>
          </p:txBody>
        </p:sp>
        <p:sp>
          <p:nvSpPr>
            <p:cNvPr id="2070" name="Rectangle 16"/>
            <p:cNvSpPr>
              <a:spLocks noChangeArrowheads="1"/>
            </p:cNvSpPr>
            <p:nvPr/>
          </p:nvSpPr>
          <p:spPr bwMode="auto">
            <a:xfrm>
              <a:off x="2736" y="1104"/>
              <a:ext cx="9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C</a:t>
              </a:r>
              <a:r>
                <a:rPr lang="en-US" sz="2800" i="1" baseline="-25000">
                  <a:latin typeface="Times New Roman" charset="0"/>
                </a:rPr>
                <a:t>1</a:t>
              </a:r>
              <a:r>
                <a:rPr lang="en-US" sz="2800">
                  <a:latin typeface="Times New Roman" charset="0"/>
                  <a:cs typeface="Times New Roman" charset="0"/>
                </a:rPr>
                <a:t>*(1+</a:t>
              </a:r>
              <a:r>
                <a:rPr lang="en-US" sz="2800" i="1">
                  <a:latin typeface="Times New Roman" charset="0"/>
                  <a:cs typeface="Times New Roman" charset="0"/>
                </a:rPr>
                <a:t>g</a:t>
              </a:r>
              <a:r>
                <a:rPr lang="en-US" sz="2800">
                  <a:latin typeface="Times New Roman" charset="0"/>
                  <a:cs typeface="Times New Roman" charset="0"/>
                </a:rPr>
                <a:t>)</a:t>
              </a: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6724650" y="2057401"/>
            <a:ext cx="1722438" cy="1700213"/>
            <a:chOff x="3873" y="1104"/>
            <a:chExt cx="1085" cy="1071"/>
          </a:xfrm>
        </p:grpSpPr>
        <p:sp>
          <p:nvSpPr>
            <p:cNvPr id="2065" name="Line 18"/>
            <p:cNvSpPr>
              <a:spLocks noChangeShapeType="1"/>
            </p:cNvSpPr>
            <p:nvPr/>
          </p:nvSpPr>
          <p:spPr bwMode="auto">
            <a:xfrm>
              <a:off x="4384" y="151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2066" name="Rectangle 19"/>
            <p:cNvSpPr>
              <a:spLocks noChangeArrowheads="1"/>
            </p:cNvSpPr>
            <p:nvPr/>
          </p:nvSpPr>
          <p:spPr bwMode="auto">
            <a:xfrm>
              <a:off x="4270" y="184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3</a:t>
              </a:r>
            </a:p>
          </p:txBody>
        </p:sp>
        <p:sp>
          <p:nvSpPr>
            <p:cNvPr id="2067" name="Rectangle 20"/>
            <p:cNvSpPr>
              <a:spLocks noChangeArrowheads="1"/>
            </p:cNvSpPr>
            <p:nvPr/>
          </p:nvSpPr>
          <p:spPr bwMode="auto">
            <a:xfrm>
              <a:off x="3873" y="1104"/>
              <a:ext cx="108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C</a:t>
              </a:r>
              <a:r>
                <a:rPr lang="en-US" sz="2800" i="1" baseline="-25000">
                  <a:latin typeface="Times New Roman" charset="0"/>
                </a:rPr>
                <a:t>1</a:t>
              </a:r>
              <a:r>
                <a:rPr lang="en-US" sz="2800" i="1">
                  <a:latin typeface="Times New Roman" charset="0"/>
                </a:rPr>
                <a:t> </a:t>
              </a:r>
              <a:r>
                <a:rPr lang="en-US" sz="2800">
                  <a:latin typeface="Times New Roman" charset="0"/>
                  <a:cs typeface="Times New Roman" charset="0"/>
                </a:rPr>
                <a:t>*(1+</a:t>
              </a:r>
              <a:r>
                <a:rPr lang="en-US" sz="2800" i="1">
                  <a:latin typeface="Times New Roman" charset="0"/>
                  <a:cs typeface="Times New Roman" charset="0"/>
                </a:rPr>
                <a:t>g</a:t>
              </a:r>
              <a:r>
                <a:rPr lang="en-US" sz="2800">
                  <a:latin typeface="Times New Roman" charset="0"/>
                  <a:cs typeface="Times New Roman" charset="0"/>
                </a:rPr>
                <a:t>)</a:t>
              </a:r>
              <a:r>
                <a:rPr lang="en-US" sz="2800" baseline="30000">
                  <a:latin typeface="Times New Roman" charset="0"/>
                  <a:cs typeface="Times New Roman" charset="0"/>
                </a:rPr>
                <a:t>2</a:t>
              </a:r>
            </a:p>
          </p:txBody>
        </p:sp>
      </p:grpSp>
      <p:sp>
        <p:nvSpPr>
          <p:cNvPr id="48152" name="Line 24"/>
          <p:cNvSpPr>
            <a:spLocks noChangeShapeType="1"/>
          </p:cNvSpPr>
          <p:nvPr/>
        </p:nvSpPr>
        <p:spPr bwMode="auto">
          <a:xfrm>
            <a:off x="4210050" y="25908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graphicFrame>
        <p:nvGraphicFramePr>
          <p:cNvPr id="48154" name="Object 26"/>
          <p:cNvGraphicFramePr>
            <a:graphicFrameLocks noChangeAspect="1"/>
          </p:cNvGraphicFramePr>
          <p:nvPr/>
        </p:nvGraphicFramePr>
        <p:xfrm>
          <a:off x="2362201" y="4495800"/>
          <a:ext cx="68357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" name="Equation" r:id="rId4" imgW="3060700" imgH="419100" progId="Equation.3">
                  <p:embed/>
                </p:oleObj>
              </mc:Choice>
              <mc:Fallback>
                <p:oleObj name="Equation" r:id="rId4" imgW="30607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1" y="4495800"/>
                        <a:ext cx="683577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Oval 24"/>
          <p:cNvSpPr/>
          <p:nvPr/>
        </p:nvSpPr>
        <p:spPr>
          <a:xfrm>
            <a:off x="7315200" y="4419600"/>
            <a:ext cx="304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7010400" y="5029200"/>
            <a:ext cx="304800" cy="381000"/>
          </a:xfrm>
          <a:prstGeom prst="ellipse">
            <a:avLst/>
          </a:prstGeom>
          <a:solidFill>
            <a:srgbClr val="FFFF99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8763000" y="4724400"/>
            <a:ext cx="304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26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 autoUpdateAnimBg="0"/>
      <p:bldP spid="48132" grpId="0" animBg="1"/>
      <p:bldP spid="48136" grpId="0" autoUpdateAnimBg="0"/>
      <p:bldP spid="48152" grpId="0" animBg="1"/>
      <p:bldP spid="25" grpId="0" animBg="1"/>
      <p:bldP spid="26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b="1" dirty="0">
                <a:solidFill>
                  <a:srgbClr val="FF0000"/>
                </a:solidFill>
                <a:ea typeface="ＭＳ Ｐゴシック" charset="0"/>
                <a:cs typeface="Times New Roman" charset="0"/>
              </a:rPr>
              <a:t>Query:  </a:t>
            </a:r>
            <a:r>
              <a:rPr lang="en-US" dirty="0">
                <a:ea typeface="ＭＳ Ｐゴシック" charset="0"/>
                <a:cs typeface="Times New Roman" charset="0"/>
              </a:rPr>
              <a:t>A stock is expected to pay a $1 dividend </a:t>
            </a:r>
            <a:r>
              <a:rPr lang="en-US" i="1" dirty="0">
                <a:ea typeface="ＭＳ Ｐゴシック" charset="0"/>
                <a:cs typeface="Times New Roman" charset="0"/>
              </a:rPr>
              <a:t>next year</a:t>
            </a:r>
            <a:r>
              <a:rPr lang="en-US" dirty="0">
                <a:ea typeface="ＭＳ Ｐゴシック" charset="0"/>
                <a:cs typeface="Times New Roman" charset="0"/>
              </a:rPr>
              <a:t>, and the dividend is expected to grow by 5% p.a. forever.  What’s the value of the stock if the interest rate is 10%?</a:t>
            </a:r>
          </a:p>
          <a:p>
            <a:pPr marL="0" indent="0"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  <a:ea typeface="ＭＳ Ｐゴシック" charset="0"/>
                <a:cs typeface="ＭＳ Ｐゴシック" charset="0"/>
              </a:rPr>
              <a:t>Growing Perpetuity </a:t>
            </a:r>
            <a:endParaRPr lang="en-US" dirty="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945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D962CD2-2753-004D-AF93-01A5685EE627}" type="slidenum">
              <a:rPr lang="en-US" sz="1000">
                <a:latin typeface="Calibri"/>
              </a:rPr>
              <a:pPr eaLnBrk="1" hangingPunct="1"/>
              <a:t>4</a:t>
            </a:fld>
            <a:endParaRPr lang="en-US" sz="1000">
              <a:latin typeface="Calibri"/>
            </a:endParaRPr>
          </a:p>
        </p:txBody>
      </p:sp>
      <p:sp>
        <p:nvSpPr>
          <p:cNvPr id="1946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924940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Perpetuity and Growing Perpetuity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C4E00-6E6A-5F46-9BC9-3018E895DE1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TVM: Perpetuities and Annuities</a:t>
            </a:r>
          </a:p>
        </p:txBody>
      </p:sp>
      <p:pic>
        <p:nvPicPr>
          <p:cNvPr id="7" name="Picture 6" descr="shrinking-width-perp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91" y="2004391"/>
            <a:ext cx="4800600" cy="3048000"/>
          </a:xfrm>
          <a:prstGeom prst="rect">
            <a:avLst/>
          </a:prstGeom>
        </p:spPr>
      </p:pic>
      <p:pic>
        <p:nvPicPr>
          <p:cNvPr id="8" name="Picture 7" descr="shrinking-width-gperp(1)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052" y="1242045"/>
            <a:ext cx="4267200" cy="3962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20618" y="5226571"/>
            <a:ext cx="1163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Perpetuity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82071" y="5052391"/>
            <a:ext cx="2008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Growing Perpetuity</a:t>
            </a:r>
          </a:p>
        </p:txBody>
      </p:sp>
      <p:cxnSp>
        <p:nvCxnSpPr>
          <p:cNvPr id="9" name="Straight Connector 8"/>
          <p:cNvCxnSpPr>
            <a:endCxn id="4" idx="0"/>
          </p:cNvCxnSpPr>
          <p:nvPr/>
        </p:nvCxnSpPr>
        <p:spPr>
          <a:xfrm>
            <a:off x="6096000" y="466317"/>
            <a:ext cx="0" cy="5976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13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dirty="0">
                <a:ea typeface="ＭＳ Ｐゴシック" charset="0"/>
                <a:cs typeface="Times New Roman" charset="0"/>
              </a:rPr>
              <a:t>What’s the perpetuity formula?</a:t>
            </a:r>
          </a:p>
          <a:p>
            <a:pPr marL="457200" indent="-457200"/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/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/>
            <a:r>
              <a:rPr lang="en-US" dirty="0">
                <a:ea typeface="ＭＳ Ｐゴシック" charset="0"/>
                <a:cs typeface="Times New Roman" charset="0"/>
              </a:rPr>
              <a:t>What’s the growing perpetuity formula?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  <a:latin typeface="+mn-lt"/>
                <a:ea typeface="ＭＳ Ｐゴシック" charset="0"/>
                <a:cs typeface="ＭＳ Ｐゴシック" charset="0"/>
              </a:rPr>
              <a:t>Query</a:t>
            </a:r>
            <a:endParaRPr lang="en-US" dirty="0">
              <a:solidFill>
                <a:srgbClr val="FF0000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945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D962CD2-2753-004D-AF93-01A5685EE627}" type="slidenum">
              <a:rPr lang="en-US" sz="1000">
                <a:latin typeface="Calibri"/>
              </a:rPr>
              <a:pPr eaLnBrk="1" hangingPunct="1"/>
              <a:t>6</a:t>
            </a:fld>
            <a:endParaRPr lang="en-US" sz="1000">
              <a:latin typeface="Calibri"/>
            </a:endParaRPr>
          </a:p>
        </p:txBody>
      </p:sp>
      <p:sp>
        <p:nvSpPr>
          <p:cNvPr id="1946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7965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Annuity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A stream of constant cash flows with a fixed maturity.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Annuity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307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9685DE6-1062-DB4C-B13F-672950B7727D}" type="slidenum">
              <a:rPr lang="en-US" sz="1000">
                <a:latin typeface="Calibri"/>
              </a:rPr>
              <a:pPr eaLnBrk="1" hangingPunct="1"/>
              <a:t>7</a:t>
            </a:fld>
            <a:endParaRPr lang="en-US" sz="1000">
              <a:latin typeface="Calibri"/>
            </a:endParaRPr>
          </a:p>
        </p:txBody>
      </p:sp>
      <p:sp>
        <p:nvSpPr>
          <p:cNvPr id="3081" name="Footer Placeholder 30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362201" y="2057400"/>
            <a:ext cx="7839075" cy="1441450"/>
            <a:chOff x="1430" y="1294"/>
            <a:chExt cx="4318" cy="908"/>
          </a:xfrm>
        </p:grpSpPr>
        <p:sp>
          <p:nvSpPr>
            <p:cNvPr id="3082" name="Line 8"/>
            <p:cNvSpPr>
              <a:spLocks noChangeShapeType="1"/>
            </p:cNvSpPr>
            <p:nvPr/>
          </p:nvSpPr>
          <p:spPr bwMode="auto">
            <a:xfrm>
              <a:off x="1563" y="1720"/>
              <a:ext cx="33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grpSp>
          <p:nvGrpSpPr>
            <p:cNvPr id="3083" name="Group 9"/>
            <p:cNvGrpSpPr>
              <a:grpSpLocks/>
            </p:cNvGrpSpPr>
            <p:nvPr/>
          </p:nvGrpSpPr>
          <p:grpSpPr bwMode="auto">
            <a:xfrm>
              <a:off x="1430" y="1606"/>
              <a:ext cx="199" cy="589"/>
              <a:chOff x="624" y="2544"/>
              <a:chExt cx="216" cy="755"/>
            </a:xfrm>
          </p:grpSpPr>
          <p:sp>
            <p:nvSpPr>
              <p:cNvPr id="3101" name="Line 10"/>
              <p:cNvSpPr>
                <a:spLocks noChangeShapeType="1"/>
              </p:cNvSpPr>
              <p:nvPr/>
            </p:nvSpPr>
            <p:spPr bwMode="auto">
              <a:xfrm>
                <a:off x="768" y="254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3102" name="Rectangle 11"/>
              <p:cNvSpPr>
                <a:spLocks noChangeArrowheads="1"/>
              </p:cNvSpPr>
              <p:nvPr/>
            </p:nvSpPr>
            <p:spPr bwMode="auto">
              <a:xfrm>
                <a:off x="624" y="2880"/>
                <a:ext cx="216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0</a:t>
                </a:r>
              </a:p>
            </p:txBody>
          </p:sp>
        </p:grpSp>
        <p:grpSp>
          <p:nvGrpSpPr>
            <p:cNvPr id="3084" name="Group 12"/>
            <p:cNvGrpSpPr>
              <a:grpSpLocks/>
            </p:cNvGrpSpPr>
            <p:nvPr/>
          </p:nvGrpSpPr>
          <p:grpSpPr bwMode="auto">
            <a:xfrm>
              <a:off x="2296" y="1294"/>
              <a:ext cx="317" cy="907"/>
              <a:chOff x="1567" y="2136"/>
              <a:chExt cx="344" cy="1163"/>
            </a:xfrm>
          </p:grpSpPr>
          <p:sp>
            <p:nvSpPr>
              <p:cNvPr id="3098" name="Line 13"/>
              <p:cNvSpPr>
                <a:spLocks noChangeShapeType="1"/>
              </p:cNvSpPr>
              <p:nvPr/>
            </p:nvSpPr>
            <p:spPr bwMode="auto">
              <a:xfrm>
                <a:off x="1711" y="254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3099" name="Rectangle 14"/>
              <p:cNvSpPr>
                <a:spLocks noChangeArrowheads="1"/>
              </p:cNvSpPr>
              <p:nvPr/>
            </p:nvSpPr>
            <p:spPr bwMode="auto">
              <a:xfrm>
                <a:off x="1567" y="2880"/>
                <a:ext cx="216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1</a:t>
                </a:r>
              </a:p>
            </p:txBody>
          </p:sp>
          <p:sp>
            <p:nvSpPr>
              <p:cNvPr id="3100" name="Rectangle 15"/>
              <p:cNvSpPr>
                <a:spLocks noChangeArrowheads="1"/>
              </p:cNvSpPr>
              <p:nvPr/>
            </p:nvSpPr>
            <p:spPr bwMode="auto">
              <a:xfrm>
                <a:off x="1588" y="2136"/>
                <a:ext cx="323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C</a:t>
                </a:r>
                <a:r>
                  <a:rPr lang="en-US" sz="2800" i="1" baseline="-25000">
                    <a:latin typeface="Times New Roman" charset="0"/>
                  </a:rPr>
                  <a:t>1</a:t>
                </a:r>
                <a:endParaRPr lang="en-US" sz="2800" i="1">
                  <a:latin typeface="Times New Roman" charset="0"/>
                </a:endParaRPr>
              </a:p>
            </p:txBody>
          </p:sp>
        </p:grpSp>
        <p:grpSp>
          <p:nvGrpSpPr>
            <p:cNvPr id="3085" name="Group 16"/>
            <p:cNvGrpSpPr>
              <a:grpSpLocks/>
            </p:cNvGrpSpPr>
            <p:nvPr/>
          </p:nvGrpSpPr>
          <p:grpSpPr bwMode="auto">
            <a:xfrm>
              <a:off x="3182" y="1294"/>
              <a:ext cx="300" cy="907"/>
              <a:chOff x="2517" y="2136"/>
              <a:chExt cx="324" cy="1163"/>
            </a:xfrm>
          </p:grpSpPr>
          <p:sp>
            <p:nvSpPr>
              <p:cNvPr id="3095" name="Line 17"/>
              <p:cNvSpPr>
                <a:spLocks noChangeShapeType="1"/>
              </p:cNvSpPr>
              <p:nvPr/>
            </p:nvSpPr>
            <p:spPr bwMode="auto">
              <a:xfrm>
                <a:off x="2661" y="254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3096" name="Rectangle 18"/>
              <p:cNvSpPr>
                <a:spLocks noChangeArrowheads="1"/>
              </p:cNvSpPr>
              <p:nvPr/>
            </p:nvSpPr>
            <p:spPr bwMode="auto">
              <a:xfrm>
                <a:off x="2517" y="2880"/>
                <a:ext cx="216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2</a:t>
                </a:r>
              </a:p>
            </p:txBody>
          </p:sp>
          <p:sp>
            <p:nvSpPr>
              <p:cNvPr id="3097" name="Rectangle 19"/>
              <p:cNvSpPr>
                <a:spLocks noChangeArrowheads="1"/>
              </p:cNvSpPr>
              <p:nvPr/>
            </p:nvSpPr>
            <p:spPr bwMode="auto">
              <a:xfrm>
                <a:off x="2519" y="2136"/>
                <a:ext cx="322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C</a:t>
                </a:r>
                <a:r>
                  <a:rPr lang="en-US" sz="2800" i="1" baseline="-25000">
                    <a:latin typeface="Times New Roman" charset="0"/>
                  </a:rPr>
                  <a:t>2</a:t>
                </a:r>
                <a:endParaRPr lang="en-US" sz="2800" i="1">
                  <a:latin typeface="Times New Roman" charset="0"/>
                </a:endParaRPr>
              </a:p>
            </p:txBody>
          </p:sp>
        </p:grpSp>
        <p:grpSp>
          <p:nvGrpSpPr>
            <p:cNvPr id="3086" name="Group 20"/>
            <p:cNvGrpSpPr>
              <a:grpSpLocks/>
            </p:cNvGrpSpPr>
            <p:nvPr/>
          </p:nvGrpSpPr>
          <p:grpSpPr bwMode="auto">
            <a:xfrm>
              <a:off x="4069" y="1295"/>
              <a:ext cx="298" cy="907"/>
              <a:chOff x="3486" y="2136"/>
              <a:chExt cx="323" cy="1163"/>
            </a:xfrm>
          </p:grpSpPr>
          <p:sp>
            <p:nvSpPr>
              <p:cNvPr id="3092" name="Line 21"/>
              <p:cNvSpPr>
                <a:spLocks noChangeShapeType="1"/>
              </p:cNvSpPr>
              <p:nvPr/>
            </p:nvSpPr>
            <p:spPr bwMode="auto">
              <a:xfrm>
                <a:off x="3618" y="254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3093" name="Rectangle 22"/>
              <p:cNvSpPr>
                <a:spLocks noChangeArrowheads="1"/>
              </p:cNvSpPr>
              <p:nvPr/>
            </p:nvSpPr>
            <p:spPr bwMode="auto">
              <a:xfrm>
                <a:off x="3504" y="2880"/>
                <a:ext cx="216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3</a:t>
                </a:r>
              </a:p>
            </p:txBody>
          </p:sp>
          <p:sp>
            <p:nvSpPr>
              <p:cNvPr id="3094" name="Rectangle 23"/>
              <p:cNvSpPr>
                <a:spLocks noChangeArrowheads="1"/>
              </p:cNvSpPr>
              <p:nvPr/>
            </p:nvSpPr>
            <p:spPr bwMode="auto">
              <a:xfrm>
                <a:off x="3486" y="2136"/>
                <a:ext cx="323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C</a:t>
                </a:r>
                <a:r>
                  <a:rPr lang="en-US" sz="2800" i="1" baseline="-25000">
                    <a:latin typeface="Times New Roman" charset="0"/>
                  </a:rPr>
                  <a:t>3</a:t>
                </a:r>
                <a:endParaRPr lang="en-US" sz="2800" i="1">
                  <a:latin typeface="Times New Roman" charset="0"/>
                </a:endParaRPr>
              </a:p>
            </p:txBody>
          </p:sp>
        </p:grpSp>
        <p:grpSp>
          <p:nvGrpSpPr>
            <p:cNvPr id="3087" name="Group 24"/>
            <p:cNvGrpSpPr>
              <a:grpSpLocks/>
            </p:cNvGrpSpPr>
            <p:nvPr/>
          </p:nvGrpSpPr>
          <p:grpSpPr bwMode="auto">
            <a:xfrm>
              <a:off x="5442" y="1295"/>
              <a:ext cx="306" cy="907"/>
              <a:chOff x="3486" y="2136"/>
              <a:chExt cx="331" cy="1163"/>
            </a:xfrm>
          </p:grpSpPr>
          <p:sp>
            <p:nvSpPr>
              <p:cNvPr id="3089" name="Line 25"/>
              <p:cNvSpPr>
                <a:spLocks noChangeShapeType="1"/>
              </p:cNvSpPr>
              <p:nvPr/>
            </p:nvSpPr>
            <p:spPr bwMode="auto">
              <a:xfrm>
                <a:off x="3618" y="254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3090" name="Rectangle 26"/>
              <p:cNvSpPr>
                <a:spLocks noChangeArrowheads="1"/>
              </p:cNvSpPr>
              <p:nvPr/>
            </p:nvSpPr>
            <p:spPr bwMode="auto">
              <a:xfrm>
                <a:off x="3504" y="2880"/>
                <a:ext cx="228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T</a:t>
                </a:r>
              </a:p>
            </p:txBody>
          </p:sp>
          <p:sp>
            <p:nvSpPr>
              <p:cNvPr id="3091" name="Rectangle 27"/>
              <p:cNvSpPr>
                <a:spLocks noChangeArrowheads="1"/>
              </p:cNvSpPr>
              <p:nvPr/>
            </p:nvSpPr>
            <p:spPr bwMode="auto">
              <a:xfrm>
                <a:off x="3486" y="2136"/>
                <a:ext cx="331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C</a:t>
                </a:r>
                <a:r>
                  <a:rPr lang="en-US" sz="2800" i="1" baseline="-25000">
                    <a:latin typeface="Times New Roman" charset="0"/>
                  </a:rPr>
                  <a:t>T</a:t>
                </a:r>
                <a:endParaRPr lang="en-US" sz="2800" i="1">
                  <a:latin typeface="Times New Roman" charset="0"/>
                </a:endParaRPr>
              </a:p>
            </p:txBody>
          </p:sp>
        </p:grpSp>
        <p:sp>
          <p:nvSpPr>
            <p:cNvPr id="3088" name="Line 28"/>
            <p:cNvSpPr>
              <a:spLocks noChangeShapeType="1"/>
            </p:cNvSpPr>
            <p:nvPr/>
          </p:nvSpPr>
          <p:spPr bwMode="auto">
            <a:xfrm>
              <a:off x="5420" y="1720"/>
              <a:ext cx="13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graphicFrame>
          <p:nvGraphicFramePr>
            <p:cNvPr id="3075" name="Object 29"/>
            <p:cNvGraphicFramePr>
              <a:graphicFrameLocks noChangeAspect="1"/>
            </p:cNvGraphicFramePr>
            <p:nvPr/>
          </p:nvGraphicFramePr>
          <p:xfrm>
            <a:off x="5021" y="1651"/>
            <a:ext cx="282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5" name="Equation" r:id="rId4" imgW="177800" imgH="101600" progId="Equation.3">
                    <p:embed/>
                  </p:oleObj>
                </mc:Choice>
                <mc:Fallback>
                  <p:oleObj name="Equation" r:id="rId4" imgW="177800" imgH="101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1" y="1651"/>
                          <a:ext cx="282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0206" name="Object 30"/>
          <p:cNvGraphicFramePr>
            <a:graphicFrameLocks noChangeAspect="1"/>
          </p:cNvGraphicFramePr>
          <p:nvPr/>
        </p:nvGraphicFramePr>
        <p:xfrm>
          <a:off x="2070101" y="3886200"/>
          <a:ext cx="82073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6" name="Equation" r:id="rId6" imgW="3822700" imgH="431800" progId="Equation.3">
                  <p:embed/>
                </p:oleObj>
              </mc:Choice>
              <mc:Fallback>
                <p:oleObj name="Equation" r:id="rId6" imgW="38227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1" y="3886200"/>
                        <a:ext cx="820737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Oval 32"/>
          <p:cNvSpPr>
            <a:spLocks noChangeArrowheads="1"/>
          </p:cNvSpPr>
          <p:nvPr/>
        </p:nvSpPr>
        <p:spPr bwMode="auto">
          <a:xfrm>
            <a:off x="8153400" y="3810000"/>
            <a:ext cx="533400" cy="6858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774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 autoUpdateAnimBg="0"/>
      <p:bldP spid="50178" grpId="0"/>
      <p:bldP spid="308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FF49E7-2068-8A4E-AD70-782012BF4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Annuity is Just the Difference Between Two Perpetuities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285B51-1567-A04D-93F2-9C834476F1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3E355C-57B9-BC4B-95D8-406A1F834537}" type="slidenum"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F781F-7A38-3345-A0DF-5E1AD16CB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TVM: Perpetuities and Annuities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6D4EA1-FC99-C14F-B66A-A6F26492E1F2}"/>
              </a:ext>
            </a:extLst>
          </p:cNvPr>
          <p:cNvCxnSpPr>
            <a:cxnSpLocks/>
          </p:cNvCxnSpPr>
          <p:nvPr/>
        </p:nvCxnSpPr>
        <p:spPr>
          <a:xfrm>
            <a:off x="1641101" y="4436738"/>
            <a:ext cx="8196316" cy="10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4F3143F-F930-AF4A-A53A-FC6772BD2F82}"/>
              </a:ext>
            </a:extLst>
          </p:cNvPr>
          <p:cNvSpPr txBox="1"/>
          <p:nvPr/>
        </p:nvSpPr>
        <p:spPr>
          <a:xfrm>
            <a:off x="1257706" y="431797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A04748-C9A3-C649-A408-77A4F2619804}"/>
              </a:ext>
            </a:extLst>
          </p:cNvPr>
          <p:cNvSpPr txBox="1"/>
          <p:nvPr/>
        </p:nvSpPr>
        <p:spPr>
          <a:xfrm>
            <a:off x="2435690" y="454520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B12619-D789-1543-A0D6-2D6C16B082AF}"/>
              </a:ext>
            </a:extLst>
          </p:cNvPr>
          <p:cNvSpPr txBox="1"/>
          <p:nvPr/>
        </p:nvSpPr>
        <p:spPr>
          <a:xfrm>
            <a:off x="3359153" y="456700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BEC5A4-0926-1E49-B6C0-1B36E62AE08C}"/>
              </a:ext>
            </a:extLst>
          </p:cNvPr>
          <p:cNvSpPr txBox="1"/>
          <p:nvPr/>
        </p:nvSpPr>
        <p:spPr>
          <a:xfrm>
            <a:off x="4256620" y="457768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5F24B1-7CC4-F846-BF63-DFB19A7B73E7}"/>
              </a:ext>
            </a:extLst>
          </p:cNvPr>
          <p:cNvSpPr txBox="1"/>
          <p:nvPr/>
        </p:nvSpPr>
        <p:spPr>
          <a:xfrm>
            <a:off x="5176665" y="457768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494050-4BC9-254A-9B61-15CA5F35AC5C}"/>
              </a:ext>
            </a:extLst>
          </p:cNvPr>
          <p:cNvSpPr txBox="1"/>
          <p:nvPr/>
        </p:nvSpPr>
        <p:spPr>
          <a:xfrm>
            <a:off x="6132608" y="457768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A038FB6-DC52-BE48-9437-ACCFE79E0643}"/>
              </a:ext>
            </a:extLst>
          </p:cNvPr>
          <p:cNvGrpSpPr/>
          <p:nvPr/>
        </p:nvGrpSpPr>
        <p:grpSpPr>
          <a:xfrm>
            <a:off x="1641101" y="4090356"/>
            <a:ext cx="4583873" cy="357154"/>
            <a:chOff x="2392661" y="2596444"/>
            <a:chExt cx="4583873" cy="7112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E1E1271-E7A4-8344-B061-D3D7BF95BB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5378" y="2596444"/>
              <a:ext cx="0" cy="71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903AC82-22A0-5449-8854-551AC73958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1556" y="2596444"/>
              <a:ext cx="0" cy="71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98EC45-50D3-AA46-9661-8979CAF8B9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9023" y="2596444"/>
              <a:ext cx="0" cy="71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82D39C-EAAD-8F42-A03F-2D2400E857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9068" y="2596444"/>
              <a:ext cx="0" cy="71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5546410-DD03-1F41-A08A-E3F52A1CD5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6534" y="2596444"/>
              <a:ext cx="0" cy="71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4E264F2-5B3E-F34A-8E2E-ACF71CA098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2661" y="2596444"/>
              <a:ext cx="0" cy="71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CD0A74E-727F-AA48-875E-D9825C279000}"/>
              </a:ext>
            </a:extLst>
          </p:cNvPr>
          <p:cNvSpPr txBox="1"/>
          <p:nvPr/>
        </p:nvSpPr>
        <p:spPr>
          <a:xfrm>
            <a:off x="1479747" y="457768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0B919C-CA39-0C4C-BDA5-CBA850017AF4}"/>
              </a:ext>
            </a:extLst>
          </p:cNvPr>
          <p:cNvSpPr txBox="1"/>
          <p:nvPr/>
        </p:nvSpPr>
        <p:spPr>
          <a:xfrm>
            <a:off x="2421047" y="3772211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D721F-6AEA-CF43-AA4D-13E5E34C6F40}"/>
              </a:ext>
            </a:extLst>
          </p:cNvPr>
          <p:cNvSpPr txBox="1"/>
          <p:nvPr/>
        </p:nvSpPr>
        <p:spPr>
          <a:xfrm>
            <a:off x="3403048" y="3722641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BD824E-C9E7-034A-8FD4-9CDD1D689BEF}"/>
              </a:ext>
            </a:extLst>
          </p:cNvPr>
          <p:cNvSpPr txBox="1"/>
          <p:nvPr/>
        </p:nvSpPr>
        <p:spPr>
          <a:xfrm>
            <a:off x="4258386" y="3708742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D42132-C9C8-B04C-8DBC-E25AA0FAEDBB}"/>
              </a:ext>
            </a:extLst>
          </p:cNvPr>
          <p:cNvSpPr txBox="1"/>
          <p:nvPr/>
        </p:nvSpPr>
        <p:spPr>
          <a:xfrm>
            <a:off x="5172785" y="3722642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9DA92D-5412-6043-B9EC-54B9823B84F4}"/>
              </a:ext>
            </a:extLst>
          </p:cNvPr>
          <p:cNvSpPr txBox="1"/>
          <p:nvPr/>
        </p:nvSpPr>
        <p:spPr>
          <a:xfrm>
            <a:off x="6052822" y="3708742"/>
            <a:ext cx="615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027D76-4E8A-D946-AE05-77FE45CC986F}"/>
              </a:ext>
            </a:extLst>
          </p:cNvPr>
          <p:cNvSpPr txBox="1"/>
          <p:nvPr/>
        </p:nvSpPr>
        <p:spPr>
          <a:xfrm>
            <a:off x="6731278" y="3583555"/>
            <a:ext cx="1374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. . .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D2D7C4-5927-2747-9C79-3301DCCF51F5}"/>
              </a:ext>
            </a:extLst>
          </p:cNvPr>
          <p:cNvSpPr txBox="1"/>
          <p:nvPr/>
        </p:nvSpPr>
        <p:spPr>
          <a:xfrm>
            <a:off x="570976" y="540816"/>
            <a:ext cx="11218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Consider two perpetuities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: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</a:t>
            </a:r>
            <a:r>
              <a:rPr kumimoji="0" lang="en-US" sz="2400" b="1" i="0" u="none" strike="noStrike" kern="1200" cap="none" spc="0" normalizeH="0" baseline="-2500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first payment begins at T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</a:t>
            </a:r>
            <a:r>
              <a:rPr kumimoji="0" lang="en-US" sz="2400" b="1" i="0" u="none" strike="noStrike" kern="1200" cap="none" spc="0" normalizeH="0" baseline="-2500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first payment begins at 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Subtracting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</a:t>
            </a:r>
            <a:r>
              <a:rPr lang="en-US" sz="2400" b="1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P</a:t>
            </a:r>
            <a:r>
              <a:rPr lang="en-US" sz="2400" b="1" baseline="-25000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4</a:t>
            </a:r>
            <a:r>
              <a:rPr lang="en-US" sz="2400" baseline="-250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payments from the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sz="2400" b="1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en-US" sz="2400" dirty="0">
                <a:solidFill>
                  <a:prstClr val="black"/>
                </a:solidFill>
              </a:rPr>
              <a:t> payments  leaves a 4-year annuity, </a:t>
            </a:r>
            <a:r>
              <a:rPr lang="en-US" sz="2400" b="1" dirty="0">
                <a:solidFill>
                  <a:srgbClr val="00B050"/>
                </a:solidFill>
              </a:rPr>
              <a:t>A</a:t>
            </a:r>
            <a:r>
              <a:rPr lang="en-US" sz="2400" b="1" baseline="-25000" dirty="0">
                <a:solidFill>
                  <a:srgbClr val="00B050"/>
                </a:solidFill>
              </a:rPr>
              <a:t>4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The PV of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sz="2400" b="1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en-US" sz="2400" baseline="-250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:   	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C/r</a:t>
            </a:r>
            <a:r>
              <a:rPr lang="en-US" sz="2400" dirty="0">
                <a:solidFill>
                  <a:prstClr val="black"/>
                </a:solidFill>
              </a:rPr>
              <a:t> and the PV of </a:t>
            </a:r>
            <a:r>
              <a:rPr lang="en-US" sz="2400" b="1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P</a:t>
            </a:r>
            <a:r>
              <a:rPr lang="en-US" sz="2400" b="1" baseline="-25000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4 </a:t>
            </a:r>
            <a:r>
              <a:rPr lang="en-US" sz="2400" dirty="0"/>
              <a:t>is </a:t>
            </a:r>
            <a:r>
              <a:rPr lang="en-US" sz="2400" b="1" dirty="0">
                <a:solidFill>
                  <a:srgbClr val="00B0F0"/>
                </a:solidFill>
              </a:rPr>
              <a:t>C/r * 1/(1+r)</a:t>
            </a:r>
            <a:r>
              <a:rPr lang="en-US" sz="2400" b="1" baseline="30000" dirty="0">
                <a:solidFill>
                  <a:srgbClr val="00B0F0"/>
                </a:solidFill>
              </a:rPr>
              <a:t>4</a:t>
            </a:r>
            <a:r>
              <a:rPr lang="en-US" sz="2400" b="1" dirty="0">
                <a:solidFill>
                  <a:srgbClr val="00B0F0"/>
                </a:solidFill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The PV of </a:t>
            </a:r>
            <a:r>
              <a:rPr lang="en-US" sz="2400" b="1" dirty="0">
                <a:solidFill>
                  <a:srgbClr val="00B050"/>
                </a:solidFill>
              </a:rPr>
              <a:t>A</a:t>
            </a:r>
            <a:r>
              <a:rPr lang="en-US" sz="2400" b="1" baseline="-25000" dirty="0">
                <a:solidFill>
                  <a:srgbClr val="00B050"/>
                </a:solidFill>
              </a:rPr>
              <a:t>4 </a:t>
            </a:r>
            <a:r>
              <a:rPr lang="en-US" sz="2400" dirty="0"/>
              <a:t>:   	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C/r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– </a:t>
            </a:r>
            <a:r>
              <a:rPr lang="en-US" sz="2400" b="1" dirty="0">
                <a:solidFill>
                  <a:srgbClr val="00B0F0"/>
                </a:solidFill>
              </a:rPr>
              <a:t>C/r*</a:t>
            </a:r>
            <a:r>
              <a:rPr lang="en-US" sz="2400" b="1" baseline="30000" dirty="0">
                <a:solidFill>
                  <a:srgbClr val="00B0F0"/>
                </a:solidFill>
              </a:rPr>
              <a:t> </a:t>
            </a:r>
            <a:r>
              <a:rPr lang="en-US" sz="2400" b="1" dirty="0">
                <a:solidFill>
                  <a:srgbClr val="00B0F0"/>
                </a:solidFill>
              </a:rPr>
              <a:t>1/(1+r)</a:t>
            </a:r>
            <a:r>
              <a:rPr lang="en-US" sz="2400" b="1" baseline="30000" dirty="0">
                <a:solidFill>
                  <a:srgbClr val="00B0F0"/>
                </a:solidFill>
              </a:rPr>
              <a:t>4</a:t>
            </a:r>
            <a:r>
              <a:rPr lang="en-US" sz="2400" dirty="0">
                <a:solidFill>
                  <a:prstClr val="black"/>
                </a:solidFill>
              </a:rPr>
              <a:t> or </a:t>
            </a:r>
            <a:r>
              <a:rPr lang="en-US" sz="2400" b="1" dirty="0">
                <a:solidFill>
                  <a:srgbClr val="00B0F0"/>
                </a:solidFill>
              </a:rPr>
              <a:t>C/r * [1 - 1/(1+r)</a:t>
            </a:r>
            <a:r>
              <a:rPr lang="en-US" sz="2400" b="1" baseline="30000" dirty="0">
                <a:solidFill>
                  <a:srgbClr val="00B0F0"/>
                </a:solidFill>
              </a:rPr>
              <a:t>4</a:t>
            </a:r>
            <a:r>
              <a:rPr lang="en-US" sz="2400" b="1" dirty="0">
                <a:solidFill>
                  <a:srgbClr val="00B0F0"/>
                </a:solidFill>
              </a:rPr>
              <a:t>]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 panose="020F0502020204030204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EE98035-FAAD-854E-8F8E-5039CC81A53B}"/>
              </a:ext>
            </a:extLst>
          </p:cNvPr>
          <p:cNvCxnSpPr>
            <a:cxnSpLocks/>
          </p:cNvCxnSpPr>
          <p:nvPr/>
        </p:nvCxnSpPr>
        <p:spPr>
          <a:xfrm>
            <a:off x="2475593" y="3323021"/>
            <a:ext cx="7361824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F82959-C873-FA4A-A161-AE701C739DD0}"/>
              </a:ext>
            </a:extLst>
          </p:cNvPr>
          <p:cNvCxnSpPr>
            <a:cxnSpLocks/>
          </p:cNvCxnSpPr>
          <p:nvPr/>
        </p:nvCxnSpPr>
        <p:spPr>
          <a:xfrm flipV="1">
            <a:off x="6224974" y="5427936"/>
            <a:ext cx="3980528" cy="8164"/>
          </a:xfrm>
          <a:prstGeom prst="straightConnector1">
            <a:avLst/>
          </a:prstGeom>
          <a:ln w="38100">
            <a:solidFill>
              <a:schemeClr val="accent3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503F989-33E0-4E45-9C46-1929C3E9401B}"/>
              </a:ext>
            </a:extLst>
          </p:cNvPr>
          <p:cNvCxnSpPr>
            <a:cxnSpLocks/>
          </p:cNvCxnSpPr>
          <p:nvPr/>
        </p:nvCxnSpPr>
        <p:spPr>
          <a:xfrm flipH="1">
            <a:off x="5235307" y="5427936"/>
            <a:ext cx="945013" cy="4625"/>
          </a:xfrm>
          <a:prstGeom prst="line">
            <a:avLst/>
          </a:prstGeom>
          <a:ln w="31750">
            <a:solidFill>
              <a:schemeClr val="accent3">
                <a:lumMod val="50000"/>
                <a:lumOff val="50000"/>
              </a:schemeClr>
            </a:solidFill>
            <a:prstDash val="lg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EFD06DB-AA6E-144D-9601-8D99437C9A39}"/>
              </a:ext>
            </a:extLst>
          </p:cNvPr>
          <p:cNvCxnSpPr/>
          <p:nvPr/>
        </p:nvCxnSpPr>
        <p:spPr>
          <a:xfrm flipH="1">
            <a:off x="1578839" y="3323857"/>
            <a:ext cx="955943" cy="0"/>
          </a:xfrm>
          <a:prstGeom prst="line">
            <a:avLst/>
          </a:prstGeom>
          <a:ln w="31750">
            <a:solidFill>
              <a:schemeClr val="accent1">
                <a:lumMod val="40000"/>
                <a:lumOff val="60000"/>
              </a:schemeClr>
            </a:solidFill>
            <a:prstDash val="lg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32BA53-93C9-3C44-B86C-250EC0EFF7C8}"/>
              </a:ext>
            </a:extLst>
          </p:cNvPr>
          <p:cNvSpPr txBox="1"/>
          <p:nvPr/>
        </p:nvSpPr>
        <p:spPr>
          <a:xfrm>
            <a:off x="5224641" y="4924815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800" b="1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P</a:t>
            </a:r>
            <a:r>
              <a:rPr lang="en-US" sz="2800" b="1" baseline="-25000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4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4C9DF46-72F3-714F-88B6-9861B4ED5234}"/>
              </a:ext>
            </a:extLst>
          </p:cNvPr>
          <p:cNvSpPr txBox="1"/>
          <p:nvPr/>
        </p:nvSpPr>
        <p:spPr>
          <a:xfrm>
            <a:off x="1446076" y="2771259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b="1" dirty="0">
                <a:solidFill>
                  <a:schemeClr val="accent1"/>
                </a:solidFill>
                <a:latin typeface="Calibri" panose="020F0502020204030204"/>
              </a:rPr>
              <a:t>P</a:t>
            </a:r>
            <a:r>
              <a:rPr lang="en-US" sz="2400" b="1" baseline="-25000" dirty="0">
                <a:solidFill>
                  <a:schemeClr val="accent1"/>
                </a:solidFill>
              </a:rPr>
              <a:t>0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FF7DD51-C301-1348-BB67-F1329A3BC1DF}"/>
              </a:ext>
            </a:extLst>
          </p:cNvPr>
          <p:cNvCxnSpPr>
            <a:cxnSpLocks/>
          </p:cNvCxnSpPr>
          <p:nvPr/>
        </p:nvCxnSpPr>
        <p:spPr>
          <a:xfrm flipV="1">
            <a:off x="2526259" y="5436142"/>
            <a:ext cx="2744196" cy="6302"/>
          </a:xfrm>
          <a:prstGeom prst="straightConnector1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B053A1A-BB48-FF47-AE0C-5A9CC94B49EB}"/>
              </a:ext>
            </a:extLst>
          </p:cNvPr>
          <p:cNvCxnSpPr>
            <a:cxnSpLocks/>
          </p:cNvCxnSpPr>
          <p:nvPr/>
        </p:nvCxnSpPr>
        <p:spPr>
          <a:xfrm>
            <a:off x="1604353" y="5436142"/>
            <a:ext cx="921906" cy="0"/>
          </a:xfrm>
          <a:prstGeom prst="straightConnector1">
            <a:avLst/>
          </a:prstGeom>
          <a:ln w="38100">
            <a:solidFill>
              <a:srgbClr val="00B050"/>
            </a:solidFill>
            <a:prstDash val="lg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2DB8632-F427-664D-9464-87C4F3B325B7}"/>
              </a:ext>
            </a:extLst>
          </p:cNvPr>
          <p:cNvSpPr txBox="1"/>
          <p:nvPr/>
        </p:nvSpPr>
        <p:spPr>
          <a:xfrm>
            <a:off x="1532005" y="4933692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800" b="1" dirty="0">
                <a:solidFill>
                  <a:srgbClr val="00B050"/>
                </a:solidFill>
              </a:rPr>
              <a:t>A</a:t>
            </a:r>
            <a:r>
              <a:rPr lang="en-US" sz="2800" b="1" baseline="-25000" dirty="0">
                <a:solidFill>
                  <a:srgbClr val="00B050"/>
                </a:solidFill>
              </a:rPr>
              <a:t>4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B505FB-C006-F049-AEC7-3D1C9DA78821}"/>
              </a:ext>
            </a:extLst>
          </p:cNvPr>
          <p:cNvSpPr/>
          <p:nvPr/>
        </p:nvSpPr>
        <p:spPr>
          <a:xfrm>
            <a:off x="6740802" y="6982719"/>
            <a:ext cx="235732" cy="2289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D9A0D1F-AA03-C142-A748-6454B3FAFD0E}"/>
              </a:ext>
            </a:extLst>
          </p:cNvPr>
          <p:cNvSpPr txBox="1"/>
          <p:nvPr/>
        </p:nvSpPr>
        <p:spPr>
          <a:xfrm>
            <a:off x="5823421" y="5492980"/>
            <a:ext cx="252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1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PV of P</a:t>
            </a:r>
            <a:r>
              <a:rPr lang="en-US" b="1" baseline="-25000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4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 = C</a:t>
            </a:r>
            <a:r>
              <a:rPr kumimoji="0" lang="en-US" b="1" i="0" u="none" strike="noStrike" kern="1200" cap="none" spc="0" normalizeH="0" baseline="-2500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1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/r * 1/(1+r)</a:t>
            </a:r>
            <a:r>
              <a:rPr kumimoji="0" lang="en-US" b="1" i="0" u="none" strike="noStrike" kern="1200" cap="none" spc="0" normalizeH="0" baseline="3000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4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BE57532-AE11-6C47-9253-A587E8604EA2}"/>
              </a:ext>
            </a:extLst>
          </p:cNvPr>
          <p:cNvSpPr txBox="1"/>
          <p:nvPr/>
        </p:nvSpPr>
        <p:spPr>
          <a:xfrm>
            <a:off x="1492908" y="5531988"/>
            <a:ext cx="307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</a:rPr>
              <a:t>PV of </a:t>
            </a:r>
            <a:r>
              <a:rPr lang="en-US" b="1" dirty="0">
                <a:solidFill>
                  <a:srgbClr val="00B050"/>
                </a:solidFill>
              </a:rPr>
              <a:t>A</a:t>
            </a:r>
            <a:r>
              <a:rPr lang="en-US" b="1" baseline="-25000" dirty="0">
                <a:solidFill>
                  <a:srgbClr val="00B050"/>
                </a:solidFill>
              </a:rPr>
              <a:t>4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</a:rPr>
              <a:t> =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</a:rPr>
              <a:t>C</a:t>
            </a:r>
            <a:r>
              <a:rPr kumimoji="0" lang="en-US" b="1" i="0" u="none" strike="noStrike" kern="1200" cap="none" spc="0" normalizeH="0" baseline="-2500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</a:rPr>
              <a:t>1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</a:rPr>
              <a:t>/r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 –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C</a:t>
            </a:r>
            <a:r>
              <a:rPr kumimoji="0" lang="en-US" b="1" i="0" u="none" strike="noStrike" kern="1200" cap="none" spc="0" normalizeH="0" baseline="-2500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1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/r*</a:t>
            </a:r>
            <a:r>
              <a:rPr kumimoji="0" lang="en-US" b="1" i="0" u="none" strike="noStrike" kern="1200" cap="none" spc="0" normalizeH="0" baseline="3000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1/(1+r)</a:t>
            </a:r>
            <a:r>
              <a:rPr kumimoji="0" lang="en-US" b="1" i="0" u="none" strike="noStrike" kern="1200" cap="none" spc="0" normalizeH="0" baseline="3000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4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C283685-65D1-B848-AF1B-A7F54274CA8A}"/>
              </a:ext>
            </a:extLst>
          </p:cNvPr>
          <p:cNvSpPr txBox="1"/>
          <p:nvPr/>
        </p:nvSpPr>
        <p:spPr>
          <a:xfrm>
            <a:off x="1464351" y="3391666"/>
            <a:ext cx="1533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1" dirty="0">
                <a:solidFill>
                  <a:srgbClr val="C00000"/>
                </a:solidFill>
                <a:latin typeface="Calibri" panose="020F0502020204030204"/>
              </a:rPr>
              <a:t>PV of P</a:t>
            </a:r>
            <a:r>
              <a:rPr lang="en-US" b="1" baseline="-25000" dirty="0">
                <a:solidFill>
                  <a:srgbClr val="C00000"/>
                </a:solidFill>
              </a:rPr>
              <a:t>0 </a:t>
            </a:r>
            <a:r>
              <a:rPr lang="en-US" b="1" dirty="0">
                <a:solidFill>
                  <a:srgbClr val="C00000"/>
                </a:solidFill>
              </a:rPr>
              <a:t>= C</a:t>
            </a:r>
            <a:r>
              <a:rPr lang="en-US" b="1" baseline="-25000" dirty="0">
                <a:solidFill>
                  <a:srgbClr val="C00000"/>
                </a:solidFill>
              </a:rPr>
              <a:t>1</a:t>
            </a:r>
            <a:r>
              <a:rPr lang="en-US" b="1" dirty="0">
                <a:solidFill>
                  <a:srgbClr val="C00000"/>
                </a:solidFill>
              </a:rPr>
              <a:t>/r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0382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21" grpId="0"/>
      <p:bldP spid="22" grpId="0"/>
      <p:bldP spid="23" grpId="0"/>
      <p:bldP spid="24" grpId="0"/>
      <p:bldP spid="25" grpId="0"/>
      <p:bldP spid="26" grpId="0"/>
      <p:bldP spid="28" grpId="0"/>
      <p:bldP spid="6" grpId="0"/>
      <p:bldP spid="48" grpId="0"/>
      <p:bldP spid="57" grpId="0"/>
      <p:bldP spid="60" grpId="0"/>
      <p:bldP spid="61" grpId="0"/>
      <p:bldP spid="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sz="2400" dirty="0">
                <a:ea typeface="ＭＳ Ｐゴシック" charset="0"/>
                <a:cs typeface="Times New Roman" charset="0"/>
              </a:rPr>
              <a:t>You can afford a $400 monthly car payment.  If the interest rate is 7% APR on a 36-month loan, what’s the maximum amount you can borrow?</a:t>
            </a:r>
          </a:p>
          <a:p>
            <a:pPr marL="457200" indent="-457200"/>
            <a:endParaRPr lang="en-US" sz="2400" dirty="0">
              <a:ea typeface="ＭＳ Ｐゴシック" charset="0"/>
              <a:cs typeface="Times New Roman" charset="0"/>
            </a:endParaRPr>
          </a:p>
          <a:p>
            <a:pPr marL="457200" indent="-457200"/>
            <a:r>
              <a:rPr lang="en-US" sz="2400" dirty="0">
                <a:ea typeface="ＭＳ Ｐゴシック" charset="0"/>
                <a:cs typeface="Times New Roman" charset="0"/>
              </a:rPr>
              <a:t>Answer:  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Annuity Example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9067729-0012-1846-AE44-20CBEEDBE39E}" type="slidenum">
              <a:rPr lang="en-US" sz="1000">
                <a:latin typeface="Calibri"/>
              </a:rPr>
              <a:pPr eaLnBrk="1" hangingPunct="1"/>
              <a:t>9</a:t>
            </a:fld>
            <a:endParaRPr lang="en-US" sz="1000">
              <a:latin typeface="Calibri"/>
            </a:endParaRPr>
          </a:p>
        </p:txBody>
      </p:sp>
      <p:sp>
        <p:nvSpPr>
          <p:cNvPr id="4102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graphicFrame>
        <p:nvGraphicFramePr>
          <p:cNvPr id="215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624013"/>
              </p:ext>
            </p:extLst>
          </p:nvPr>
        </p:nvGraphicFramePr>
        <p:xfrm>
          <a:off x="2574235" y="2705234"/>
          <a:ext cx="6934200" cy="1468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0" name="Equation" r:id="rId4" imgW="2781300" imgH="457200" progId="Equation.3">
                  <p:embed/>
                </p:oleObj>
              </mc:Choice>
              <mc:Fallback>
                <p:oleObj name="Equation" r:id="rId4" imgW="27813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235" y="2705234"/>
                        <a:ext cx="6934200" cy="14683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764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autoUpdateAnimBg="0"/>
      <p:bldP spid="21506" grpId="0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6357</TotalTime>
  <Words>1700</Words>
  <Application>Microsoft Macintosh PowerPoint</Application>
  <PresentationFormat>Widescreen</PresentationFormat>
  <Paragraphs>325</Paragraphs>
  <Slides>26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NSimSun</vt:lpstr>
      <vt:lpstr>Arial</vt:lpstr>
      <vt:lpstr>Calibri</vt:lpstr>
      <vt:lpstr>Cambria Math</vt:lpstr>
      <vt:lpstr>Courier New</vt:lpstr>
      <vt:lpstr>Times New Roman</vt:lpstr>
      <vt:lpstr>Verdana</vt:lpstr>
      <vt:lpstr>Wingdings</vt:lpstr>
      <vt:lpstr>Wingdings 2</vt:lpstr>
      <vt:lpstr>CG Body - Standard</vt:lpstr>
      <vt:lpstr>Equation</vt:lpstr>
      <vt:lpstr>PV Simplifications</vt:lpstr>
      <vt:lpstr>Perpetuity</vt:lpstr>
      <vt:lpstr>Growing Perpetuity</vt:lpstr>
      <vt:lpstr>Growing Perpetuity </vt:lpstr>
      <vt:lpstr>Perpetuity and Growing Perpetuity</vt:lpstr>
      <vt:lpstr>Query</vt:lpstr>
      <vt:lpstr>Annuity</vt:lpstr>
      <vt:lpstr>An Annuity is Just the Difference Between Two Perpetuities</vt:lpstr>
      <vt:lpstr>Annuity Example</vt:lpstr>
      <vt:lpstr>Growing Annuity</vt:lpstr>
      <vt:lpstr>Growing Annuity </vt:lpstr>
      <vt:lpstr>Annuity and Growing Annuity</vt:lpstr>
      <vt:lpstr>Future Value of an Annuity</vt:lpstr>
      <vt:lpstr>Query</vt:lpstr>
      <vt:lpstr>Annuity Application:  Pricing a Bond</vt:lpstr>
      <vt:lpstr>Annuities in Excel</vt:lpstr>
      <vt:lpstr>How to Value Annuities with Excel</vt:lpstr>
      <vt:lpstr>Excel Formula:  Remaining Principal in Two Steps </vt:lpstr>
      <vt:lpstr>Excel Formula:  Cumulative Principal </vt:lpstr>
      <vt:lpstr>Loan Amortization Example</vt:lpstr>
      <vt:lpstr>Stock Valuation and Dividends</vt:lpstr>
      <vt:lpstr>Stock Valuation:  Deriving E(r) from Inverting the Constant Dividend Growth Formula</vt:lpstr>
      <vt:lpstr>Estimating the Cost of Capital (r) with the Gordon Growth Model</vt:lpstr>
      <vt:lpstr> Cost of Capital (r) with the Gordon Growth Model and Forward Earnings Yield, 1 / (P/E)</vt:lpstr>
      <vt:lpstr>The DDM is Sensitive to Estimates of G</vt:lpstr>
      <vt:lpstr>Query: The Importance of Growth: Examples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 Simplications</dc:title>
  <dc:creator>J Colon</dc:creator>
  <cp:lastModifiedBy>Jeffrey M. Colon</cp:lastModifiedBy>
  <cp:revision>108</cp:revision>
  <cp:lastPrinted>2018-08-30T16:24:50Z</cp:lastPrinted>
  <dcterms:created xsi:type="dcterms:W3CDTF">2016-08-01T04:04:31Z</dcterms:created>
  <dcterms:modified xsi:type="dcterms:W3CDTF">2021-09-03T01:16:59Z</dcterms:modified>
</cp:coreProperties>
</file>