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9"/>
  </p:notesMasterIdLst>
  <p:handoutMasterIdLst>
    <p:handoutMasterId r:id="rId40"/>
  </p:handoutMasterIdLst>
  <p:sldIdLst>
    <p:sldId id="306" r:id="rId2"/>
    <p:sldId id="427" r:id="rId3"/>
    <p:sldId id="296" r:id="rId4"/>
    <p:sldId id="414" r:id="rId5"/>
    <p:sldId id="443" r:id="rId6"/>
    <p:sldId id="393" r:id="rId7"/>
    <p:sldId id="415" r:id="rId8"/>
    <p:sldId id="416" r:id="rId9"/>
    <p:sldId id="418" r:id="rId10"/>
    <p:sldId id="425" r:id="rId11"/>
    <p:sldId id="445" r:id="rId12"/>
    <p:sldId id="446" r:id="rId13"/>
    <p:sldId id="432" r:id="rId14"/>
    <p:sldId id="447" r:id="rId15"/>
    <p:sldId id="420" r:id="rId16"/>
    <p:sldId id="444" r:id="rId17"/>
    <p:sldId id="423" r:id="rId18"/>
    <p:sldId id="442" r:id="rId19"/>
    <p:sldId id="424" r:id="rId20"/>
    <p:sldId id="381" r:id="rId21"/>
    <p:sldId id="385" r:id="rId22"/>
    <p:sldId id="379" r:id="rId23"/>
    <p:sldId id="380" r:id="rId24"/>
    <p:sldId id="428" r:id="rId25"/>
    <p:sldId id="429" r:id="rId26"/>
    <p:sldId id="456" r:id="rId27"/>
    <p:sldId id="300" r:id="rId28"/>
    <p:sldId id="408" r:id="rId29"/>
    <p:sldId id="317" r:id="rId30"/>
    <p:sldId id="457" r:id="rId31"/>
    <p:sldId id="458" r:id="rId32"/>
    <p:sldId id="388" r:id="rId33"/>
    <p:sldId id="459" r:id="rId34"/>
    <p:sldId id="449" r:id="rId35"/>
    <p:sldId id="453" r:id="rId36"/>
    <p:sldId id="454" r:id="rId37"/>
    <p:sldId id="433" r:id="rId38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E6BB0-259C-434C-A591-B236B1279C2B}" v="2" dt="2024-09-19T00:33:10.06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6" autoAdjust="0"/>
    <p:restoredTop sz="94687"/>
  </p:normalViewPr>
  <p:slideViewPr>
    <p:cSldViewPr>
      <p:cViewPr varScale="1">
        <p:scale>
          <a:sx n="184" d="100"/>
          <a:sy n="184" d="100"/>
        </p:scale>
        <p:origin x="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804E6BB0-259C-434C-A591-B236B1279C2B}"/>
    <pc:docChg chg="custSel addSld modSld modMainMaster">
      <pc:chgData name="Colon, Jeffrey M." userId="615143b1-cdee-493d-9a9d-1565ce8666d9" providerId="ADAL" clId="{804E6BB0-259C-434C-A591-B236B1279C2B}" dt="2024-09-19T00:32:54.835" v="79" actId="20577"/>
      <pc:docMkLst>
        <pc:docMk/>
      </pc:docMkLst>
      <pc:sldChg chg="modSp add mod">
        <pc:chgData name="Colon, Jeffrey M." userId="615143b1-cdee-493d-9a9d-1565ce8666d9" providerId="ADAL" clId="{804E6BB0-259C-434C-A591-B236B1279C2B}" dt="2024-09-19T00:32:54.835" v="79" actId="20577"/>
        <pc:sldMkLst>
          <pc:docMk/>
          <pc:sldMk cId="3622871933" sldId="306"/>
        </pc:sldMkLst>
        <pc:spChg chg="mod">
          <ac:chgData name="Colon, Jeffrey M." userId="615143b1-cdee-493d-9a9d-1565ce8666d9" providerId="ADAL" clId="{804E6BB0-259C-434C-A591-B236B1279C2B}" dt="2024-09-19T00:32:54.835" v="79" actId="20577"/>
          <ac:spMkLst>
            <pc:docMk/>
            <pc:sldMk cId="3622871933" sldId="306"/>
            <ac:spMk id="6" creationId="{E9ED9786-58D6-4467-A340-9C08B3251F1F}"/>
          </ac:spMkLst>
        </pc:spChg>
      </pc:sldChg>
      <pc:sldMasterChg chg="modSp mod modSldLayout">
        <pc:chgData name="Colon, Jeffrey M." userId="615143b1-cdee-493d-9a9d-1565ce8666d9" providerId="ADAL" clId="{804E6BB0-259C-434C-A591-B236B1279C2B}" dt="2024-09-19T00:32:32.694" v="39" actId="20577"/>
        <pc:sldMasterMkLst>
          <pc:docMk/>
          <pc:sldMasterMk cId="1060231991" sldId="2147483777"/>
        </pc:sldMasterMkLst>
        <pc:spChg chg="mod">
          <ac:chgData name="Colon, Jeffrey M." userId="615143b1-cdee-493d-9a9d-1565ce8666d9" providerId="ADAL" clId="{804E6BB0-259C-434C-A591-B236B1279C2B}" dt="2024-09-19T00:31:45.783" v="3" actId="20577"/>
          <ac:spMkLst>
            <pc:docMk/>
            <pc:sldMasterMk cId="1060231991" sldId="2147483777"/>
            <ac:spMk id="9" creationId="{00000000-0000-0000-0000-000000000000}"/>
          </ac:spMkLst>
        </pc:spChg>
        <pc:spChg chg="mod">
          <ac:chgData name="Colon, Jeffrey M." userId="615143b1-cdee-493d-9a9d-1565ce8666d9" providerId="ADAL" clId="{804E6BB0-259C-434C-A591-B236B1279C2B}" dt="2024-09-19T00:32:11.263" v="24" actId="20577"/>
          <ac:spMkLst>
            <pc:docMk/>
            <pc:sldMasterMk cId="1060231991" sldId="2147483777"/>
            <ac:spMk id="13" creationId="{00000000-0000-0000-0000-000000000000}"/>
          </ac:spMkLst>
        </pc:spChg>
        <pc:sldLayoutChg chg="modSp mod">
          <pc:chgData name="Colon, Jeffrey M." userId="615143b1-cdee-493d-9a9d-1565ce8666d9" providerId="ADAL" clId="{804E6BB0-259C-434C-A591-B236B1279C2B}" dt="2024-09-19T00:32:32.694" v="39" actId="20577"/>
          <pc:sldLayoutMkLst>
            <pc:docMk/>
            <pc:sldMasterMk cId="1060231991" sldId="2147483777"/>
            <pc:sldLayoutMk cId="31708322" sldId="2147483778"/>
          </pc:sldLayoutMkLst>
          <pc:spChg chg="mod">
            <ac:chgData name="Colon, Jeffrey M." userId="615143b1-cdee-493d-9a9d-1565ce8666d9" providerId="ADAL" clId="{804E6BB0-259C-434C-A591-B236B1279C2B}" dt="2024-09-19T00:32:32.694" v="39" actId="20577"/>
            <ac:spMkLst>
              <pc:docMk/>
              <pc:sldMasterMk cId="1060231991" sldId="2147483777"/>
              <pc:sldLayoutMk cId="31708322" sldId="2147483778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77D1264C-9D5D-7140-9910-CB249C3803C6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341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3850" y="525463"/>
            <a:ext cx="3508375" cy="2630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608" y="3330032"/>
            <a:ext cx="7388860" cy="315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C54DEF93-04A4-824D-9205-E47AF1044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B7B0922A-775F-7A49-A66B-FB59C2E74CE4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32B7A37-FAAB-A54A-B911-8DB63A3F09C9}" type="slidenum">
              <a:rPr lang="en-US" sz="1200">
                <a:latin typeface="Calibri"/>
              </a:rPr>
              <a:pPr eaLnBrk="1" hangingPunct="1"/>
              <a:t>27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388550C-89B8-F34F-B7FF-0F641A78007A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97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4C6D8E0-EE27-DF4E-87BE-775A06305BF2}" type="slidenum">
              <a:rPr lang="en-US" sz="1200">
                <a:latin typeface="Calibri"/>
              </a:rPr>
              <a:pPr eaLnBrk="1" hangingPunct="1"/>
              <a:t>29</a:t>
            </a:fld>
            <a:endParaRPr lang="en-US" sz="1200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74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5FCACD3-5B8C-7349-B75B-619B8213426B}" type="slidenum">
              <a:rPr lang="en-US" sz="1200">
                <a:latin typeface="Calibri"/>
              </a:rPr>
              <a:pPr eaLnBrk="1" hangingPunct="1"/>
              <a:t>32</a:t>
            </a:fld>
            <a:endParaRPr lang="en-US" sz="1200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8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574A747-BF3A-9448-895C-1CA49FB409F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7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8F99B7D-DD84-A240-8980-957E9D3794B4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8F31A1A-3FB1-BD4E-8431-263881E13CA4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5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9F7623-82C3-5A47-A196-7B0D971531D2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0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783639B-914D-E947-8E8A-3E1EADA15E2B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6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1BA42C8-7B14-C142-A983-ADEC4B342B39}" type="slidenum">
              <a:rPr lang="en-US" sz="1200">
                <a:latin typeface="Calibri"/>
              </a:rPr>
              <a:pPr eaLnBrk="1" hangingPunct="1"/>
              <a:t>23</a:t>
            </a:fld>
            <a:endParaRPr lang="en-US" sz="1200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2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3170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2180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4089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65356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1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75326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3968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32646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868559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80852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14579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310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542720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45187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83925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850938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8190295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092133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805000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36235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314996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98876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6826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244159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428621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865258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4874273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692066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818597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910612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982649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502348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6516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826671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77404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662905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497141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800579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8751138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492597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8699979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5498733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7712955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53337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79241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691864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489047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266533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5535812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7498748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Risk and Reward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437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Risk and Reward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7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8"/>
            <a:ext cx="40386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  <a:p>
            <a:fld id="{0F9AF5D3-6473-AE4B-AC89-F87D9DBEA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60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E1D07-B4D0-C84D-BB47-A1C58155E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37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2FA3A-2FCD-F541-9E65-7990F013F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2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67775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3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13160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Risk and Reward</a:t>
            </a:r>
          </a:p>
        </p:txBody>
      </p:sp>
    </p:spTree>
    <p:extLst>
      <p:ext uri="{BB962C8B-B14F-4D97-AF65-F5344CB8AC3E}">
        <p14:creationId xmlns:p14="http://schemas.microsoft.com/office/powerpoint/2010/main" val="6307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b="1" dirty="0"/>
              <a:t>Risk and Reward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CF_Ch8_PortDivBeta_24</a:t>
            </a:r>
          </a:p>
        </p:txBody>
      </p:sp>
    </p:spTree>
    <p:extLst>
      <p:ext uri="{BB962C8B-B14F-4D97-AF65-F5344CB8AC3E}">
        <p14:creationId xmlns:p14="http://schemas.microsoft.com/office/powerpoint/2010/main" val="10602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  <p:sldLayoutId id="2147483807" r:id="rId30"/>
    <p:sldLayoutId id="2147483808" r:id="rId31"/>
    <p:sldLayoutId id="2147483809" r:id="rId32"/>
    <p:sldLayoutId id="2147483810" r:id="rId33"/>
    <p:sldLayoutId id="2147483811" r:id="rId34"/>
    <p:sldLayoutId id="2147483812" r:id="rId35"/>
    <p:sldLayoutId id="2147483813" r:id="rId36"/>
    <p:sldLayoutId id="2147483814" r:id="rId37"/>
    <p:sldLayoutId id="2147483815" r:id="rId38"/>
    <p:sldLayoutId id="2147483816" r:id="rId39"/>
    <p:sldLayoutId id="2147483817" r:id="rId40"/>
    <p:sldLayoutId id="2147483818" r:id="rId41"/>
    <p:sldLayoutId id="2147483819" r:id="rId42"/>
    <p:sldLayoutId id="2147483820" r:id="rId43"/>
    <p:sldLayoutId id="2147483821" r:id="rId44"/>
    <p:sldLayoutId id="2147483822" r:id="rId45"/>
    <p:sldLayoutId id="2147483823" r:id="rId46"/>
    <p:sldLayoutId id="2147483824" r:id="rId47"/>
    <p:sldLayoutId id="2147483825" r:id="rId48"/>
    <p:sldLayoutId id="2147483826" r:id="rId49"/>
    <p:sldLayoutId id="2147483827" r:id="rId50"/>
    <p:sldLayoutId id="2147483828" r:id="rId51"/>
    <p:sldLayoutId id="2147483829" r:id="rId52"/>
    <p:sldLayoutId id="2147483830" r:id="rId53"/>
    <p:sldLayoutId id="2147483831" r:id="rId54"/>
    <p:sldLayoutId id="2147483832" r:id="rId55"/>
    <p:sldLayoutId id="2147483833" r:id="rId56"/>
    <p:sldLayoutId id="2147483834" r:id="rId57"/>
    <p:sldLayoutId id="2147483835" r:id="rId58"/>
    <p:sldLayoutId id="2147483836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Investor Choice: Risk </a:t>
            </a:r>
            <a:r>
              <a:rPr lang="en-US" sz="2700" b="1"/>
              <a:t>and Reward</a:t>
            </a:r>
            <a:endParaRPr lang="en-US" sz="2700" b="1" dirty="0"/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2024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91009"/>
              </p:ext>
            </p:extLst>
          </p:nvPr>
        </p:nvGraphicFramePr>
        <p:xfrm>
          <a:off x="384048" y="1037174"/>
          <a:ext cx="8226552" cy="383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26300" imgH="2387600" progId="Excel.Sheet.12">
                  <p:embed/>
                </p:oleObj>
              </mc:Choice>
              <mc:Fallback>
                <p:oleObj name="Worksheet" r:id="rId2" imgW="7226300" imgH="238760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048" y="1037174"/>
                        <a:ext cx="8226552" cy="3839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34000" y="4419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44958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" y="444007"/>
            <a:ext cx="3311525" cy="29807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Frontier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615781"/>
            <a:ext cx="3962400" cy="2710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3371084"/>
            <a:ext cx="3581400" cy="2904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3536216"/>
            <a:ext cx="4194048" cy="2968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9800" y="83820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M&amp;A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69970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M, A, &amp;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347913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</a:t>
            </a:r>
            <a:r>
              <a:rPr lang="en-US" sz="1400" u="sng"/>
              <a:t>&amp; C</a:t>
            </a:r>
            <a:endParaRPr lang="en-US" sz="1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338109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&amp; F</a:t>
            </a:r>
          </a:p>
        </p:txBody>
      </p:sp>
    </p:spTree>
    <p:extLst>
      <p:ext uri="{BB962C8B-B14F-4D97-AF65-F5344CB8AC3E}">
        <p14:creationId xmlns:p14="http://schemas.microsoft.com/office/powerpoint/2010/main" val="108858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32492"/>
              </p:ext>
            </p:extLst>
          </p:nvPr>
        </p:nvGraphicFramePr>
        <p:xfrm>
          <a:off x="387350" y="914400"/>
          <a:ext cx="81978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00934" imgH="2257470" progId="Excel.Sheet.12">
                  <p:embed/>
                </p:oleObj>
              </mc:Choice>
              <mc:Fallback>
                <p:oleObj name="Worksheet" r:id="rId2" imgW="7200934" imgH="225747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7350" y="914400"/>
                        <a:ext cx="819785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5448625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Individuals should focus on the risk of their </a:t>
            </a:r>
            <a:r>
              <a:rPr lang="en-US" sz="2400" b="1" dirty="0"/>
              <a:t>overall portfolio </a:t>
            </a:r>
            <a:r>
              <a:rPr lang="en-US" sz="2400" dirty="0"/>
              <a:t>and </a:t>
            </a:r>
            <a:r>
              <a:rPr lang="en-US" sz="2400" b="1" dirty="0"/>
              <a:t>not</a:t>
            </a:r>
            <a:r>
              <a:rPr lang="en-US" sz="2400" dirty="0"/>
              <a:t> the risk of the </a:t>
            </a:r>
            <a:r>
              <a:rPr lang="en-US" sz="2400" b="1" dirty="0"/>
              <a:t>individual investments</a:t>
            </a:r>
            <a:r>
              <a:rPr lang="en-US" sz="2400" dirty="0"/>
              <a:t>.</a:t>
            </a:r>
          </a:p>
          <a:p>
            <a:r>
              <a:rPr lang="en-US" sz="2400" dirty="0"/>
              <a:t>Diversification generally lowers overall portfolio risk.</a:t>
            </a:r>
          </a:p>
          <a:p>
            <a:r>
              <a:rPr lang="en-US" sz="2400" dirty="0"/>
              <a:t>Because investors are risk-adverse they will hold diversified portfolios.  </a:t>
            </a:r>
          </a:p>
          <a:p>
            <a:r>
              <a:rPr lang="en-US" sz="2400" dirty="0"/>
              <a:t>A manager should evaluate a project based on its risk/reward contribution for investors holding diversified portfolios.</a:t>
            </a:r>
          </a:p>
          <a:p>
            <a:r>
              <a:rPr lang="en-US" sz="2400" dirty="0"/>
              <a:t>Investors like projects whose returns are non-synchronous with their portfolio returns.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Investing Insights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79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001"/>
            <a:ext cx="4343400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Beta &amp; Portfolio Risk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" y="762001"/>
            <a:ext cx="437845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There are 3 choices for measuring an asset’s risk contribution to a portfolio: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Covariance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Correlation</a:t>
            </a:r>
          </a:p>
          <a:p>
            <a:pPr marL="517525" lvl="1" indent="-346075"/>
            <a:r>
              <a:rPr lang="en-US" sz="2400" b="1" dirty="0">
                <a:solidFill>
                  <a:srgbClr val="FF0021"/>
                </a:solidFill>
                <a:ea typeface="ＭＳ Ｐゴシック" charset="0"/>
              </a:rPr>
              <a:t>Beta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Measuring Risk Contribution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covariance is</a:t>
            </a:r>
            <a:r>
              <a:rPr lang="en-US" sz="24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A major drawback to covariance is its units, %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. 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If the covariance is divided by the product of the standard deviation of the assets, the units cancel out.  The result is </a:t>
            </a:r>
            <a:r>
              <a:rPr lang="en-US" sz="2400" i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correlation.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endParaRPr lang="en-US" sz="16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Measuring Risk Contribution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34345"/>
              </p:ext>
            </p:extLst>
          </p:nvPr>
        </p:nvGraphicFramePr>
        <p:xfrm>
          <a:off x="1371600" y="1143000"/>
          <a:ext cx="548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787" imgH="482278" progId="Equation.3">
                  <p:embed/>
                </p:oleObj>
              </mc:Choice>
              <mc:Fallback>
                <p:oleObj name="Equation" r:id="rId2" imgW="2361787" imgH="482278" progId="Equation.3">
                  <p:embed/>
                  <p:pic>
                    <p:nvPicPr>
                      <p:cNvPr id="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54864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28663"/>
              </p:ext>
            </p:extLst>
          </p:nvPr>
        </p:nvGraphicFramePr>
        <p:xfrm>
          <a:off x="2133600" y="4267200"/>
          <a:ext cx="35099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6760" imgH="447840" progId="Equation.3">
                  <p:embed/>
                </p:oleObj>
              </mc:Choice>
              <mc:Fallback>
                <p:oleObj name="Equation" r:id="rId4" imgW="1526760" imgH="447840" progId="Equation.3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350996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</a:t>
            </a:r>
          </a:p>
          <a:p>
            <a:pPr marL="517525" lvl="1" indent="-346075" eaLnBrk="1" hangingPunct="1"/>
            <a:r>
              <a:rPr lang="en-US" sz="2800" dirty="0" err="1">
                <a:solidFill>
                  <a:srgbClr val="010004"/>
                </a:solidFill>
                <a:ea typeface="ＭＳ Ｐゴシック" charset="0"/>
              </a:rPr>
              <a:t>Unitless</a:t>
            </a:r>
            <a:endParaRPr lang="en-US" sz="2800" dirty="0">
              <a:solidFill>
                <a:srgbClr val="010004"/>
              </a:solidFill>
              <a:ea typeface="ＭＳ Ｐゴシック" charset="0"/>
            </a:endParaRP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Always between +1 and -1</a:t>
            </a: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Same sign (+ or - ) as Covariance</a:t>
            </a:r>
          </a:p>
          <a:p>
            <a:pPr marL="517525" lvl="1" indent="-346075" eaLnBrk="1" hangingPunct="1"/>
            <a:r>
              <a:rPr lang="en-US" sz="2800" b="1" dirty="0">
                <a:solidFill>
                  <a:srgbClr val="010004"/>
                </a:solidFill>
                <a:ea typeface="ＭＳ Ｐゴシック" charset="0"/>
              </a:rPr>
              <a:t>Drawback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: correlation measures </a:t>
            </a:r>
            <a:r>
              <a:rPr lang="en-US" sz="2800" i="1" dirty="0">
                <a:solidFill>
                  <a:srgbClr val="010004"/>
                </a:solidFill>
                <a:ea typeface="ＭＳ Ｐゴシック" charset="0"/>
              </a:rPr>
              <a:t>reliability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, not slope</a:t>
            </a:r>
          </a:p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correlation is: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 and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23324"/>
              </p:ext>
            </p:extLst>
          </p:nvPr>
        </p:nvGraphicFramePr>
        <p:xfrm>
          <a:off x="2438400" y="3962400"/>
          <a:ext cx="3516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6760" imgH="447840" progId="Equation.3">
                  <p:embed/>
                </p:oleObj>
              </mc:Choice>
              <mc:Fallback>
                <p:oleObj name="Equation" r:id="rId2" imgW="1526760" imgH="447840" progId="Equation.3">
                  <p:embed/>
                  <p:pic>
                    <p:nvPicPr>
                      <p:cNvPr id="348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35163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Scaling Problem with Correlation</a:t>
            </a:r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7307"/>
              </p:ext>
            </p:extLst>
          </p:nvPr>
        </p:nvGraphicFramePr>
        <p:xfrm>
          <a:off x="612648" y="806748"/>
          <a:ext cx="7772400" cy="506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71666" imgH="2514510" progId="Excel.Sheet.12">
                  <p:embed/>
                </p:oleObj>
              </mc:Choice>
              <mc:Fallback>
                <p:oleObj name="Worksheet" r:id="rId2" imgW="2571666" imgH="2514510" progId="Excel.Sheet.12">
                  <p:embed/>
                  <p:pic>
                    <p:nvPicPr>
                      <p:cNvPr id="2457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8" y="806748"/>
                        <a:ext cx="7772400" cy="5060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4876800"/>
            <a:ext cx="6632448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Correlation, Covariance, and Beta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22992"/>
              </p:ext>
            </p:extLst>
          </p:nvPr>
        </p:nvGraphicFramePr>
        <p:xfrm>
          <a:off x="685800" y="914400"/>
          <a:ext cx="7758113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896224" imgH="3124170" progId="Excel.Sheet.12">
                  <p:embed/>
                </p:oleObj>
              </mc:Choice>
              <mc:Fallback>
                <p:oleObj name="Worksheet" r:id="rId2" imgW="6896224" imgH="3124170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914400"/>
                        <a:ext cx="7758113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192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>
                  <a:lnSpc>
                    <a:spcPct val="90000"/>
                  </a:lnSpc>
                </a:pPr>
                <a:r>
                  <a:rPr lang="en-US" sz="2400" dirty="0">
                    <a:latin typeface="Calibri" pitchFamily="34" charset="0"/>
                  </a:rPr>
                  <a:t>Expected return on an individual security: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+ </m:t>
                    </m:r>
                    <m:r>
                      <a:rPr lang="el-GR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𝒆𝒕𝒂</m:t>
                    </m:r>
                    <m:r>
                      <a:rPr lang="en-US" sz="24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]</m:t>
                    </m:r>
                  </m:oMath>
                </a14:m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9319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"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Relationship between Risk and Expected Return (CAPM)</a:t>
            </a:r>
          </a:p>
        </p:txBody>
      </p:sp>
      <p:sp>
        <p:nvSpPr>
          <p:cNvPr id="393224" name="AutoShape 8"/>
          <p:cNvSpPr>
            <a:spLocks/>
          </p:cNvSpPr>
          <p:nvPr/>
        </p:nvSpPr>
        <p:spPr bwMode="auto">
          <a:xfrm rot="16200000">
            <a:off x="6705600" y="3950906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5219284" y="4923127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Market Risk Premium</a:t>
            </a:r>
          </a:p>
        </p:txBody>
      </p: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228600" y="59436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Symbol" charset="0"/>
              <a:buNone/>
            </a:pPr>
            <a:r>
              <a:rPr lang="en-US" sz="2200" b="1" i="1" dirty="0">
                <a:latin typeface="Calibri" pitchFamily="34" charset="0"/>
              </a:rPr>
              <a:t>This applies to individual securities held within well-diversified portfolios.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4" grpId="0" animBg="1"/>
      <p:bldP spid="393225" grpId="0" autoUpdateAnimBg="0"/>
      <p:bldP spid="39322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600" dirty="0" err="1">
                <a:ea typeface="ＭＳ Ｐゴシック" charset="0"/>
                <a:cs typeface="ＭＳ Ｐゴシック" charset="0"/>
              </a:rPr>
              <a:t>Unitless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Slope of best fitting line through (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Y,X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): (y =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 + x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Order of variables matters: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y,x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=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x,y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Tells how much Y will change for given change in X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Time period and frequency matter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In </a:t>
            </a:r>
            <a:r>
              <a:rPr lang="en-US" sz="2600" b="1" dirty="0">
                <a:ea typeface="ＭＳ Ｐゴシック" charset="0"/>
                <a:cs typeface="ＭＳ Ｐゴシック" charset="0"/>
              </a:rPr>
              <a:t>CAPM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, beta refers to the beta of stock Y (asset, project) generally with the market return, M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Higher beta means more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and less diversification 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ea typeface="ＭＳ Ｐゴシック" charset="0"/>
                <a:cs typeface="ＭＳ Ｐゴシック" charset="0"/>
              </a:rPr>
              <a:t>BETA </a:t>
            </a:r>
            <a:r>
              <a:rPr lang="en-US" sz="18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49016"/>
              </p:ext>
            </p:extLst>
          </p:nvPr>
        </p:nvGraphicFramePr>
        <p:xfrm>
          <a:off x="993775" y="4648200"/>
          <a:ext cx="71564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1787" imgH="444247" progId="Equation.3">
                  <p:embed/>
                </p:oleObj>
              </mc:Choice>
              <mc:Fallback>
                <p:oleObj name="Equation" r:id="rId3" imgW="2361787" imgH="444247" progId="Equation.3">
                  <p:embed/>
                  <p:pic>
                    <p:nvPicPr>
                      <p:cNvPr id="440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648200"/>
                        <a:ext cx="71564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Line 5"/>
          <p:cNvSpPr>
            <a:spLocks noChangeShapeType="1"/>
          </p:cNvSpPr>
          <p:nvPr/>
        </p:nvSpPr>
        <p:spPr bwMode="auto">
          <a:xfrm flipH="1">
            <a:off x="4800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8551"/>
              </p:ext>
            </p:extLst>
          </p:nvPr>
        </p:nvGraphicFramePr>
        <p:xfrm>
          <a:off x="1274135" y="1033477"/>
          <a:ext cx="4437063" cy="81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9920" imgH="191880" progId="Equation.3">
                  <p:embed/>
                </p:oleObj>
              </mc:Choice>
              <mc:Fallback>
                <p:oleObj name="Equation" r:id="rId3" imgW="2239920" imgH="191880" progId="Equation.3">
                  <p:embed/>
                  <p:pic>
                    <p:nvPicPr>
                      <p:cNvPr id="4915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1033477"/>
                        <a:ext cx="4437063" cy="81028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Covariance, Correlation, and Beta</a:t>
            </a:r>
          </a:p>
        </p:txBody>
      </p:sp>
      <p:sp>
        <p:nvSpPr>
          <p:cNvPr id="491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8382000" cy="5486400"/>
          </a:xfrm>
          <a:prstGeom prst="rect">
            <a:avLst/>
          </a:prstGeom>
        </p:spPr>
        <p:txBody>
          <a:bodyPr anchor="ctr"/>
          <a:lstStyle/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eaLnBrk="1" hangingPunct="1"/>
            <a:endParaRPr lang="en-US" sz="3200" b="1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9155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1185314"/>
              </p:ext>
            </p:extLst>
          </p:nvPr>
        </p:nvGraphicFramePr>
        <p:xfrm>
          <a:off x="1274135" y="2353232"/>
          <a:ext cx="4437063" cy="118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3120" imgH="420480" progId="Equation.3">
                  <p:embed/>
                </p:oleObj>
              </mc:Choice>
              <mc:Fallback>
                <p:oleObj name="Equation" r:id="rId5" imgW="1563120" imgH="420480" progId="Equation.3">
                  <p:embed/>
                  <p:pic>
                    <p:nvPicPr>
                      <p:cNvPr id="4915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2353232"/>
                        <a:ext cx="4437063" cy="118371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46883"/>
              </p:ext>
            </p:extLst>
          </p:nvPr>
        </p:nvGraphicFramePr>
        <p:xfrm>
          <a:off x="1274135" y="4124324"/>
          <a:ext cx="4437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97360" imgH="365400" progId="Equation.3">
                  <p:embed/>
                </p:oleObj>
              </mc:Choice>
              <mc:Fallback>
                <p:oleObj name="Equation" r:id="rId7" imgW="1197360" imgH="365400" progId="Equation.3">
                  <p:embed/>
                  <p:pic>
                    <p:nvPicPr>
                      <p:cNvPr id="491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4124324"/>
                        <a:ext cx="4437063" cy="958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The Formula for Beta of Stock i with the Market Portfolio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1524000" y="3962400"/>
            <a:ext cx="632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Your estimate of beta will depend upon your choice of a proxy for the market portfolio.</a:t>
            </a: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51669"/>
              </p:ext>
            </p:extLst>
          </p:nvPr>
        </p:nvGraphicFramePr>
        <p:xfrm>
          <a:off x="2514600" y="2133600"/>
          <a:ext cx="2895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2200" imgH="411120" progId="Equation.3">
                  <p:embed/>
                </p:oleObj>
              </mc:Choice>
              <mc:Fallback>
                <p:oleObj name="Equation" r:id="rId3" imgW="1042200" imgH="411120" progId="Equation.3">
                  <p:embed/>
                  <p:pic>
                    <p:nvPicPr>
                      <p:cNvPr id="512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2895600" cy="1104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224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963864"/>
              </p:ext>
            </p:extLst>
          </p:nvPr>
        </p:nvGraphicFramePr>
        <p:xfrm>
          <a:off x="342900" y="815611"/>
          <a:ext cx="8458199" cy="5130800"/>
        </p:xfrm>
        <a:graphic>
          <a:graphicData uri="http://schemas.openxmlformats.org/drawingml/2006/table">
            <a:tbl>
              <a:tblPr lastCol="1"/>
              <a:tblGrid>
                <a:gridCol w="99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1016928082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3614502351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1364404120"/>
                    </a:ext>
                  </a:extLst>
                </a:gridCol>
              </a:tblGrid>
              <a:tr h="728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Stock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(10/1/13)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(10/1/14)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(10/5/15)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(9/23/16)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(9/24/17)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(10/2/18)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(9/27/20)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(9/28/21)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(9/25/22)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Bank of America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1.76         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1.92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1.37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Oracle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Starbucks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Du Pont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Kimberly-Clark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Microsoft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Barrick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 Gold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.27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Toyota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Estimates of </a:t>
            </a:r>
            <a:r>
              <a:rPr lang="en-US" b="1" dirty="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b="1" dirty="0">
                <a:ea typeface="ＭＳ Ｐゴシック" charset="0"/>
                <a:cs typeface="ＭＳ Ｐゴシック" charset="0"/>
              </a:rPr>
              <a:t> for Selected Stocks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2971800" y="6155048"/>
            <a:ext cx="2921000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/>
              <a:t>Source:  Yahoo; Wolfram Alpha, 5-yr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14400" y="533400"/>
            <a:ext cx="7620000" cy="58118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(2000-2010, Monthly)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(2009-2012, Daily)</a:t>
            </a:r>
            <a:endParaRPr lang="en-US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37516"/>
              </p:ext>
            </p:extLst>
          </p:nvPr>
        </p:nvGraphicFramePr>
        <p:xfrm>
          <a:off x="76200" y="1066800"/>
          <a:ext cx="80772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171965" imgH="4762260" progId="AcroExch.Document.7">
                  <p:embed/>
                </p:oleObj>
              </mc:Choice>
              <mc:Fallback>
                <p:oleObj name="Acrobat Document" r:id="rId3" imgW="5171965" imgH="4762260" progId="AcroExch.Document.7">
                  <p:embed/>
                  <p:pic>
                    <p:nvPicPr>
                      <p:cNvPr id="179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66800"/>
                        <a:ext cx="8077200" cy="499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0DAD8C-B35D-E2D2-C1FF-A361FFF5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Matrix: DJI (2020-2022 Daily)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80D6-3AF3-1E43-FD47-3852C1D56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9DB9-B40B-AD25-E3D5-7B97F472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B07F1852-4818-7DD3-4961-018873C27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2" y="533400"/>
            <a:ext cx="862519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246" name="Group 1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99581"/>
              </p:ext>
            </p:extLst>
          </p:nvPr>
        </p:nvGraphicFramePr>
        <p:xfrm>
          <a:off x="384048" y="533400"/>
          <a:ext cx="8458201" cy="5029199"/>
        </p:xfrm>
        <a:graphic>
          <a:graphicData uri="http://schemas.openxmlformats.org/drawingml/2006/table">
            <a:tbl>
              <a:tblPr/>
              <a:tblGrid>
                <a:gridCol w="948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Assets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Var(1)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Cov(2,1)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Cov(2,N)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4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Cov(N,3)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(N)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N Assets</a:t>
            </a:r>
          </a:p>
        </p:txBody>
      </p:sp>
      <p:sp>
        <p:nvSpPr>
          <p:cNvPr id="57400" name="Oval 138"/>
          <p:cNvSpPr>
            <a:spLocks noChangeArrowheads="1"/>
          </p:cNvSpPr>
          <p:nvPr/>
        </p:nvSpPr>
        <p:spPr bwMode="auto">
          <a:xfrm>
            <a:off x="1066800" y="914400"/>
            <a:ext cx="4343400" cy="2514600"/>
          </a:xfrm>
          <a:prstGeom prst="ellipse">
            <a:avLst/>
          </a:prstGeom>
          <a:noFill/>
          <a:ln w="28575">
            <a:solidFill>
              <a:srgbClr val="146BE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Assume a portfolio: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assets, each with a variance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investment of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1/n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in each asset, and each asset has a covariance with every other asset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What’s the portfolio’s variance?</a:t>
            </a: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Using the box, add all of the variances (+weights)</a:t>
            </a: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 * </a:t>
            </a:r>
            <a:r>
              <a:rPr lang="en-US" sz="2000" b="1" dirty="0">
                <a:ea typeface="ＭＳ Ｐゴシック" charset="0"/>
              </a:rPr>
              <a:t>(n) * </a:t>
            </a:r>
            <a:r>
              <a:rPr lang="en-US" sz="2000" b="1" dirty="0" err="1">
                <a:ea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</a:rPr>
              <a:t>, or ----&gt; (1/n) * </a:t>
            </a:r>
            <a:r>
              <a:rPr lang="en-US" sz="2000" b="1" dirty="0" err="1">
                <a:ea typeface="ＭＳ Ｐゴシック" charset="0"/>
              </a:rPr>
              <a:t>AveVar</a:t>
            </a:r>
            <a:endParaRPr lang="en-US" sz="2000" b="1" dirty="0">
              <a:ea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Now, add all of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covariances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 * (n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-n) * </a:t>
            </a:r>
            <a:r>
              <a:rPr lang="en-US" sz="2000" b="1" dirty="0" err="1">
                <a:ea typeface="ＭＳ Ｐゴシック" charset="0"/>
              </a:rPr>
              <a:t>AveCov</a:t>
            </a:r>
            <a:r>
              <a:rPr lang="en-US" sz="2000" b="1" dirty="0">
                <a:ea typeface="ＭＳ Ｐゴシック" charset="0"/>
              </a:rPr>
              <a:t>, or ------&gt; (n-1)/n * </a:t>
            </a:r>
            <a:r>
              <a:rPr lang="en-US" sz="2000" b="1" dirty="0" err="1">
                <a:ea typeface="ＭＳ Ｐゴシック" charset="0"/>
              </a:rPr>
              <a:t>AveCov</a:t>
            </a:r>
            <a:endParaRPr lang="en-US" sz="2000" b="1" dirty="0">
              <a:ea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endParaRPr lang="en-US" sz="2000" b="1" dirty="0">
              <a:ea typeface="ＭＳ Ｐゴシック" charset="0"/>
              <a:cs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r>
              <a:rPr lang="en-US" sz="2000" b="1" dirty="0" err="1">
                <a:ea typeface="ＭＳ Ｐゴシック" charset="0"/>
                <a:cs typeface="ＭＳ Ｐゴシック" charset="0"/>
              </a:rPr>
              <a:t>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Port = (1/n)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+ (n-1)/n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endParaRPr lang="en-US" sz="2400" dirty="0">
              <a:ea typeface="ＭＳ Ｐゴシック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Diversification:  The Role of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914400" y="4038600"/>
            <a:ext cx="7543800" cy="533400"/>
          </a:xfrm>
          <a:prstGeom prst="rect">
            <a:avLst/>
          </a:prstGeom>
          <a:noFill/>
          <a:ln w="28575">
            <a:solidFill>
              <a:srgbClr val="FF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  <p:bldP spid="5396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Portfolio Risk as a Function of the Number of Stocks in the Portfolio</a:t>
            </a:r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838200" y="914400"/>
            <a:ext cx="8153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1600200" y="1143000"/>
            <a:ext cx="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6"/>
          <p:cNvSpPr>
            <a:spLocks noChangeShapeType="1"/>
          </p:cNvSpPr>
          <p:nvPr/>
        </p:nvSpPr>
        <p:spPr bwMode="auto">
          <a:xfrm>
            <a:off x="1600200" y="51054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>
            <a:off x="1600200" y="3886200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0" name="Arc 8"/>
          <p:cNvSpPr>
            <a:spLocks/>
          </p:cNvSpPr>
          <p:nvPr/>
        </p:nvSpPr>
        <p:spPr bwMode="auto">
          <a:xfrm rot="10797192">
            <a:off x="1600200" y="1600200"/>
            <a:ext cx="5254625" cy="2209800"/>
          </a:xfrm>
          <a:custGeom>
            <a:avLst/>
            <a:gdLst>
              <a:gd name="T0" fmla="*/ 0 w 23275"/>
              <a:gd name="T1" fmla="*/ 2147483647 h 21600"/>
              <a:gd name="T2" fmla="*/ 2147483647 w 23275"/>
              <a:gd name="T3" fmla="*/ 2147483647 h 21600"/>
              <a:gd name="T4" fmla="*/ 2147483647 w 23275"/>
              <a:gd name="T5" fmla="*/ 2147483647 h 21600"/>
              <a:gd name="T6" fmla="*/ 0 60000 65536"/>
              <a:gd name="T7" fmla="*/ 0 60000 65536"/>
              <a:gd name="T8" fmla="*/ 0 60000 65536"/>
              <a:gd name="T9" fmla="*/ 0 w 23275"/>
              <a:gd name="T10" fmla="*/ 0 h 21600"/>
              <a:gd name="T11" fmla="*/ 23275 w 232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75" h="21600" fill="none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</a:path>
              <a:path w="23275" h="21600" stroke="0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  <a:lnTo>
                  <a:pt x="1675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>
            <a:off x="4114800" y="3886200"/>
            <a:ext cx="0" cy="12192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4343400" y="3886200"/>
            <a:ext cx="32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6699"/>
                </a:solidFill>
                <a:latin typeface="Calibri" pitchFamily="34" charset="0"/>
              </a:rPr>
              <a:t>Nondiversifiable</a:t>
            </a: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 risk; Systematic Risk; Market Risk</a:t>
            </a:r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>
            <a:off x="2057400" y="2590800"/>
            <a:ext cx="0" cy="12954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343400" y="2057400"/>
            <a:ext cx="3352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Diversifiable Risk; Nonsystematic Risk; Firm Specific Risk; Unique Risk</a:t>
            </a:r>
          </a:p>
        </p:txBody>
      </p:sp>
      <p:sp>
        <p:nvSpPr>
          <p:cNvPr id="341005" name="AutoShape 13"/>
          <p:cNvSpPr>
            <a:spLocks/>
          </p:cNvSpPr>
          <p:nvPr/>
        </p:nvSpPr>
        <p:spPr bwMode="auto">
          <a:xfrm>
            <a:off x="3733800" y="2209800"/>
            <a:ext cx="571500" cy="1371600"/>
          </a:xfrm>
          <a:prstGeom prst="leftBrace">
            <a:avLst>
              <a:gd name="adj1" fmla="val 20000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 flipH="1">
            <a:off x="2133600" y="2895600"/>
            <a:ext cx="15240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Text Box 15"/>
          <p:cNvSpPr txBox="1">
            <a:spLocks noChangeArrowheads="1"/>
          </p:cNvSpPr>
          <p:nvPr/>
        </p:nvSpPr>
        <p:spPr bwMode="auto">
          <a:xfrm>
            <a:off x="6248400" y="5029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i="1" dirty="0">
                <a:latin typeface="Calibri" pitchFamily="34" charset="0"/>
              </a:rPr>
              <a:t>n</a:t>
            </a:r>
          </a:p>
        </p:txBody>
      </p:sp>
      <p:sp>
        <p:nvSpPr>
          <p:cNvPr id="67602" name="Text Box 16"/>
          <p:cNvSpPr txBox="1">
            <a:spLocks noChangeArrowheads="1"/>
          </p:cNvSpPr>
          <p:nvPr/>
        </p:nvSpPr>
        <p:spPr bwMode="auto">
          <a:xfrm>
            <a:off x="990600" y="1143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  <a:sym typeface="Symbol" charset="0"/>
              </a:rPr>
              <a:t>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7603" name="Text Box 18"/>
          <p:cNvSpPr txBox="1">
            <a:spLocks noChangeArrowheads="1"/>
          </p:cNvSpPr>
          <p:nvPr/>
        </p:nvSpPr>
        <p:spPr bwMode="auto">
          <a:xfrm>
            <a:off x="1905000" y="129540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010004"/>
                </a:solidFill>
                <a:latin typeface="Calibri" pitchFamily="34" charset="0"/>
              </a:rPr>
              <a:t>In a large portfolio the variance terms are effectively diversified away, but the covariance terms are not. </a:t>
            </a:r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914400" y="5334000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Thus diversification can eliminate some, but not all of the risk of individual securities.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6931926" y="350159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Portfolio risk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9" grpId="0" animBg="1"/>
      <p:bldP spid="341000" grpId="0" animBg="1"/>
      <p:bldP spid="341001" grpId="0" animBg="1"/>
      <p:bldP spid="341002" grpId="0" autoUpdateAnimBg="0"/>
      <p:bldP spid="341004" grpId="0" autoUpdateAnimBg="0"/>
      <p:bldP spid="341005" grpId="0" animBg="1"/>
      <p:bldP spid="341006" grpId="0" animBg="1"/>
      <p:bldP spid="3410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expected returns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 eaLnBrk="1" hangingPunct="1"/>
            <a:r>
              <a:rPr lang="en-US" sz="2400" b="1" dirty="0">
                <a:ea typeface="ＭＳ Ｐゴシック" charset="0"/>
              </a:rPr>
              <a:t>Is the expected return of a portfolio of stocks equal to the weighted average of the expected returns of individual stocks?</a:t>
            </a:r>
          </a:p>
          <a:p>
            <a:pPr marL="287338" indent="-287338"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standard deviation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/>
            <a:r>
              <a:rPr lang="en-US" sz="2400" b="1" dirty="0">
                <a:ea typeface="ＭＳ Ｐゴシック" charset="0"/>
              </a:rPr>
              <a:t>Is the SD of a portfolio of stocks equal to the weighted average of the SDs of the individual stocks?</a:t>
            </a:r>
          </a:p>
          <a:p>
            <a:pPr marL="508000" lvl="1" indent="0" eaLnBrk="1" hangingPunct="1">
              <a:buNone/>
            </a:pPr>
            <a:endParaRPr lang="en-US" sz="1800" dirty="0">
              <a:ea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If a firm’s shareholders are well diversified, what kinds of projects should managers choose? 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90DB0A0F-263E-7B0B-9292-69A6B4724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510314"/>
            <a:ext cx="8458200" cy="129028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D8A9C9-96CF-3513-2843-6055B3E5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Diversification (Million Samples drawn from 2020 Returns, Eq. Weighted)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605C3-3D65-4B6A-301F-965D60187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2913-9B56-4C03-4ABB-8AB65E89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87EC8A-307C-E03A-806C-95C5C2898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9205"/>
            <a:ext cx="8305800" cy="1218795"/>
          </a:xfrm>
          <a:prstGeom prst="rect">
            <a:avLst/>
          </a:prstGeo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2C6204A-8BB0-3E5E-AF3D-935B2B2C1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0932"/>
            <a:ext cx="8610600" cy="9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4BAF0C-9661-D171-4CD9-9EA336C9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times of stress, all correlations go to 1 (Sept. 2022, Returns SP500)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CDF69-2585-6D08-827C-2605BF52D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715-29D4-5197-9851-DC35E430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B91F00D5-3696-CF40-6BB3-E9B8C7F8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533400"/>
            <a:ext cx="8458200" cy="5791199"/>
          </a:xfrm>
        </p:spPr>
      </p:pic>
    </p:spTree>
    <p:extLst>
      <p:ext uri="{BB962C8B-B14F-4D97-AF65-F5344CB8AC3E}">
        <p14:creationId xmlns:p14="http://schemas.microsoft.com/office/powerpoint/2010/main" val="2622940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Diversification is a free lunch, up to a point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For a well-diversified investor, an investment’s variance (SD)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doesn’t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generally give us information about the effect that adding the investment has on the investor’s overall portfolio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risk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--what matters is its covariance (or beta).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Lower betas help reduce portfolio risk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Investments with lower betas have higher prices (and lower expected returns)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 moments of stress, however, correlations can go to 1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B6274A-6172-92F7-212C-5312B2E5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Cast thy bread upon the waters, for thou shalt find it after many days.  Give a portion to seven and also to eight, for thou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ystem-ui"/>
              </a:rPr>
              <a:t>knowest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 not what evil shall be upon the earth. 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system-ui"/>
              </a:rPr>
              <a:t>Ecclesiastes 11:1-2</a:t>
            </a:r>
          </a:p>
          <a:p>
            <a:pPr marL="0" indent="0" algn="l">
              <a:buNone/>
            </a:pPr>
            <a:endParaRPr lang="en-US" sz="2000" b="0" i="1" dirty="0">
              <a:solidFill>
                <a:srgbClr val="000000"/>
              </a:solidFill>
              <a:effectLst/>
              <a:latin typeface="system-ui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system-ui"/>
              </a:rPr>
              <a:t>Wu Tang Financial: “Dollar dollar bills y’all”</a:t>
            </a:r>
            <a:endParaRPr lang="en-US" sz="2000" b="0" dirty="0">
              <a:solidFill>
                <a:srgbClr val="000000"/>
              </a:solidFill>
              <a:effectLst/>
              <a:latin typeface="system-u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C625DE-70BF-BF8A-DF80-1C46F582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OGs on Diversification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FCEC7-5E71-8534-0F2E-1F3EF4083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801D7-5139-56BB-BE82-CE77E4AE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609600"/>
            <a:ext cx="8458200" cy="44838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3148" y="5183172"/>
            <a:ext cx="769620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Fifty eight percent of CRSP common stocks have lifetime holding period returns less than those on one-month Treasuries. The modal lifetime return is -100%. When stated in terms of lifetime dollar wealth creation</a:t>
            </a:r>
            <a:r>
              <a:rPr lang="en-US" sz="1400" b="1" i="1" dirty="0">
                <a:latin typeface="+mj-lt"/>
              </a:rPr>
              <a:t>, the entire net gain in the U.S. stock market since 1926 is attributable to the best-performing four percent of listed stocks, as the other ninety six percent collectively matched one-month Treasury bills.  </a:t>
            </a:r>
            <a:r>
              <a:rPr lang="en-US" sz="1400" i="1" dirty="0" err="1">
                <a:latin typeface="+mj-lt"/>
              </a:rPr>
              <a:t>Bessembinder</a:t>
            </a:r>
            <a:r>
              <a:rPr lang="en-US" sz="1400" i="1" dirty="0">
                <a:latin typeface="+mj-lt"/>
              </a:rPr>
              <a:t>, Do Stocks Outperform Treasury Bills (</a:t>
            </a:r>
            <a:r>
              <a:rPr lang="en-US" sz="1400" dirty="0">
                <a:latin typeface="+mj-lt"/>
              </a:rPr>
              <a:t>2017)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2200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1D741-C5FE-8B48-9954-2207630B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+mn-lt"/>
              </a:rPr>
              <a:t>This report quantifies long-run stock market outcomes in terms of the increases or decreases (relative to a Treasury bill benchmark) in shareholder wealth, when considering the full history of both net cash distributions and capital appreciation. The study includes all of the 26,168 firms with publicly-traded U.S. common stock since 1926. </a:t>
            </a:r>
            <a:r>
              <a:rPr lang="en-US" sz="2000" b="1" dirty="0">
                <a:effectLst/>
                <a:latin typeface="+mn-lt"/>
              </a:rPr>
              <a:t>Despite the fact that investments in the </a:t>
            </a:r>
            <a:r>
              <a:rPr lang="en-US" sz="2000" b="1" dirty="0">
                <a:solidFill>
                  <a:srgbClr val="FF0000"/>
                </a:solidFill>
                <a:effectLst/>
                <a:latin typeface="+mn-lt"/>
              </a:rPr>
              <a:t>majority (57.8%) of stocks led to reduced </a:t>
            </a:r>
            <a:r>
              <a:rPr lang="en-US" sz="2000" b="1" dirty="0">
                <a:effectLst/>
                <a:latin typeface="+mn-lt"/>
              </a:rPr>
              <a:t>rather than increased shareholder wealth, U.S. stock market investments increased shareholder wealth on net by $47.4 trillion between 1926 and 2019. </a:t>
            </a:r>
            <a:r>
              <a:rPr lang="en-US" sz="2000" dirty="0">
                <a:effectLst/>
                <a:latin typeface="+mn-lt"/>
              </a:rPr>
              <a:t>Technology firms accounted for the largest share, $9.0 trillion, of the total, but Telecommunications, Energy, and Healthcare/ Pharmaceutical stocks created wealth disproportionate to the numbers of firms in the industries. </a:t>
            </a:r>
            <a:r>
              <a:rPr lang="en-US" sz="2000" b="1" dirty="0">
                <a:effectLst/>
                <a:latin typeface="+mn-lt"/>
              </a:rPr>
              <a:t>The degree to which stock market wealth creation is concentrated in a few top-performing firms has increased over time, and was particularly strong during the most recent three years, when </a:t>
            </a:r>
            <a:r>
              <a:rPr lang="en-US" sz="2000" b="1" u="sng" dirty="0">
                <a:solidFill>
                  <a:srgbClr val="FF0000"/>
                </a:solidFill>
                <a:effectLst/>
                <a:latin typeface="+mn-lt"/>
              </a:rPr>
              <a:t>five firms accounted for 22% of net wealth creation.</a:t>
            </a:r>
            <a:r>
              <a:rPr lang="en-US" sz="2000" b="1" dirty="0">
                <a:effectLst/>
                <a:latin typeface="+mn-lt"/>
              </a:rPr>
              <a:t> </a:t>
            </a:r>
            <a:r>
              <a:rPr lang="en-US" sz="2000" dirty="0">
                <a:effectLst/>
                <a:latin typeface="+mn-lt"/>
              </a:rPr>
              <a:t>These results should be of interest to any </a:t>
            </a:r>
            <a:r>
              <a:rPr lang="en-US" sz="2000" b="1" dirty="0">
                <a:solidFill>
                  <a:srgbClr val="FF0000"/>
                </a:solidFill>
                <a:effectLst/>
                <a:latin typeface="+mn-lt"/>
              </a:rPr>
              <a:t>long-term investor assessing the relative merits of broad diversification vs. narrow portfolio selection. 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F8748-983A-BB46-B70C-72F4E268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8BA09-91B5-3F48-9D1A-871C81C8DE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1418-EB6B-CE47-B143-F23CC659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6D913-0FFE-FE4E-A5FC-0785B215213C}"/>
              </a:ext>
            </a:extLst>
          </p:cNvPr>
          <p:cNvSpPr txBox="1"/>
          <p:nvPr/>
        </p:nvSpPr>
        <p:spPr>
          <a:xfrm>
            <a:off x="1311011" y="5867400"/>
            <a:ext cx="6521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Bessembinder</a:t>
            </a:r>
            <a:r>
              <a:rPr lang="en-US" sz="1200" dirty="0"/>
              <a:t>, </a:t>
            </a:r>
            <a:r>
              <a:rPr lang="en-US" sz="1200" i="1" dirty="0"/>
              <a:t>Wealth Creation in the US Public Stock Markets 1926-2019 (2020)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9535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BA837B6-9A1A-3B44-8173-1FFE3C416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5" y="837634"/>
            <a:ext cx="8458200" cy="525836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B2D38B-78EA-194C-AEF9-4A5C113D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3C515-1F01-D342-A3F7-A0D064E99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ACA2-87DA-914F-B6AB-939029FD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A9CF1-B1F4-6845-9BD3-C3C11595EED2}"/>
              </a:ext>
            </a:extLst>
          </p:cNvPr>
          <p:cNvSpPr txBox="1"/>
          <p:nvPr/>
        </p:nvSpPr>
        <p:spPr>
          <a:xfrm>
            <a:off x="2209800" y="576023"/>
            <a:ext cx="5492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effectLst/>
                <a:latin typeface="Calibri" panose="020F0502020204030204" pitchFamily="34" charset="0"/>
              </a:rPr>
              <a:t>Exhibit 1: Shareholder Wealth Creation, Measured as of December 31, 2019, Top 30 Firms. 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C5A5C-F4D8-7840-B2C5-AC2D2204953D}"/>
              </a:ext>
            </a:extLst>
          </p:cNvPr>
          <p:cNvSpPr txBox="1"/>
          <p:nvPr/>
        </p:nvSpPr>
        <p:spPr>
          <a:xfrm>
            <a:off x="4354286" y="6226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2F421-E116-0A44-BA62-C3E273D229D7}"/>
              </a:ext>
            </a:extLst>
          </p:cNvPr>
          <p:cNvSpPr txBox="1"/>
          <p:nvPr/>
        </p:nvSpPr>
        <p:spPr>
          <a:xfrm>
            <a:off x="2140688" y="6169216"/>
            <a:ext cx="38876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Bessembinder</a:t>
            </a:r>
            <a:r>
              <a:rPr lang="en-US" sz="700" dirty="0"/>
              <a:t>, </a:t>
            </a:r>
            <a:r>
              <a:rPr lang="en-US" sz="700" i="1" dirty="0"/>
              <a:t>Wealth Creation in the US Public Stock Markets 1926-2019 (2020)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7554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Expected return of a portfolio (firm) is weighted average of expected returns of the portfolio’s assets (firm’s divisions).</a:t>
            </a:r>
          </a:p>
          <a:p>
            <a:r>
              <a:rPr lang="en-US" sz="2400" dirty="0"/>
              <a:t>The beta of a portfolio (firm) is the weighted average of the betas of the portfolio’s assets (firm’s divisions).</a:t>
            </a:r>
          </a:p>
          <a:p>
            <a:pPr lvl="1"/>
            <a:r>
              <a:rPr lang="en-US" sz="2000" dirty="0"/>
              <a:t>Weighted averaging </a:t>
            </a:r>
            <a:r>
              <a:rPr lang="en-US" sz="2000" i="1" dirty="0"/>
              <a:t>doesn’t</a:t>
            </a:r>
            <a:r>
              <a:rPr lang="en-US" sz="2000" dirty="0"/>
              <a:t> work with </a:t>
            </a:r>
            <a:r>
              <a:rPr lang="en-US" sz="2000" dirty="0" err="1"/>
              <a:t>Sdev</a:t>
            </a:r>
            <a:r>
              <a:rPr lang="en-US" sz="2000" dirty="0"/>
              <a:t> and Var.</a:t>
            </a:r>
          </a:p>
          <a:p>
            <a:r>
              <a:rPr lang="en-US" sz="2400" dirty="0"/>
              <a:t>Firm can be viewed not only as consisting of different projects/divisions but also as debt and equity.</a:t>
            </a:r>
          </a:p>
          <a:p>
            <a:pPr lvl="1"/>
            <a:r>
              <a:rPr lang="en-US" sz="2000" dirty="0"/>
              <a:t>Beta of a firm’s </a:t>
            </a:r>
            <a:r>
              <a:rPr lang="en-US" sz="2000" i="1" dirty="0"/>
              <a:t>assets </a:t>
            </a:r>
            <a:r>
              <a:rPr lang="en-US" sz="2000" dirty="0"/>
              <a:t> is weighted average of its debt and equity:  </a:t>
            </a:r>
            <a:endParaRPr lang="en-US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Betas </a:t>
            </a:r>
            <a:r>
              <a:rPr lang="en-US" b="1"/>
              <a:t>for Portfolios </a:t>
            </a:r>
            <a:r>
              <a:rPr lang="en-US" b="1" dirty="0"/>
              <a:t>(Firms)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7151"/>
              </p:ext>
            </p:extLst>
          </p:nvPr>
        </p:nvGraphicFramePr>
        <p:xfrm>
          <a:off x="1600200" y="4191000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99680" imgH="576000" progId="Equation.3">
                  <p:embed/>
                </p:oleObj>
              </mc:Choice>
              <mc:Fallback>
                <p:oleObj name="Equation" r:id="rId2" imgW="3199680" imgH="5760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257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86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To the extent that assets don’t move together (nonsynchronous),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diversification reduces risk 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Since most investors probably hold very diversified portfolios, corporate managers should pursue projects that offer high returns and lower risk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 project’s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idiosyncratic risk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is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important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 project with a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high SD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may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lower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 investor’s portfolio risk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Market risk is measured using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beta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Diversification:  Results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Expected rate of return (</a:t>
            </a:r>
            <a:r>
              <a:rPr lang="en-US" sz="28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on a </a:t>
            </a:r>
            <a:r>
              <a:rPr lang="en-US" sz="2800" b="1" u="sng" dirty="0">
                <a:ea typeface="ＭＳ Ｐゴシック" charset="0"/>
                <a:cs typeface="ＭＳ Ｐゴシック" charset="0"/>
              </a:rPr>
              <a:t>portfolio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assets depends on: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Portfolio weights, and 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Individual asset returns</a:t>
            </a:r>
            <a:endParaRPr lang="en-US" sz="2800" dirty="0">
              <a:ea typeface="ＭＳ Ｐゴシック" charset="0"/>
            </a:endParaRPr>
          </a:p>
          <a:p>
            <a:pPr marL="292100" indent="-2921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Expected Return on a portfolio of assets is the weighted average of expected returns of assets: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635000" lvl="1" indent="-22860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sum of all the weights</a:t>
            </a:r>
            <a:r>
              <a:rPr lang="en-US" sz="2400" i="1" dirty="0"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must equal 1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400" i="1" dirty="0">
                <a:ea typeface="ＭＳ Ｐゴシック" charset="0"/>
              </a:rPr>
              <a:t>W</a:t>
            </a:r>
            <a:r>
              <a:rPr lang="en-US" sz="2400" dirty="0">
                <a:ea typeface="ＭＳ Ｐゴシック" charset="0"/>
              </a:rPr>
              <a:t> can be negative in the case of short sales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Portfolio Expected Returns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45052"/>
              </p:ext>
            </p:extLst>
          </p:nvPr>
        </p:nvGraphicFramePr>
        <p:xfrm>
          <a:off x="2209800" y="3439432"/>
          <a:ext cx="440836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58120" imgH="447840" progId="Equation.3">
                  <p:embed/>
                </p:oleObj>
              </mc:Choice>
              <mc:Fallback>
                <p:oleObj name="Equation" r:id="rId2" imgW="3858120" imgH="447840" progId="Equation.3">
                  <p:embed/>
                  <p:pic>
                    <p:nvPicPr>
                      <p:cNvPr id="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39432"/>
                        <a:ext cx="440836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67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Single asset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j):</a:t>
            </a:r>
          </a:p>
          <a:p>
            <a:pPr marL="228600" indent="-2286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Two assets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x and y):</a:t>
            </a:r>
          </a:p>
          <a:p>
            <a:pPr marL="520700" lvl="1" indent="-177800" eaLnBrk="1" hangingPunct="1"/>
            <a:endParaRPr lang="en-US" sz="20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20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20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20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20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2000" dirty="0">
                <a:ea typeface="ＭＳ Ｐゴシック" charset="0"/>
              </a:rPr>
              <a:t>   </a:t>
            </a:r>
          </a:p>
          <a:p>
            <a:pPr marL="139700" indent="-177800"/>
            <a:endParaRPr lang="en-US" sz="2400" dirty="0">
              <a:ea typeface="ＭＳ Ｐゴシック" charset="0"/>
            </a:endParaRPr>
          </a:p>
          <a:p>
            <a:pPr marL="139700" indent="-177800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139700" indent="-177800"/>
            <a:r>
              <a:rPr lang="en-US" sz="2400" dirty="0">
                <a:ea typeface="ＭＳ Ｐゴシック" charset="0"/>
                <a:cs typeface="ＭＳ Ｐゴシック" charset="0"/>
              </a:rPr>
              <a:t>Variance or standard deviation (</a:t>
            </a: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 of a portfolio of assets is generally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not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the weighted average of VAR or SD (</a:t>
            </a: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risk)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of the portfolio’s assets</a:t>
            </a:r>
          </a:p>
          <a:p>
            <a:pPr marL="139700" indent="-177800"/>
            <a:endParaRPr lang="en-US" sz="2000" dirty="0">
              <a:ea typeface="ＭＳ Ｐゴシック" charset="0"/>
            </a:endParaRPr>
          </a:p>
        </p:txBody>
      </p:sp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2 Assets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451971"/>
              </p:ext>
            </p:extLst>
          </p:nvPr>
        </p:nvGraphicFramePr>
        <p:xfrm>
          <a:off x="3969327" y="617360"/>
          <a:ext cx="3048000" cy="35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4560" imgH="219240" progId="Equation.3">
                  <p:embed/>
                </p:oleObj>
              </mc:Choice>
              <mc:Fallback>
                <p:oleObj name="Equation" r:id="rId3" imgW="1654560" imgH="219240" progId="Equation.3">
                  <p:embed/>
                  <p:pic>
                    <p:nvPicPr>
                      <p:cNvPr id="245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327" y="617360"/>
                        <a:ext cx="3048000" cy="35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44714"/>
              </p:ext>
            </p:extLst>
          </p:nvPr>
        </p:nvGraphicFramePr>
        <p:xfrm>
          <a:off x="1131887" y="2018002"/>
          <a:ext cx="5199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75840" imgH="228240" progId="Equation.3">
                  <p:embed/>
                </p:oleObj>
              </mc:Choice>
              <mc:Fallback>
                <p:oleObj name="Equation" r:id="rId5" imgW="2175840" imgH="228240" progId="Equation.3">
                  <p:embed/>
                  <p:pic>
                    <p:nvPicPr>
                      <p:cNvPr id="2457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2018002"/>
                        <a:ext cx="51990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143950"/>
              </p:ext>
            </p:extLst>
          </p:nvPr>
        </p:nvGraphicFramePr>
        <p:xfrm>
          <a:off x="1131887" y="2778125"/>
          <a:ext cx="6921501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04373" imgH="292123" progId="Equation.3">
                  <p:embed/>
                </p:oleObj>
              </mc:Choice>
              <mc:Fallback>
                <p:oleObj name="Equation" r:id="rId7" imgW="3504373" imgH="292123" progId="Equation.3">
                  <p:embed/>
                  <p:pic>
                    <p:nvPicPr>
                      <p:cNvPr id="2458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2778125"/>
                        <a:ext cx="6921501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276805"/>
              </p:ext>
            </p:extLst>
          </p:nvPr>
        </p:nvGraphicFramePr>
        <p:xfrm>
          <a:off x="1327587" y="3647702"/>
          <a:ext cx="7137400" cy="47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89440" imgH="237600" progId="Equation.3">
                  <p:embed/>
                </p:oleObj>
              </mc:Choice>
              <mc:Fallback>
                <p:oleObj name="Equation" r:id="rId9" imgW="2989440" imgH="237600" progId="Equation.3">
                  <p:embed/>
                  <p:pic>
                    <p:nvPicPr>
                      <p:cNvPr id="2458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587" y="3647702"/>
                        <a:ext cx="7137400" cy="47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7405688" y="3630842"/>
            <a:ext cx="1295400" cy="609600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9"/>
          <p:cNvSpPr>
            <a:spLocks noChangeArrowheads="1"/>
          </p:cNvSpPr>
          <p:nvPr/>
        </p:nvSpPr>
        <p:spPr bwMode="auto">
          <a:xfrm>
            <a:off x="6019800" y="2820602"/>
            <a:ext cx="2286000" cy="574676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10"/>
          <p:cNvSpPr>
            <a:spLocks/>
          </p:cNvSpPr>
          <p:nvPr/>
        </p:nvSpPr>
        <p:spPr bwMode="auto">
          <a:xfrm>
            <a:off x="8343220" y="2958690"/>
            <a:ext cx="159878" cy="684598"/>
          </a:xfrm>
          <a:custGeom>
            <a:avLst/>
            <a:gdLst>
              <a:gd name="T0" fmla="*/ 2147483647 w 440"/>
              <a:gd name="T1" fmla="*/ 0 h 480"/>
              <a:gd name="T2" fmla="*/ 2147483647 w 440"/>
              <a:gd name="T3" fmla="*/ 2147483647 h 480"/>
              <a:gd name="T4" fmla="*/ 0 w 440"/>
              <a:gd name="T5" fmla="*/ 2147483647 h 480"/>
              <a:gd name="T6" fmla="*/ 0 60000 65536"/>
              <a:gd name="T7" fmla="*/ 0 60000 65536"/>
              <a:gd name="T8" fmla="*/ 0 60000 65536"/>
              <a:gd name="T9" fmla="*/ 0 w 440"/>
              <a:gd name="T10" fmla="*/ 0 h 480"/>
              <a:gd name="T11" fmla="*/ 440 w 44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480">
                <a:moveTo>
                  <a:pt x="336" y="0"/>
                </a:moveTo>
                <a:cubicBezTo>
                  <a:pt x="388" y="128"/>
                  <a:pt x="440" y="256"/>
                  <a:pt x="384" y="336"/>
                </a:cubicBezTo>
                <a:cubicBezTo>
                  <a:pt x="328" y="416"/>
                  <a:pt x="164" y="448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  <p:bldP spid="24587" grpId="0" animBg="1"/>
      <p:bldP spid="245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</a:p>
        </p:txBody>
      </p:sp>
      <p:sp>
        <p:nvSpPr>
          <p:cNvPr id="26630" name="TextBox 10"/>
          <p:cNvSpPr txBox="1">
            <a:spLocks noChangeArrowheads="1"/>
          </p:cNvSpPr>
          <p:nvPr/>
        </p:nvSpPr>
        <p:spPr bwMode="auto">
          <a:xfrm>
            <a:off x="685800" y="5019675"/>
            <a:ext cx="7848600" cy="64611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for each of the investment opportunities, M, A, B, C, and F, calculate the E(r), VAR, and SD.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4299"/>
              </p:ext>
            </p:extLst>
          </p:nvPr>
        </p:nvGraphicFramePr>
        <p:xfrm>
          <a:off x="838200" y="838200"/>
          <a:ext cx="7391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91200" imgH="1549400" progId="Excel.Sheet.12">
                  <p:embed/>
                </p:oleObj>
              </mc:Choice>
              <mc:Fallback>
                <p:oleObj name="Worksheet" r:id="rId3" imgW="5791200" imgH="154940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838200"/>
                        <a:ext cx="7391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7654" name="TextBox 10"/>
          <p:cNvSpPr txBox="1">
            <a:spLocks noChangeArrowheads="1"/>
          </p:cNvSpPr>
          <p:nvPr/>
        </p:nvSpPr>
        <p:spPr bwMode="auto">
          <a:xfrm>
            <a:off x="457200" y="5269468"/>
            <a:ext cx="8382000" cy="36933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50% M </a:t>
            </a:r>
            <a:r>
              <a:rPr lang="en-US" sz="1800" dirty="0"/>
              <a:t>and </a:t>
            </a:r>
            <a:r>
              <a:rPr lang="en-US" sz="1800" b="1" dirty="0"/>
              <a:t>50% A</a:t>
            </a:r>
            <a:r>
              <a:rPr lang="en-US" sz="1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2028"/>
              </p:ext>
            </p:extLst>
          </p:nvPr>
        </p:nvGraphicFramePr>
        <p:xfrm>
          <a:off x="762000" y="914400"/>
          <a:ext cx="7467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816600" imgH="2413000" progId="Excel.Sheet.12">
                  <p:embed/>
                </p:oleObj>
              </mc:Choice>
              <mc:Fallback>
                <p:oleObj name="Worksheet" r:id="rId2" imgW="5816600" imgH="2413000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74676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88189"/>
              </p:ext>
            </p:extLst>
          </p:nvPr>
        </p:nvGraphicFramePr>
        <p:xfrm>
          <a:off x="776288" y="894443"/>
          <a:ext cx="7235825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124200" imgH="2540000" progId="Excel.Sheet.12">
                  <p:embed/>
                </p:oleObj>
              </mc:Choice>
              <mc:Fallback>
                <p:oleObj name="Worksheet" r:id="rId2" imgW="3124200" imgH="2540000" progId="Excel.Sheet.12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894443"/>
                        <a:ext cx="7235825" cy="424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and Reward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0444" y="5466309"/>
            <a:ext cx="6767512" cy="64611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90% M and 10% A</a:t>
            </a:r>
            <a:r>
              <a:rPr lang="en-US" sz="1800" dirty="0"/>
              <a:t>, and </a:t>
            </a:r>
            <a:r>
              <a:rPr lang="en-US" sz="1800" b="1" dirty="0"/>
              <a:t>90% M and 10% C</a:t>
            </a:r>
            <a:r>
              <a:rPr lang="en-US" sz="1800" dirty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63246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8864</TotalTime>
  <Words>2040</Words>
  <Application>Microsoft Macintosh PowerPoint</Application>
  <PresentationFormat>On-screen Show (4:3)</PresentationFormat>
  <Paragraphs>378</Paragraphs>
  <Slides>37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3" baseType="lpstr">
      <vt:lpstr>ＭＳ Ｐゴシック</vt:lpstr>
      <vt:lpstr>NSimSun</vt:lpstr>
      <vt:lpstr>Arial</vt:lpstr>
      <vt:lpstr>Calibri</vt:lpstr>
      <vt:lpstr>Cambria Math</vt:lpstr>
      <vt:lpstr>Courier New</vt:lpstr>
      <vt:lpstr>Symbol</vt:lpstr>
      <vt:lpstr>system-ui</vt:lpstr>
      <vt:lpstr>Times New Roman</vt:lpstr>
      <vt:lpstr>Verdana</vt:lpstr>
      <vt:lpstr>Wingdings</vt:lpstr>
      <vt:lpstr>Wingdings 2</vt:lpstr>
      <vt:lpstr>CG Body - Standard</vt:lpstr>
      <vt:lpstr>Equation</vt:lpstr>
      <vt:lpstr>Worksheet</vt:lpstr>
      <vt:lpstr>Acrobat Document</vt:lpstr>
      <vt:lpstr>PowerPoint Presentation</vt:lpstr>
      <vt:lpstr>Relationship between Risk and Expected Return (CAPM)</vt:lpstr>
      <vt:lpstr>Diversification</vt:lpstr>
      <vt:lpstr>Diversification:  Results</vt:lpstr>
      <vt:lpstr>Portfolio Expected Returns</vt:lpstr>
      <vt:lpstr>Portfolio Variance:  2 Assets</vt:lpstr>
      <vt:lpstr>Sample Investment Opportunities</vt:lpstr>
      <vt:lpstr>Sample Investment Opportunities</vt:lpstr>
      <vt:lpstr>Investment Opportunities and Diversification</vt:lpstr>
      <vt:lpstr>Investment Opportunities and Diversification</vt:lpstr>
      <vt:lpstr>Efficient Frontier</vt:lpstr>
      <vt:lpstr>Investment Opportunities and Diversification</vt:lpstr>
      <vt:lpstr>Investing Insights </vt:lpstr>
      <vt:lpstr>Asset Beta &amp; Portfolio Risk Contribution</vt:lpstr>
      <vt:lpstr>Measuring Risk Contribution</vt:lpstr>
      <vt:lpstr>Measuring Risk Contribution</vt:lpstr>
      <vt:lpstr>Correlation and Covariance</vt:lpstr>
      <vt:lpstr>Scaling Problem with Correlation</vt:lpstr>
      <vt:lpstr>Correlation, Covariance, and Beta</vt:lpstr>
      <vt:lpstr>BETA () </vt:lpstr>
      <vt:lpstr>Covariance, Correlation, and Beta</vt:lpstr>
      <vt:lpstr>The Formula for Beta of Stock i with the Market Portfolio</vt:lpstr>
      <vt:lpstr>Estimates of b for Selected Stocks</vt:lpstr>
      <vt:lpstr>Correlation Matrix: DJI (2000-2010, Monthly)</vt:lpstr>
      <vt:lpstr>Correlation Matrix: DJI (2009-2012, Daily)</vt:lpstr>
      <vt:lpstr>Correlation Matrix: DJI (2020-2022 Daily)</vt:lpstr>
      <vt:lpstr>Portfolio Variance:  N Assets</vt:lpstr>
      <vt:lpstr>Diversification:  The Role of Covariance</vt:lpstr>
      <vt:lpstr>Portfolio Risk as a Function of the Number of Stocks in the Portfolio</vt:lpstr>
      <vt:lpstr>Random Diversification (Million Samples drawn from 2020 Returns, Eq. Weighted)</vt:lpstr>
      <vt:lpstr>In times of stress, all correlations go to 1 (Sept. 2022, Returns SP500)</vt:lpstr>
      <vt:lpstr>Diversification</vt:lpstr>
      <vt:lpstr>The OGs on Diversification</vt:lpstr>
      <vt:lpstr>Diversification: IMPORTANT</vt:lpstr>
      <vt:lpstr>Diversification: IMPORTANT</vt:lpstr>
      <vt:lpstr>Diversification: IMPORTANT</vt:lpstr>
      <vt:lpstr>Market Betas for Portfolios (Firms)</vt:lpstr>
    </vt:vector>
  </TitlesOfParts>
  <Company>Fordham University School of Law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Diversification</dc:title>
  <dc:creator>jcolon</dc:creator>
  <cp:lastModifiedBy>Colon, Jeffrey M.</cp:lastModifiedBy>
  <cp:revision>148</cp:revision>
  <cp:lastPrinted>2020-09-30T12:12:12Z</cp:lastPrinted>
  <dcterms:created xsi:type="dcterms:W3CDTF">2013-10-01T13:51:29Z</dcterms:created>
  <dcterms:modified xsi:type="dcterms:W3CDTF">2024-09-19T00:33:11Z</dcterms:modified>
</cp:coreProperties>
</file>