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288" r:id="rId2"/>
    <p:sldId id="320" r:id="rId3"/>
    <p:sldId id="321" r:id="rId4"/>
    <p:sldId id="338" r:id="rId5"/>
    <p:sldId id="329" r:id="rId6"/>
    <p:sldId id="328" r:id="rId7"/>
    <p:sldId id="334" r:id="rId8"/>
    <p:sldId id="322" r:id="rId9"/>
    <p:sldId id="290" r:id="rId10"/>
    <p:sldId id="291" r:id="rId11"/>
    <p:sldId id="333" r:id="rId12"/>
    <p:sldId id="295" r:id="rId13"/>
    <p:sldId id="370" r:id="rId14"/>
    <p:sldId id="297" r:id="rId15"/>
    <p:sldId id="298" r:id="rId16"/>
    <p:sldId id="314" r:id="rId17"/>
    <p:sldId id="326" r:id="rId18"/>
    <p:sldId id="368" r:id="rId19"/>
    <p:sldId id="327" r:id="rId20"/>
    <p:sldId id="369" r:id="rId21"/>
    <p:sldId id="325" r:id="rId22"/>
    <p:sldId id="300" r:id="rId23"/>
    <p:sldId id="301" r:id="rId24"/>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4"/>
    <p:restoredTop sz="95510" autoAdjust="0"/>
  </p:normalViewPr>
  <p:slideViewPr>
    <p:cSldViewPr>
      <p:cViewPr varScale="1">
        <p:scale>
          <a:sx n="118" d="100"/>
          <a:sy n="118" d="100"/>
        </p:scale>
        <p:origin x="584" y="192"/>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19:49:02.744"/>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213 1 16383,'52'0'0,"-6"0"0,-14 0 0,0 0 0,5 0 0,6 0 0,-2 0 0,-2 0 0,-9 1 0,-7 2 0,-4 3 0,-2 2 0,2 3 0,1 0 0,1 3 0,-2-1 0,-4 0 0,-2 1 0,-5 1 0,-2 2 0,-1 0 0,-3 3 0,0 5 0,-2 5 0,0 4 0,0 1 0,0 0 0,0 4 0,0 2 0,0 5 0,0 4 0,0 3 0,0 4 0,0 4 0,2 2 0,4-1 0,1-2 0,1 1 0,-1-1 0,-2 2 0,-1 0 0,-1-5 0,-3-6 0,0-9 0,0-7 0,0-4 0,0-2 0,0 3 0,0 3 0,0 7 0,0 6 0,0 8 0,0 7 0,-1 6 0,-2 5 0,0 6 0,-2 3 0,-1 0 0,-1-5 0,-4-9 0,-2-12 0,1-9 0,2-12 0,3-10 0,2-9 0,3-7 0,2 9 0,0 9 0,0 27 0,0 23 0,0 21 0,0-45 0,0 2 0,0 1 0,0 1 0,0-1 0,0-1 0,0 0 0,0-1 0,0-1 0,0-2 0,0-1 0,0-1 0,0 47 0,0-8 0,0-7 0,0-11 0,0-8 0,0-6 0,0-7 0,0-5 0,0-1 0,0 0 0,0 3 0,0 7 0,0 3 0,0 2 0,0-4 0,0-8 0,0-12 0,0-9 0,-1-13 0,-22-5 0,-3-9 0,-22-4 0,-1-4 0,2-3 0,3 0 0,7 3 0,8 3 0,1 2 0,-3 1 0,-2 3 0,-7 0 0,-6 0 0,-6 0 0,0 0 0,7 0 0,9 0 0,13 0 0,10 0 0,7-22 0,4 4 0,4-32 0,3 6 0,6-25 0,5-24 0,-8 38 0,1-2 0,1-8 0,-1-1 0,-1 0 0,-2 1 0,1 2 0,-2 1 0,-1 1 0,-1 2 0,-1 3 0,0 2 0,-1 3 0,-1 1 0,0-40 0,0 6 0,0 5 0,0-1 0,0-3 0,0-10 0,0 40 0,0-2 0,0-4 0,0-2 0,0-3 0,0 0 0,0 2 0,0 1 0,0 2 0,0 2 0,0 3 0,0 2 0,0-41 0,0 11 0,0 8 0,0 4 0,0-1 0,0-1 0,0-2 0,0-2 0,-2 1 0,-1 1 0,-2 2 0,-1 5 0,1 6 0,3 9 0,2 4 0,0 2 0,0-1 0,0-4 0,0-8 0,0-12 0,0-14 0,0-4 0,0 4 0,0 10 0,0 21 0,0 13 0,4 23 0,16 9 0,27 20 0,13 4 0,9 6 0,-10 2 0,-19-5 0,-11 0 0,-16 4 0,-6 8 0,-2 13 0,1 14 0,1 13 0,-1 9 0,-2 9 0,-1 5 0,0 4 0,0 0 0,7 1 0,-4-47 0,1 0 0,0 0 0,1 1 0,1 1 0,1 1 0,-1 0 0,-1-1 0,1 1 0,0-1 0,-1 1 0,-1-1 0,-1 0 0,-2 0 0,-1-2 0,0 0 0,-1 47 0,-2-4 0,3-4 0,0-3 0,0-1 0,0 0 0,-3-4 0,1-2 0,2-9 0,0-6 0,2-9 0,-2-10 0,0-10 0,-1-10 0,-1-3 0,-1 0 0,0 5 0,0 10 0,0 4 0,-2 6 0,-3 3 0,-5-3 0,-2-4 0,0-9 0,2-11 0,4-10 0,-3-4 0,-1 5 0,-10 13 0,-1 7 0,-3 5 0,2-6 0,7-10 0,3-7 0,6-9 0,-7-57 0,1 4 0,-6-50 0,6 21 0,3-8 0,5-7 0,-1-5 0,3 43 0,1-1 0,-1-5 0,1 0 0,-1-3 0,1-1 0,1-6 0,0 1 0,0-1 0,0 0 0,0 3 0,0 1 0,0 4 0,-1 3 0,-2-40 0,-4 21 0,-3 16 0,-2 9 0,-1 6 0,-1-1 0,-2-3 0,1-4 0,1-2 0,1-1 0,2 0 0,3 1 0,-1 2 0,4 4 0,0 7 0,0 6 0,1 8 0,-1 9 0,3 5 0,1-15 0,1 0 0,0-24 0,0-4 0,0-8 0,0-3 0,0 9 0,0 8 0,1 11 0,2 11 0,-1 10 0,0 8 0,0-6 0,2-6 0,3-18 0,1-3 0,-2 3 0,-3 8 0,-2 17 0,-1 5 0,3-16 0,2-6 0,1-22 0,-1 3 0,-3 9 0,-2 14 0,0 15 0,0 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19:54:19.921"/>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76 173 16383,'60'6'0,"0"0"0,-5 3 0,-3 8 0,-5 15 0,-6 9 0,1 18 0,-7 10 0,-5 22 0,-9 10 0,-6-13 0,-3 5 0,-3 2 0,-5-21 0,-1 2 0,-2 1 0,-1-1 0,1 1 0,-2 1 0,0-1 0,-1-1 0,-1 17 0,-1-1 0,-1-4 0,0-13 0,-1-3 0,-1-2 0,-2 20 0,-2-5 0,2-16 0,0-4 0,2-13 0,0-2 0,-8 33 0,2-8 0,5-5 0,2-1 0,6 0 0,2 0 0,5 3 0,7 7 0,4 10 0,-9-39 0,0 3 0,-3 3 0,-1 1 0,-2 0 0,-2 0 0,0-1 0,0 0 0,-1-3 0,0-2 0,0 41 0,0-10 0,0-14 0,0-14 0,0-9 0,0-7 0,0-3 0,0 4 0,2 6 0,4 7 0,6 7 0,3 4 0,2 1 0,3-1 0,-3-5 0,1-8 0,-3-9 0,-5-11 0,0-6 0,-6-14 0,18-3 0,2-12 0,24-5 0,4-6 0,8-5 0,-1-3 0,-10 2 0,-14 4 0,-13 7 0,-16 7 0,-45-16 0,11 6 0,-38-19 0,31 8 0,-1-7 0,6-4 0,6-8 0,6-7 0,7-7 0,5-1 0,3-1 0,2-2 0,1-1 0,0-9 0,0-11 0,4-16 0,-1 43 0,2-2 0,2-4 0,0-2 0,2-3 0,1-1 0,-1 1 0,0-1 0,-1-1 0,0-1 0,-2-1 0,-1 0 0,-1 1 0,-1-1 0,-1-1 0,-1 0 0,0-3 0,-2 0 0,1-1 0,0 0 0,0-4 0,0-1 0,0 1 0,0 0 0,0 1 0,-2 1 0,-1 1 0,-1-1 0,-2 1 0,-2-1 0,0-5 0,0 0 0,0-2 0,0 0 0,0 0 0,1 2 0,1 5 0,1 3 0,-1 12 0,1 3 0,-2-33 0,1 30 0,3 24 0,1 14 0,-1 7 0,3 1 0,0-4 0,0-10 0,0-14 0,0-8 0,-2-3 0,-2 7 0,0 11 0,0 12 0,0 9 0,-1 7 0,-7-10 0,0 0 0,-7-9 0,2 4 0,-3 6 0,1 4 0,2 7 0,3 3 0,-7 4 0,-11 3 0,-20 6 0,-11 7 0,-6 3 0,3 1 0,6-2 0,6-2 0,8 3 0,5-1 0,10 0 0,9-1 0,11-1 0,8 2 0,3 13 0,0 24 0,1 35 0,3-31 0,1 5 0,2 9 0,1 5 0,3 7 0,1 3 0,-1 5 0,-1 1 0,0 5 0,-2 0 0,-1 0 0,-2-2 0,-1-4 0,-2-2 0,0-4 0,0-2 0,-2-5 0,0-1 0,0-3 0,0 0 0,-1-1 0,2 1 0,0-1 0,0 0 0,1 1 0,0-1 0,3-3 0,0-1 0,2-5 0,0-1 0,1-9 0,0-2 0,11 35 0,-2-14 0,0-14 0,0-2 0,2-2 0,-1 8 0,3 13 0,-2 17 0,-9-39 0,-1 2 0,1 2 0,0 1 0,-1-2 0,-1-2 0,7 37 0,-4-25 0,-2-22 0,-2-15 0,-1-7 0,-2-2 0,1-3 0,-2-1 0,-1 2 0,0 8 0,-2 10 0,0 13 0,0 7 0,0-5 0,0-10 0,0-10 0,0-20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19:54:42.0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382 261 16383,'1'79'0,"6"-2"0,3-13 0,3-7 0,0-9 0,-4-14 0,-1-8 0,-3-5 0,0-2 0,2 0 0,-1-1 0,1-2 0,-1 4 0,-2 0 0,0 0 0,1 2 0,-1 1 0,0 2 0,0 1 0,0 3 0,-2 0 0,2 3 0,-1 5 0,0 1 0,1 1 0,-1-6 0,0-6 0,0-7 0,0-4 0,-2 1 0,2 14 0,0 24 0,2 13 0,1-20 0,2 4 0,2 11 0,2 3 0,0 10 0,0 5 0,1 16 0,-1 4 0,-5-33 0,0 0 0,-1 0 0,3 31 0,-1-3 0,0-9 0,-1-4 0,-1-17 0,0-6 0,1 25 0,-2-30 0,-3-18 0,0-5 0,0 0 0,-2 3 0,0 4 0,0 7 0,0 7 0,0 7 0,0 7 0,0 3 0,0-2 0,0-2 0,0-2 0,0-4 0,0-2 0,0-2 0,0 1 0,0 5 0,0 5 0,0 6 0,0-1 0,0-8 0,0-11 0,0-17 0,0-8 0,0-14 0,0 0 0,0 2 0,0 3 0,0 14 0,0 1 0,0 2 0,0-2 0,0-3 0,0-6 0,0-4 0,0-2 0,0-2 0,0-2 0,-26-4 0,2-4 0,-23-5 0,13-2 0,7 0 0,7 0 0,7 0 0,-5 0 0,3 0 0,0 0 0,-5-12 0,5 3 0,-8-9 0,3 6 0,1 4 0,6 0 0,5-4 0,5-11 0,1-15 0,-4-26 0,-4-21 0,2 27 0,-1-3 0,-1-10 0,1-2 0,-2-5 0,2-2 0,0-20 0,2 5 0,2 42 0,0 3 0,2-20 0,0 3 0,-2-4 0,-4-25 0,5 43 0,1 0 0,-6-38 0,2 12 0,3 5 0,-1 4 0,1-2 0,-3-2 0,2-5 0,-1-4 0,1 1 0,-1 1 0,-2 2 0,0 1 0,-1-1 0,0 0 0,-1-4 0,0-5 0,-5-7 0,8 45 0,-1-1 0,0-1 0,0-1 0,0 2 0,0 1 0,-5-43 0,0 9 0,4 13 0,1 9 0,2 4 0,4 3 0,-1 1 0,3 2 0,0 1 0,0 7 0,0 10 0,0 7 0,0 6 0,1-2 0,5-8 0,6-12 0,6-11 0,3-5 0,-1-1 0,-3 9 0,-3 10 0,-4 11 0,-1 10 0,1 2 0,2-2 0,3-2 0,0-6 0,-1-3 0,-1 2 0,-1 4 0,-6 10 0,3 5 0,16 8 0,4-3 0,23-4 0,-8-6 0,-4-2 0,-9 3 0,-7 3 0,-13 7 0,4 0 0,-2 4 0,2 0 0,1 14 0,-7 11 0,3 40 0,1 19 0,-5-22 0,-1 6 0,1 9 0,-1 4 0,-2 7 0,-1 3 0,1 6 0,-1 0 0,0-7 0,0-1 0,0-9 0,-1-1 0,1-6 0,0-2 0,-2-4 0,-1 0 0,1 2 0,-1 1 0,-1 7 0,0 2 0,0 2 0,0 1 0,0 4 0,0 1 0,0-2 0,0-1 0,0 0 0,0 0 0,0-3 0,0-1 0,0 2 0,0-1 0,2 4 0,1-1 0,1 1 0,1-2 0,3 0 0,1-2 0,1-6 0,0-3 0,-1-9 0,1-1 0,-2-10 0,1-1 0,2 39 0,-1-10 0,-3-3 0,-3-3 0,-1-3 0,-2-3 0,-1-2 0,0-5 0,0-9 0,0-10 0,0-13 0,0-8 0,0-10 0,0 7 0,0 15 0,0 33 0,0 31 0,0-46 0,0 0 0,0 42 0,0-23 0,0-28 0,0-8 0,-1-20 0,-9-5 0,-3-9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E4A4566-1DBA-8342-97C1-E1C0F65C5AB9}"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22361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12</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Comparables</a:t>
            </a:r>
            <a:endParaRPr lang="en-US" dirty="0"/>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Comparables</a:t>
            </a:r>
            <a:endParaRPr lang="en-US" dirty="0"/>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Comparables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Comparables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err="1"/>
              <a:t>Comparables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CF_Ch15_Comp_22</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1.png"/><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00.png"/><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a:p>
            <a:pPr eaLnBrk="1" hangingPunct="1"/>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similar values</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name="Equation" r:id="rId3" imgW="2603500" imgH="393700" progId="Equation.3">
                  <p:embed/>
                </p:oleObj>
              </mc:Choice>
              <mc:Fallback>
                <p:oleObj name="Equation" r:id="rId3" imgW="2603500" imgH="39370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name="Equation" r:id="rId5" imgW="1574800" imgH="381000" progId="Equation.3">
                  <p:embed/>
                </p:oleObj>
              </mc:Choice>
              <mc:Fallback>
                <p:oleObj name="Equation" r:id="rId5" imgW="1574800" imgH="381000" progId="Equation.3">
                  <p:embed/>
                  <p:pic>
                    <p:nvPicPr>
                      <p:cNvPr id="205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3-yr Growth Rate of Earnings vs. Forward Earnings Yield (E/P) 2021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pic>
        <p:nvPicPr>
          <p:cNvPr id="11" name="Content Placeholder 10">
            <a:extLst>
              <a:ext uri="{FF2B5EF4-FFF2-40B4-BE49-F238E27FC236}">
                <a16:creationId xmlns:a16="http://schemas.microsoft.com/office/drawing/2014/main" id="{373ABC18-801E-B9B8-B408-3EDF34775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378952" cy="5562600"/>
          </a:xfrm>
        </p:spPr>
      </p:pic>
    </p:spTree>
    <p:extLst>
      <p:ext uri="{BB962C8B-B14F-4D97-AF65-F5344CB8AC3E}">
        <p14:creationId xmlns:p14="http://schemas.microsoft.com/office/powerpoint/2010/main" val="208910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a:lnSpc>
                <a:spcPct val="90000"/>
              </a:lnSpc>
            </a:pPr>
            <a:endParaRPr lang="en-US"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2022:  </a:t>
            </a:r>
          </a:p>
          <a:p>
            <a:pPr lvl="1" eaLnBrk="1" hangingPunct="1">
              <a:lnSpc>
                <a:spcPct val="90000"/>
              </a:lnSpc>
            </a:pPr>
            <a:r>
              <a:rPr lang="en-US" sz="2000" dirty="0">
                <a:latin typeface="Calibri" panose="020F0502020204030204" pitchFamily="34" charset="0"/>
                <a:ea typeface="ＭＳ Ｐゴシック" charset="0"/>
              </a:rPr>
              <a:t>P/E SP 500: 17.64 </a:t>
            </a:r>
            <a:r>
              <a:rPr lang="en-US" sz="1400" dirty="0">
                <a:latin typeface="Calibri" panose="020F0502020204030204" pitchFamily="34" charset="0"/>
                <a:ea typeface="ＭＳ Ｐゴシック" charset="0"/>
              </a:rPr>
              <a:t>(TTM) / </a:t>
            </a:r>
            <a:r>
              <a:rPr lang="en-US" dirty="0">
                <a:latin typeface="Calibri" panose="020F0502020204030204" pitchFamily="34" charset="0"/>
                <a:ea typeface="ＭＳ Ｐゴシック" charset="0"/>
              </a:rPr>
              <a:t>14.91</a:t>
            </a:r>
            <a:r>
              <a:rPr lang="en-US" sz="2000" dirty="0">
                <a:latin typeface="Calibri" panose="020F0502020204030204" pitchFamily="34" charset="0"/>
                <a:ea typeface="ＭＳ Ｐゴシック" charset="0"/>
              </a:rPr>
              <a:t> </a:t>
            </a:r>
            <a:r>
              <a:rPr lang="en-US" sz="1400" dirty="0">
                <a:latin typeface="Calibri" panose="020F0502020204030204" pitchFamily="34" charset="0"/>
                <a:ea typeface="ＭＳ Ｐゴシック" charset="0"/>
              </a:rPr>
              <a:t>(FY 1);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Yield: 1.59%</a:t>
            </a:r>
          </a:p>
          <a:p>
            <a:pPr lvl="1">
              <a:lnSpc>
                <a:spcPct val="90000"/>
              </a:lnSpc>
            </a:pPr>
            <a:r>
              <a:rPr lang="en-US" dirty="0">
                <a:latin typeface="Calibri" panose="020F0502020204030204" pitchFamily="34" charset="0"/>
                <a:ea typeface="ＭＳ Ｐゴシック" charset="0"/>
              </a:rPr>
              <a:t>1/14.91 + 2% = 8.71</a:t>
            </a:r>
          </a:p>
        </p:txBody>
      </p:sp>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name="Equation" r:id="rId3" imgW="3746500" imgH="393700" progId="Equation.3">
                  <p:embed/>
                </p:oleObj>
              </mc:Choice>
              <mc:Fallback>
                <p:oleObj name="Equation" r:id="rId3" imgW="3746500" imgH="393700" progId="Equation.3">
                  <p:embed/>
                  <p:pic>
                    <p:nvPicPr>
                      <p:cNvPr id="307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4716222"/>
              </p:ext>
            </p:extLst>
          </p:nvPr>
        </p:nvGraphicFramePr>
        <p:xfrm>
          <a:off x="914400" y="3886200"/>
          <a:ext cx="2362200" cy="339612"/>
        </p:xfrm>
        <a:graphic>
          <a:graphicData uri="http://schemas.openxmlformats.org/presentationml/2006/ole">
            <mc:AlternateContent xmlns:mc="http://schemas.openxmlformats.org/markup-compatibility/2006">
              <mc:Choice xmlns:v="urn:schemas-microsoft-com:vml" Requires="v">
                <p:oleObj name="Equation" r:id="rId5" imgW="1079500" imgH="177800" progId="Equation.3">
                  <p:embed/>
                </p:oleObj>
              </mc:Choice>
              <mc:Fallback>
                <p:oleObj name="Equation" r:id="rId5" imgW="1079500" imgH="177800" progId="Equation.3">
                  <p:embed/>
                  <p:pic>
                    <p:nvPicPr>
                      <p:cNvPr id="307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886200"/>
                        <a:ext cx="2362200" cy="339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2256FE03-7FA4-6AA9-609B-DF29D2976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607551" cy="5811838"/>
          </a:xfrm>
        </p:spPr>
      </p:pic>
      <p:sp>
        <p:nvSpPr>
          <p:cNvPr id="3" name="Title 2">
            <a:extLst>
              <a:ext uri="{FF2B5EF4-FFF2-40B4-BE49-F238E27FC236}">
                <a16:creationId xmlns:a16="http://schemas.microsoft.com/office/drawing/2014/main" id="{E172D9A2-4E99-8C20-8E3A-91EFF7B7A518}"/>
              </a:ext>
            </a:extLst>
          </p:cNvPr>
          <p:cNvSpPr>
            <a:spLocks noGrp="1"/>
          </p:cNvSpPr>
          <p:nvPr>
            <p:ph type="title"/>
          </p:nvPr>
        </p:nvSpPr>
        <p:spPr/>
        <p:txBody>
          <a:bodyPr/>
          <a:lstStyle/>
          <a:p>
            <a:r>
              <a:rPr lang="en-US" dirty="0"/>
              <a:t>P/E Ratio, Yields, and Growth Rates SP500</a:t>
            </a:r>
          </a:p>
        </p:txBody>
      </p:sp>
      <p:sp>
        <p:nvSpPr>
          <p:cNvPr id="4" name="Slide Number Placeholder 3">
            <a:extLst>
              <a:ext uri="{FF2B5EF4-FFF2-40B4-BE49-F238E27FC236}">
                <a16:creationId xmlns:a16="http://schemas.microsoft.com/office/drawing/2014/main" id="{9F53E9BF-64F9-D723-D49B-1297FE2B64A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ADF98B8-47DA-760D-E681-854A02A4D71C}"/>
              </a:ext>
            </a:extLst>
          </p:cNvPr>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14493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endParaRPr lang="en-US" dirty="0">
              <a:latin typeface="Calibri" panose="020F0502020204030204" pitchFamily="34" charset="0"/>
              <a:ea typeface="ＭＳ Ｐゴシック" charset="0"/>
            </a:endParaRP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dirty="0" err="1"/>
              <a:t>Comparables</a:t>
            </a:r>
            <a:endParaRPr lang="en-US" dirty="0"/>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JC Penny (2/3/18)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Accounting</a:t>
            </a:r>
            <a:endParaRPr lang="en-US" dirty="0"/>
          </a:p>
        </p:txBody>
      </p:sp>
      <p:pic>
        <p:nvPicPr>
          <p:cNvPr id="9" name="Content Placeholder 8">
            <a:extLst>
              <a:ext uri="{FF2B5EF4-FFF2-40B4-BE49-F238E27FC236}">
                <a16:creationId xmlns:a16="http://schemas.microsoft.com/office/drawing/2014/main" id="{A7227384-69EC-5840-AF21-0861899E7DF7}"/>
              </a:ext>
            </a:extLst>
          </p:cNvPr>
          <p:cNvPicPr>
            <a:picLocks noGrp="1" noChangeAspect="1"/>
          </p:cNvPicPr>
          <p:nvPr>
            <p:ph idx="1"/>
          </p:nvPr>
        </p:nvPicPr>
        <p:blipFill>
          <a:blip r:embed="rId2"/>
          <a:stretch>
            <a:fillRect/>
          </a:stretch>
        </p:blipFill>
        <p:spPr>
          <a:xfrm>
            <a:off x="384048" y="762000"/>
            <a:ext cx="8458200" cy="1752600"/>
          </a:xfrm>
        </p:spPr>
      </p:pic>
      <p:pic>
        <p:nvPicPr>
          <p:cNvPr id="11" name="Picture 10">
            <a:extLst>
              <a:ext uri="{FF2B5EF4-FFF2-40B4-BE49-F238E27FC236}">
                <a16:creationId xmlns:a16="http://schemas.microsoft.com/office/drawing/2014/main" id="{D5BCAC74-6525-CF43-AB51-A3EF09A1DA48}"/>
              </a:ext>
            </a:extLst>
          </p:cNvPr>
          <p:cNvPicPr>
            <a:picLocks noChangeAspect="1"/>
          </p:cNvPicPr>
          <p:nvPr/>
        </p:nvPicPr>
        <p:blipFill rotWithShape="1">
          <a:blip r:embed="rId3"/>
          <a:srcRect t="10857"/>
          <a:stretch/>
        </p:blipFill>
        <p:spPr>
          <a:xfrm>
            <a:off x="430543" y="2505105"/>
            <a:ext cx="8627007" cy="1073105"/>
          </a:xfrm>
          <a:prstGeom prst="rect">
            <a:avLst/>
          </a:prstGeom>
        </p:spPr>
      </p:pic>
      <p:pic>
        <p:nvPicPr>
          <p:cNvPr id="13" name="Picture 12">
            <a:extLst>
              <a:ext uri="{FF2B5EF4-FFF2-40B4-BE49-F238E27FC236}">
                <a16:creationId xmlns:a16="http://schemas.microsoft.com/office/drawing/2014/main" id="{C570E0BA-B2F0-4C41-B202-1B175BBEAE4F}"/>
              </a:ext>
            </a:extLst>
          </p:cNvPr>
          <p:cNvPicPr>
            <a:picLocks noChangeAspect="1"/>
          </p:cNvPicPr>
          <p:nvPr/>
        </p:nvPicPr>
        <p:blipFill>
          <a:blip r:embed="rId4"/>
          <a:stretch>
            <a:fillRect/>
          </a:stretch>
        </p:blipFill>
        <p:spPr>
          <a:xfrm>
            <a:off x="342899" y="3578210"/>
            <a:ext cx="8627007" cy="1545326"/>
          </a:xfrm>
          <a:prstGeom prst="rect">
            <a:avLst/>
          </a:prstGeom>
        </p:spPr>
      </p:pic>
      <p:pic>
        <p:nvPicPr>
          <p:cNvPr id="15" name="Picture 14">
            <a:extLst>
              <a:ext uri="{FF2B5EF4-FFF2-40B4-BE49-F238E27FC236}">
                <a16:creationId xmlns:a16="http://schemas.microsoft.com/office/drawing/2014/main" id="{BFD2B83A-527F-8A43-96FB-2B62819381C5}"/>
              </a:ext>
            </a:extLst>
          </p:cNvPr>
          <p:cNvPicPr>
            <a:picLocks noChangeAspect="1"/>
          </p:cNvPicPr>
          <p:nvPr/>
        </p:nvPicPr>
        <p:blipFill>
          <a:blip r:embed="rId5"/>
          <a:stretch>
            <a:fillRect/>
          </a:stretch>
        </p:blipFill>
        <p:spPr>
          <a:xfrm>
            <a:off x="342898" y="5269170"/>
            <a:ext cx="8191501" cy="853952"/>
          </a:xfrm>
          <a:prstGeom prst="rect">
            <a:avLst/>
          </a:prstGeom>
        </p:spPr>
      </p:pic>
    </p:spTree>
    <p:extLst>
      <p:ext uri="{BB962C8B-B14F-4D97-AF65-F5344CB8AC3E}">
        <p14:creationId xmlns:p14="http://schemas.microsoft.com/office/powerpoint/2010/main" val="65715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68307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P/E Ratio: </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002197" cy="246221"/>
          </a:xfrm>
          <a:prstGeom prst="rect">
            <a:avLst/>
          </a:prstGeom>
          <a:noFill/>
        </p:spPr>
        <p:txBody>
          <a:bodyPr wrap="none" rtlCol="0">
            <a:spAutoFit/>
          </a:bodyPr>
          <a:lstStyle/>
          <a:p>
            <a:r>
              <a:rPr lang="en-US" sz="1000" dirty="0">
                <a:latin typeface="+mn-lt"/>
              </a:rPr>
              <a:t>Source: </a:t>
            </a:r>
            <a:r>
              <a:rPr lang="en-US" sz="1000" dirty="0" err="1">
                <a:latin typeface="+mn-lt"/>
              </a:rPr>
              <a:t>YCharts</a:t>
            </a:r>
            <a:endParaRPr lang="en-US" sz="1000" dirty="0">
              <a:latin typeface="+mn-lt"/>
            </a:endParaRPr>
          </a:p>
        </p:txBody>
      </p:sp>
      <p:graphicFrame>
        <p:nvGraphicFramePr>
          <p:cNvPr id="7" name="Object 6">
            <a:extLst>
              <a:ext uri="{FF2B5EF4-FFF2-40B4-BE49-F238E27FC236}">
                <a16:creationId xmlns:a16="http://schemas.microsoft.com/office/drawing/2014/main" id="{7C754E2F-9D06-BCC9-6F67-B468FBE9B67F}"/>
              </a:ext>
            </a:extLst>
          </p:cNvPr>
          <p:cNvGraphicFramePr>
            <a:graphicFrameLocks noChangeAspect="1"/>
          </p:cNvGraphicFramePr>
          <p:nvPr/>
        </p:nvGraphicFramePr>
        <p:xfrm>
          <a:off x="533400" y="2133600"/>
          <a:ext cx="8308848" cy="2514600"/>
        </p:xfrm>
        <a:graphic>
          <a:graphicData uri="http://schemas.openxmlformats.org/presentationml/2006/ole">
            <mc:AlternateContent xmlns:mc="http://schemas.openxmlformats.org/markup-compatibility/2006">
              <mc:Choice xmlns:v="urn:schemas-microsoft-com:vml" Requires="v">
                <p:oleObj name="Worksheet" r:id="rId2" imgW="13906500" imgH="1638300" progId="Excel.Sheet.12">
                  <p:embed/>
                </p:oleObj>
              </mc:Choice>
              <mc:Fallback>
                <p:oleObj name="Worksheet" r:id="rId2" imgW="13906500" imgH="1638300" progId="Excel.Sheet.12">
                  <p:embed/>
                  <p:pic>
                    <p:nvPicPr>
                      <p:cNvPr id="7" name="Object 6">
                        <a:extLst>
                          <a:ext uri="{FF2B5EF4-FFF2-40B4-BE49-F238E27FC236}">
                            <a16:creationId xmlns:a16="http://schemas.microsoft.com/office/drawing/2014/main" id="{7C754E2F-9D06-BCC9-6F67-B468FBE9B67F}"/>
                          </a:ext>
                        </a:extLst>
                      </p:cNvPr>
                      <p:cNvPicPr/>
                      <p:nvPr/>
                    </p:nvPicPr>
                    <p:blipFill>
                      <a:blip r:embed="rId3"/>
                      <a:stretch>
                        <a:fillRect/>
                      </a:stretch>
                    </p:blipFill>
                    <p:spPr>
                      <a:xfrm>
                        <a:off x="533400" y="2133600"/>
                        <a:ext cx="8308848" cy="25146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67D1F9C-1023-9B75-31B6-FE1CAFADB17E}"/>
                  </a:ext>
                </a:extLst>
              </p14:cNvPr>
              <p14:cNvContentPartPr/>
              <p14:nvPr/>
            </p14:nvContentPartPr>
            <p14:xfrm>
              <a:off x="5447349" y="2922223"/>
              <a:ext cx="372960" cy="1667880"/>
            </p14:xfrm>
          </p:contentPart>
        </mc:Choice>
        <mc:Fallback xmlns="">
          <p:pic>
            <p:nvPicPr>
              <p:cNvPr id="2" name="Ink 1">
                <a:extLst>
                  <a:ext uri="{FF2B5EF4-FFF2-40B4-BE49-F238E27FC236}">
                    <a16:creationId xmlns:a16="http://schemas.microsoft.com/office/drawing/2014/main" id="{C67D1F9C-1023-9B75-31B6-FE1CAFADB17E}"/>
                  </a:ext>
                </a:extLst>
              </p:cNvPr>
              <p:cNvPicPr/>
              <p:nvPr/>
            </p:nvPicPr>
            <p:blipFill>
              <a:blip r:embed="rId5"/>
              <a:stretch>
                <a:fillRect/>
              </a:stretch>
            </p:blipFill>
            <p:spPr>
              <a:xfrm>
                <a:off x="5393709" y="2814583"/>
                <a:ext cx="480600" cy="188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3046C8C-A2AB-1075-A41D-63779A46F3B7}"/>
                  </a:ext>
                </a:extLst>
              </p14:cNvPr>
              <p14:cNvContentPartPr/>
              <p14:nvPr/>
            </p14:nvContentPartPr>
            <p14:xfrm>
              <a:off x="6062589" y="2875423"/>
              <a:ext cx="281880" cy="1783080"/>
            </p14:xfrm>
          </p:contentPart>
        </mc:Choice>
        <mc:Fallback xmlns="">
          <p:pic>
            <p:nvPicPr>
              <p:cNvPr id="6" name="Ink 5">
                <a:extLst>
                  <a:ext uri="{FF2B5EF4-FFF2-40B4-BE49-F238E27FC236}">
                    <a16:creationId xmlns:a16="http://schemas.microsoft.com/office/drawing/2014/main" id="{E3046C8C-A2AB-1075-A41D-63779A46F3B7}"/>
                  </a:ext>
                </a:extLst>
              </p:cNvPr>
              <p:cNvPicPr/>
              <p:nvPr/>
            </p:nvPicPr>
            <p:blipFill>
              <a:blip r:embed="rId7"/>
              <a:stretch>
                <a:fillRect/>
              </a:stretch>
            </p:blipFill>
            <p:spPr>
              <a:xfrm>
                <a:off x="6008589" y="2767423"/>
                <a:ext cx="389520" cy="1998720"/>
              </a:xfrm>
              <a:prstGeom prst="rect">
                <a:avLst/>
              </a:prstGeom>
            </p:spPr>
          </p:pic>
        </mc:Fallback>
      </mc:AlternateContent>
    </p:spTree>
    <p:extLst>
      <p:ext uri="{BB962C8B-B14F-4D97-AF65-F5344CB8AC3E}">
        <p14:creationId xmlns:p14="http://schemas.microsoft.com/office/powerpoint/2010/main" val="264556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Multiples based on book values</a:t>
            </a:r>
          </a:p>
          <a:p>
            <a:pPr lvl="1" eaLnBrk="1" hangingPunct="1"/>
            <a:r>
              <a:rPr lang="en-US" dirty="0">
                <a:latin typeface="Calibri" panose="020F0502020204030204" pitchFamily="34" charset="0"/>
                <a:ea typeface="ＭＳ Ｐゴシック" charset="0"/>
              </a:rPr>
              <a:t>Accounting weaknesses</a:t>
            </a:r>
          </a:p>
          <a:p>
            <a:pPr lvl="1" eaLnBrk="1" hangingPunct="1"/>
            <a:r>
              <a:rPr lang="en-US" dirty="0">
                <a:latin typeface="Calibri" panose="020F0502020204030204" pitchFamily="34" charset="0"/>
                <a:ea typeface="ＭＳ Ｐゴシック" charset="0"/>
              </a:rPr>
              <a:t>Equity can be negative</a:t>
            </a:r>
          </a:p>
          <a:p>
            <a:pPr eaLnBrk="1" hangingPunct="1"/>
            <a:endParaRPr lang="en-US" b="1"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Price/Sales Ratio</a:t>
            </a:r>
          </a:p>
          <a:p>
            <a:pPr lvl="1" eaLnBrk="1" hangingPunct="1"/>
            <a:r>
              <a:rPr lang="en-US" dirty="0">
                <a:latin typeface="Calibri" panose="020F0502020204030204" pitchFamily="34" charset="0"/>
                <a:ea typeface="ＭＳ Ｐゴシック" charset="0"/>
              </a:rPr>
              <a:t>Ignores profitability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35148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D/E </a:t>
            </a:r>
            <a:r>
              <a:rPr lang="en-US" dirty="0">
                <a:latin typeface="Calibri" panose="020F0502020204030204" pitchFamily="34" charset="0"/>
                <a:ea typeface="ＭＳ Ｐゴシック" charset="0"/>
              </a:rPr>
              <a:t>and </a:t>
            </a:r>
            <a:r>
              <a:rPr lang="en-US" b="1" dirty="0">
                <a:latin typeface="Calibri" panose="020F0502020204030204" pitchFamily="34" charset="0"/>
                <a:ea typeface="ＭＳ Ｐゴシック" charset="0"/>
              </a:rPr>
              <a:t>Total Liabilities/Equity</a:t>
            </a:r>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b="1" dirty="0">
                <a:latin typeface="Calibri" panose="020F0502020204030204" pitchFamily="34" charset="0"/>
                <a:ea typeface="ＭＳ Ｐゴシック" charset="0"/>
              </a:rPr>
              <a:t>Times Interest Earned</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Oper</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Inc</a:t>
            </a:r>
            <a:r>
              <a:rPr lang="en-US" dirty="0">
                <a:latin typeface="Calibri" panose="020F0502020204030204" pitchFamily="34" charset="0"/>
                <a:ea typeface="ＭＳ Ｐゴシック" charset="0"/>
              </a:rPr>
              <a:t> /Int. Pay.</a:t>
            </a:r>
          </a:p>
          <a:p>
            <a:pPr eaLnBrk="1" hangingPunct="1"/>
            <a:r>
              <a:rPr lang="en-US" b="1" dirty="0">
                <a:latin typeface="Calibri" panose="020F0502020204030204" pitchFamily="34" charset="0"/>
                <a:ea typeface="ＭＳ Ｐゴシック" charset="0"/>
              </a:rPr>
              <a:t>Current Ratio</a:t>
            </a:r>
            <a:r>
              <a:rPr lang="en-US" dirty="0">
                <a:latin typeface="Calibri" panose="020F0502020204030204" pitchFamily="34" charset="0"/>
                <a:ea typeface="ＭＳ Ｐゴシック" charset="0"/>
              </a:rPr>
              <a:t>:  Current Assets/Current </a:t>
            </a:r>
            <a:r>
              <a:rPr lang="en-US" dirty="0" err="1">
                <a:latin typeface="Calibri" panose="020F0502020204030204" pitchFamily="34" charset="0"/>
                <a:ea typeface="ＭＳ Ｐゴシック" charset="0"/>
              </a:rPr>
              <a:t>Liab</a:t>
            </a:r>
            <a:endParaRPr lang="en-US"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Turnover Ratios</a:t>
            </a:r>
            <a:r>
              <a:rPr lang="en-US" dirty="0">
                <a:latin typeface="Calibri" panose="020F0502020204030204" pitchFamily="34" charset="0"/>
                <a:ea typeface="ＭＳ Ｐゴシック" charset="0"/>
              </a:rPr>
              <a:t>:  Net Sales / Inventories </a:t>
            </a:r>
          </a:p>
          <a:p>
            <a:pPr eaLnBrk="1" hangingPunct="1"/>
            <a:r>
              <a:rPr lang="en-US" b="1" dirty="0">
                <a:latin typeface="Calibri" panose="020F0502020204030204" pitchFamily="34" charset="0"/>
                <a:ea typeface="ＭＳ Ｐゴシック" charset="0"/>
              </a:rPr>
              <a:t>Days of </a:t>
            </a:r>
            <a:r>
              <a:rPr lang="en-US" b="1" dirty="0" err="1">
                <a:latin typeface="Calibri" panose="020F0502020204030204" pitchFamily="34" charset="0"/>
                <a:ea typeface="ＭＳ Ｐゴシック" charset="0"/>
              </a:rPr>
              <a:t>Inven</a:t>
            </a:r>
            <a:r>
              <a:rPr lang="en-US" b="1" dirty="0">
                <a:latin typeface="Calibri" panose="020F0502020204030204" pitchFamily="34" charset="0"/>
                <a:ea typeface="ＭＳ Ｐゴシック" charset="0"/>
              </a:rPr>
              <a:t>. Outstand.</a:t>
            </a:r>
            <a:r>
              <a:rPr lang="en-US" dirty="0">
                <a:latin typeface="Calibri" panose="020F0502020204030204" pitchFamily="34" charset="0"/>
                <a:ea typeface="ＭＳ Ｐゴシック" charset="0"/>
              </a:rPr>
              <a:t>:  365*</a:t>
            </a:r>
            <a:r>
              <a:rPr lang="en-US" dirty="0" err="1">
                <a:latin typeface="Calibri" panose="020F0502020204030204" pitchFamily="34" charset="0"/>
                <a:ea typeface="ＭＳ Ｐゴシック" charset="0"/>
              </a:rPr>
              <a:t>Inven</a:t>
            </a:r>
            <a:r>
              <a:rPr lang="en-US" dirty="0">
                <a:latin typeface="Calibri" panose="020F0502020204030204" pitchFamily="34" charset="0"/>
                <a:ea typeface="ＭＳ Ｐゴシック" charset="0"/>
              </a:rPr>
              <a:t>/Net Sales</a:t>
            </a: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and Liquidity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Profit Margin (Return on Sales):</a:t>
            </a:r>
            <a:r>
              <a:rPr lang="en-US" sz="2000" dirty="0">
                <a:latin typeface="Calibri" panose="020F0502020204030204" pitchFamily="34" charset="0"/>
                <a:ea typeface="ＭＳ Ｐゴシック" charset="0"/>
              </a:rPr>
              <a:t>  NI / Sales</a:t>
            </a:r>
          </a:p>
          <a:p>
            <a:pPr eaLnBrk="1" hangingPunct="1"/>
            <a:r>
              <a:rPr lang="en-US" sz="2000" b="1" dirty="0">
                <a:latin typeface="Calibri" panose="020F0502020204030204" pitchFamily="34" charset="0"/>
                <a:ea typeface="ＭＳ Ｐゴシック" charset="0"/>
              </a:rPr>
              <a:t>Return on Assets or Equity</a:t>
            </a:r>
            <a:r>
              <a:rPr lang="en-US" sz="2000" dirty="0">
                <a:latin typeface="Calibri" panose="020F0502020204030204" pitchFamily="34" charset="0"/>
                <a:ea typeface="ＭＳ Ｐゴシック" charset="0"/>
              </a:rPr>
              <a:t>:  NI / Ass or NI / E</a:t>
            </a:r>
          </a:p>
          <a:p>
            <a:pPr eaLnBrk="1" hangingPunct="1"/>
            <a:r>
              <a:rPr lang="en-US" sz="2000" b="1" dirty="0">
                <a:latin typeface="Calibri" panose="020F0502020204030204" pitchFamily="34" charset="0"/>
                <a:ea typeface="ＭＳ Ｐゴシック" charset="0"/>
              </a:rPr>
              <a:t>Dividend Yield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MV Equity</a:t>
            </a:r>
          </a:p>
          <a:p>
            <a:pPr eaLnBrk="1" hangingPunct="1"/>
            <a:r>
              <a:rPr lang="en-US" sz="2000" b="1" dirty="0">
                <a:latin typeface="Calibri" panose="020F0502020204030204" pitchFamily="34" charset="0"/>
                <a:ea typeface="ＭＳ Ｐゴシック" charset="0"/>
              </a:rPr>
              <a:t>Payout Ratio</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E repurchase) / NI</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Profitability Ratios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P/E Ratio: </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002197" cy="246221"/>
          </a:xfrm>
          <a:prstGeom prst="rect">
            <a:avLst/>
          </a:prstGeom>
          <a:noFill/>
        </p:spPr>
        <p:txBody>
          <a:bodyPr wrap="none" rtlCol="0">
            <a:spAutoFit/>
          </a:bodyPr>
          <a:lstStyle/>
          <a:p>
            <a:r>
              <a:rPr lang="en-US" sz="1000" dirty="0">
                <a:latin typeface="+mn-lt"/>
              </a:rPr>
              <a:t>Source: </a:t>
            </a:r>
            <a:r>
              <a:rPr lang="en-US" sz="1000" dirty="0" err="1">
                <a:latin typeface="+mn-lt"/>
              </a:rPr>
              <a:t>YCharts</a:t>
            </a:r>
            <a:endParaRPr lang="en-US" sz="1000" dirty="0">
              <a:latin typeface="+mn-lt"/>
            </a:endParaRPr>
          </a:p>
        </p:txBody>
      </p:sp>
      <p:graphicFrame>
        <p:nvGraphicFramePr>
          <p:cNvPr id="7" name="Object 6">
            <a:extLst>
              <a:ext uri="{FF2B5EF4-FFF2-40B4-BE49-F238E27FC236}">
                <a16:creationId xmlns:a16="http://schemas.microsoft.com/office/drawing/2014/main" id="{7C754E2F-9D06-BCC9-6F67-B468FBE9B67F}"/>
              </a:ext>
            </a:extLst>
          </p:cNvPr>
          <p:cNvGraphicFramePr>
            <a:graphicFrameLocks noChangeAspect="1"/>
          </p:cNvGraphicFramePr>
          <p:nvPr>
            <p:extLst>
              <p:ext uri="{D42A27DB-BD31-4B8C-83A1-F6EECF244321}">
                <p14:modId xmlns:p14="http://schemas.microsoft.com/office/powerpoint/2010/main" val="3615203997"/>
              </p:ext>
            </p:extLst>
          </p:nvPr>
        </p:nvGraphicFramePr>
        <p:xfrm>
          <a:off x="533400" y="2133600"/>
          <a:ext cx="8308848" cy="2514600"/>
        </p:xfrm>
        <a:graphic>
          <a:graphicData uri="http://schemas.openxmlformats.org/presentationml/2006/ole">
            <mc:AlternateContent xmlns:mc="http://schemas.openxmlformats.org/markup-compatibility/2006">
              <mc:Choice xmlns:v="urn:schemas-microsoft-com:vml" Requires="v">
                <p:oleObj name="Worksheet" r:id="rId2" imgW="13906500" imgH="1638300" progId="Excel.Sheet.12">
                  <p:embed/>
                </p:oleObj>
              </mc:Choice>
              <mc:Fallback>
                <p:oleObj name="Worksheet" r:id="rId2" imgW="13906500" imgH="1638300" progId="Excel.Sheet.12">
                  <p:embed/>
                  <p:pic>
                    <p:nvPicPr>
                      <p:cNvPr id="0" name=""/>
                      <p:cNvPicPr/>
                      <p:nvPr/>
                    </p:nvPicPr>
                    <p:blipFill>
                      <a:blip r:embed="rId3"/>
                      <a:stretch>
                        <a:fillRect/>
                      </a:stretch>
                    </p:blipFill>
                    <p:spPr>
                      <a:xfrm>
                        <a:off x="533400" y="2133600"/>
                        <a:ext cx="8308848" cy="25146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28FAC248-0AC2-E092-9E72-5E9AAB1A2090}"/>
                  </a:ext>
                </a:extLst>
              </p14:cNvPr>
              <p14:cNvContentPartPr/>
              <p14:nvPr/>
            </p14:nvContentPartPr>
            <p14:xfrm>
              <a:off x="3160989" y="3052183"/>
              <a:ext cx="286920" cy="1558440"/>
            </p14:xfrm>
          </p:contentPart>
        </mc:Choice>
        <mc:Fallback xmlns="">
          <p:pic>
            <p:nvPicPr>
              <p:cNvPr id="9" name="Ink 8">
                <a:extLst>
                  <a:ext uri="{FF2B5EF4-FFF2-40B4-BE49-F238E27FC236}">
                    <a16:creationId xmlns:a16="http://schemas.microsoft.com/office/drawing/2014/main" id="{28FAC248-0AC2-E092-9E72-5E9AAB1A2090}"/>
                  </a:ext>
                </a:extLst>
              </p:cNvPr>
              <p:cNvPicPr/>
              <p:nvPr/>
            </p:nvPicPr>
            <p:blipFill>
              <a:blip r:embed="rId5"/>
              <a:stretch>
                <a:fillRect/>
              </a:stretch>
            </p:blipFill>
            <p:spPr>
              <a:xfrm>
                <a:off x="3106989" y="2944543"/>
                <a:ext cx="394560" cy="1774080"/>
              </a:xfrm>
              <a:prstGeom prst="rect">
                <a:avLst/>
              </a:prstGeom>
            </p:spPr>
          </p:pic>
        </mc:Fallback>
      </mc:AlternateContent>
    </p:spTree>
    <p:extLst>
      <p:ext uri="{BB962C8B-B14F-4D97-AF65-F5344CB8AC3E}">
        <p14:creationId xmlns:p14="http://schemas.microsoft.com/office/powerpoint/2010/main" val="16194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err="1"/>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or 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4105501203"/>
              </p:ext>
            </p:extLst>
          </p:nvPr>
        </p:nvGraphicFramePr>
        <p:xfrm>
          <a:off x="2438400" y="878681"/>
          <a:ext cx="1524000" cy="624568"/>
        </p:xfrm>
        <a:graphic>
          <a:graphicData uri="http://schemas.openxmlformats.org/presentationml/2006/ole">
            <mc:AlternateContent xmlns:mc="http://schemas.openxmlformats.org/markup-compatibility/2006">
              <mc:Choice xmlns:v="urn:schemas-microsoft-com:vml" Requires="v">
                <p:oleObj name="Equation" r:id="rId2" imgW="901700" imgH="406400" progId="Equation.3">
                  <p:embed/>
                </p:oleObj>
              </mc:Choice>
              <mc:Fallback>
                <p:oleObj name="Equation" r:id="rId2" imgW="901700" imgH="406400" progId="Equation.3">
                  <p:embed/>
                  <p:pic>
                    <p:nvPicPr>
                      <p:cNvPr id="6" name="Object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878681"/>
                        <a:ext cx="1524000" cy="624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name="Equation" r:id="rId4" imgW="1714500" imgH="469900" progId="Equation.3">
                  <p:embed/>
                </p:oleObj>
              </mc:Choice>
              <mc:Fallback>
                <p:oleObj name="Equation" r:id="rId4" imgW="1714500" imgH="469900" progId="Equation.3">
                  <p:embed/>
                  <p:pic>
                    <p:nvPicPr>
                      <p:cNvPr id="7" name="Object 1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4289058066"/>
              </p:ext>
            </p:extLst>
          </p:nvPr>
        </p:nvGraphicFramePr>
        <p:xfrm>
          <a:off x="5257800" y="5105400"/>
          <a:ext cx="2514600" cy="762000"/>
        </p:xfrm>
        <a:graphic>
          <a:graphicData uri="http://schemas.openxmlformats.org/presentationml/2006/ole">
            <mc:AlternateContent xmlns:mc="http://schemas.openxmlformats.org/markup-compatibility/2006">
              <mc:Choice xmlns:v="urn:schemas-microsoft-com:vml" Requires="v">
                <p:oleObj name="Equation" r:id="rId6" imgW="1104900" imgH="393700" progId="Equation.3">
                  <p:embed/>
                </p:oleObj>
              </mc:Choice>
              <mc:Fallback>
                <p:oleObj name="Equation" r:id="rId6" imgW="1104900" imgH="393700" progId="Equation.3">
                  <p:embed/>
                  <p:pic>
                    <p:nvPicPr>
                      <p:cNvPr id="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105400"/>
                        <a:ext cx="2514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t>Comparables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ratios may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13774</TotalTime>
  <Words>1569</Words>
  <Application>Microsoft Macintosh PowerPoint</Application>
  <PresentationFormat>On-screen Show (4:3)</PresentationFormat>
  <Paragraphs>206</Paragraphs>
  <Slides>23</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3" baseType="lpstr">
      <vt:lpstr>NSimSun</vt:lpstr>
      <vt:lpstr>Arial</vt:lpstr>
      <vt:lpstr>Calibri</vt:lpstr>
      <vt:lpstr>Courier New</vt:lpstr>
      <vt:lpstr>Times New Roman</vt:lpstr>
      <vt:lpstr>Wingdings</vt:lpstr>
      <vt:lpstr>Wingdings 2</vt:lpstr>
      <vt:lpstr>CG Body - Standard</vt:lpstr>
      <vt:lpstr>Worksheet</vt:lpstr>
      <vt:lpstr>Equation</vt:lpstr>
      <vt:lpstr>Two Approaches to Equity Valuations</vt:lpstr>
      <vt:lpstr>Valuation with Comparables</vt:lpstr>
      <vt:lpstr>Valuation with Comparables</vt:lpstr>
      <vt:lpstr>P/E Ratio: </vt:lpstr>
      <vt:lpstr>Valuation in Practice</vt:lpstr>
      <vt:lpstr>Valuation in Practice</vt:lpstr>
      <vt:lpstr>Primary Multiplier Used by the Survey Participants</vt:lpstr>
      <vt:lpstr>P/E Ratio</vt:lpstr>
      <vt:lpstr>P/E Ratio:  The Role of Growth</vt:lpstr>
      <vt:lpstr>P/E Ratio:  PVGO</vt:lpstr>
      <vt:lpstr>3-yr Growth Rate of Earnings vs. Forward Earnings Yield (E/P) 2021</vt:lpstr>
      <vt:lpstr>P/E Ratios, E(r), and E(g)</vt:lpstr>
      <vt:lpstr>P/E Ratio, Yields, and Growth Rates SP500</vt:lpstr>
      <vt:lpstr>Limitations of P/E Ratios</vt:lpstr>
      <vt:lpstr>P/E Ratio Limitations:  Debt Adjustments</vt:lpstr>
      <vt:lpstr>Other Financial Ratios</vt:lpstr>
      <vt:lpstr>EBITDA</vt:lpstr>
      <vt:lpstr>JC Penny (2/3/18)</vt:lpstr>
      <vt:lpstr>EBITDA: SEC C&amp;DI (5/17/16)</vt:lpstr>
      <vt:lpstr>P/E Ratio: </vt:lpstr>
      <vt:lpstr>Other Financial Ratios</vt:lpstr>
      <vt:lpstr>Financial Ratios and Liquidity Ratios</vt:lpstr>
      <vt:lpstr>Financial Ratios:  Profitability Ratios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242</cp:revision>
  <cp:lastPrinted>2016-10-18T13:29:15Z</cp:lastPrinted>
  <dcterms:created xsi:type="dcterms:W3CDTF">2011-03-23T00:19:14Z</dcterms:created>
  <dcterms:modified xsi:type="dcterms:W3CDTF">2022-10-30T19:58:45Z</dcterms:modified>
</cp:coreProperties>
</file>