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92" r:id="rId2"/>
    <p:sldId id="293" r:id="rId3"/>
    <p:sldId id="307" r:id="rId4"/>
    <p:sldId id="327" r:id="rId5"/>
    <p:sldId id="328" r:id="rId6"/>
    <p:sldId id="330" r:id="rId7"/>
    <p:sldId id="331" r:id="rId8"/>
    <p:sldId id="319" r:id="rId9"/>
    <p:sldId id="332" r:id="rId10"/>
    <p:sldId id="300" r:id="rId11"/>
    <p:sldId id="294" r:id="rId12"/>
    <p:sldId id="295" r:id="rId13"/>
    <p:sldId id="320" r:id="rId14"/>
    <p:sldId id="325" r:id="rId15"/>
    <p:sldId id="329" r:id="rId16"/>
    <p:sldId id="315" r:id="rId17"/>
    <p:sldId id="321" r:id="rId18"/>
    <p:sldId id="322" r:id="rId19"/>
    <p:sldId id="303" r:id="rId20"/>
    <p:sldId id="323" r:id="rId21"/>
    <p:sldId id="324" r:id="rId22"/>
    <p:sldId id="316" r:id="rId23"/>
    <p:sldId id="317" r:id="rId2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/>
    <p:restoredTop sz="86469" autoAdjust="0"/>
  </p:normalViewPr>
  <p:slideViewPr>
    <p:cSldViewPr>
      <p:cViewPr varScale="1">
        <p:scale>
          <a:sx n="124" d="100"/>
          <a:sy n="124" d="100"/>
        </p:scale>
        <p:origin x="17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22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CF_Ch11_MrkImp_22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6.33%: 81K-215K (single); 162K-323K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$147,000 (2022)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$147,000 (2022)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(2022)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894415E-E1B5-87EF-9FA8-727655E3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5" y="532703"/>
            <a:ext cx="8458199" cy="3271324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A9F57AB-9D65-D673-02FC-96471686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88740"/>
            <a:ext cx="4335246" cy="2189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112761" y="4507601"/>
            <a:ext cx="3403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2023, expect about a 7%</a:t>
            </a:r>
            <a:br>
              <a:rPr lang="en-US" dirty="0"/>
            </a:br>
            <a:r>
              <a:rPr lang="en-US" dirty="0"/>
              <a:t>increase in the bracket cut offs.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$80,000 (TI= 67,450 (80k – 12.5k stan. deduct.) [TY 2021]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</a:t>
            </a:r>
            <a:r>
              <a:rPr lang="en-US" sz="1800"/>
              <a:t>= 10,588 </a:t>
            </a:r>
            <a:r>
              <a:rPr lang="en-US" sz="1800" dirty="0"/>
              <a:t>/ 67,450 = 15.7%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9F158D3-A1B7-1708-3C8C-B8A6337BD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1" b="6060"/>
          <a:stretch/>
        </p:blipFill>
        <p:spPr>
          <a:xfrm>
            <a:off x="533400" y="4343400"/>
            <a:ext cx="8226552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Sept 2022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4.72%. What would be an estimate of the marginal tax rate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7F581F3A-5F03-0693-6E0E-6456AE83F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9" y="685800"/>
            <a:ext cx="3803109" cy="3429000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4258E3B-874B-D7DD-E90A-0F68A279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69235"/>
            <a:ext cx="4264152" cy="34798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000" dirty="0"/>
              <a:t>Q 11.25:  </a:t>
            </a:r>
          </a:p>
          <a:p>
            <a:pPr lvl="1"/>
            <a:r>
              <a:rPr lang="en-US" sz="2000" dirty="0"/>
              <a:t>You are deciding between the following two investments: (1) A 10-year </a:t>
            </a:r>
            <a:r>
              <a:rPr lang="en-US" sz="2000" i="1" dirty="0"/>
              <a:t>zero coupon </a:t>
            </a:r>
            <a:r>
              <a:rPr lang="en-US" sz="2000" dirty="0"/>
              <a:t>bond; and (2) a 10% </a:t>
            </a:r>
            <a:r>
              <a:rPr lang="en-US" sz="2000" i="1" dirty="0"/>
              <a:t>coupon </a:t>
            </a:r>
            <a:r>
              <a:rPr lang="en-US" sz="2000" dirty="0"/>
              <a:t>bond.  Both bonds have a YTM of 10% and the appropriate interest/discount rate is 1</a:t>
            </a:r>
            <a:r>
              <a:rPr lang="en-US" sz="2000" dirty="0">
                <a:latin typeface="Helvetica" pitchFamily="34" charset="0"/>
              </a:rPr>
              <a:t>0%.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Assume that you can invest $1,000 in either bond and the interest on the zero-coupon bond is only taxed when it is paid (</a:t>
            </a:r>
            <a:r>
              <a:rPr lang="en-US" sz="2000" i="1" u="sng" dirty="0">
                <a:latin typeface="Helvetica" pitchFamily="34" charset="0"/>
              </a:rPr>
              <a:t>not</a:t>
            </a:r>
            <a:r>
              <a:rPr lang="en-US" sz="2000" i="1" dirty="0">
                <a:latin typeface="Helvetica" pitchFamily="34" charset="0"/>
              </a:rPr>
              <a:t> </a:t>
            </a:r>
            <a:r>
              <a:rPr lang="en-US" sz="2000" dirty="0">
                <a:latin typeface="Helvetica" pitchFamily="34" charset="0"/>
              </a:rPr>
              <a:t>a correct statement of the law), and the marginal tax rate is 25%. 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What’s the difference in the FV of the two bonds?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Bond Interest</a:t>
            </a:r>
            <a:endParaRPr lang="en-US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4.4% and the one-year E(inflation) is 5.70%.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4.4%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2.77%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[(1+.0277) / (1+.0570)] - 1							=  </a:t>
            </a:r>
            <a:r>
              <a:rPr lang="en-US" sz="2400" b="1" dirty="0">
                <a:solidFill>
                  <a:srgbClr val="FF0000"/>
                </a:solidFill>
              </a:rPr>
              <a:t>-0.0277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-2.77%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they should be </a:t>
            </a:r>
            <a:r>
              <a:rPr lang="en-US" sz="2000" i="1" dirty="0"/>
              <a:t>subtracted for cash inflows </a:t>
            </a:r>
            <a:r>
              <a:rPr lang="en-US" sz="2000" dirty="0"/>
              <a:t>and </a:t>
            </a:r>
            <a:r>
              <a:rPr lang="en-US" sz="20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10251</TotalTime>
  <Words>1540</Words>
  <Application>Microsoft Macintosh PowerPoint</Application>
  <PresentationFormat>On-screen Show (4:3)</PresentationFormat>
  <Paragraphs>242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Helvetica</vt:lpstr>
      <vt:lpstr>Lucida Grande</vt:lpstr>
      <vt:lpstr>Times New Roman</vt:lpstr>
      <vt:lpstr>Wingdings</vt:lpstr>
      <vt:lpstr>Wingdings 2</vt:lpstr>
      <vt:lpstr>CG Body - Standard</vt:lpstr>
      <vt:lpstr>Equation</vt:lpstr>
      <vt:lpstr>Market Imperfections</vt:lpstr>
      <vt:lpstr>Disagreements</vt:lpstr>
      <vt:lpstr>Transaction Costs</vt:lpstr>
      <vt:lpstr>Residential Brokerage Commissions</vt:lpstr>
      <vt:lpstr>Transaction Costs: Trading Bonds</vt:lpstr>
      <vt:lpstr>Bid-Asked Spreads Stocks in $</vt:lpstr>
      <vt:lpstr>Bid-Ask Spreads (%) Investment Grade Bonds</vt:lpstr>
      <vt:lpstr>Transaction Costs: Liquidity</vt:lpstr>
      <vt:lpstr>Determinants of Corporate Bond Yields and Returns (‘99-’20)</vt:lpstr>
      <vt:lpstr>Taxes</vt:lpstr>
      <vt:lpstr>Marginal Federal Income Tax Rates (2022)</vt:lpstr>
      <vt:lpstr>Taxes:  Marginal and Average Rates</vt:lpstr>
      <vt:lpstr>Taxes:  Different Income and Taxpayers</vt:lpstr>
      <vt:lpstr>Yields, Prices, and Taxes</vt:lpstr>
      <vt:lpstr>Vanguard NJ LT Tax-Exempt Inv Sept 2022 (VNJTX)</vt:lpstr>
      <vt:lpstr>Pre-Tax and After-Tax Returns and Expenses</vt:lpstr>
      <vt:lpstr>Taxes: Capital Budgeting Rules</vt:lpstr>
      <vt:lpstr>Taxes, Timing, and NPV:  Bond Interest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242</cp:revision>
  <cp:lastPrinted>2018-10-10T20:51:39Z</cp:lastPrinted>
  <dcterms:created xsi:type="dcterms:W3CDTF">2010-03-06T12:54:42Z</dcterms:created>
  <dcterms:modified xsi:type="dcterms:W3CDTF">2022-10-09T16:10:21Z</dcterms:modified>
</cp:coreProperties>
</file>