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8"/>
  </p:notesMasterIdLst>
  <p:handoutMasterIdLst>
    <p:handoutMasterId r:id="rId39"/>
  </p:handoutMasterIdLst>
  <p:sldIdLst>
    <p:sldId id="357" r:id="rId2"/>
    <p:sldId id="426" r:id="rId3"/>
    <p:sldId id="433" r:id="rId4"/>
    <p:sldId id="427" r:id="rId5"/>
    <p:sldId id="414" r:id="rId6"/>
    <p:sldId id="417" r:id="rId7"/>
    <p:sldId id="418" r:id="rId8"/>
    <p:sldId id="428" r:id="rId9"/>
    <p:sldId id="393" r:id="rId10"/>
    <p:sldId id="415" r:id="rId11"/>
    <p:sldId id="416" r:id="rId12"/>
    <p:sldId id="429" r:id="rId13"/>
    <p:sldId id="430" r:id="rId14"/>
    <p:sldId id="434" r:id="rId15"/>
    <p:sldId id="420" r:id="rId16"/>
    <p:sldId id="422" r:id="rId17"/>
    <p:sldId id="436" r:id="rId18"/>
    <p:sldId id="423" r:id="rId19"/>
    <p:sldId id="406" r:id="rId20"/>
    <p:sldId id="431" r:id="rId21"/>
    <p:sldId id="407" r:id="rId22"/>
    <p:sldId id="411" r:id="rId23"/>
    <p:sldId id="412" r:id="rId24"/>
    <p:sldId id="359" r:id="rId25"/>
    <p:sldId id="354" r:id="rId26"/>
    <p:sldId id="355" r:id="rId27"/>
    <p:sldId id="356" r:id="rId28"/>
    <p:sldId id="410" r:id="rId29"/>
    <p:sldId id="432" r:id="rId30"/>
    <p:sldId id="361" r:id="rId31"/>
    <p:sldId id="362" r:id="rId32"/>
    <p:sldId id="363" r:id="rId33"/>
    <p:sldId id="435" r:id="rId34"/>
    <p:sldId id="437" r:id="rId35"/>
    <p:sldId id="392" r:id="rId36"/>
    <p:sldId id="438" r:id="rId37"/>
  </p:sldIdLst>
  <p:sldSz cx="9144000" cy="6858000" type="screen4x3"/>
  <p:notesSz cx="6858000" cy="9180513"/>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B233A0"/>
    <a:srgbClr val="146BEC"/>
    <a:srgbClr val="2EE4F7"/>
    <a:srgbClr val="F7F7F7"/>
    <a:srgbClr val="F4F4F4"/>
    <a:srgbClr val="1985C1"/>
    <a:srgbClr val="25FF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0" autoAdjust="0"/>
    <p:restoredTop sz="86439" autoAdjust="0"/>
  </p:normalViewPr>
  <p:slideViewPr>
    <p:cSldViewPr>
      <p:cViewPr varScale="1">
        <p:scale>
          <a:sx n="110" d="100"/>
          <a:sy n="110" d="100"/>
        </p:scale>
        <p:origin x="168" y="1352"/>
      </p:cViewPr>
      <p:guideLst>
        <p:guide orient="horz" pos="2160"/>
        <p:guide pos="2880"/>
      </p:guideLst>
    </p:cSldViewPr>
  </p:slideViewPr>
  <p:outlineViewPr>
    <p:cViewPr>
      <p:scale>
        <a:sx n="33" d="100"/>
        <a:sy n="33" d="100"/>
      </p:scale>
      <p:origin x="0" y="-6992"/>
    </p:cViewPr>
  </p:outlineViewPr>
  <p:notesTextViewPr>
    <p:cViewPr>
      <p:scale>
        <a:sx n="66" d="100"/>
        <a:sy n="66" d="100"/>
      </p:scale>
      <p:origin x="0" y="0"/>
    </p:cViewPr>
  </p:notesTextViewPr>
  <p:sorterViewPr>
    <p:cViewPr>
      <p:scale>
        <a:sx n="200" d="100"/>
        <a:sy n="200" d="100"/>
      </p:scale>
      <p:origin x="0" y="32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Arial" charset="0"/>
              </a:defRPr>
            </a:lvl1pPr>
          </a:lstStyle>
          <a:p>
            <a:fld id="{9D1B7D0E-8652-A04D-B2DC-BE3D3991B487}" type="slidenum">
              <a:rPr lang="en-US">
                <a:latin typeface="Calibri"/>
              </a:rPr>
              <a:pPr/>
              <a:t>‹#›</a:t>
            </a:fld>
            <a:endParaRPr lang="en-US">
              <a:latin typeface="Calibri"/>
            </a:endParaRPr>
          </a:p>
        </p:txBody>
      </p:sp>
    </p:spTree>
    <p:extLst>
      <p:ext uri="{BB962C8B-B14F-4D97-AF65-F5344CB8AC3E}">
        <p14:creationId xmlns:p14="http://schemas.microsoft.com/office/powerpoint/2010/main" val="5890206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D49D0B99-D69B-FE41-BE6E-CDAAA7551C63}" type="slidenum">
              <a:rPr lang="en-US"/>
              <a:pPr/>
              <a:t>‹#›</a:t>
            </a:fld>
            <a:endParaRPr lang="en-US"/>
          </a:p>
        </p:txBody>
      </p:sp>
    </p:spTree>
    <p:extLst>
      <p:ext uri="{BB962C8B-B14F-4D97-AF65-F5344CB8AC3E}">
        <p14:creationId xmlns:p14="http://schemas.microsoft.com/office/powerpoint/2010/main" val="23255034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ED6C5F3-F437-A440-9FD3-DEE41ECA4AA0}" type="slidenum">
              <a:rPr lang="en-US" sz="1200">
                <a:latin typeface="Calibri"/>
              </a:rPr>
              <a:pPr eaLnBrk="1" hangingPunct="1"/>
              <a:t>1</a:t>
            </a:fld>
            <a:endParaRPr lang="en-US" sz="1200">
              <a:latin typeface="Calibri"/>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41851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C3C06A4-AA7A-4142-A7F5-D4B59B71C251}" type="slidenum">
              <a:rPr lang="en-US" sz="1200">
                <a:latin typeface="Calibri"/>
              </a:rPr>
              <a:pPr eaLnBrk="1" hangingPunct="1"/>
              <a:t>26</a:t>
            </a:fld>
            <a:endParaRPr lang="en-US" sz="1200">
              <a:latin typeface="Calibri"/>
            </a:endParaRPr>
          </a:p>
        </p:txBody>
      </p:sp>
      <p:sp>
        <p:nvSpPr>
          <p:cNvPr id="60419"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0420" name="Rectangle 3"/>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9966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687D8E9-3CC5-5A42-9C97-8BEFF4209762}" type="slidenum">
              <a:rPr lang="en-US" sz="1200">
                <a:latin typeface="Calibri"/>
              </a:rPr>
              <a:pPr eaLnBrk="1" hangingPunct="1"/>
              <a:t>27</a:t>
            </a:fld>
            <a:endParaRPr lang="en-US" sz="1200">
              <a:latin typeface="Calibri"/>
            </a:endParaRPr>
          </a:p>
        </p:txBody>
      </p:sp>
      <p:sp>
        <p:nvSpPr>
          <p:cNvPr id="62467"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2468" name="Rectangle 3"/>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3031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7D2BFD49-FAAF-FB42-9897-32D391D6B936}" type="slidenum">
              <a:rPr lang="en-US" sz="1200">
                <a:latin typeface="Calibri"/>
              </a:rPr>
              <a:pPr eaLnBrk="1" hangingPunct="1"/>
              <a:t>28</a:t>
            </a:fld>
            <a:endParaRPr lang="en-US" sz="1200">
              <a:latin typeface="Calibri"/>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73348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00489432-AA0F-754E-96A0-362CF73DC257}" type="slidenum">
              <a:rPr lang="en-US" sz="1200">
                <a:latin typeface="Calibri"/>
              </a:rPr>
              <a:pPr eaLnBrk="1" hangingPunct="1"/>
              <a:t>30</a:t>
            </a:fld>
            <a:endParaRPr lang="en-US" sz="1200">
              <a:latin typeface="Calibri"/>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4318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17F1DB8-E425-E340-90EA-57C6D1C400AA}" type="slidenum">
              <a:rPr lang="en-US" sz="1200">
                <a:latin typeface="Calibri"/>
              </a:rPr>
              <a:pPr eaLnBrk="1" hangingPunct="1"/>
              <a:t>31</a:t>
            </a:fld>
            <a:endParaRPr lang="en-US" sz="1200">
              <a:latin typeface="Calibri"/>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34655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A2715E6-4B89-B847-A24F-9BFF5E7DCF80}" type="slidenum">
              <a:rPr lang="en-US" sz="1200">
                <a:latin typeface="Calibri"/>
              </a:rPr>
              <a:pPr eaLnBrk="1" hangingPunct="1"/>
              <a:t>32</a:t>
            </a:fld>
            <a:endParaRPr lang="en-US" sz="1200">
              <a:latin typeface="Calibri"/>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99804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3A4F492F-CDF6-F743-8AF0-9E1D8D4EA972}" type="slidenum">
              <a:rPr lang="en-US" sz="1200">
                <a:latin typeface="Calibri"/>
              </a:rPr>
              <a:pPr eaLnBrk="1" hangingPunct="1"/>
              <a:t>35</a:t>
            </a:fld>
            <a:endParaRPr lang="en-US" sz="1200">
              <a:latin typeface="Calibri"/>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988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D0B99-D69B-FE41-BE6E-CDAAA7551C63}" type="slidenum">
              <a:rPr lang="en-US" smtClean="0"/>
              <a:pPr/>
              <a:t>2</a:t>
            </a:fld>
            <a:endParaRPr lang="en-US"/>
          </a:p>
        </p:txBody>
      </p:sp>
    </p:spTree>
    <p:extLst>
      <p:ext uri="{BB962C8B-B14F-4D97-AF65-F5344CB8AC3E}">
        <p14:creationId xmlns:p14="http://schemas.microsoft.com/office/powerpoint/2010/main" val="211755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92D1774-C621-2E4D-A644-F83F565FE9B8}" type="slidenum">
              <a:rPr lang="en-US" sz="1200">
                <a:latin typeface="Calibri"/>
              </a:rPr>
              <a:pPr eaLnBrk="1" hangingPunct="1"/>
              <a:t>9</a:t>
            </a:fld>
            <a:endParaRPr lang="en-US" sz="1200">
              <a:latin typeface="Calibri"/>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955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4323247-6F7A-F24D-B194-BDC3A5B6CC96}" type="slidenum">
              <a:rPr lang="en-US" sz="1200">
                <a:latin typeface="Calibri"/>
              </a:rPr>
              <a:pPr eaLnBrk="1" hangingPunct="1"/>
              <a:t>19</a:t>
            </a:fld>
            <a:endParaRPr lang="en-US" sz="1200">
              <a:latin typeface="Calibri"/>
            </a:endParaRPr>
          </a:p>
        </p:txBody>
      </p:sp>
      <p:sp>
        <p:nvSpPr>
          <p:cNvPr id="46083" name="Rectangle 2"/>
          <p:cNvSpPr>
            <a:spLocks noChangeArrowheads="1"/>
          </p:cNvSpPr>
          <p:nvPr/>
        </p:nvSpPr>
        <p:spPr bwMode="auto">
          <a:xfrm>
            <a:off x="3886200"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4" name="Rectangle 3"/>
          <p:cNvSpPr>
            <a:spLocks noChangeArrowheads="1"/>
          </p:cNvSpPr>
          <p:nvPr/>
        </p:nvSpPr>
        <p:spPr bwMode="auto">
          <a:xfrm>
            <a:off x="3886200" y="87217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latin typeface="Times New Roman" charset="0"/>
              </a:rPr>
              <a:t>16</a:t>
            </a:r>
          </a:p>
        </p:txBody>
      </p:sp>
      <p:sp>
        <p:nvSpPr>
          <p:cNvPr id="46085" name="Rectangle 4"/>
          <p:cNvSpPr>
            <a:spLocks noChangeArrowheads="1"/>
          </p:cNvSpPr>
          <p:nvPr/>
        </p:nvSpPr>
        <p:spPr bwMode="auto">
          <a:xfrm>
            <a:off x="0" y="87217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6" name="Rectangle 5"/>
          <p:cNvSpPr>
            <a:spLocks noChangeArrowheads="1"/>
          </p:cNvSpPr>
          <p:nvPr/>
        </p:nvSpPr>
        <p:spPr bwMode="auto">
          <a:xfrm>
            <a:off x="0"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7" name="Rectangle 6"/>
          <p:cNvSpPr>
            <a:spLocks noGrp="1" noRot="1" noChangeAspect="1" noChangeArrowheads="1"/>
          </p:cNvSpPr>
          <p:nvPr>
            <p:ph type="sldImg"/>
          </p:nvPr>
        </p:nvSpPr>
        <p:spPr>
          <a:xfrm>
            <a:off x="1143000" y="695325"/>
            <a:ext cx="4572000" cy="3429000"/>
          </a:xfrm>
          <a:ln w="12700" cap="flat">
            <a:solidFill>
              <a:schemeClr val="tx1"/>
            </a:solidFill>
          </a:ln>
        </p:spPr>
      </p:sp>
      <p:sp>
        <p:nvSpPr>
          <p:cNvPr id="46088" name="Rectangle 7"/>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8631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A0FA9A4E-302D-8348-A009-BB5603021A2D}" type="slidenum">
              <a:rPr lang="en-US" sz="1200">
                <a:latin typeface="Calibri"/>
              </a:rPr>
              <a:pPr eaLnBrk="1" hangingPunct="1"/>
              <a:t>21</a:t>
            </a:fld>
            <a:endParaRPr lang="en-US" sz="1200">
              <a:latin typeface="Calibri"/>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3324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3965CEF-C105-D543-BFB8-3CF7F6095699}" type="slidenum">
              <a:rPr lang="en-US" sz="1200">
                <a:latin typeface="Calibri"/>
              </a:rPr>
              <a:pPr eaLnBrk="1" hangingPunct="1"/>
              <a:t>22</a:t>
            </a:fld>
            <a:endParaRPr lang="en-US" sz="1200">
              <a:latin typeface="Calibri"/>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234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2E183245-EF49-2549-8E73-06DAA27C97CC}" type="slidenum">
              <a:rPr lang="en-US" sz="1200">
                <a:latin typeface="Calibri"/>
              </a:rPr>
              <a:pPr eaLnBrk="1" hangingPunct="1"/>
              <a:t>23</a:t>
            </a:fld>
            <a:endParaRPr lang="en-US" sz="1200">
              <a:latin typeface="Calibri"/>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6278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D688FFF-5A7D-D04A-869C-4E76BC4619D5}" type="slidenum">
              <a:rPr lang="en-US" sz="1200">
                <a:latin typeface="Calibri"/>
              </a:rPr>
              <a:pPr eaLnBrk="1" hangingPunct="1"/>
              <a:t>24</a:t>
            </a:fld>
            <a:endParaRPr lang="en-US" sz="1200">
              <a:latin typeface="Calibri"/>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86124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411A900-580B-EF4E-AA99-501D9DA7E61D}" type="slidenum">
              <a:rPr lang="en-US" sz="1200">
                <a:latin typeface="Calibri"/>
              </a:rPr>
              <a:pPr eaLnBrk="1" hangingPunct="1"/>
              <a:t>25</a:t>
            </a:fld>
            <a:endParaRPr lang="en-US" sz="1200">
              <a:latin typeface="Calibri"/>
            </a:endParaRPr>
          </a:p>
        </p:txBody>
      </p:sp>
      <p:sp>
        <p:nvSpPr>
          <p:cNvPr id="58371"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58372" name="Rectangle 3"/>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629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r>
              <a:rPr lang="en-US" dirty="0" err="1"/>
              <a:t>CAPM</a:t>
            </a:r>
            <a:endParaRPr lang="en-US" dirty="0"/>
          </a:p>
        </p:txBody>
      </p:sp>
    </p:spTree>
    <p:extLst>
      <p:ext uri="{BB962C8B-B14F-4D97-AF65-F5344CB8AC3E}">
        <p14:creationId xmlns:p14="http://schemas.microsoft.com/office/powerpoint/2010/main" val="13923940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6509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89896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21145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r>
              <a:rPr lang="en-US"/>
              <a:t>CAPM</a:t>
            </a:r>
            <a:endParaRPr lang="en-US" dirty="0"/>
          </a:p>
        </p:txBody>
      </p:sp>
    </p:spTree>
    <p:extLst>
      <p:ext uri="{BB962C8B-B14F-4D97-AF65-F5344CB8AC3E}">
        <p14:creationId xmlns:p14="http://schemas.microsoft.com/office/powerpoint/2010/main" val="2065782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r>
              <a:rPr lang="en-US"/>
              <a:t>CAPM</a:t>
            </a:r>
          </a:p>
        </p:txBody>
      </p:sp>
    </p:spTree>
    <p:extLst>
      <p:ext uri="{BB962C8B-B14F-4D97-AF65-F5344CB8AC3E}">
        <p14:creationId xmlns:p14="http://schemas.microsoft.com/office/powerpoint/2010/main" val="1983158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78892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r>
              <a:rPr lang="en-US"/>
              <a:t>CAPM</a:t>
            </a:r>
          </a:p>
        </p:txBody>
      </p:sp>
    </p:spTree>
    <p:extLst>
      <p:ext uri="{BB962C8B-B14F-4D97-AF65-F5344CB8AC3E}">
        <p14:creationId xmlns:p14="http://schemas.microsoft.com/office/powerpoint/2010/main" val="18799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946652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408861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r>
              <a:rPr lang="en-US"/>
              <a:t>CAPM</a:t>
            </a:r>
          </a:p>
        </p:txBody>
      </p:sp>
    </p:spTree>
    <p:extLst>
      <p:ext uri="{BB962C8B-B14F-4D97-AF65-F5344CB8AC3E}">
        <p14:creationId xmlns:p14="http://schemas.microsoft.com/office/powerpoint/2010/main" val="122110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r>
              <a:rPr lang="en-US"/>
              <a:t>CAPM</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1306487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699195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r>
              <a:rPr lang="en-US"/>
              <a:t>CAPM</a:t>
            </a:r>
          </a:p>
        </p:txBody>
      </p:sp>
    </p:spTree>
    <p:extLst>
      <p:ext uri="{BB962C8B-B14F-4D97-AF65-F5344CB8AC3E}">
        <p14:creationId xmlns:p14="http://schemas.microsoft.com/office/powerpoint/2010/main" val="341127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176082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758276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r>
              <a:rPr lang="en-US"/>
              <a:t>CAPM</a:t>
            </a:r>
          </a:p>
        </p:txBody>
      </p:sp>
    </p:spTree>
    <p:extLst>
      <p:ext uri="{BB962C8B-B14F-4D97-AF65-F5344CB8AC3E}">
        <p14:creationId xmlns:p14="http://schemas.microsoft.com/office/powerpoint/2010/main" val="601851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111325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407974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37820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834241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71800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r>
              <a:rPr lang="en-US"/>
              <a:t>CAPM</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60575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r>
              <a:rPr lang="en-US"/>
              <a:t>CAPM</a:t>
            </a:r>
          </a:p>
        </p:txBody>
      </p:sp>
    </p:spTree>
    <p:extLst>
      <p:ext uri="{BB962C8B-B14F-4D97-AF65-F5344CB8AC3E}">
        <p14:creationId xmlns:p14="http://schemas.microsoft.com/office/powerpoint/2010/main" val="13617763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r>
              <a:rPr lang="en-US"/>
              <a:t>CAPM</a:t>
            </a:r>
          </a:p>
        </p:txBody>
      </p:sp>
    </p:spTree>
    <p:extLst>
      <p:ext uri="{BB962C8B-B14F-4D97-AF65-F5344CB8AC3E}">
        <p14:creationId xmlns:p14="http://schemas.microsoft.com/office/powerpoint/2010/main" val="226503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r>
              <a:rPr lang="en-US"/>
              <a:t>CAPM</a:t>
            </a:r>
          </a:p>
        </p:txBody>
      </p:sp>
    </p:spTree>
    <p:extLst>
      <p:ext uri="{BB962C8B-B14F-4D97-AF65-F5344CB8AC3E}">
        <p14:creationId xmlns:p14="http://schemas.microsoft.com/office/powerpoint/2010/main" val="20153646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5111271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571551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r>
              <a:rPr lang="en-US"/>
              <a:t>CAPM</a:t>
            </a:r>
          </a:p>
        </p:txBody>
      </p:sp>
    </p:spTree>
    <p:extLst>
      <p:ext uri="{BB962C8B-B14F-4D97-AF65-F5344CB8AC3E}">
        <p14:creationId xmlns:p14="http://schemas.microsoft.com/office/powerpoint/2010/main" val="309344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956796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r>
              <a:rPr lang="en-US"/>
              <a:t>CAPM</a:t>
            </a:r>
          </a:p>
        </p:txBody>
      </p:sp>
    </p:spTree>
    <p:extLst>
      <p:ext uri="{BB962C8B-B14F-4D97-AF65-F5344CB8AC3E}">
        <p14:creationId xmlns:p14="http://schemas.microsoft.com/office/powerpoint/2010/main" val="19974562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r>
              <a:rPr lang="en-US"/>
              <a:t>CAPM</a:t>
            </a:r>
          </a:p>
        </p:txBody>
      </p:sp>
    </p:spTree>
    <p:extLst>
      <p:ext uri="{BB962C8B-B14F-4D97-AF65-F5344CB8AC3E}">
        <p14:creationId xmlns:p14="http://schemas.microsoft.com/office/powerpoint/2010/main" val="810531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r>
              <a:rPr lang="en-US"/>
              <a:t>CAPM</a:t>
            </a:r>
          </a:p>
        </p:txBody>
      </p:sp>
    </p:spTree>
    <p:extLst>
      <p:ext uri="{BB962C8B-B14F-4D97-AF65-F5344CB8AC3E}">
        <p14:creationId xmlns:p14="http://schemas.microsoft.com/office/powerpoint/2010/main" val="123226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6618478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r>
              <a:rPr lang="en-US"/>
              <a:t>CAPM</a:t>
            </a:r>
          </a:p>
        </p:txBody>
      </p:sp>
    </p:spTree>
    <p:extLst>
      <p:ext uri="{BB962C8B-B14F-4D97-AF65-F5344CB8AC3E}">
        <p14:creationId xmlns:p14="http://schemas.microsoft.com/office/powerpoint/2010/main" val="4852424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r>
              <a:rPr lang="en-US"/>
              <a:t>CAPM</a:t>
            </a:r>
          </a:p>
        </p:txBody>
      </p:sp>
    </p:spTree>
    <p:extLst>
      <p:ext uri="{BB962C8B-B14F-4D97-AF65-F5344CB8AC3E}">
        <p14:creationId xmlns:p14="http://schemas.microsoft.com/office/powerpoint/2010/main" val="1316631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r>
              <a:rPr lang="en-US"/>
              <a:t>CAPM</a:t>
            </a:r>
          </a:p>
        </p:txBody>
      </p:sp>
    </p:spTree>
    <p:extLst>
      <p:ext uri="{BB962C8B-B14F-4D97-AF65-F5344CB8AC3E}">
        <p14:creationId xmlns:p14="http://schemas.microsoft.com/office/powerpoint/2010/main" val="1777269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15879809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5342266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725564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3460031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r>
              <a:rPr lang="en-US"/>
              <a:t>CAPM</a:t>
            </a:r>
          </a:p>
        </p:txBody>
      </p:sp>
    </p:spTree>
    <p:extLst>
      <p:ext uri="{BB962C8B-B14F-4D97-AF65-F5344CB8AC3E}">
        <p14:creationId xmlns:p14="http://schemas.microsoft.com/office/powerpoint/2010/main" val="204944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3613436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33612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r>
              <a:rPr lang="en-US"/>
              <a:t>CAPM</a:t>
            </a:r>
          </a:p>
        </p:txBody>
      </p:sp>
    </p:spTree>
    <p:extLst>
      <p:ext uri="{BB962C8B-B14F-4D97-AF65-F5344CB8AC3E}">
        <p14:creationId xmlns:p14="http://schemas.microsoft.com/office/powerpoint/2010/main" val="1610954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202625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5097303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675583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230825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11995187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CAPM</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960779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CAPM</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56595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89225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78919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Tree>
    <p:extLst>
      <p:ext uri="{BB962C8B-B14F-4D97-AF65-F5344CB8AC3E}">
        <p14:creationId xmlns:p14="http://schemas.microsoft.com/office/powerpoint/2010/main" val="125562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18252299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smtClean="0">
                <a:solidFill>
                  <a:srgbClr val="898989"/>
                </a:solidFill>
                <a:latin typeface="+mn-lt"/>
                <a:ea typeface="+mn-ea"/>
              </a:defRPr>
            </a:lvl1pPr>
          </a:lstStyle>
          <a:p>
            <a:r>
              <a:rPr lang="en-US" dirty="0"/>
              <a:t>CAPM</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endParaRPr lang="en-US" sz="600" dirty="0">
              <a:latin typeface="+mn-lt"/>
            </a:endParaRPr>
          </a:p>
        </p:txBody>
      </p:sp>
      <p:sp>
        <p:nvSpPr>
          <p:cNvPr id="2" name="Rectangle 1"/>
          <p:cNvSpPr/>
          <p:nvPr userDrawn="1"/>
        </p:nvSpPr>
        <p:spPr>
          <a:xfrm>
            <a:off x="197618" y="6547078"/>
            <a:ext cx="805029" cy="184666"/>
          </a:xfrm>
          <a:prstGeom prst="rect">
            <a:avLst/>
          </a:prstGeom>
        </p:spPr>
        <p:txBody>
          <a:bodyPr wrap="none">
            <a:spAutoFit/>
          </a:bodyPr>
          <a:lstStyle/>
          <a:p>
            <a:r>
              <a:rPr lang="en-US" sz="600" b="0" dirty="0">
                <a:latin typeface="+mn-lt"/>
              </a:rPr>
              <a:t>CF_Ch10_CAPM_20</a:t>
            </a:r>
            <a:endParaRPr lang="en-US" sz="600" b="0" dirty="0"/>
          </a:p>
        </p:txBody>
      </p:sp>
    </p:spTree>
    <p:extLst>
      <p:ext uri="{BB962C8B-B14F-4D97-AF65-F5344CB8AC3E}">
        <p14:creationId xmlns:p14="http://schemas.microsoft.com/office/powerpoint/2010/main" val="15705440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5.e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5.e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png"/><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image" Target="../media/image9.emf"/><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Use of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pic>
        <p:nvPicPr>
          <p:cNvPr id="368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36" y="606710"/>
            <a:ext cx="4347764" cy="4483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71" name="Text Box 5"/>
          <p:cNvSpPr txBox="1">
            <a:spLocks noChangeArrowheads="1"/>
          </p:cNvSpPr>
          <p:nvPr/>
        </p:nvSpPr>
        <p:spPr bwMode="auto">
          <a:xfrm>
            <a:off x="1018000" y="5242929"/>
            <a:ext cx="3577037"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100" dirty="0">
                <a:latin typeface="Calibri"/>
              </a:rPr>
              <a:t>Source:  Graham &amp; Harvey, 60 J. of Fin. Econ. 187 (2001)</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657443"/>
            <a:ext cx="3949700" cy="2079688"/>
          </a:xfrm>
          <a:prstGeom prst="rect">
            <a:avLst/>
          </a:prstGeom>
        </p:spPr>
      </p:pic>
      <p:cxnSp>
        <p:nvCxnSpPr>
          <p:cNvPr id="5" name="Straight Connector 4"/>
          <p:cNvCxnSpPr/>
          <p:nvPr/>
        </p:nvCxnSpPr>
        <p:spPr>
          <a:xfrm flipV="1">
            <a:off x="4953000" y="606712"/>
            <a:ext cx="0" cy="57178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10200" y="5242929"/>
            <a:ext cx="2646878" cy="253916"/>
          </a:xfrm>
          <a:prstGeom prst="rect">
            <a:avLst/>
          </a:prstGeom>
          <a:noFill/>
        </p:spPr>
        <p:txBody>
          <a:bodyPr wrap="none" rtlCol="0">
            <a:spAutoFit/>
          </a:bodyPr>
          <a:lstStyle/>
          <a:p>
            <a:r>
              <a:rPr lang="en-US" sz="1050" dirty="0"/>
              <a:t>Source: </a:t>
            </a:r>
            <a:r>
              <a:rPr lang="en-US" sz="1050" dirty="0" err="1"/>
              <a:t>Nyborg</a:t>
            </a:r>
            <a:r>
              <a:rPr lang="en-US" sz="1050" dirty="0"/>
              <a:t> &amp; </a:t>
            </a:r>
            <a:r>
              <a:rPr lang="en-US" sz="1050" dirty="0" err="1"/>
              <a:t>Mukhlynina</a:t>
            </a:r>
            <a:r>
              <a:rPr lang="en-US" sz="1050" dirty="0"/>
              <a:t>,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normAutofit/>
          </a:bodyPr>
          <a:lstStyle/>
          <a:p>
            <a:r>
              <a:rPr lang="en-US" sz="2400" dirty="0">
                <a:ea typeface="ＭＳ Ｐゴシック" charset="0"/>
                <a:cs typeface="ＭＳ Ｐゴシック" charset="0"/>
              </a:rPr>
              <a:t>CAPM gives </a:t>
            </a:r>
            <a:r>
              <a:rPr lang="en-US" sz="2400" i="1" dirty="0">
                <a:ea typeface="ＭＳ Ｐゴシック" charset="0"/>
                <a:cs typeface="ＭＳ Ｐゴシック" charset="0"/>
              </a:rPr>
              <a:t>expected</a:t>
            </a:r>
            <a:r>
              <a:rPr lang="en-US" sz="2400" dirty="0">
                <a:ea typeface="ＭＳ Ｐゴシック" charset="0"/>
                <a:cs typeface="ＭＳ Ｐゴシック" charset="0"/>
              </a:rPr>
              <a:t> return, </a:t>
            </a:r>
            <a:r>
              <a:rPr lang="en-US" sz="2400" i="1" dirty="0">
                <a:ea typeface="ＭＳ Ｐゴシック" charset="0"/>
                <a:cs typeface="ＭＳ Ｐゴシック" charset="0"/>
              </a:rPr>
              <a:t>E(r)</a:t>
            </a:r>
            <a:r>
              <a:rPr lang="en-US" sz="2400" dirty="0">
                <a:ea typeface="ＭＳ Ｐゴシック" charset="0"/>
                <a:cs typeface="ＭＳ Ｐゴシック" charset="0"/>
              </a:rPr>
              <a:t>, not </a:t>
            </a:r>
            <a:r>
              <a:rPr lang="en-US" sz="2400" i="1" dirty="0">
                <a:ea typeface="ＭＳ Ｐゴシック" charset="0"/>
                <a:cs typeface="ＭＳ Ｐゴシック" charset="0"/>
              </a:rPr>
              <a:t>promised</a:t>
            </a:r>
            <a:r>
              <a:rPr lang="en-US" sz="2400" dirty="0">
                <a:ea typeface="ＭＳ Ｐゴシック" charset="0"/>
                <a:cs typeface="ＭＳ Ｐゴシック" charset="0"/>
              </a:rPr>
              <a:t> return.</a:t>
            </a:r>
          </a:p>
          <a:p>
            <a:r>
              <a:rPr lang="en-US" sz="2400" dirty="0">
                <a:ea typeface="ＭＳ Ｐゴシック" charset="0"/>
                <a:cs typeface="ＭＳ Ｐゴシック" charset="0"/>
              </a:rPr>
              <a:t>CAPM </a:t>
            </a:r>
            <a:r>
              <a:rPr lang="en-US" sz="2400" i="1" dirty="0">
                <a:ea typeface="ＭＳ Ｐゴシック" charset="0"/>
                <a:cs typeface="ＭＳ Ｐゴシック" charset="0"/>
              </a:rPr>
              <a:t>E(r) </a:t>
            </a:r>
            <a:r>
              <a:rPr lang="en-US" sz="2400" u="sng" dirty="0">
                <a:ea typeface="ＭＳ Ｐゴシック" charset="0"/>
                <a:cs typeface="ＭＳ Ｐゴシック" charset="0"/>
              </a:rPr>
              <a:t>doesn’t</a:t>
            </a:r>
            <a:r>
              <a:rPr lang="en-US" sz="2400" dirty="0">
                <a:ea typeface="ＭＳ Ｐゴシック" charset="0"/>
                <a:cs typeface="ＭＳ Ｐゴシック" charset="0"/>
              </a:rPr>
              <a:t> incorporate default risk.</a:t>
            </a:r>
          </a:p>
          <a:p>
            <a:pPr lvl="1"/>
            <a:r>
              <a:rPr lang="en-US" sz="2250" dirty="0">
                <a:ea typeface="ＭＳ Ｐゴシック" charset="0"/>
                <a:cs typeface="ＭＳ Ｐゴシック" charset="0"/>
              </a:rPr>
              <a:t>Default risk is incorporated in the </a:t>
            </a:r>
            <a:r>
              <a:rPr lang="en-US" sz="2250" i="1" dirty="0">
                <a:ea typeface="ＭＳ Ｐゴシック" charset="0"/>
                <a:cs typeface="ＭＳ Ｐゴシック" charset="0"/>
              </a:rPr>
              <a:t>numerator, E(CF),</a:t>
            </a:r>
            <a:r>
              <a:rPr lang="en-US" sz="2250" dirty="0">
                <a:ea typeface="ＭＳ Ｐゴシック" charset="0"/>
                <a:cs typeface="ＭＳ Ｐゴシック" charset="0"/>
              </a:rPr>
              <a:t> of the NPV formula.</a:t>
            </a:r>
          </a:p>
          <a:p>
            <a:pPr lvl="1"/>
            <a:r>
              <a:rPr lang="en-US" sz="2250" dirty="0">
                <a:ea typeface="ＭＳ Ｐゴシック" charset="0"/>
                <a:cs typeface="ＭＳ Ｐゴシック" charset="0"/>
              </a:rPr>
              <a:t>Default risk affects the price today but </a:t>
            </a:r>
            <a:r>
              <a:rPr lang="en-US" sz="2250" i="1" dirty="0">
                <a:ea typeface="ＭＳ Ｐゴシック" charset="0"/>
                <a:cs typeface="ＭＳ Ｐゴシック" charset="0"/>
              </a:rPr>
              <a:t>not</a:t>
            </a:r>
            <a:r>
              <a:rPr lang="en-US" sz="2250" dirty="0">
                <a:ea typeface="ＭＳ Ｐゴシック" charset="0"/>
                <a:cs typeface="ＭＳ Ｐゴシック" charset="0"/>
              </a:rPr>
              <a:t> through the expected return, </a:t>
            </a:r>
            <a:r>
              <a:rPr lang="en-US" sz="2250" i="1" dirty="0">
                <a:ea typeface="ＭＳ Ｐゴシック" charset="0"/>
                <a:cs typeface="ＭＳ Ｐゴシック" charset="0"/>
              </a:rPr>
              <a:t>E(r).</a:t>
            </a:r>
          </a:p>
          <a:p>
            <a:pPr marL="0" indent="0" algn="ctr">
              <a:buNone/>
            </a:pPr>
            <a:r>
              <a:rPr lang="en-US" sz="2400" b="1" u="sng" dirty="0">
                <a:solidFill>
                  <a:srgbClr val="3333B2"/>
                </a:solidFill>
                <a:effectLst/>
                <a:latin typeface="+mn-lt"/>
              </a:rPr>
              <a:t>Example</a:t>
            </a:r>
          </a:p>
          <a:p>
            <a:r>
              <a:rPr lang="en-US" sz="2400" dirty="0">
                <a:solidFill>
                  <a:srgbClr val="3333B2"/>
                </a:solidFill>
                <a:effectLst/>
                <a:latin typeface="+mn-lt"/>
              </a:rPr>
              <a:t>A corporate zero-bond promises $1,000 in 1 year. </a:t>
            </a:r>
          </a:p>
          <a:p>
            <a:pPr lvl="1"/>
            <a:r>
              <a:rPr lang="en-US" sz="2250" dirty="0">
                <a:solidFill>
                  <a:srgbClr val="3333B2"/>
                </a:solidFill>
                <a:effectLst/>
                <a:latin typeface="+mn-lt"/>
              </a:rPr>
              <a:t>Its market-beta is 0.5. </a:t>
            </a:r>
          </a:p>
          <a:p>
            <a:pPr lvl="1"/>
            <a:r>
              <a:rPr lang="en-US" sz="2250" dirty="0">
                <a:solidFill>
                  <a:srgbClr val="3333B2"/>
                </a:solidFill>
                <a:effectLst/>
                <a:latin typeface="+mn-lt"/>
              </a:rPr>
              <a:t>The equity premium is 4%. </a:t>
            </a:r>
          </a:p>
          <a:p>
            <a:pPr lvl="1"/>
            <a:r>
              <a:rPr lang="en-US" sz="2250" dirty="0">
                <a:solidFill>
                  <a:srgbClr val="3333B2"/>
                </a:solidFill>
                <a:effectLst/>
                <a:latin typeface="+mn-lt"/>
              </a:rPr>
              <a:t>The risk-free rate is 3%. </a:t>
            </a:r>
          </a:p>
          <a:p>
            <a:r>
              <a:rPr lang="en-US" sz="2400" dirty="0">
                <a:solidFill>
                  <a:srgbClr val="3333B2"/>
                </a:solidFill>
                <a:effectLst/>
                <a:latin typeface="+mn-lt"/>
              </a:rPr>
              <a:t>What is the appropriate bond price today? </a:t>
            </a:r>
            <a:endParaRPr lang="en-US" sz="2400" dirty="0">
              <a:effectLst/>
              <a:latin typeface="+mn-lt"/>
            </a:endParaRPr>
          </a:p>
          <a:p>
            <a:endParaRPr lang="en-US" sz="2400" dirty="0">
              <a:ea typeface="ＭＳ Ｐゴシック" charset="0"/>
              <a:cs typeface="ＭＳ Ｐゴシック" charset="0"/>
            </a:endParaRPr>
          </a:p>
        </p:txBody>
      </p:sp>
      <p:sp>
        <p:nvSpPr>
          <p:cNvPr id="33794" name="Title 1"/>
          <p:cNvSpPr>
            <a:spLocks noGrp="1"/>
          </p:cNvSpPr>
          <p:nvPr>
            <p:ph type="title"/>
          </p:nvPr>
        </p:nvSpPr>
        <p:spPr/>
        <p:txBody>
          <a:bodyPr/>
          <a:lstStyle/>
          <a:p>
            <a:r>
              <a:rPr lang="en-US" b="1">
                <a:ea typeface="ＭＳ Ｐゴシック" charset="0"/>
                <a:cs typeface="ＭＳ Ｐゴシック" charset="0"/>
              </a:rPr>
              <a:t>Using CAPM in the NPV Formula</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051"/>
            <a:ext cx="8458200" cy="5812064"/>
          </a:xfrm>
        </p:spPr>
        <p:txBody>
          <a:bodyPr>
            <a:normAutofit/>
          </a:bodyPr>
          <a:lstStyle/>
          <a:p>
            <a:pPr marL="403225" indent="-403225" algn="just"/>
            <a:r>
              <a:rPr lang="en-US" sz="2800" dirty="0"/>
              <a:t>A corporate bond promises 1,000 one year from today.  You estimate that it will pay 1,000 with a p=95% and will default entirely with a p=5%.  If the bond has a beta of 0.25, the risk-free rate is 2% and the E(</a:t>
            </a:r>
            <a:r>
              <a:rPr lang="en-US" sz="2800" dirty="0" err="1"/>
              <a:t>r</a:t>
            </a:r>
            <a:r>
              <a:rPr lang="en-US" sz="2800" baseline="-25000" dirty="0" err="1"/>
              <a:t>m</a:t>
            </a:r>
            <a:r>
              <a:rPr lang="en-US" sz="2800" dirty="0"/>
              <a:t>) is 6%, find the price of the bond.</a:t>
            </a:r>
          </a:p>
          <a:p>
            <a:pPr marL="976313" lvl="1" indent="-347663"/>
            <a:r>
              <a:rPr lang="en-US" sz="2400" i="1" dirty="0"/>
              <a:t>E(</a:t>
            </a:r>
            <a:r>
              <a:rPr lang="en-US" sz="2400" i="1" dirty="0" err="1"/>
              <a:t>r</a:t>
            </a:r>
            <a:r>
              <a:rPr lang="en-US" sz="2400" i="1" baseline="-25000" dirty="0" err="1"/>
              <a:t>bond</a:t>
            </a:r>
            <a:r>
              <a:rPr lang="en-US" sz="2400" i="1" dirty="0"/>
              <a:t>) </a:t>
            </a:r>
            <a:r>
              <a:rPr lang="en-US" sz="2400" dirty="0"/>
              <a:t>= 2%  + 0.25( 6% - 2%) = 3% [</a:t>
            </a:r>
            <a:r>
              <a:rPr lang="en-US" sz="2400" dirty="0" err="1"/>
              <a:t>CAPM</a:t>
            </a:r>
            <a:r>
              <a:rPr lang="en-US" sz="2400" dirty="0"/>
              <a:t>]</a:t>
            </a:r>
          </a:p>
          <a:p>
            <a:pPr marL="976313" lvl="1" indent="-347663"/>
            <a:r>
              <a:rPr lang="en-US" sz="2400" i="1" dirty="0"/>
              <a:t>E(</a:t>
            </a:r>
            <a:r>
              <a:rPr lang="en-US" sz="2400" i="1" dirty="0" err="1"/>
              <a:t>cf</a:t>
            </a:r>
            <a:r>
              <a:rPr lang="en-US" sz="2400" i="1" dirty="0"/>
              <a:t>) </a:t>
            </a:r>
            <a:r>
              <a:rPr lang="en-US" sz="2400" dirty="0"/>
              <a:t>= 950 [probability * outcome]</a:t>
            </a:r>
          </a:p>
          <a:p>
            <a:pPr marL="976313" lvl="1" indent="-347663"/>
            <a:r>
              <a:rPr lang="en-US" sz="2400" i="1" dirty="0"/>
              <a:t>PV </a:t>
            </a:r>
            <a:r>
              <a:rPr lang="en-US" sz="2400" dirty="0"/>
              <a:t>= 950/(1+.03) = 922.33 [PV formula]</a:t>
            </a:r>
          </a:p>
          <a:p>
            <a:pPr marL="976313" lvl="1" indent="-347663"/>
            <a:r>
              <a:rPr lang="en-US" sz="2400" i="1" dirty="0"/>
              <a:t>Promised ROR </a:t>
            </a:r>
            <a:r>
              <a:rPr lang="en-US" sz="2400" dirty="0"/>
              <a:t>= 8.4% [(1000-922.33)/922.33]</a:t>
            </a:r>
          </a:p>
          <a:p>
            <a:pPr marL="976313" lvl="1" indent="-347663"/>
            <a:r>
              <a:rPr lang="en-US" sz="2400" i="1" dirty="0"/>
              <a:t>Risk Premium</a:t>
            </a:r>
            <a:r>
              <a:rPr lang="en-US" sz="2400" dirty="0"/>
              <a:t> = 1% [3% – </a:t>
            </a:r>
            <a:r>
              <a:rPr lang="en-US" sz="2400" dirty="0" err="1"/>
              <a:t>r</a:t>
            </a:r>
            <a:r>
              <a:rPr lang="en-US" sz="2400" baseline="-25000" dirty="0" err="1"/>
              <a:t>f</a:t>
            </a:r>
            <a:r>
              <a:rPr lang="en-US" sz="2400" dirty="0"/>
              <a:t> of 2%]</a:t>
            </a:r>
          </a:p>
          <a:p>
            <a:pPr marL="976313" lvl="1" indent="-347663"/>
            <a:r>
              <a:rPr lang="en-US" sz="2400" i="1" dirty="0"/>
              <a:t>Default Premium </a:t>
            </a:r>
            <a:r>
              <a:rPr lang="en-US" sz="2400" dirty="0"/>
              <a:t>=5.4%  (on average, will be zero) </a:t>
            </a:r>
          </a:p>
          <a:p>
            <a:pPr marL="976313" lvl="1" indent="-347663"/>
            <a:r>
              <a:rPr lang="en-US" sz="2400" i="1" dirty="0"/>
              <a:t>Time Premium</a:t>
            </a:r>
            <a:r>
              <a:rPr lang="en-US" sz="2400" dirty="0"/>
              <a:t> = 2%</a:t>
            </a:r>
          </a:p>
          <a:p>
            <a:r>
              <a:rPr lang="en-US" sz="2400" b="1" dirty="0"/>
              <a:t>Default Risk -&gt; numerator; risk aversion -&gt; denominator</a:t>
            </a:r>
          </a:p>
        </p:txBody>
      </p:sp>
      <p:sp>
        <p:nvSpPr>
          <p:cNvPr id="2" name="Title 1"/>
          <p:cNvSpPr>
            <a:spLocks noGrp="1"/>
          </p:cNvSpPr>
          <p:nvPr>
            <p:ph type="title"/>
          </p:nvPr>
        </p:nvSpPr>
        <p:spPr/>
        <p:txBody>
          <a:bodyPr/>
          <a:lstStyle/>
          <a:p>
            <a:r>
              <a:rPr lang="en-US" dirty="0">
                <a:ea typeface="ＭＳ Ｐゴシック" charset="0"/>
                <a:cs typeface="ＭＳ Ｐゴシック" charset="0"/>
              </a:rPr>
              <a:t>Expected Return</a:t>
            </a:r>
            <a:r>
              <a:rPr lang="en-US" b="1" dirty="0">
                <a:ea typeface="ＭＳ Ｐゴシック" charset="0"/>
                <a:cs typeface="ＭＳ Ｐゴシック" charset="0"/>
              </a:rPr>
              <a:t> Example:  Supplying Default Risk</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AutoShape 4"/>
          <p:cNvSpPr>
            <a:spLocks/>
          </p:cNvSpPr>
          <p:nvPr/>
        </p:nvSpPr>
        <p:spPr bwMode="auto">
          <a:xfrm>
            <a:off x="609600" y="4648200"/>
            <a:ext cx="381000" cy="990600"/>
          </a:xfrm>
          <a:prstGeom prst="leftBrace">
            <a:avLst>
              <a:gd name="adj1" fmla="val 21667"/>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283528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Be Careful in Comparing Reported Betas</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marL="342900" indent="-342900" eaLnBrk="1" hangingPunct="1"/>
            <a:r>
              <a:rPr lang="en-US" sz="2400" dirty="0">
                <a:solidFill>
                  <a:srgbClr val="010004"/>
                </a:solidFill>
                <a:ea typeface="ＭＳ Ｐゴシック" charset="0"/>
                <a:cs typeface="ＭＳ Ｐゴシック" charset="0"/>
              </a:rPr>
              <a:t>The relationship between the betas of the firm’</a:t>
            </a:r>
            <a:r>
              <a:rPr lang="en-US" altLang="ja-JP" sz="2400" dirty="0">
                <a:solidFill>
                  <a:srgbClr val="010004"/>
                </a:solidFill>
                <a:ea typeface="ＭＳ Ｐゴシック" charset="0"/>
                <a:cs typeface="ＭＳ Ｐゴシック" charset="0"/>
              </a:rPr>
              <a:t>s debt, equity, and assets is:</a:t>
            </a: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a:tabLst>
                <a:tab pos="1420813" algn="l"/>
              </a:tabLst>
            </a:pPr>
            <a:r>
              <a:rPr lang="en-US" sz="2400" dirty="0">
                <a:solidFill>
                  <a:srgbClr val="010004"/>
                </a:solidFill>
                <a:latin typeface="Calibri"/>
                <a:cs typeface="Calibri"/>
              </a:rPr>
              <a:t>Financial leverage always increases the </a:t>
            </a:r>
            <a:r>
              <a:rPr lang="en-US" sz="2400" i="1" dirty="0">
                <a:solidFill>
                  <a:srgbClr val="010004"/>
                </a:solidFill>
                <a:latin typeface="Calibri"/>
                <a:cs typeface="Calibri"/>
              </a:rPr>
              <a:t>equity beta </a:t>
            </a:r>
            <a:r>
              <a:rPr lang="en-US" sz="2400" dirty="0">
                <a:solidFill>
                  <a:srgbClr val="010004"/>
                </a:solidFill>
                <a:latin typeface="Calibri"/>
                <a:cs typeface="Calibri"/>
              </a:rPr>
              <a:t>relative to the </a:t>
            </a:r>
            <a:r>
              <a:rPr lang="en-US" sz="2400" i="1" dirty="0">
                <a:solidFill>
                  <a:srgbClr val="010004"/>
                </a:solidFill>
                <a:latin typeface="Calibri"/>
                <a:cs typeface="Calibri"/>
              </a:rPr>
              <a:t>asset beta </a:t>
            </a:r>
            <a:r>
              <a:rPr lang="en-US" sz="2400" dirty="0">
                <a:solidFill>
                  <a:srgbClr val="010004"/>
                </a:solidFill>
                <a:latin typeface="Calibri"/>
                <a:cs typeface="Calibri"/>
              </a:rPr>
              <a:t>(assume </a:t>
            </a:r>
            <a:r>
              <a:rPr lang="en-US" sz="2400" b="1" i="1" dirty="0" err="1">
                <a:latin typeface="Symbol" charset="0"/>
                <a:cs typeface="Times New Roman" charset="0"/>
              </a:rPr>
              <a:t>b</a:t>
            </a:r>
            <a:r>
              <a:rPr lang="en-US" sz="2400" b="1" i="1" baseline="-25000" dirty="0" err="1">
                <a:latin typeface="Times New Roman" charset="0"/>
                <a:cs typeface="Times New Roman" charset="0"/>
              </a:rPr>
              <a:t>Debt</a:t>
            </a:r>
            <a:r>
              <a:rPr lang="en-US" sz="2400" b="1" i="1" dirty="0">
                <a:latin typeface="Times New Roman" charset="0"/>
                <a:cs typeface="Times New Roman" charset="0"/>
              </a:rPr>
              <a:t>=0)</a:t>
            </a:r>
            <a:r>
              <a:rPr lang="en-US" sz="2400" b="1" i="1" baseline="-25000" dirty="0">
                <a:latin typeface="Times New Roman" charset="0"/>
                <a:cs typeface="Times New Roman" charset="0"/>
              </a:rPr>
              <a:t> </a:t>
            </a:r>
            <a:r>
              <a:rPr lang="en-US" sz="2400" dirty="0">
                <a:solidFill>
                  <a:srgbClr val="010004"/>
                </a:solidFill>
                <a:latin typeface="Calibri"/>
                <a:cs typeface="Calibri"/>
              </a:rPr>
              <a:t> :     </a:t>
            </a:r>
          </a:p>
          <a:p>
            <a:pPr marL="342900" indent="-342900">
              <a:tabLst>
                <a:tab pos="1420813" algn="l"/>
              </a:tabLst>
            </a:pPr>
            <a:endParaRPr lang="en-US" sz="2400" dirty="0">
              <a:solidFill>
                <a:srgbClr val="010004"/>
              </a:solidFill>
              <a:latin typeface="Calibri"/>
              <a:cs typeface="Calibri"/>
            </a:endParaRPr>
          </a:p>
          <a:p>
            <a:pPr marL="0" indent="0" algn="ctr">
              <a:buNone/>
              <a:tabLst>
                <a:tab pos="1420813" algn="l"/>
              </a:tabLst>
            </a:pPr>
            <a:r>
              <a:rPr lang="en-US" sz="2800" b="1" i="1" dirty="0" err="1">
                <a:latin typeface="Symbol" charset="0"/>
                <a:cs typeface="Calibri"/>
              </a:rPr>
              <a:t>b</a:t>
            </a:r>
            <a:r>
              <a:rPr lang="en-US" sz="2800" b="1" i="1" baseline="-25000" dirty="0" err="1">
                <a:latin typeface="Times New Roman" charset="0"/>
                <a:cs typeface="Calibri"/>
              </a:rPr>
              <a:t>Asset</a:t>
            </a:r>
            <a:r>
              <a:rPr lang="en-US" sz="2800" b="1" i="1" baseline="-25000" dirty="0">
                <a:latin typeface="Times New Roman" charset="0"/>
                <a:cs typeface="Calibri"/>
              </a:rPr>
              <a:t>  </a:t>
            </a:r>
            <a:r>
              <a:rPr lang="en-US" sz="2800" b="1" dirty="0">
                <a:latin typeface="Times New Roman" charset="0"/>
                <a:cs typeface="Calibri"/>
              </a:rPr>
              <a:t>x </a:t>
            </a:r>
            <a:r>
              <a:rPr lang="en-US" sz="2800" b="1" i="1" dirty="0">
                <a:latin typeface="Times New Roman" charset="0"/>
                <a:cs typeface="Calibri"/>
              </a:rPr>
              <a:t>(1+D/E) = </a:t>
            </a:r>
            <a:r>
              <a:rPr lang="en-US" sz="2800" b="1" i="1" dirty="0" err="1">
                <a:latin typeface="Symbol" charset="0"/>
                <a:cs typeface="Calibri"/>
              </a:rPr>
              <a:t>b</a:t>
            </a:r>
            <a:r>
              <a:rPr lang="en-US" sz="2800" b="1" i="1" baseline="-25000" dirty="0" err="1">
                <a:latin typeface="Times New Roman" charset="0"/>
                <a:cs typeface="Calibri"/>
              </a:rPr>
              <a:t>Equity</a:t>
            </a:r>
            <a:r>
              <a:rPr lang="en-US" sz="2800" i="1" dirty="0">
                <a:latin typeface="Times New Roman" charset="0"/>
                <a:cs typeface="Calibri"/>
              </a:rPr>
              <a:t> </a:t>
            </a:r>
          </a:p>
          <a:p>
            <a:pPr marL="342900" indent="-342900" eaLnBrk="1" hangingPunct="1"/>
            <a:endParaRPr lang="en-US" dirty="0">
              <a:solidFill>
                <a:srgbClr val="010004"/>
              </a:solidFill>
              <a:ea typeface="ＭＳ Ｐゴシック" charset="0"/>
              <a:cs typeface="ＭＳ Ｐゴシック" charset="0"/>
            </a:endParaRPr>
          </a:p>
        </p:txBody>
      </p:sp>
      <p:grpSp>
        <p:nvGrpSpPr>
          <p:cNvPr id="7" name="Group 5"/>
          <p:cNvGrpSpPr>
            <a:grpSpLocks/>
          </p:cNvGrpSpPr>
          <p:nvPr/>
        </p:nvGrpSpPr>
        <p:grpSpPr bwMode="auto">
          <a:xfrm>
            <a:off x="533400" y="1603377"/>
            <a:ext cx="8305800" cy="812148"/>
            <a:chOff x="624" y="3120"/>
            <a:chExt cx="5280" cy="568"/>
          </a:xfrm>
        </p:grpSpPr>
        <p:sp>
          <p:nvSpPr>
            <p:cNvPr id="8" name="Text Box 6"/>
            <p:cNvSpPr txBox="1">
              <a:spLocks noChangeArrowheads="1"/>
            </p:cNvSpPr>
            <p:nvPr/>
          </p:nvSpPr>
          <p:spPr bwMode="auto">
            <a:xfrm>
              <a:off x="624" y="3225"/>
              <a:ext cx="816"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dirty="0" err="1">
                  <a:latin typeface="Symbol" charset="0"/>
                </a:rPr>
                <a:t>b</a:t>
              </a:r>
              <a:r>
                <a:rPr lang="en-US" sz="2000" b="1" i="1" baseline="-25000" dirty="0" err="1">
                  <a:latin typeface="Times New Roman" charset="0"/>
                </a:rPr>
                <a:t>Asset</a:t>
              </a:r>
              <a:r>
                <a:rPr lang="en-US" sz="2000" b="1" dirty="0">
                  <a:latin typeface="Times New Roman" charset="0"/>
                </a:rPr>
                <a:t> = </a:t>
              </a:r>
            </a:p>
          </p:txBody>
        </p:sp>
        <p:sp>
          <p:nvSpPr>
            <p:cNvPr id="9" name="Text Box 7"/>
            <p:cNvSpPr txBox="1">
              <a:spLocks noChangeArrowheads="1"/>
            </p:cNvSpPr>
            <p:nvPr/>
          </p:nvSpPr>
          <p:spPr bwMode="auto">
            <a:xfrm>
              <a:off x="1344" y="3408"/>
              <a:ext cx="144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 + Equity</a:t>
              </a:r>
            </a:p>
          </p:txBody>
        </p:sp>
        <p:sp>
          <p:nvSpPr>
            <p:cNvPr id="10" name="Text Box 8"/>
            <p:cNvSpPr txBox="1">
              <a:spLocks noChangeArrowheads="1"/>
            </p:cNvSpPr>
            <p:nvPr/>
          </p:nvSpPr>
          <p:spPr bwMode="auto">
            <a:xfrm>
              <a:off x="1464" y="3120"/>
              <a:ext cx="120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a:t>
              </a:r>
            </a:p>
          </p:txBody>
        </p:sp>
        <p:sp>
          <p:nvSpPr>
            <p:cNvPr id="11" name="Line 9"/>
            <p:cNvSpPr>
              <a:spLocks noChangeShapeType="1"/>
            </p:cNvSpPr>
            <p:nvPr/>
          </p:nvSpPr>
          <p:spPr bwMode="auto">
            <a:xfrm>
              <a:off x="1440" y="3408"/>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400"/>
            </a:p>
          </p:txBody>
        </p:sp>
        <p:sp>
          <p:nvSpPr>
            <p:cNvPr id="12" name="Text Box 10"/>
            <p:cNvSpPr txBox="1">
              <a:spLocks noChangeArrowheads="1"/>
            </p:cNvSpPr>
            <p:nvPr/>
          </p:nvSpPr>
          <p:spPr bwMode="auto">
            <a:xfrm>
              <a:off x="2779" y="3223"/>
              <a:ext cx="96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dirty="0">
                  <a:latin typeface="Times New Roman" charset="0"/>
                  <a:cs typeface="Times New Roman" charset="0"/>
                </a:rPr>
                <a:t>x</a:t>
              </a:r>
              <a:r>
                <a:rPr lang="en-US" sz="2000" b="1" i="1" dirty="0">
                  <a:latin typeface="Times New Roman" charset="0"/>
                  <a:cs typeface="Times New Roman" charset="0"/>
                </a:rPr>
                <a:t> </a:t>
              </a:r>
              <a:r>
                <a:rPr lang="en-US" sz="2000" b="1" i="1" dirty="0" err="1">
                  <a:latin typeface="Symbol" charset="0"/>
                  <a:cs typeface="Times New Roman" charset="0"/>
                </a:rPr>
                <a:t>b</a:t>
              </a:r>
              <a:r>
                <a:rPr lang="en-US" sz="2000" b="1" i="1" baseline="-25000" dirty="0" err="1">
                  <a:latin typeface="Times New Roman" charset="0"/>
                  <a:cs typeface="Times New Roman" charset="0"/>
                </a:rPr>
                <a:t>Debt</a:t>
              </a:r>
              <a:r>
                <a:rPr lang="en-US" sz="2000" b="1" dirty="0">
                  <a:latin typeface="Times New Roman" charset="0"/>
                  <a:cs typeface="Times New Roman" charset="0"/>
                </a:rPr>
                <a:t>  +</a:t>
              </a:r>
            </a:p>
          </p:txBody>
        </p:sp>
        <p:sp>
          <p:nvSpPr>
            <p:cNvPr id="13" name="Text Box 11"/>
            <p:cNvSpPr txBox="1">
              <a:spLocks noChangeArrowheads="1"/>
            </p:cNvSpPr>
            <p:nvPr/>
          </p:nvSpPr>
          <p:spPr bwMode="auto">
            <a:xfrm>
              <a:off x="3600" y="3408"/>
              <a:ext cx="144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Debt + Equity</a:t>
              </a:r>
            </a:p>
          </p:txBody>
        </p:sp>
        <p:sp>
          <p:nvSpPr>
            <p:cNvPr id="14" name="Text Box 12"/>
            <p:cNvSpPr txBox="1">
              <a:spLocks noChangeArrowheads="1"/>
            </p:cNvSpPr>
            <p:nvPr/>
          </p:nvSpPr>
          <p:spPr bwMode="auto">
            <a:xfrm>
              <a:off x="3720" y="3120"/>
              <a:ext cx="120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Equity</a:t>
              </a:r>
            </a:p>
          </p:txBody>
        </p:sp>
        <p:sp>
          <p:nvSpPr>
            <p:cNvPr id="15" name="Line 13"/>
            <p:cNvSpPr>
              <a:spLocks noChangeShapeType="1"/>
            </p:cNvSpPr>
            <p:nvPr/>
          </p:nvSpPr>
          <p:spPr bwMode="auto">
            <a:xfrm>
              <a:off x="3696" y="3408"/>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400"/>
            </a:p>
          </p:txBody>
        </p:sp>
        <p:sp>
          <p:nvSpPr>
            <p:cNvPr id="16" name="Text Box 14"/>
            <p:cNvSpPr txBox="1">
              <a:spLocks noChangeArrowheads="1"/>
            </p:cNvSpPr>
            <p:nvPr/>
          </p:nvSpPr>
          <p:spPr bwMode="auto">
            <a:xfrm>
              <a:off x="4944" y="3225"/>
              <a:ext cx="96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a:latin typeface="Times New Roman" charset="0"/>
                  <a:cs typeface="Times New Roman" charset="0"/>
                </a:rPr>
                <a:t>x</a:t>
              </a:r>
              <a:r>
                <a:rPr lang="en-US" sz="2000" b="1" i="1">
                  <a:latin typeface="Times New Roman" charset="0"/>
                  <a:cs typeface="Times New Roman" charset="0"/>
                </a:rPr>
                <a:t> </a:t>
              </a:r>
              <a:r>
                <a:rPr lang="en-US" sz="2000" b="1" i="1">
                  <a:latin typeface="Symbol" charset="0"/>
                  <a:cs typeface="Times New Roman" charset="0"/>
                </a:rPr>
                <a:t>b</a:t>
              </a:r>
              <a:r>
                <a:rPr lang="en-US" sz="2000" b="1" i="1" baseline="-25000">
                  <a:latin typeface="Times New Roman" charset="0"/>
                  <a:cs typeface="Times New Roman" charset="0"/>
                </a:rPr>
                <a:t>Equity</a:t>
              </a:r>
              <a:endParaRPr lang="en-US" sz="2000" b="1">
                <a:latin typeface="Times New Roman" charset="0"/>
                <a:cs typeface="Times New Roman" charset="0"/>
              </a:endParaRPr>
            </a:p>
          </p:txBody>
        </p:sp>
      </p:grpSp>
      <p:sp>
        <p:nvSpPr>
          <p:cNvPr id="17" name="Slide Number Placeholder 16"/>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7102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Example</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eaLnBrk="1" hangingPunct="1"/>
            <a:r>
              <a:rPr lang="en-US" sz="2400" dirty="0">
                <a:solidFill>
                  <a:srgbClr val="010004"/>
                </a:solidFill>
                <a:ea typeface="ＭＳ Ｐゴシック" charset="0"/>
                <a:cs typeface="ＭＳ Ｐゴシック" charset="0"/>
              </a:rPr>
              <a:t>Consider a firm that is currently all-equity and has an equity and asset beta of 0.90. The firm has decided to lever up to a capital structure of 2 part debt to 1 part equity.</a:t>
            </a:r>
          </a:p>
          <a:p>
            <a:pPr eaLnBrk="1" hangingPunct="1"/>
            <a:r>
              <a:rPr lang="en-US" sz="2400" dirty="0">
                <a:solidFill>
                  <a:srgbClr val="010004"/>
                </a:solidFill>
                <a:ea typeface="ＭＳ Ｐゴシック" charset="0"/>
                <a:cs typeface="ＭＳ Ｐゴシック" charset="0"/>
              </a:rPr>
              <a:t>Since the firm will remain in the same industry, its </a:t>
            </a:r>
            <a:r>
              <a:rPr lang="en-US" sz="2400" i="1" dirty="0">
                <a:solidFill>
                  <a:srgbClr val="010004"/>
                </a:solidFill>
                <a:ea typeface="ＭＳ Ｐゴシック" charset="0"/>
                <a:cs typeface="ＭＳ Ｐゴシック" charset="0"/>
              </a:rPr>
              <a:t>asset beta</a:t>
            </a:r>
            <a:r>
              <a:rPr lang="en-US" sz="2400" dirty="0">
                <a:solidFill>
                  <a:srgbClr val="010004"/>
                </a:solidFill>
                <a:ea typeface="ＭＳ Ｐゴシック" charset="0"/>
                <a:cs typeface="ＭＳ Ｐゴシック" charset="0"/>
              </a:rPr>
              <a:t> should remain 0.90.</a:t>
            </a:r>
          </a:p>
          <a:p>
            <a:pPr eaLnBrk="1" hangingPunct="1"/>
            <a:r>
              <a:rPr lang="en-US" sz="2400" i="1" dirty="0">
                <a:solidFill>
                  <a:srgbClr val="010004"/>
                </a:solidFill>
                <a:ea typeface="ＭＳ Ｐゴシック" charset="0"/>
                <a:cs typeface="ＭＳ Ｐゴシック" charset="0"/>
              </a:rPr>
              <a:t>Assuming</a:t>
            </a:r>
            <a:r>
              <a:rPr lang="en-US" sz="2400" dirty="0">
                <a:solidFill>
                  <a:srgbClr val="010004"/>
                </a:solidFill>
                <a:ea typeface="ＭＳ Ｐゴシック" charset="0"/>
                <a:cs typeface="ＭＳ Ｐゴシック" charset="0"/>
              </a:rPr>
              <a:t> a zero beta for its debt, its </a:t>
            </a:r>
            <a:r>
              <a:rPr lang="en-US" sz="2400" i="1" dirty="0">
                <a:solidFill>
                  <a:srgbClr val="010004"/>
                </a:solidFill>
                <a:ea typeface="ＭＳ Ｐゴシック" charset="0"/>
                <a:cs typeface="ＭＳ Ｐゴシック" charset="0"/>
              </a:rPr>
              <a:t>equity beta</a:t>
            </a:r>
            <a:r>
              <a:rPr lang="en-US" sz="2400" dirty="0">
                <a:solidFill>
                  <a:srgbClr val="010004"/>
                </a:solidFill>
                <a:ea typeface="ＭＳ Ｐゴシック" charset="0"/>
                <a:cs typeface="ＭＳ Ｐゴシック" charset="0"/>
              </a:rPr>
              <a:t> would become twice as large:</a:t>
            </a:r>
          </a:p>
        </p:txBody>
      </p:sp>
      <p:grpSp>
        <p:nvGrpSpPr>
          <p:cNvPr id="7" name="Group 4"/>
          <p:cNvGrpSpPr>
            <a:grpSpLocks/>
          </p:cNvGrpSpPr>
          <p:nvPr/>
        </p:nvGrpSpPr>
        <p:grpSpPr bwMode="auto">
          <a:xfrm>
            <a:off x="1701800" y="3858986"/>
            <a:ext cx="4419600" cy="914400"/>
            <a:chOff x="528" y="3168"/>
            <a:chExt cx="2784" cy="576"/>
          </a:xfrm>
        </p:grpSpPr>
        <p:sp>
          <p:nvSpPr>
            <p:cNvPr id="8" name="Text Box 5"/>
            <p:cNvSpPr txBox="1">
              <a:spLocks noChangeArrowheads="1"/>
            </p:cNvSpPr>
            <p:nvPr/>
          </p:nvSpPr>
          <p:spPr bwMode="auto">
            <a:xfrm>
              <a:off x="528" y="3273"/>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err="1">
                  <a:solidFill>
                    <a:srgbClr val="010004"/>
                  </a:solidFill>
                  <a:latin typeface="Symbol" charset="0"/>
                </a:rPr>
                <a:t>b</a:t>
              </a:r>
              <a:r>
                <a:rPr lang="en-US" i="1" baseline="-25000" dirty="0" err="1">
                  <a:solidFill>
                    <a:srgbClr val="010004"/>
                  </a:solidFill>
                  <a:latin typeface="Times New Roman" charset="0"/>
                </a:rPr>
                <a:t>Asset</a:t>
              </a:r>
              <a:r>
                <a:rPr lang="en-US" dirty="0">
                  <a:solidFill>
                    <a:srgbClr val="010004"/>
                  </a:solidFill>
                  <a:latin typeface="Times New Roman" charset="0"/>
                </a:rPr>
                <a:t> = 0.90 = </a:t>
              </a:r>
            </a:p>
          </p:txBody>
        </p:sp>
        <p:sp>
          <p:nvSpPr>
            <p:cNvPr id="9" name="Text Box 6"/>
            <p:cNvSpPr txBox="1">
              <a:spLocks noChangeArrowheads="1"/>
            </p:cNvSpPr>
            <p:nvPr/>
          </p:nvSpPr>
          <p:spPr bwMode="auto">
            <a:xfrm>
              <a:off x="1728" y="3456"/>
              <a:ext cx="72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dirty="0">
                  <a:latin typeface="Times New Roman" charset="0"/>
                </a:rPr>
                <a:t>2 + 1</a:t>
              </a:r>
            </a:p>
          </p:txBody>
        </p:sp>
        <p:sp>
          <p:nvSpPr>
            <p:cNvPr id="10" name="Text Box 7"/>
            <p:cNvSpPr txBox="1">
              <a:spLocks noChangeArrowheads="1"/>
            </p:cNvSpPr>
            <p:nvPr/>
          </p:nvSpPr>
          <p:spPr bwMode="auto">
            <a:xfrm>
              <a:off x="1884" y="3168"/>
              <a:ext cx="40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dirty="0">
                  <a:latin typeface="Times New Roman" charset="0"/>
                </a:rPr>
                <a:t>1</a:t>
              </a:r>
            </a:p>
          </p:txBody>
        </p:sp>
        <p:sp>
          <p:nvSpPr>
            <p:cNvPr id="11" name="Line 8"/>
            <p:cNvSpPr>
              <a:spLocks noChangeShapeType="1"/>
            </p:cNvSpPr>
            <p:nvPr/>
          </p:nvSpPr>
          <p:spPr bwMode="auto">
            <a:xfrm>
              <a:off x="1824" y="3456"/>
              <a:ext cx="52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12" name="Text Box 9"/>
            <p:cNvSpPr txBox="1">
              <a:spLocks noChangeArrowheads="1"/>
            </p:cNvSpPr>
            <p:nvPr/>
          </p:nvSpPr>
          <p:spPr bwMode="auto">
            <a:xfrm>
              <a:off x="2352" y="3273"/>
              <a:ext cx="96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x</a:t>
              </a:r>
              <a:r>
                <a:rPr lang="en-US" i="1">
                  <a:latin typeface="Times New Roman" charset="0"/>
                  <a:cs typeface="Times New Roman" charset="0"/>
                </a:rPr>
                <a:t> </a:t>
              </a:r>
              <a:r>
                <a:rPr lang="en-US" i="1">
                  <a:latin typeface="Symbol" charset="0"/>
                  <a:cs typeface="Times New Roman" charset="0"/>
                </a:rPr>
                <a:t>b</a:t>
              </a:r>
              <a:r>
                <a:rPr lang="en-US" i="1" baseline="-25000">
                  <a:latin typeface="Times New Roman" charset="0"/>
                  <a:cs typeface="Times New Roman" charset="0"/>
                </a:rPr>
                <a:t>Equity</a:t>
              </a:r>
              <a:endParaRPr lang="en-US">
                <a:latin typeface="Times New Roman" charset="0"/>
                <a:cs typeface="Times New Roman" charset="0"/>
              </a:endParaRPr>
            </a:p>
          </p:txBody>
        </p:sp>
      </p:grpSp>
      <p:sp>
        <p:nvSpPr>
          <p:cNvPr id="13" name="Text Box 10"/>
          <p:cNvSpPr txBox="1">
            <a:spLocks noChangeArrowheads="1"/>
          </p:cNvSpPr>
          <p:nvPr/>
        </p:nvSpPr>
        <p:spPr bwMode="auto">
          <a:xfrm>
            <a:off x="4978400" y="4800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err="1">
                <a:latin typeface="Symbol" charset="0"/>
              </a:rPr>
              <a:t>b</a:t>
            </a:r>
            <a:r>
              <a:rPr lang="en-US" i="1" baseline="-25000" dirty="0" err="1">
                <a:latin typeface="Times New Roman" charset="0"/>
              </a:rPr>
              <a:t>Equity</a:t>
            </a:r>
            <a:r>
              <a:rPr lang="en-US" i="1" baseline="-25000" dirty="0">
                <a:latin typeface="Times New Roman" charset="0"/>
              </a:rPr>
              <a:t> </a:t>
            </a:r>
            <a:r>
              <a:rPr lang="en-US" i="1" dirty="0">
                <a:latin typeface="Times New Roman" charset="0"/>
                <a:cs typeface="Times New Roman" charset="0"/>
              </a:rPr>
              <a:t>=</a:t>
            </a:r>
          </a:p>
        </p:txBody>
      </p:sp>
      <p:sp>
        <p:nvSpPr>
          <p:cNvPr id="14" name="Rectangle 11"/>
          <p:cNvSpPr>
            <a:spLocks noChangeArrowheads="1"/>
          </p:cNvSpPr>
          <p:nvPr/>
        </p:nvSpPr>
        <p:spPr bwMode="auto">
          <a:xfrm>
            <a:off x="6273800" y="4800600"/>
            <a:ext cx="212750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sz="2400" dirty="0">
                <a:latin typeface="Times New Roman" charset="0"/>
              </a:rPr>
              <a:t> 3 </a:t>
            </a:r>
            <a:r>
              <a:rPr lang="en-US" sz="2400" dirty="0">
                <a:latin typeface="Times New Roman" charset="0"/>
                <a:cs typeface="Times New Roman" charset="0"/>
              </a:rPr>
              <a:t>x 0.90 = 2.70</a:t>
            </a:r>
          </a:p>
        </p:txBody>
      </p:sp>
      <p:sp>
        <p:nvSpPr>
          <p:cNvPr id="15" name="Slide Number Placeholder 1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186130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3" grpId="0" autoUpdateAnimBg="0"/>
      <p:bldP spid="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Corp A, which is worth $900mm and has a beta of 2 and a SD of 20%, is considering combining with Corp B, which is worth $100mm and has a beta of 1 and a SD of 20%.  Assume that risk-free rate is 3% and the equity premium is 5%. </a:t>
            </a:r>
          </a:p>
          <a:p>
            <a:pPr lvl="1"/>
            <a:r>
              <a:rPr lang="en-US" sz="2000" dirty="0"/>
              <a:t>Very generally, will the risk of the combined company be greater or less than 20%?</a:t>
            </a:r>
          </a:p>
          <a:p>
            <a:pPr lvl="1"/>
            <a:r>
              <a:rPr lang="en-US" sz="2000" dirty="0"/>
              <a:t>What is the expected return of each company if the </a:t>
            </a:r>
            <a:r>
              <a:rPr lang="en-US" sz="2000" dirty="0" err="1"/>
              <a:t>CAPM</a:t>
            </a:r>
            <a:r>
              <a:rPr lang="en-US" sz="2000" dirty="0"/>
              <a:t> applies?</a:t>
            </a:r>
          </a:p>
          <a:p>
            <a:pPr lvl="1"/>
            <a:r>
              <a:rPr lang="en-US" sz="2000" dirty="0"/>
              <a:t>What will be the expected return (cost of capital) of the combined company?</a:t>
            </a:r>
          </a:p>
          <a:p>
            <a:pPr lvl="1"/>
            <a:r>
              <a:rPr lang="en-US" sz="2000" dirty="0"/>
              <a:t>If the beta of a portfolio is the weighted average of the portfolio betas, what is the beta of the combined company?</a:t>
            </a:r>
          </a:p>
          <a:p>
            <a:pPr lvl="1"/>
            <a:r>
              <a:rPr lang="en-US" sz="2000" dirty="0"/>
              <a:t>What will be the expected return of the combined company under </a:t>
            </a:r>
            <a:r>
              <a:rPr lang="en-US" sz="2000" dirty="0" err="1"/>
              <a:t>CAPM</a:t>
            </a:r>
            <a:r>
              <a:rPr lang="en-US" sz="2000" dirty="0"/>
              <a:t>?</a:t>
            </a:r>
          </a:p>
          <a:p>
            <a:pPr lvl="1"/>
            <a:endParaRPr lang="en-US" sz="1850" dirty="0"/>
          </a:p>
        </p:txBody>
      </p:sp>
      <p:sp>
        <p:nvSpPr>
          <p:cNvPr id="3" name="Title 2"/>
          <p:cNvSpPr>
            <a:spLocks noGrp="1"/>
          </p:cNvSpPr>
          <p:nvPr>
            <p:ph type="title"/>
          </p:nvPr>
        </p:nvSpPr>
        <p:spPr/>
        <p:txBody>
          <a:bodyPr/>
          <a:lstStyle/>
          <a:p>
            <a:r>
              <a:rPr lang="en-US" dirty="0"/>
              <a:t>Combining Betas in Portfolios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69027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33388" indent="-463550" eaLnBrk="1" hangingPunct="1">
              <a:lnSpc>
                <a:spcPct val="80000"/>
              </a:lnSpc>
            </a:pPr>
            <a:r>
              <a:rPr lang="en-US" sz="2800" dirty="0">
                <a:ea typeface="ＭＳ Ｐゴシック" charset="0"/>
              </a:rPr>
              <a:t>Historical averages for </a:t>
            </a:r>
            <a:r>
              <a:rPr lang="en-US" sz="2800" i="1" dirty="0" err="1">
                <a:ea typeface="ＭＳ Ｐゴシック" charset="0"/>
              </a:rPr>
              <a:t>r</a:t>
            </a:r>
            <a:r>
              <a:rPr lang="en-US" sz="2800" i="1" baseline="-25000" dirty="0" err="1">
                <a:ea typeface="ＭＳ Ｐゴシック" charset="0"/>
              </a:rPr>
              <a:t>m</a:t>
            </a:r>
            <a:r>
              <a:rPr lang="en-US" sz="2800" dirty="0">
                <a:ea typeface="ＭＳ Ｐゴシック" charset="0"/>
              </a:rPr>
              <a:t>:  </a:t>
            </a:r>
          </a:p>
          <a:p>
            <a:pPr marL="814388" lvl="1" indent="-463550" eaLnBrk="1" hangingPunct="1">
              <a:lnSpc>
                <a:spcPct val="80000"/>
              </a:lnSpc>
            </a:pPr>
            <a:r>
              <a:rPr lang="en-US" sz="2400" dirty="0">
                <a:ea typeface="ＭＳ Ｐゴシック" charset="0"/>
              </a:rPr>
              <a:t>Time period? </a:t>
            </a:r>
          </a:p>
          <a:p>
            <a:pPr marL="814388" lvl="1" indent="-463550" eaLnBrk="1" hangingPunct="1">
              <a:lnSpc>
                <a:spcPct val="80000"/>
              </a:lnSpc>
            </a:pPr>
            <a:r>
              <a:rPr lang="en-US" sz="2400" dirty="0">
                <a:ea typeface="ＭＳ Ｐゴシック" charset="0"/>
              </a:rPr>
              <a:t>LT or ST bonds for </a:t>
            </a:r>
            <a:r>
              <a:rPr lang="en-US" sz="2400" i="1" dirty="0" err="1">
                <a:ea typeface="ＭＳ Ｐゴシック" charset="0"/>
              </a:rPr>
              <a:t>r</a:t>
            </a:r>
            <a:r>
              <a:rPr lang="en-US" sz="2400" i="1" baseline="-25000" dirty="0" err="1">
                <a:ea typeface="ＭＳ Ｐゴシック" charset="0"/>
              </a:rPr>
              <a:t>f</a:t>
            </a:r>
            <a:r>
              <a:rPr lang="en-US" sz="2400" dirty="0">
                <a:ea typeface="ＭＳ Ｐゴシック" charset="0"/>
              </a:rPr>
              <a:t>? </a:t>
            </a:r>
          </a:p>
          <a:p>
            <a:pPr marL="814388" lvl="1" indent="-463550" eaLnBrk="1" hangingPunct="1">
              <a:lnSpc>
                <a:spcPct val="80000"/>
              </a:lnSpc>
            </a:pPr>
            <a:r>
              <a:rPr lang="en-US" sz="2400" dirty="0">
                <a:ea typeface="ＭＳ Ｐゴシック" charset="0"/>
              </a:rPr>
              <a:t>Geometric v. arithmetic?</a:t>
            </a:r>
          </a:p>
          <a:p>
            <a:pPr marL="814388" lvl="1" indent="-463550" eaLnBrk="1" hangingPunct="1">
              <a:lnSpc>
                <a:spcPct val="80000"/>
              </a:lnSpc>
            </a:pPr>
            <a:r>
              <a:rPr lang="en-US" sz="2400" dirty="0">
                <a:ea typeface="ＭＳ Ｐゴシック" charset="0"/>
              </a:rPr>
              <a:t>Peso problem</a:t>
            </a:r>
          </a:p>
          <a:p>
            <a:pPr marL="814388" lvl="1" indent="-463550" eaLnBrk="1" hangingPunct="1">
              <a:lnSpc>
                <a:spcPct val="80000"/>
              </a:lnSpc>
            </a:pPr>
            <a:r>
              <a:rPr lang="en-US" sz="2400" dirty="0">
                <a:ea typeface="ＭＳ Ｐゴシック" charset="0"/>
              </a:rPr>
              <a:t>Adjustment for bubbles and busts?</a:t>
            </a:r>
          </a:p>
        </p:txBody>
      </p:sp>
      <p:sp>
        <p:nvSpPr>
          <p:cNvPr id="2" name="Title 1"/>
          <p:cNvSpPr>
            <a:spLocks noGrp="1"/>
          </p:cNvSpPr>
          <p:nvPr>
            <p:ph type="title"/>
          </p:nvPr>
        </p:nvSpPr>
        <p:spPr/>
        <p:txBody>
          <a:bodyPr/>
          <a:lstStyle/>
          <a:p>
            <a:r>
              <a:rPr lang="en-US" b="1" dirty="0"/>
              <a:t>CAPM Inputs:  Equity Risk Premium</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19365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23875" indent="-441325" eaLnBrk="1" hangingPunct="1">
              <a:lnSpc>
                <a:spcPct val="80000"/>
              </a:lnSpc>
            </a:pPr>
            <a:r>
              <a:rPr lang="en-US" sz="2800" b="1" dirty="0">
                <a:ea typeface="ＭＳ Ｐゴシック" charset="0"/>
              </a:rPr>
              <a:t>Project </a:t>
            </a:r>
            <a:r>
              <a:rPr lang="en-US" sz="2800" dirty="0">
                <a:ea typeface="ＭＳ Ｐゴシック" charset="0"/>
              </a:rPr>
              <a:t>(not necessarily firm) specific</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Estimation issue</a:t>
            </a:r>
          </a:p>
          <a:p>
            <a:pPr marL="904875" lvl="1" indent="-441325" eaLnBrk="1" hangingPunct="1">
              <a:lnSpc>
                <a:spcPct val="80000"/>
              </a:lnSpc>
            </a:pPr>
            <a:r>
              <a:rPr lang="en-US" sz="2400" dirty="0">
                <a:ea typeface="ＭＳ Ｐゴシック" charset="0"/>
              </a:rPr>
              <a:t>Historical rates of return for </a:t>
            </a:r>
            <a:r>
              <a:rPr lang="en-US" sz="2400" b="1" dirty="0">
                <a:ea typeface="ＭＳ Ｐゴシック" charset="0"/>
              </a:rPr>
              <a:t>specific firm </a:t>
            </a:r>
            <a:r>
              <a:rPr lang="en-US" sz="2400" dirty="0">
                <a:ea typeface="ＭＳ Ｐゴシック" charset="0"/>
              </a:rPr>
              <a:t>vs. historical rates of return for industry</a:t>
            </a:r>
          </a:p>
          <a:p>
            <a:pPr marL="904875" lvl="1" indent="-441325" eaLnBrk="1" hangingPunct="1">
              <a:lnSpc>
                <a:spcPct val="80000"/>
              </a:lnSpc>
            </a:pPr>
            <a:r>
              <a:rPr lang="en-US" sz="2400" dirty="0">
                <a:ea typeface="ＭＳ Ｐゴシック" charset="0"/>
              </a:rPr>
              <a:t>Beta </a:t>
            </a:r>
            <a:r>
              <a:rPr lang="en-US" sz="2400" b="1" dirty="0">
                <a:ea typeface="ＭＳ Ｐゴシック" charset="0"/>
              </a:rPr>
              <a:t>shrinkage</a:t>
            </a:r>
            <a:r>
              <a:rPr lang="en-US" sz="2400" dirty="0">
                <a:ea typeface="ＭＳ Ｐゴシック" charset="0"/>
              </a:rPr>
              <a:t> towards 1</a:t>
            </a:r>
          </a:p>
          <a:p>
            <a:pPr marL="904875" lvl="1" indent="-441325" eaLnBrk="1" hangingPunct="1">
              <a:lnSpc>
                <a:spcPct val="80000"/>
              </a:lnSpc>
            </a:pPr>
            <a:r>
              <a:rPr lang="en-US" sz="2400" b="1" dirty="0">
                <a:ea typeface="ＭＳ Ｐゴシック" charset="0"/>
              </a:rPr>
              <a:t>Daily</a:t>
            </a:r>
            <a:r>
              <a:rPr lang="en-US" sz="2400" dirty="0">
                <a:ea typeface="ＭＳ Ｐゴシック" charset="0"/>
              </a:rPr>
              <a:t>, monthly, number of years?</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Equity Beta, which is reported on finance sites, depends on a firm’</a:t>
            </a:r>
            <a:r>
              <a:rPr lang="en-US" altLang="ja-JP" sz="2800" dirty="0">
                <a:ea typeface="ＭＳ Ｐゴシック" charset="0"/>
              </a:rPr>
              <a:t>s leverage</a:t>
            </a:r>
          </a:p>
          <a:p>
            <a:pPr marL="523875" indent="-441325" eaLnBrk="1" hangingPunct="1">
              <a:lnSpc>
                <a:spcPct val="80000"/>
              </a:lnSpc>
            </a:pPr>
            <a:endParaRPr lang="en-US" altLang="ja-JP" sz="2800" dirty="0">
              <a:ea typeface="ＭＳ Ｐゴシック" charset="0"/>
            </a:endParaRPr>
          </a:p>
          <a:p>
            <a:pPr marL="523875" indent="-441325">
              <a:lnSpc>
                <a:spcPct val="80000"/>
              </a:lnSpc>
            </a:pPr>
            <a:r>
              <a:rPr lang="en-US" altLang="ja-JP" sz="2800" dirty="0">
                <a:ea typeface="ＭＳ Ｐゴシック" charset="0"/>
              </a:rPr>
              <a:t>Equity beta helps find </a:t>
            </a:r>
            <a:r>
              <a:rPr lang="en-US" altLang="ja-JP" sz="2800" i="1" dirty="0">
                <a:ea typeface="ＭＳ Ｐゴシック" charset="0"/>
              </a:rPr>
              <a:t>E</a:t>
            </a:r>
            <a:r>
              <a:rPr lang="en-US" altLang="ja-JP" sz="2800" dirty="0">
                <a:ea typeface="ＭＳ Ｐゴシック" charset="0"/>
              </a:rPr>
              <a:t>(</a:t>
            </a:r>
            <a:r>
              <a:rPr lang="en-US" altLang="ja-JP" sz="2800" i="1" dirty="0" err="1">
                <a:ea typeface="ＭＳ Ｐゴシック" charset="0"/>
              </a:rPr>
              <a:t>r</a:t>
            </a:r>
            <a:r>
              <a:rPr lang="en-US" altLang="ja-JP" sz="2800" i="1" baseline="-25000" dirty="0" err="1">
                <a:ea typeface="ＭＳ Ｐゴシック" charset="0"/>
              </a:rPr>
              <a:t>Equity</a:t>
            </a:r>
            <a:r>
              <a:rPr lang="en-US" altLang="ja-JP" sz="2800" dirty="0">
                <a:ea typeface="ＭＳ Ｐゴシック" charset="0"/>
              </a:rPr>
              <a:t>), but you should use </a:t>
            </a:r>
            <a:r>
              <a:rPr lang="en-US" sz="2800" i="1" dirty="0" err="1">
                <a:latin typeface="Symbol" charset="0"/>
              </a:rPr>
              <a:t>b</a:t>
            </a:r>
            <a:r>
              <a:rPr lang="en-US" sz="2800" i="1" baseline="-25000" dirty="0" err="1">
                <a:latin typeface="Times New Roman" charset="0"/>
              </a:rPr>
              <a:t>Asset</a:t>
            </a:r>
            <a:r>
              <a:rPr lang="en-US" sz="2800" dirty="0">
                <a:latin typeface="Times New Roman" charset="0"/>
              </a:rPr>
              <a:t> to </a:t>
            </a:r>
            <a:r>
              <a:rPr lang="en-US" sz="2800" dirty="0">
                <a:latin typeface="+mn-lt"/>
              </a:rPr>
              <a:t>finding the appropriate hurdle/discount rate for a project</a:t>
            </a:r>
            <a:endParaRPr lang="en-US" altLang="ja-JP" sz="2800" dirty="0">
              <a:latin typeface="+mn-lt"/>
              <a:ea typeface="ＭＳ Ｐゴシック" charset="0"/>
            </a:endParaRPr>
          </a:p>
          <a:p>
            <a:pPr marL="576263" lvl="1" indent="-225425" eaLnBrk="1" hangingPunct="1">
              <a:lnSpc>
                <a:spcPct val="80000"/>
              </a:lnSpc>
            </a:pPr>
            <a:endParaRPr lang="en-US" sz="2400" dirty="0">
              <a:ea typeface="ＭＳ Ｐゴシック" charset="0"/>
            </a:endParaRPr>
          </a:p>
        </p:txBody>
      </p:sp>
      <p:sp>
        <p:nvSpPr>
          <p:cNvPr id="2" name="Title 1"/>
          <p:cNvSpPr>
            <a:spLocks noGrp="1"/>
          </p:cNvSpPr>
          <p:nvPr>
            <p:ph type="title"/>
          </p:nvPr>
        </p:nvSpPr>
        <p:spPr/>
        <p:txBody>
          <a:bodyPr/>
          <a:lstStyle/>
          <a:p>
            <a:r>
              <a:rPr lang="en-US" b="1" dirty="0"/>
              <a:t>Estimating CAPM Inputs:  Beta</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9700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33400"/>
            <a:ext cx="7315199" cy="5586731"/>
          </a:xfrm>
        </p:spPr>
      </p:pic>
      <p:sp>
        <p:nvSpPr>
          <p:cNvPr id="3" name="Title 2"/>
          <p:cNvSpPr>
            <a:spLocks noGrp="1"/>
          </p:cNvSpPr>
          <p:nvPr>
            <p:ph type="title"/>
          </p:nvPr>
        </p:nvSpPr>
        <p:spPr/>
        <p:txBody>
          <a:bodyPr/>
          <a:lstStyle/>
          <a:p>
            <a:r>
              <a:rPr lang="en-US" dirty="0" err="1"/>
              <a:t>CAPM</a:t>
            </a:r>
            <a:r>
              <a:rPr lang="en-US" dirty="0"/>
              <a:t> Beta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9" name="TextBox 8"/>
          <p:cNvSpPr txBox="1"/>
          <p:nvPr/>
        </p:nvSpPr>
        <p:spPr>
          <a:xfrm>
            <a:off x="3048000" y="6158971"/>
            <a:ext cx="2767104" cy="261610"/>
          </a:xfrm>
          <a:prstGeom prst="rect">
            <a:avLst/>
          </a:prstGeom>
          <a:noFill/>
        </p:spPr>
        <p:txBody>
          <a:bodyPr wrap="none" rtlCol="0">
            <a:spAutoFit/>
          </a:bodyPr>
          <a:lstStyle/>
          <a:p>
            <a:r>
              <a:rPr lang="en-US" sz="1100" dirty="0"/>
              <a:t>Source: </a:t>
            </a:r>
            <a:r>
              <a:rPr lang="en-US" sz="1100" dirty="0" err="1"/>
              <a:t>Nyborg</a:t>
            </a:r>
            <a:r>
              <a:rPr lang="en-US" sz="1100" dirty="0"/>
              <a:t> &amp; </a:t>
            </a:r>
            <a:r>
              <a:rPr lang="en-US" sz="1100" dirty="0" err="1"/>
              <a:t>Mukhlynina</a:t>
            </a:r>
            <a:r>
              <a:rPr lang="en-US" sz="1100" dirty="0"/>
              <a:t>, 2016</a:t>
            </a:r>
          </a:p>
        </p:txBody>
      </p:sp>
      <p:pic>
        <p:nvPicPr>
          <p:cNvPr id="1025" name="Picture 1" descr="age18image1432">
            <a:extLst>
              <a:ext uri="{FF2B5EF4-FFF2-40B4-BE49-F238E27FC236}">
                <a16:creationId xmlns:a16="http://schemas.microsoft.com/office/drawing/2014/main" id="{8704C992-7B2A-6449-8656-1904A23FA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3867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3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08 at 8.54.30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458200" cy="5486400"/>
          </a:xfrm>
        </p:spPr>
      </p:pic>
      <p:sp>
        <p:nvSpPr>
          <p:cNvPr id="2" name="Title 1"/>
          <p:cNvSpPr>
            <a:spLocks noGrp="1"/>
          </p:cNvSpPr>
          <p:nvPr>
            <p:ph type="title"/>
          </p:nvPr>
        </p:nvSpPr>
        <p:spPr/>
        <p:txBody>
          <a:bodyPr/>
          <a:lstStyle/>
          <a:p>
            <a:r>
              <a:rPr lang="en-US" b="1" dirty="0"/>
              <a:t>Estimating CAPM Inputs:  Beta</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206940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9" name="Rectangle 5"/>
          <p:cNvSpPr>
            <a:spLocks noGrp="1" noChangeArrowheads="1"/>
          </p:cNvSpPr>
          <p:nvPr>
            <p:ph idx="1"/>
          </p:nvPr>
        </p:nvSpPr>
        <p:spPr>
          <a:noFill/>
        </p:spPr>
        <p:txBody>
          <a:bodyPr lIns="90488" tIns="44450" rIns="90488" bIns="44450"/>
          <a:lstStyle/>
          <a:p>
            <a:pPr eaLnBrk="1" hangingPunct="1">
              <a:lnSpc>
                <a:spcPct val="90000"/>
              </a:lnSpc>
            </a:pPr>
            <a:r>
              <a:rPr lang="en-US" sz="2400" dirty="0">
                <a:ea typeface="ＭＳ Ｐゴシック" charset="0"/>
                <a:cs typeface="ＭＳ Ｐゴシック" charset="0"/>
              </a:rPr>
              <a:t>If a project has the same risk as the company as a whole and the company has debt, the equity beta is used to calculate the </a:t>
            </a:r>
            <a:r>
              <a:rPr lang="en-US" sz="2400" i="1" dirty="0">
                <a:ea typeface="ＭＳ Ｐゴシック" charset="0"/>
                <a:cs typeface="ＭＳ Ｐゴシック" charset="0"/>
              </a:rPr>
              <a:t>E(r)</a:t>
            </a:r>
            <a:r>
              <a:rPr lang="en-US" sz="2400" dirty="0">
                <a:ea typeface="ＭＳ Ｐゴシック" charset="0"/>
                <a:cs typeface="ＭＳ Ｐゴシック" charset="0"/>
              </a:rPr>
              <a:t> on equity and the WACC is used to discount the </a:t>
            </a:r>
            <a:r>
              <a:rPr lang="en-US" sz="2400" i="1" dirty="0">
                <a:ea typeface="ＭＳ Ｐゴシック" charset="0"/>
                <a:cs typeface="ＭＳ Ｐゴシック" charset="0"/>
              </a:rPr>
              <a:t>E(CFs)</a:t>
            </a:r>
            <a:r>
              <a:rPr lang="en-US" sz="2400" dirty="0">
                <a:ea typeface="ＭＳ Ｐゴシック" charset="0"/>
                <a:cs typeface="ＭＳ Ｐゴシック" charset="0"/>
              </a:rPr>
              <a:t> of the project. </a:t>
            </a:r>
          </a:p>
          <a:p>
            <a:pPr eaLnBrk="1" hangingPunct="1">
              <a:lnSpc>
                <a:spcPct val="90000"/>
              </a:lnSpc>
            </a:pPr>
            <a:r>
              <a:rPr lang="en-US" sz="2400" dirty="0">
                <a:solidFill>
                  <a:srgbClr val="010004"/>
                </a:solidFill>
                <a:ea typeface="ＭＳ Ｐゴシック" charset="0"/>
                <a:cs typeface="ＭＳ Ｐゴシック" charset="0"/>
              </a:rPr>
              <a:t>Any project’</a:t>
            </a:r>
            <a:r>
              <a:rPr lang="en-US" altLang="ja-JP" sz="2400" dirty="0">
                <a:solidFill>
                  <a:srgbClr val="010004"/>
                </a:solidFill>
                <a:ea typeface="ＭＳ Ｐゴシック" charset="0"/>
                <a:cs typeface="ＭＳ Ｐゴシック" charset="0"/>
              </a:rPr>
              <a:t>s cost of capital depends on the </a:t>
            </a:r>
            <a:r>
              <a:rPr lang="en-US" altLang="ja-JP" sz="2400" u="sng" dirty="0">
                <a:solidFill>
                  <a:srgbClr val="010004"/>
                </a:solidFill>
                <a:ea typeface="ＭＳ Ｐゴシック" charset="0"/>
                <a:cs typeface="ＭＳ Ｐゴシック" charset="0"/>
              </a:rPr>
              <a:t>use</a:t>
            </a:r>
            <a:r>
              <a:rPr lang="en-US" altLang="ja-JP" sz="2400" dirty="0">
                <a:solidFill>
                  <a:srgbClr val="010004"/>
                </a:solidFill>
                <a:ea typeface="ＭＳ Ｐゴシック" charset="0"/>
                <a:cs typeface="ＭＳ Ｐゴシック" charset="0"/>
              </a:rPr>
              <a:t> to which the capital is being put—not the source.  </a:t>
            </a:r>
          </a:p>
          <a:p>
            <a:pPr eaLnBrk="1" hangingPunct="1">
              <a:lnSpc>
                <a:spcPct val="90000"/>
              </a:lnSpc>
            </a:pPr>
            <a:r>
              <a:rPr lang="en-US" sz="2400" dirty="0">
                <a:solidFill>
                  <a:srgbClr val="010004"/>
                </a:solidFill>
                <a:ea typeface="ＭＳ Ｐゴシック" charset="0"/>
                <a:cs typeface="ＭＳ Ｐゴシック" charset="0"/>
              </a:rPr>
              <a:t>Therefore, it depends on the </a:t>
            </a:r>
            <a:r>
              <a:rPr lang="en-US" sz="2400" i="1" u="sng" dirty="0">
                <a:solidFill>
                  <a:srgbClr val="010004"/>
                </a:solidFill>
                <a:ea typeface="ＭＳ Ｐゴシック" charset="0"/>
                <a:cs typeface="ＭＳ Ｐゴシック" charset="0"/>
              </a:rPr>
              <a:t>risk of the project</a:t>
            </a:r>
            <a:r>
              <a:rPr lang="en-US" sz="2400" u="sng" dirty="0">
                <a:solidFill>
                  <a:srgbClr val="010004"/>
                </a:solidFill>
                <a:ea typeface="ＭＳ Ｐゴシック" charset="0"/>
                <a:cs typeface="ＭＳ Ｐゴシック" charset="0"/>
              </a:rPr>
              <a:t> and not the risk of the </a:t>
            </a:r>
            <a:r>
              <a:rPr lang="en-US" sz="2400" i="1" u="sng" dirty="0">
                <a:solidFill>
                  <a:srgbClr val="010004"/>
                </a:solidFill>
                <a:ea typeface="ＭＳ Ｐゴシック" charset="0"/>
                <a:cs typeface="ＭＳ Ｐゴシック" charset="0"/>
              </a:rPr>
              <a:t>company</a:t>
            </a:r>
            <a:r>
              <a:rPr lang="en-US" sz="2400" dirty="0">
                <a:ea typeface="ＭＳ Ｐゴシック" charset="0"/>
                <a:cs typeface="ＭＳ Ｐゴシック" charset="0"/>
              </a:rPr>
              <a:t>.</a:t>
            </a:r>
          </a:p>
          <a:p>
            <a:pPr eaLnBrk="1" hangingPunct="1">
              <a:lnSpc>
                <a:spcPct val="90000"/>
              </a:lnSpc>
            </a:pPr>
            <a:endParaRPr lang="en-US" sz="2400" dirty="0">
              <a:ea typeface="ＭＳ Ｐゴシック" charset="0"/>
              <a:cs typeface="ＭＳ Ｐゴシック" charset="0"/>
            </a:endParaRPr>
          </a:p>
        </p:txBody>
      </p:sp>
      <p:sp>
        <p:nvSpPr>
          <p:cNvPr id="548868" name="Rectangle 4"/>
          <p:cNvSpPr>
            <a:spLocks noGrp="1" noChangeArrowheads="1"/>
          </p:cNvSpPr>
          <p:nvPr>
            <p:ph type="title"/>
          </p:nvPr>
        </p:nvSpPr>
        <p:spPr>
          <a:noFill/>
        </p:spPr>
        <p:txBody>
          <a:bodyPr lIns="90488" tIns="44450" rIns="90488" bIns="44450"/>
          <a:lstStyle/>
          <a:p>
            <a:pPr eaLnBrk="1" hangingPunct="1"/>
            <a:r>
              <a:rPr lang="en-US" b="1" dirty="0">
                <a:solidFill>
                  <a:srgbClr val="010004"/>
                </a:solidFill>
                <a:ea typeface="ＭＳ Ｐゴシック" charset="0"/>
                <a:cs typeface="ＭＳ Ｐゴシック" charset="0"/>
              </a:rPr>
              <a:t>The Firm versus the Project</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4506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506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8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88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build="p" autoUpdateAnimBg="0"/>
      <p:bldP spid="54886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charset="2"/>
              <a:buChar char="§"/>
            </a:pPr>
            <a:r>
              <a:rPr lang="en-US" sz="2000" dirty="0">
                <a:latin typeface="Calibri"/>
                <a:cs typeface="Calibri"/>
              </a:rPr>
              <a:t>Investors care only about means and variances (</a:t>
            </a:r>
            <a:r>
              <a:rPr lang="en-US" sz="2000" dirty="0" err="1">
                <a:latin typeface="Calibri"/>
                <a:cs typeface="Calibri"/>
              </a:rPr>
              <a:t>SDs</a:t>
            </a:r>
            <a:r>
              <a:rPr lang="en-US" sz="2000" dirty="0">
                <a:latin typeface="Calibri"/>
                <a:cs typeface="Calibri"/>
              </a:rPr>
              <a:t>)</a:t>
            </a:r>
          </a:p>
          <a:p>
            <a:pPr>
              <a:buFont typeface="Wingdings" charset="2"/>
              <a:buChar char="§"/>
            </a:pPr>
            <a:r>
              <a:rPr lang="en-US" sz="2000" dirty="0">
                <a:latin typeface="Calibri"/>
                <a:cs typeface="Calibri"/>
              </a:rPr>
              <a:t>Markets are frictionless</a:t>
            </a:r>
          </a:p>
          <a:p>
            <a:pPr lvl="1"/>
            <a:r>
              <a:rPr lang="en-US" sz="1850" dirty="0">
                <a:latin typeface="Calibri"/>
                <a:cs typeface="Calibri"/>
              </a:rPr>
              <a:t>No Taxes</a:t>
            </a:r>
          </a:p>
          <a:p>
            <a:pPr lvl="1"/>
            <a:r>
              <a:rPr lang="en-US" sz="2000" dirty="0">
                <a:latin typeface="Calibri"/>
                <a:cs typeface="Calibri"/>
              </a:rPr>
              <a:t>No Transaction costs</a:t>
            </a:r>
          </a:p>
          <a:p>
            <a:pPr lvl="1"/>
            <a:r>
              <a:rPr lang="en-US" sz="2000" dirty="0">
                <a:latin typeface="Calibri"/>
                <a:cs typeface="Calibri"/>
              </a:rPr>
              <a:t>Same investment choices for everyone</a:t>
            </a:r>
          </a:p>
          <a:p>
            <a:pPr>
              <a:buFont typeface="Wingdings" charset="2"/>
              <a:buChar char="§"/>
            </a:pPr>
            <a:r>
              <a:rPr lang="en-US" sz="2000" dirty="0">
                <a:latin typeface="Calibri"/>
                <a:cs typeface="Calibri"/>
              </a:rPr>
              <a:t>Markets are efficient</a:t>
            </a:r>
          </a:p>
          <a:p>
            <a:pPr>
              <a:buFont typeface="Wingdings" charset="2"/>
              <a:buChar char="§"/>
            </a:pPr>
            <a:r>
              <a:rPr lang="en-US" sz="2000" dirty="0">
                <a:latin typeface="Calibri"/>
                <a:cs typeface="Calibri"/>
              </a:rPr>
              <a:t>Same risk-free rates for borrowing and lending</a:t>
            </a:r>
          </a:p>
          <a:p>
            <a:pPr>
              <a:buFont typeface="Wingdings" charset="2"/>
              <a:buChar char="§"/>
            </a:pPr>
            <a:r>
              <a:rPr lang="en-US" sz="2000" dirty="0">
                <a:latin typeface="Calibri"/>
                <a:cs typeface="Calibri"/>
              </a:rPr>
              <a:t>All model parameters are perfectly known</a:t>
            </a:r>
          </a:p>
          <a:p>
            <a:pPr lvl="1"/>
            <a:r>
              <a:rPr lang="en-US" sz="2000" i="1" dirty="0">
                <a:latin typeface="Calibri"/>
                <a:cs typeface="Calibri"/>
              </a:rPr>
              <a:t>E(r)</a:t>
            </a:r>
            <a:r>
              <a:rPr lang="en-US" sz="2000" dirty="0">
                <a:latin typeface="Calibri"/>
                <a:cs typeface="Calibri"/>
              </a:rPr>
              <a:t> of every stock, bond, </a:t>
            </a:r>
            <a:r>
              <a:rPr lang="en-US" sz="2000" i="1" dirty="0">
                <a:latin typeface="Calibri"/>
                <a:cs typeface="Calibri"/>
              </a:rPr>
              <a:t>etc</a:t>
            </a:r>
            <a:r>
              <a:rPr lang="en-US" sz="2000" dirty="0">
                <a:latin typeface="Calibri"/>
                <a:cs typeface="Calibri"/>
              </a:rPr>
              <a:t>.</a:t>
            </a:r>
          </a:p>
          <a:p>
            <a:pPr lvl="1"/>
            <a:r>
              <a:rPr lang="en-US" sz="2000" dirty="0">
                <a:latin typeface="Calibri"/>
                <a:cs typeface="Calibri"/>
              </a:rPr>
              <a:t>All </a:t>
            </a:r>
            <a:r>
              <a:rPr lang="en-US" sz="2000" i="1" dirty="0">
                <a:latin typeface="Calibri"/>
                <a:cs typeface="Calibri"/>
              </a:rPr>
              <a:t>expected </a:t>
            </a:r>
            <a:r>
              <a:rPr lang="en-US" sz="2000" dirty="0" err="1">
                <a:latin typeface="Calibri"/>
                <a:cs typeface="Calibri"/>
              </a:rPr>
              <a:t>covariances</a:t>
            </a:r>
            <a:r>
              <a:rPr lang="en-US" sz="2000" dirty="0">
                <a:latin typeface="Calibri"/>
                <a:cs typeface="Calibri"/>
              </a:rPr>
              <a:t> (betas) are known</a:t>
            </a:r>
          </a:p>
          <a:p>
            <a:endParaRPr lang="en-US" dirty="0"/>
          </a:p>
        </p:txBody>
      </p:sp>
      <p:sp>
        <p:nvSpPr>
          <p:cNvPr id="3" name="Title 2"/>
          <p:cNvSpPr>
            <a:spLocks noGrp="1"/>
          </p:cNvSpPr>
          <p:nvPr>
            <p:ph type="title"/>
          </p:nvPr>
        </p:nvSpPr>
        <p:spPr/>
        <p:txBody>
          <a:bodyPr/>
          <a:lstStyle/>
          <a:p>
            <a:r>
              <a:rPr lang="en-US" sz="1800" dirty="0" err="1">
                <a:solidFill>
                  <a:srgbClr val="010004"/>
                </a:solidFill>
                <a:ea typeface="ＭＳ Ｐゴシック" charset="0"/>
                <a:cs typeface="ＭＳ Ｐゴシック" charset="0"/>
              </a:rPr>
              <a:t>CAPM</a:t>
            </a:r>
            <a:r>
              <a:rPr lang="en-US" sz="1800" dirty="0">
                <a:solidFill>
                  <a:srgbClr val="010004"/>
                </a:solidFill>
                <a:ea typeface="ＭＳ Ｐゴシック" charset="0"/>
                <a:cs typeface="ＭＳ Ｐゴシック" charset="0"/>
              </a:rPr>
              <a:t> Assumptions</a:t>
            </a:r>
            <a:endParaRPr lang="en-US" dirty="0"/>
          </a:p>
        </p:txBody>
      </p:sp>
      <p:sp>
        <p:nvSpPr>
          <p:cNvPr id="5" name="Footer Placeholder 4"/>
          <p:cNvSpPr>
            <a:spLocks noGrp="1"/>
          </p:cNvSpPr>
          <p:nvPr>
            <p:ph type="ftr" sz="quarter" idx="11"/>
          </p:nvPr>
        </p:nvSpPr>
        <p:spPr/>
        <p:txBody>
          <a:bodyPr/>
          <a:lstStyle/>
          <a:p>
            <a:r>
              <a:rPr lang="en-US" dirty="0" err="1"/>
              <a:t>CAPM</a:t>
            </a:r>
            <a:endParaRPr lang="en-US" dirty="0"/>
          </a:p>
        </p:txBody>
      </p:sp>
      <p:sp>
        <p:nvSpPr>
          <p:cNvPr id="7" name="Rectangle 6"/>
          <p:cNvSpPr/>
          <p:nvPr/>
        </p:nvSpPr>
        <p:spPr>
          <a:xfrm>
            <a:off x="765048" y="4876800"/>
            <a:ext cx="7696200" cy="646331"/>
          </a:xfrm>
          <a:prstGeom prst="rect">
            <a:avLst/>
          </a:prstGeom>
          <a:ln w="31750">
            <a:solidFill>
              <a:srgbClr val="FF0021"/>
            </a:solidFill>
          </a:ln>
        </p:spPr>
        <p:txBody>
          <a:bodyPr wrap="square">
            <a:spAutoFit/>
          </a:bodyPr>
          <a:lstStyle/>
          <a:p>
            <a:pPr eaLnBrk="1" hangingPunct="1">
              <a:buFontTx/>
              <a:buChar char="•"/>
            </a:pPr>
            <a:r>
              <a:rPr lang="en-US" b="1" u="sng" dirty="0">
                <a:latin typeface="Calibri" charset="0"/>
                <a:ea typeface="Calibri" charset="0"/>
                <a:cs typeface="Calibri" charset="0"/>
              </a:rPr>
              <a:t>Implication</a:t>
            </a:r>
            <a:r>
              <a:rPr lang="en-US" b="1" dirty="0">
                <a:latin typeface="Calibri" charset="0"/>
                <a:ea typeface="Calibri" charset="0"/>
                <a:cs typeface="Calibri" charset="0"/>
              </a:rPr>
              <a:t>:  Under the </a:t>
            </a:r>
            <a:r>
              <a:rPr lang="en-US" b="1" dirty="0" err="1">
                <a:latin typeface="Calibri" charset="0"/>
                <a:ea typeface="Calibri" charset="0"/>
                <a:cs typeface="Calibri" charset="0"/>
              </a:rPr>
              <a:t>CAPM</a:t>
            </a:r>
            <a:r>
              <a:rPr lang="en-US" b="1" dirty="0">
                <a:latin typeface="Calibri" charset="0"/>
                <a:ea typeface="Calibri" charset="0"/>
                <a:cs typeface="Calibri" charset="0"/>
              </a:rPr>
              <a:t> assumptions, if a risk-free asset exists, every investor should hold a combination of the </a:t>
            </a:r>
            <a:r>
              <a:rPr lang="en-US" b="1" i="1" dirty="0">
                <a:latin typeface="Calibri" charset="0"/>
                <a:ea typeface="Calibri" charset="0"/>
                <a:cs typeface="Calibri" charset="0"/>
              </a:rPr>
              <a:t>market portfolio </a:t>
            </a:r>
            <a:r>
              <a:rPr lang="en-US" b="1" dirty="0">
                <a:latin typeface="Calibri" charset="0"/>
                <a:ea typeface="Calibri" charset="0"/>
                <a:cs typeface="Calibri" charset="0"/>
              </a:rPr>
              <a:t>and risk-free asset</a:t>
            </a:r>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14727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The Cost of Capital with Debt</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Rectangle 3"/>
          <p:cNvSpPr>
            <a:spLocks noGrp="1" noChangeArrowheads="1"/>
          </p:cNvSpPr>
          <p:nvPr>
            <p:ph idx="1"/>
          </p:nvPr>
        </p:nvSpPr>
        <p:spPr/>
        <p:txBody>
          <a:bodyPr/>
          <a:lstStyle/>
          <a:p>
            <a:pPr eaLnBrk="1" hangingPunct="1">
              <a:lnSpc>
                <a:spcPct val="90000"/>
              </a:lnSpc>
            </a:pPr>
            <a:r>
              <a:rPr lang="en-US" sz="2000" dirty="0">
                <a:solidFill>
                  <a:srgbClr val="010004"/>
                </a:solidFill>
                <a:ea typeface="ＭＳ Ｐゴシック" charset="0"/>
                <a:cs typeface="ＭＳ Ｐゴシック" charset="0"/>
              </a:rPr>
              <a:t>The Weighted Average Cost of Capital (</a:t>
            </a:r>
            <a:r>
              <a:rPr lang="en-US" sz="2000" dirty="0" err="1">
                <a:solidFill>
                  <a:srgbClr val="010004"/>
                </a:solidFill>
                <a:ea typeface="ＭＳ Ｐゴシック" charset="0"/>
                <a:cs typeface="ＭＳ Ｐゴシック" charset="0"/>
              </a:rPr>
              <a:t>WACC</a:t>
            </a:r>
            <a:r>
              <a:rPr lang="en-US" sz="2000" dirty="0">
                <a:solidFill>
                  <a:srgbClr val="010004"/>
                </a:solidFill>
                <a:ea typeface="ＭＳ Ｐゴシック" charset="0"/>
                <a:cs typeface="ＭＳ Ｐゴシック" charset="0"/>
              </a:rPr>
              <a:t>) is given by:</a:t>
            </a: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a:lnSpc>
                <a:spcPct val="90000"/>
              </a:lnSpc>
            </a:pPr>
            <a:r>
              <a:rPr lang="en-US" sz="2400" dirty="0">
                <a:solidFill>
                  <a:srgbClr val="010004"/>
                </a:solidFill>
                <a:latin typeface="Calibri"/>
                <a:cs typeface="Calibri"/>
              </a:rPr>
              <a:t>Because interest expense is tax deductible, we multiply the last term by (1 </a:t>
            </a:r>
            <a:r>
              <a:rPr lang="en-US" sz="2400" dirty="0">
                <a:solidFill>
                  <a:srgbClr val="010004"/>
                </a:solidFill>
                <a:latin typeface="Calibri"/>
                <a:cs typeface="Times New Roman" charset="0"/>
              </a:rPr>
              <a:t>–</a:t>
            </a:r>
            <a:r>
              <a:rPr lang="en-US" sz="2400" dirty="0">
                <a:solidFill>
                  <a:srgbClr val="010004"/>
                </a:solidFill>
                <a:latin typeface="Calibri"/>
                <a:cs typeface="Calibri"/>
              </a:rPr>
              <a:t> </a:t>
            </a:r>
            <a:r>
              <a:rPr lang="en-US" sz="2400" i="1" dirty="0">
                <a:solidFill>
                  <a:srgbClr val="010004"/>
                </a:solidFill>
                <a:latin typeface="Calibri"/>
                <a:cs typeface="Calibri"/>
              </a:rPr>
              <a:t>T</a:t>
            </a:r>
            <a:r>
              <a:rPr lang="en-US" sz="2400" i="1" baseline="-25000" dirty="0">
                <a:solidFill>
                  <a:srgbClr val="010004"/>
                </a:solidFill>
                <a:latin typeface="Calibri"/>
                <a:cs typeface="Calibri"/>
              </a:rPr>
              <a:t>C</a:t>
            </a:r>
            <a:r>
              <a:rPr lang="en-US" sz="2400" dirty="0">
                <a:solidFill>
                  <a:srgbClr val="010004"/>
                </a:solidFill>
                <a:latin typeface="Calibri"/>
                <a:cs typeface="Calibri"/>
              </a:rPr>
              <a:t>)</a:t>
            </a:r>
            <a:endParaRPr lang="en-US" sz="2400" dirty="0">
              <a:latin typeface="Calibri"/>
              <a:cs typeface="Calibri"/>
            </a:endParaRPr>
          </a:p>
          <a:p>
            <a:pPr eaLnBrk="1" hangingPunct="1">
              <a:lnSpc>
                <a:spcPct val="90000"/>
              </a:lnSpc>
            </a:pPr>
            <a:endParaRPr lang="en-US" sz="2400" dirty="0">
              <a:ea typeface="ＭＳ Ｐゴシック" charset="0"/>
              <a:cs typeface="ＭＳ Ｐゴシック" charset="0"/>
            </a:endParaRPr>
          </a:p>
        </p:txBody>
      </p:sp>
      <p:grpSp>
        <p:nvGrpSpPr>
          <p:cNvPr id="8" name="Group 5"/>
          <p:cNvGrpSpPr>
            <a:grpSpLocks/>
          </p:cNvGrpSpPr>
          <p:nvPr/>
        </p:nvGrpSpPr>
        <p:grpSpPr bwMode="auto">
          <a:xfrm>
            <a:off x="457200" y="1562102"/>
            <a:ext cx="7696200" cy="724165"/>
            <a:chOff x="480" y="3129"/>
            <a:chExt cx="5376" cy="644"/>
          </a:xfrm>
        </p:grpSpPr>
        <p:sp>
          <p:nvSpPr>
            <p:cNvPr id="9" name="Text Box 6"/>
            <p:cNvSpPr txBox="1">
              <a:spLocks noChangeArrowheads="1"/>
            </p:cNvSpPr>
            <p:nvPr/>
          </p:nvSpPr>
          <p:spPr bwMode="auto">
            <a:xfrm>
              <a:off x="480" y="3234"/>
              <a:ext cx="816"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a:latin typeface="Times New Roman" charset="0"/>
                </a:rPr>
                <a:t>r</a:t>
              </a:r>
              <a:r>
                <a:rPr lang="en-US" sz="2000" b="1" i="1" baseline="-25000">
                  <a:latin typeface="Times New Roman" charset="0"/>
                </a:rPr>
                <a:t>WACC</a:t>
              </a:r>
              <a:r>
                <a:rPr lang="en-US" sz="2000" b="1">
                  <a:latin typeface="Times New Roman" charset="0"/>
                </a:rPr>
                <a:t> </a:t>
              </a:r>
              <a:r>
                <a:rPr lang="en-US" sz="2000">
                  <a:latin typeface="Times New Roman" charset="0"/>
                </a:rPr>
                <a:t>= </a:t>
              </a:r>
            </a:p>
          </p:txBody>
        </p:sp>
        <p:sp>
          <p:nvSpPr>
            <p:cNvPr id="10" name="Text Box 7"/>
            <p:cNvSpPr txBox="1">
              <a:spLocks noChangeArrowheads="1"/>
            </p:cNvSpPr>
            <p:nvPr/>
          </p:nvSpPr>
          <p:spPr bwMode="auto">
            <a:xfrm>
              <a:off x="1056" y="3417"/>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 </a:t>
              </a:r>
            </a:p>
          </p:txBody>
        </p:sp>
        <p:sp>
          <p:nvSpPr>
            <p:cNvPr id="11" name="Text Box 8"/>
            <p:cNvSpPr txBox="1">
              <a:spLocks noChangeArrowheads="1"/>
            </p:cNvSpPr>
            <p:nvPr/>
          </p:nvSpPr>
          <p:spPr bwMode="auto">
            <a:xfrm>
              <a:off x="1176" y="3129"/>
              <a:ext cx="120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a:t>
              </a:r>
            </a:p>
          </p:txBody>
        </p:sp>
        <p:sp>
          <p:nvSpPr>
            <p:cNvPr id="12" name="Line 9"/>
            <p:cNvSpPr>
              <a:spLocks noChangeShapeType="1"/>
            </p:cNvSpPr>
            <p:nvPr/>
          </p:nvSpPr>
          <p:spPr bwMode="auto">
            <a:xfrm>
              <a:off x="1200" y="3408"/>
              <a:ext cx="1152" cy="9"/>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600"/>
            </a:p>
          </p:txBody>
        </p:sp>
        <p:sp>
          <p:nvSpPr>
            <p:cNvPr id="13" name="Text Box 10"/>
            <p:cNvSpPr txBox="1">
              <a:spLocks noChangeArrowheads="1"/>
            </p:cNvSpPr>
            <p:nvPr/>
          </p:nvSpPr>
          <p:spPr bwMode="auto">
            <a:xfrm>
              <a:off x="2304" y="3234"/>
              <a:ext cx="96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 </a:t>
              </a:r>
              <a:r>
                <a:rPr lang="en-US" sz="2000" i="1" dirty="0" err="1">
                  <a:latin typeface="Times New Roman" charset="0"/>
                  <a:cs typeface="Times New Roman" charset="0"/>
                </a:rPr>
                <a:t>r</a:t>
              </a:r>
              <a:r>
                <a:rPr lang="en-US" sz="2000" i="1" baseline="-25000" dirty="0" err="1">
                  <a:latin typeface="Times New Roman" charset="0"/>
                  <a:cs typeface="Times New Roman" charset="0"/>
                </a:rPr>
                <a:t>Equity</a:t>
              </a:r>
              <a:r>
                <a:rPr lang="en-US" sz="2000" dirty="0">
                  <a:latin typeface="Times New Roman" charset="0"/>
                  <a:cs typeface="Times New Roman" charset="0"/>
                </a:rPr>
                <a:t> + </a:t>
              </a:r>
            </a:p>
          </p:txBody>
        </p:sp>
        <p:sp>
          <p:nvSpPr>
            <p:cNvPr id="14" name="Text Box 11"/>
            <p:cNvSpPr txBox="1">
              <a:spLocks noChangeArrowheads="1"/>
            </p:cNvSpPr>
            <p:nvPr/>
          </p:nvSpPr>
          <p:spPr bwMode="auto">
            <a:xfrm>
              <a:off x="3072" y="3417"/>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a:t>
              </a:r>
              <a:r>
                <a:rPr lang="en-US" sz="2000" b="1">
                  <a:latin typeface="Times New Roman" charset="0"/>
                </a:rPr>
                <a:t> </a:t>
              </a:r>
            </a:p>
          </p:txBody>
        </p:sp>
        <p:sp>
          <p:nvSpPr>
            <p:cNvPr id="15" name="Text Box 12"/>
            <p:cNvSpPr txBox="1">
              <a:spLocks noChangeArrowheads="1"/>
            </p:cNvSpPr>
            <p:nvPr/>
          </p:nvSpPr>
          <p:spPr bwMode="auto">
            <a:xfrm>
              <a:off x="3192" y="3129"/>
              <a:ext cx="120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Debt</a:t>
              </a:r>
            </a:p>
          </p:txBody>
        </p:sp>
        <p:sp>
          <p:nvSpPr>
            <p:cNvPr id="16" name="Line 13"/>
            <p:cNvSpPr>
              <a:spLocks noChangeShapeType="1"/>
            </p:cNvSpPr>
            <p:nvPr/>
          </p:nvSpPr>
          <p:spPr bwMode="auto">
            <a:xfrm>
              <a:off x="3168" y="3417"/>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600"/>
            </a:p>
          </p:txBody>
        </p:sp>
        <p:sp>
          <p:nvSpPr>
            <p:cNvPr id="17" name="Text Box 14"/>
            <p:cNvSpPr txBox="1">
              <a:spLocks noChangeArrowheads="1"/>
            </p:cNvSpPr>
            <p:nvPr/>
          </p:nvSpPr>
          <p:spPr bwMode="auto">
            <a:xfrm>
              <a:off x="4416" y="3234"/>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r</a:t>
              </a:r>
              <a:r>
                <a:rPr lang="en-US" sz="2000" i="1" baseline="-25000">
                  <a:latin typeface="Times New Roman" charset="0"/>
                  <a:cs typeface="Times New Roman" charset="0"/>
                </a:rPr>
                <a:t>Debt </a:t>
              </a:r>
              <a:r>
                <a:rPr lang="en-US" sz="2000" i="1">
                  <a:latin typeface="Times New Roman" charset="0"/>
                  <a:cs typeface="Times New Roman" charset="0"/>
                </a:rPr>
                <a:t>*</a:t>
              </a:r>
              <a:r>
                <a:rPr lang="en-US" sz="2000">
                  <a:latin typeface="Times New Roman" charset="0"/>
                  <a:cs typeface="Times New Roman" charset="0"/>
                </a:rPr>
                <a:t> (1 – </a:t>
              </a:r>
              <a:r>
                <a:rPr lang="en-US" sz="2000" i="1">
                  <a:latin typeface="Times New Roman" charset="0"/>
                  <a:cs typeface="Times New Roman" charset="0"/>
                </a:rPr>
                <a:t>T</a:t>
              </a:r>
              <a:r>
                <a:rPr lang="en-US" sz="2000" i="1" baseline="-25000">
                  <a:latin typeface="Times New Roman" charset="0"/>
                  <a:cs typeface="Times New Roman" charset="0"/>
                </a:rPr>
                <a:t>C</a:t>
              </a:r>
              <a:r>
                <a:rPr lang="en-US" sz="2000">
                  <a:latin typeface="Times New Roman" charset="0"/>
                  <a:cs typeface="Times New Roman" charset="0"/>
                </a:rPr>
                <a:t>)</a:t>
              </a:r>
            </a:p>
          </p:txBody>
        </p:sp>
      </p:grpSp>
      <p:grpSp>
        <p:nvGrpSpPr>
          <p:cNvPr id="18" name="Group 15"/>
          <p:cNvGrpSpPr>
            <a:grpSpLocks/>
          </p:cNvGrpSpPr>
          <p:nvPr/>
        </p:nvGrpSpPr>
        <p:grpSpPr bwMode="auto">
          <a:xfrm>
            <a:off x="1413782" y="2896782"/>
            <a:ext cx="6057900" cy="914400"/>
            <a:chOff x="816" y="2352"/>
            <a:chExt cx="3816" cy="576"/>
          </a:xfrm>
        </p:grpSpPr>
        <p:sp>
          <p:nvSpPr>
            <p:cNvPr id="19" name="Text Box 16"/>
            <p:cNvSpPr txBox="1">
              <a:spLocks noChangeArrowheads="1"/>
            </p:cNvSpPr>
            <p:nvPr/>
          </p:nvSpPr>
          <p:spPr bwMode="auto">
            <a:xfrm>
              <a:off x="816" y="2496"/>
              <a:ext cx="8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a:latin typeface="Times New Roman" charset="0"/>
                </a:rPr>
                <a:t>r</a:t>
              </a:r>
              <a:r>
                <a:rPr lang="en-US" b="1" i="1" baseline="-25000">
                  <a:latin typeface="Times New Roman" charset="0"/>
                </a:rPr>
                <a:t>WACC</a:t>
              </a:r>
              <a:r>
                <a:rPr lang="en-US" b="1">
                  <a:latin typeface="Times New Roman" charset="0"/>
                </a:rPr>
                <a:t> </a:t>
              </a:r>
              <a:r>
                <a:rPr lang="en-US">
                  <a:latin typeface="Times New Roman" charset="0"/>
                </a:rPr>
                <a:t>= </a:t>
              </a:r>
            </a:p>
          </p:txBody>
        </p:sp>
        <p:sp>
          <p:nvSpPr>
            <p:cNvPr id="20" name="Text Box 17"/>
            <p:cNvSpPr txBox="1">
              <a:spLocks noChangeArrowheads="1"/>
            </p:cNvSpPr>
            <p:nvPr/>
          </p:nvSpPr>
          <p:spPr bwMode="auto">
            <a:xfrm>
              <a:off x="1056" y="2640"/>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1" name="Text Box 18"/>
            <p:cNvSpPr txBox="1">
              <a:spLocks noChangeArrowheads="1"/>
            </p:cNvSpPr>
            <p:nvPr/>
          </p:nvSpPr>
          <p:spPr bwMode="auto">
            <a:xfrm>
              <a:off x="1176" y="2352"/>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p>
          </p:txBody>
        </p:sp>
        <p:sp>
          <p:nvSpPr>
            <p:cNvPr id="22" name="Line 19"/>
            <p:cNvSpPr>
              <a:spLocks noChangeShapeType="1"/>
            </p:cNvSpPr>
            <p:nvPr/>
          </p:nvSpPr>
          <p:spPr bwMode="auto">
            <a:xfrm>
              <a:off x="1536" y="2640"/>
              <a:ext cx="480"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23" name="Text Box 20"/>
            <p:cNvSpPr txBox="1">
              <a:spLocks noChangeArrowheads="1"/>
            </p:cNvSpPr>
            <p:nvPr/>
          </p:nvSpPr>
          <p:spPr bwMode="auto">
            <a:xfrm>
              <a:off x="2016" y="2496"/>
              <a:ext cx="96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a:latin typeface="Times New Roman" charset="0"/>
                  <a:cs typeface="Times New Roman" charset="0"/>
                </a:rPr>
                <a:t>* </a:t>
              </a:r>
              <a:r>
                <a:rPr lang="en-US" i="1" dirty="0" err="1">
                  <a:latin typeface="Times New Roman" charset="0"/>
                  <a:cs typeface="Times New Roman" charset="0"/>
                </a:rPr>
                <a:t>r</a:t>
              </a:r>
              <a:r>
                <a:rPr lang="en-US" i="1" baseline="-25000" dirty="0" err="1">
                  <a:latin typeface="Times New Roman" charset="0"/>
                  <a:cs typeface="Times New Roman" charset="0"/>
                </a:rPr>
                <a:t>E</a:t>
              </a:r>
              <a:r>
                <a:rPr lang="en-US" dirty="0">
                  <a:latin typeface="Times New Roman" charset="0"/>
                  <a:cs typeface="Times New Roman" charset="0"/>
                </a:rPr>
                <a:t> + </a:t>
              </a:r>
            </a:p>
          </p:txBody>
        </p:sp>
        <p:sp>
          <p:nvSpPr>
            <p:cNvPr id="24" name="Text Box 21"/>
            <p:cNvSpPr txBox="1">
              <a:spLocks noChangeArrowheads="1"/>
            </p:cNvSpPr>
            <p:nvPr/>
          </p:nvSpPr>
          <p:spPr bwMode="auto">
            <a:xfrm>
              <a:off x="2160" y="2640"/>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5" name="Text Box 22"/>
            <p:cNvSpPr txBox="1">
              <a:spLocks noChangeArrowheads="1"/>
            </p:cNvSpPr>
            <p:nvPr/>
          </p:nvSpPr>
          <p:spPr bwMode="auto">
            <a:xfrm>
              <a:off x="2304" y="2352"/>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D</a:t>
              </a:r>
            </a:p>
          </p:txBody>
        </p:sp>
        <p:sp>
          <p:nvSpPr>
            <p:cNvPr id="26" name="Line 23"/>
            <p:cNvSpPr>
              <a:spLocks noChangeShapeType="1"/>
            </p:cNvSpPr>
            <p:nvPr/>
          </p:nvSpPr>
          <p:spPr bwMode="auto">
            <a:xfrm>
              <a:off x="2616" y="2640"/>
              <a:ext cx="576"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27" name="Text Box 24"/>
            <p:cNvSpPr txBox="1">
              <a:spLocks noChangeArrowheads="1"/>
            </p:cNvSpPr>
            <p:nvPr/>
          </p:nvSpPr>
          <p:spPr bwMode="auto">
            <a:xfrm>
              <a:off x="3192" y="2496"/>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a:t>
              </a:r>
              <a:r>
                <a:rPr lang="en-US" i="1">
                  <a:latin typeface="Times New Roman" charset="0"/>
                  <a:cs typeface="Times New Roman" charset="0"/>
                </a:rPr>
                <a:t> r</a:t>
              </a:r>
              <a:r>
                <a:rPr lang="en-US" i="1" baseline="-25000">
                  <a:latin typeface="Times New Roman" charset="0"/>
                  <a:cs typeface="Times New Roman" charset="0"/>
                </a:rPr>
                <a:t>D </a:t>
              </a:r>
              <a:r>
                <a:rPr lang="en-US">
                  <a:latin typeface="Times New Roman" charset="0"/>
                  <a:cs typeface="Times New Roman" charset="0"/>
                </a:rPr>
                <a:t>* (1 – </a:t>
              </a:r>
              <a:r>
                <a:rPr lang="en-US" i="1">
                  <a:latin typeface="Times New Roman" charset="0"/>
                  <a:cs typeface="Times New Roman" charset="0"/>
                </a:rPr>
                <a:t>T</a:t>
              </a:r>
              <a:r>
                <a:rPr lang="en-US" i="1" baseline="-25000">
                  <a:latin typeface="Times New Roman" charset="0"/>
                  <a:cs typeface="Times New Roman" charset="0"/>
                </a:rPr>
                <a:t>C</a:t>
              </a:r>
              <a:r>
                <a:rPr lang="en-US">
                  <a:latin typeface="Times New Roman" charset="0"/>
                  <a:cs typeface="Times New Roman" charset="0"/>
                </a:rPr>
                <a:t>)</a:t>
              </a:r>
            </a:p>
          </p:txBody>
        </p:sp>
      </p:grpSp>
      <p:sp>
        <p:nvSpPr>
          <p:cNvPr id="28" name="Slide Number Placeholder 27"/>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8657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pPr marL="50800" indent="-50800" eaLnBrk="1" hangingPunct="1">
              <a:buFontTx/>
              <a:buNone/>
            </a:pPr>
            <a:r>
              <a:rPr lang="en-US" sz="2000" dirty="0">
                <a:solidFill>
                  <a:srgbClr val="010004"/>
                </a:solidFill>
                <a:ea typeface="ＭＳ Ｐゴシック" charset="0"/>
                <a:cs typeface="ＭＳ Ｐゴシック" charset="0"/>
              </a:rPr>
              <a:t>A firm that uses one discount rate for all projects may over time increase the risk of the firm while decreasing its value.</a:t>
            </a:r>
          </a:p>
        </p:txBody>
      </p:sp>
      <p:sp>
        <p:nvSpPr>
          <p:cNvPr id="55091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Capital Budgeting &amp; Project Risk</a:t>
            </a:r>
            <a:endParaRPr lang="en-US">
              <a:ea typeface="ＭＳ Ｐゴシック" charset="0"/>
              <a:cs typeface="ＭＳ Ｐゴシック" charset="0"/>
            </a:endParaRPr>
          </a:p>
        </p:txBody>
      </p:sp>
      <p:sp>
        <p:nvSpPr>
          <p:cNvPr id="37" name="Footer Placeholder 3"/>
          <p:cNvSpPr>
            <a:spLocks noGrp="1"/>
          </p:cNvSpPr>
          <p:nvPr>
            <p:ph type="ftr" sz="quarter" idx="11"/>
          </p:nvPr>
        </p:nvSpPr>
        <p:spPr/>
        <p:txBody>
          <a:bodyPr/>
          <a:lstStyle/>
          <a:p>
            <a:r>
              <a:rPr lang="en-US"/>
              <a:t>CAPM</a:t>
            </a:r>
          </a:p>
        </p:txBody>
      </p:sp>
      <p:sp>
        <p:nvSpPr>
          <p:cNvPr id="49160" name="Line 4"/>
          <p:cNvSpPr>
            <a:spLocks noChangeShapeType="1"/>
          </p:cNvSpPr>
          <p:nvPr/>
        </p:nvSpPr>
        <p:spPr bwMode="auto">
          <a:xfrm>
            <a:off x="2286000" y="4800600"/>
            <a:ext cx="38862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9161" name="Text Box 5"/>
          <p:cNvSpPr txBox="1">
            <a:spLocks noChangeArrowheads="1"/>
          </p:cNvSpPr>
          <p:nvPr/>
        </p:nvSpPr>
        <p:spPr bwMode="auto">
          <a:xfrm rot="16200000">
            <a:off x="1066800" y="2000250"/>
            <a:ext cx="1828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dirty="0">
                <a:latin typeface="Times New Roman" charset="0"/>
              </a:rPr>
              <a:t>Project IRR</a:t>
            </a:r>
          </a:p>
        </p:txBody>
      </p:sp>
      <p:sp>
        <p:nvSpPr>
          <p:cNvPr id="49162" name="Text Box 6"/>
          <p:cNvSpPr txBox="1">
            <a:spLocks noChangeArrowheads="1"/>
          </p:cNvSpPr>
          <p:nvPr/>
        </p:nvSpPr>
        <p:spPr bwMode="auto">
          <a:xfrm>
            <a:off x="4876800" y="4572000"/>
            <a:ext cx="3962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a:latin typeface="Times New Roman" charset="0"/>
                <a:sym typeface="Symbol" charset="0"/>
              </a:rPr>
              <a:t>Firm’</a:t>
            </a:r>
            <a:r>
              <a:rPr lang="en-US" altLang="ja-JP">
                <a:latin typeface="Times New Roman" charset="0"/>
                <a:sym typeface="Symbol" charset="0"/>
              </a:rPr>
              <a:t>s risk (beta)</a:t>
            </a:r>
            <a:endParaRPr lang="en-US" baseline="-25000">
              <a:latin typeface="Times New Roman" charset="0"/>
            </a:endParaRPr>
          </a:p>
        </p:txBody>
      </p:sp>
      <p:sp>
        <p:nvSpPr>
          <p:cNvPr id="550919" name="Line 7"/>
          <p:cNvSpPr>
            <a:spLocks noChangeShapeType="1"/>
          </p:cNvSpPr>
          <p:nvPr/>
        </p:nvSpPr>
        <p:spPr bwMode="auto">
          <a:xfrm flipV="1">
            <a:off x="2286000" y="2057400"/>
            <a:ext cx="4419600" cy="2209800"/>
          </a:xfrm>
          <a:prstGeom prst="line">
            <a:avLst/>
          </a:prstGeom>
          <a:noFill/>
          <a:ln w="38100">
            <a:solidFill>
              <a:srgbClr val="CC33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49164" name="Line 9"/>
          <p:cNvSpPr>
            <a:spLocks noChangeShapeType="1"/>
          </p:cNvSpPr>
          <p:nvPr/>
        </p:nvSpPr>
        <p:spPr bwMode="auto">
          <a:xfrm flipV="1">
            <a:off x="2286000" y="1752600"/>
            <a:ext cx="0" cy="30480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 name="Group 10"/>
          <p:cNvGrpSpPr>
            <a:grpSpLocks/>
          </p:cNvGrpSpPr>
          <p:nvPr/>
        </p:nvGrpSpPr>
        <p:grpSpPr bwMode="auto">
          <a:xfrm>
            <a:off x="1600200" y="4038600"/>
            <a:ext cx="685800" cy="457200"/>
            <a:chOff x="1008" y="2448"/>
            <a:chExt cx="432" cy="288"/>
          </a:xfrm>
        </p:grpSpPr>
        <p:sp>
          <p:nvSpPr>
            <p:cNvPr id="49189" name="Line 11"/>
            <p:cNvSpPr>
              <a:spLocks noChangeShapeType="1"/>
            </p:cNvSpPr>
            <p:nvPr/>
          </p:nvSpPr>
          <p:spPr bwMode="auto">
            <a:xfrm flipH="1" flipV="1">
              <a:off x="1344" y="2592"/>
              <a:ext cx="96" cy="0"/>
            </a:xfrm>
            <a:prstGeom prst="line">
              <a:avLst/>
            </a:prstGeom>
            <a:noFill/>
            <a:ln w="3810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90" name="Text Box 12"/>
            <p:cNvSpPr txBox="1">
              <a:spLocks noChangeArrowheads="1"/>
            </p:cNvSpPr>
            <p:nvPr/>
          </p:nvSpPr>
          <p:spPr bwMode="auto">
            <a:xfrm>
              <a:off x="1008" y="2448"/>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r</a:t>
              </a:r>
              <a:r>
                <a:rPr lang="en-US" i="1" baseline="-25000">
                  <a:latin typeface="Times New Roman" charset="0"/>
                </a:rPr>
                <a:t>f</a:t>
              </a:r>
            </a:p>
          </p:txBody>
        </p:sp>
      </p:grpSp>
      <p:sp>
        <p:nvSpPr>
          <p:cNvPr id="550925" name="Line 13"/>
          <p:cNvSpPr>
            <a:spLocks noChangeShapeType="1"/>
          </p:cNvSpPr>
          <p:nvPr/>
        </p:nvSpPr>
        <p:spPr bwMode="auto">
          <a:xfrm flipH="1" flipV="1">
            <a:off x="2157413" y="3432175"/>
            <a:ext cx="157162" cy="0"/>
          </a:xfrm>
          <a:prstGeom prst="line">
            <a:avLst/>
          </a:prstGeom>
          <a:noFill/>
          <a:ln w="3810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0926" name="Oval 14"/>
          <p:cNvSpPr>
            <a:spLocks noChangeArrowheads="1"/>
          </p:cNvSpPr>
          <p:nvPr/>
        </p:nvSpPr>
        <p:spPr bwMode="auto">
          <a:xfrm>
            <a:off x="4953000" y="30480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27" name="Oval 15"/>
          <p:cNvSpPr>
            <a:spLocks noChangeArrowheads="1"/>
          </p:cNvSpPr>
          <p:nvPr/>
        </p:nvSpPr>
        <p:spPr bwMode="auto">
          <a:xfrm>
            <a:off x="27432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28" name="Line 16"/>
          <p:cNvSpPr>
            <a:spLocks noChangeShapeType="1"/>
          </p:cNvSpPr>
          <p:nvPr/>
        </p:nvSpPr>
        <p:spPr bwMode="auto">
          <a:xfrm>
            <a:off x="3924300" y="4800600"/>
            <a:ext cx="0" cy="1524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 name="Group 17"/>
          <p:cNvGrpSpPr>
            <a:grpSpLocks/>
          </p:cNvGrpSpPr>
          <p:nvPr/>
        </p:nvGrpSpPr>
        <p:grpSpPr bwMode="auto">
          <a:xfrm>
            <a:off x="3505200" y="3429000"/>
            <a:ext cx="838200" cy="1981200"/>
            <a:chOff x="2208" y="2064"/>
            <a:chExt cx="528" cy="1248"/>
          </a:xfrm>
        </p:grpSpPr>
        <p:sp>
          <p:nvSpPr>
            <p:cNvPr id="49187" name="Text Box 18"/>
            <p:cNvSpPr txBox="1">
              <a:spLocks noChangeArrowheads="1"/>
            </p:cNvSpPr>
            <p:nvPr/>
          </p:nvSpPr>
          <p:spPr bwMode="auto">
            <a:xfrm>
              <a:off x="2208" y="3024"/>
              <a:ext cx="5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Symbol" charset="0"/>
                </a:rPr>
                <a:t>b</a:t>
              </a:r>
              <a:r>
                <a:rPr lang="en-US" i="1" baseline="-25000">
                  <a:latin typeface="Times New Roman" charset="0"/>
                </a:rPr>
                <a:t>FIRM</a:t>
              </a:r>
            </a:p>
          </p:txBody>
        </p:sp>
        <p:sp>
          <p:nvSpPr>
            <p:cNvPr id="49188" name="Line 19"/>
            <p:cNvSpPr>
              <a:spLocks noChangeShapeType="1"/>
            </p:cNvSpPr>
            <p:nvPr/>
          </p:nvSpPr>
          <p:spPr bwMode="auto">
            <a:xfrm flipV="1">
              <a:off x="2472" y="2064"/>
              <a:ext cx="0" cy="864"/>
            </a:xfrm>
            <a:prstGeom prst="line">
              <a:avLst/>
            </a:prstGeom>
            <a:noFill/>
            <a:ln w="9525">
              <a:solidFill>
                <a:schemeClr val="bg2"/>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4" name="Group 20"/>
          <p:cNvGrpSpPr>
            <a:grpSpLocks/>
          </p:cNvGrpSpPr>
          <p:nvPr/>
        </p:nvGrpSpPr>
        <p:grpSpPr bwMode="auto">
          <a:xfrm>
            <a:off x="2819400" y="3749675"/>
            <a:ext cx="4495800" cy="822325"/>
            <a:chOff x="1920" y="2256"/>
            <a:chExt cx="2832" cy="518"/>
          </a:xfrm>
        </p:grpSpPr>
        <p:sp>
          <p:nvSpPr>
            <p:cNvPr id="49185" name="Text Box 21"/>
            <p:cNvSpPr txBox="1">
              <a:spLocks noChangeArrowheads="1"/>
            </p:cNvSpPr>
            <p:nvPr/>
          </p:nvSpPr>
          <p:spPr bwMode="auto">
            <a:xfrm>
              <a:off x="2784" y="2256"/>
              <a:ext cx="1968" cy="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chemeClr val="accent2"/>
                  </a:solidFill>
                  <a:latin typeface="Times New Roman" charset="0"/>
                </a:rPr>
                <a:t>Incorrectly rejected positive NPV projects</a:t>
              </a:r>
            </a:p>
          </p:txBody>
        </p:sp>
        <p:sp>
          <p:nvSpPr>
            <p:cNvPr id="49186" name="Arc 22"/>
            <p:cNvSpPr>
              <a:spLocks/>
            </p:cNvSpPr>
            <p:nvPr/>
          </p:nvSpPr>
          <p:spPr bwMode="auto">
            <a:xfrm flipH="1" flipV="1">
              <a:off x="1920" y="2256"/>
              <a:ext cx="768"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38100">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5" name="Group 23"/>
          <p:cNvGrpSpPr>
            <a:grpSpLocks/>
          </p:cNvGrpSpPr>
          <p:nvPr/>
        </p:nvGrpSpPr>
        <p:grpSpPr bwMode="auto">
          <a:xfrm>
            <a:off x="5562600" y="2362200"/>
            <a:ext cx="3581400" cy="822325"/>
            <a:chOff x="3264" y="1498"/>
            <a:chExt cx="2256" cy="518"/>
          </a:xfrm>
        </p:grpSpPr>
        <p:sp>
          <p:nvSpPr>
            <p:cNvPr id="49183" name="Text Box 24"/>
            <p:cNvSpPr txBox="1">
              <a:spLocks noChangeArrowheads="1"/>
            </p:cNvSpPr>
            <p:nvPr/>
          </p:nvSpPr>
          <p:spPr bwMode="auto">
            <a:xfrm>
              <a:off x="3600" y="1498"/>
              <a:ext cx="1920" cy="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336600"/>
                  </a:solidFill>
                  <a:latin typeface="Times New Roman" charset="0"/>
                </a:rPr>
                <a:t>Incorrectly accepted negative NPV projects</a:t>
              </a:r>
            </a:p>
          </p:txBody>
        </p:sp>
        <p:sp>
          <p:nvSpPr>
            <p:cNvPr id="49184" name="Line 25"/>
            <p:cNvSpPr>
              <a:spLocks noChangeShapeType="1"/>
            </p:cNvSpPr>
            <p:nvPr/>
          </p:nvSpPr>
          <p:spPr bwMode="auto">
            <a:xfrm flipH="1">
              <a:off x="3264" y="1728"/>
              <a:ext cx="384" cy="96"/>
            </a:xfrm>
            <a:prstGeom prst="line">
              <a:avLst/>
            </a:prstGeom>
            <a:noFill/>
            <a:ln w="38100">
              <a:solidFill>
                <a:srgbClr val="3366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550938" name="Oval 26"/>
          <p:cNvSpPr>
            <a:spLocks noChangeArrowheads="1"/>
          </p:cNvSpPr>
          <p:nvPr/>
        </p:nvSpPr>
        <p:spPr bwMode="auto">
          <a:xfrm>
            <a:off x="2438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39" name="Oval 27"/>
          <p:cNvSpPr>
            <a:spLocks noChangeArrowheads="1"/>
          </p:cNvSpPr>
          <p:nvPr/>
        </p:nvSpPr>
        <p:spPr bwMode="auto">
          <a:xfrm>
            <a:off x="2514600" y="38862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0" name="Oval 28"/>
          <p:cNvSpPr>
            <a:spLocks noChangeArrowheads="1"/>
          </p:cNvSpPr>
          <p:nvPr/>
        </p:nvSpPr>
        <p:spPr bwMode="auto">
          <a:xfrm>
            <a:off x="3200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1" name="Oval 29"/>
          <p:cNvSpPr>
            <a:spLocks noChangeArrowheads="1"/>
          </p:cNvSpPr>
          <p:nvPr/>
        </p:nvSpPr>
        <p:spPr bwMode="auto">
          <a:xfrm>
            <a:off x="5105400" y="32004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2" name="Oval 30"/>
          <p:cNvSpPr>
            <a:spLocks noChangeArrowheads="1"/>
          </p:cNvSpPr>
          <p:nvPr/>
        </p:nvSpPr>
        <p:spPr bwMode="auto">
          <a:xfrm>
            <a:off x="4495800" y="32766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3" name="Oval 31"/>
          <p:cNvSpPr>
            <a:spLocks noChangeArrowheads="1"/>
          </p:cNvSpPr>
          <p:nvPr/>
        </p:nvSpPr>
        <p:spPr bwMode="auto">
          <a:xfrm>
            <a:off x="5638800" y="31242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4" name="Text Box 32"/>
          <p:cNvSpPr txBox="1">
            <a:spLocks noChangeArrowheads="1"/>
          </p:cNvSpPr>
          <p:nvPr/>
        </p:nvSpPr>
        <p:spPr bwMode="auto">
          <a:xfrm>
            <a:off x="1066800" y="3124200"/>
            <a:ext cx="11430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a:latin typeface="Times New Roman" charset="0"/>
              </a:rPr>
              <a:t>Hurdle rate</a:t>
            </a:r>
          </a:p>
        </p:txBody>
      </p:sp>
      <p:graphicFrame>
        <p:nvGraphicFramePr>
          <p:cNvPr id="550945" name="Object 2"/>
          <p:cNvGraphicFramePr>
            <a:graphicFrameLocks noChangeAspect="1"/>
          </p:cNvGraphicFramePr>
          <p:nvPr>
            <p:extLst>
              <p:ext uri="{D42A27DB-BD31-4B8C-83A1-F6EECF244321}">
                <p14:modId xmlns:p14="http://schemas.microsoft.com/office/powerpoint/2010/main" val="210499103"/>
              </p:ext>
            </p:extLst>
          </p:nvPr>
        </p:nvGraphicFramePr>
        <p:xfrm>
          <a:off x="5243513" y="3184525"/>
          <a:ext cx="3214687" cy="496888"/>
        </p:xfrm>
        <a:graphic>
          <a:graphicData uri="http://schemas.openxmlformats.org/presentationml/2006/ole">
            <mc:AlternateContent xmlns:mc="http://schemas.openxmlformats.org/markup-compatibility/2006">
              <mc:Choice xmlns:v="urn:schemas-microsoft-com:vml" Requires="v">
                <p:oleObj spid="_x0000_s49488" name="Equation" r:id="rId4" imgW="1320800" imgH="203200" progId="Equation.3">
                  <p:embed/>
                </p:oleObj>
              </mc:Choice>
              <mc:Fallback>
                <p:oleObj name="Equation" r:id="rId4" imgW="13208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3513" y="3184525"/>
                        <a:ext cx="3214687" cy="496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50946" name="Line 34"/>
          <p:cNvSpPr>
            <a:spLocks noChangeShapeType="1"/>
          </p:cNvSpPr>
          <p:nvPr/>
        </p:nvSpPr>
        <p:spPr bwMode="auto">
          <a:xfrm flipV="1">
            <a:off x="2286000" y="3429000"/>
            <a:ext cx="1676400" cy="0"/>
          </a:xfrm>
          <a:prstGeom prst="line">
            <a:avLst/>
          </a:prstGeom>
          <a:noFill/>
          <a:ln w="9525">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0947" name="Line 35"/>
          <p:cNvSpPr>
            <a:spLocks noChangeShapeType="1"/>
          </p:cNvSpPr>
          <p:nvPr/>
        </p:nvSpPr>
        <p:spPr bwMode="auto">
          <a:xfrm>
            <a:off x="2286000" y="3429000"/>
            <a:ext cx="2895600" cy="0"/>
          </a:xfrm>
          <a:prstGeom prst="line">
            <a:avLst/>
          </a:prstGeom>
          <a:noFill/>
          <a:ln w="57150">
            <a:solidFill>
              <a:schemeClr val="bg2"/>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0948" name="Text Box 36"/>
          <p:cNvSpPr txBox="1">
            <a:spLocks noChangeArrowheads="1"/>
          </p:cNvSpPr>
          <p:nvPr/>
        </p:nvSpPr>
        <p:spPr bwMode="auto">
          <a:xfrm>
            <a:off x="2590800" y="2057400"/>
            <a:ext cx="3657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FF0000"/>
                </a:solidFill>
                <a:latin typeface="Times New Roman" charset="0"/>
              </a:rPr>
              <a:t>The SML can tell us why:</a:t>
            </a:r>
          </a:p>
        </p:txBody>
      </p:sp>
      <p:graphicFrame>
        <p:nvGraphicFramePr>
          <p:cNvPr id="49155" name="Object 3"/>
          <p:cNvGraphicFramePr>
            <a:graphicFrameLocks noChangeAspect="1"/>
          </p:cNvGraphicFramePr>
          <p:nvPr>
            <p:extLst>
              <p:ext uri="{D42A27DB-BD31-4B8C-83A1-F6EECF244321}">
                <p14:modId xmlns:p14="http://schemas.microsoft.com/office/powerpoint/2010/main" val="952857512"/>
              </p:ext>
            </p:extLst>
          </p:nvPr>
        </p:nvGraphicFramePr>
        <p:xfrm>
          <a:off x="6781800" y="1600200"/>
          <a:ext cx="762000" cy="547688"/>
        </p:xfrm>
        <a:graphic>
          <a:graphicData uri="http://schemas.openxmlformats.org/presentationml/2006/ole">
            <mc:AlternateContent xmlns:mc="http://schemas.openxmlformats.org/markup-compatibility/2006">
              <mc:Choice xmlns:v="urn:schemas-microsoft-com:vml" Requires="v">
                <p:oleObj spid="_x0000_s49489" name="Equation" r:id="rId6" imgW="330200" imgH="127000" progId="Equation.3">
                  <p:embed/>
                </p:oleObj>
              </mc:Choice>
              <mc:Fallback>
                <p:oleObj name="Equation" r:id="rId6" imgW="330200" imgH="1270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1600200"/>
                        <a:ext cx="762000" cy="547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 name="Slide Number Placeholder 5"/>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509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0915">
                                            <p:txEl>
                                              <p:pRg st="0" end="0"/>
                                            </p:txEl>
                                          </p:spTgt>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nodeType="afterGroup">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550928"/>
                                        </p:tgtEl>
                                        <p:attrNameLst>
                                          <p:attrName>style.visibility</p:attrName>
                                        </p:attrNameLst>
                                      </p:cBhvr>
                                      <p:to>
                                        <p:strVal val="visible"/>
                                      </p:to>
                                    </p:set>
                                  </p:childTnLst>
                                </p:cTn>
                              </p:par>
                            </p:childTnLst>
                          </p:cTn>
                        </p:par>
                        <p:par>
                          <p:cTn id="18" fill="hold" nodeType="afterGroup">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550946"/>
                                        </p:tgtEl>
                                        <p:attrNameLst>
                                          <p:attrName>style.visibility</p:attrName>
                                        </p:attrNameLst>
                                      </p:cBhvr>
                                      <p:to>
                                        <p:strVal val="visible"/>
                                      </p:to>
                                    </p:set>
                                    <p:animEffect transition="in" filter="wipe(right)">
                                      <p:cBhvr>
                                        <p:cTn id="21" dur="500"/>
                                        <p:tgtEl>
                                          <p:spTgt spid="550946"/>
                                        </p:tgtEl>
                                      </p:cBhvr>
                                    </p:animEffec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550925"/>
                                        </p:tgtEl>
                                        <p:attrNameLst>
                                          <p:attrName>style.visibility</p:attrName>
                                        </p:attrNameLst>
                                      </p:cBhvr>
                                      <p:to>
                                        <p:strVal val="visible"/>
                                      </p:to>
                                    </p:set>
                                  </p:childTnLst>
                                </p:cTn>
                              </p:par>
                            </p:childTnLst>
                          </p:cTn>
                        </p:par>
                        <p:par>
                          <p:cTn id="25" fill="hold" nodeType="afterGroup">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550944"/>
                                        </p:tgtEl>
                                        <p:attrNameLst>
                                          <p:attrName>style.visibility</p:attrName>
                                        </p:attrNameLst>
                                      </p:cBhvr>
                                      <p:to>
                                        <p:strVal val="visible"/>
                                      </p:to>
                                    </p:se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50947"/>
                                        </p:tgtEl>
                                        <p:attrNameLst>
                                          <p:attrName>style.visibility</p:attrName>
                                        </p:attrNameLst>
                                      </p:cBhvr>
                                      <p:to>
                                        <p:strVal val="visible"/>
                                      </p:to>
                                    </p:set>
                                    <p:animEffect transition="in" filter="wipe(left)">
                                      <p:cBhvr>
                                        <p:cTn id="31" dur="500"/>
                                        <p:tgtEl>
                                          <p:spTgt spid="550947"/>
                                        </p:tgtEl>
                                      </p:cBhvr>
                                    </p:animEffect>
                                  </p:childTnLst>
                                </p:cTn>
                              </p:par>
                            </p:childTnLst>
                          </p:cTn>
                        </p:par>
                        <p:par>
                          <p:cTn id="32" fill="hold" nodeType="afterGroup">
                            <p:stCondLst>
                              <p:cond delay="3500"/>
                            </p:stCondLst>
                            <p:childTnLst>
                              <p:par>
                                <p:cTn id="33" presetID="1" presetClass="entr" presetSubtype="0" fill="hold" nodeType="afterEffect">
                                  <p:stCondLst>
                                    <p:cond delay="0"/>
                                  </p:stCondLst>
                                  <p:childTnLst>
                                    <p:set>
                                      <p:cBhvr>
                                        <p:cTn id="34" dur="1" fill="hold">
                                          <p:stCondLst>
                                            <p:cond delay="499"/>
                                          </p:stCondLst>
                                        </p:cTn>
                                        <p:tgtEl>
                                          <p:spTgt spid="550945"/>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550939"/>
                                        </p:tgtEl>
                                        <p:attrNameLst>
                                          <p:attrName>style.visibility</p:attrName>
                                        </p:attrNameLst>
                                      </p:cBhvr>
                                      <p:to>
                                        <p:strVal val="visible"/>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550938"/>
                                        </p:tgtEl>
                                        <p:attrNameLst>
                                          <p:attrName>style.visibility</p:attrName>
                                        </p:attrNameLst>
                                      </p:cBhvr>
                                      <p:to>
                                        <p:strVal val="visible"/>
                                      </p:to>
                                    </p:set>
                                  </p:childTnLst>
                                </p:cTn>
                              </p:par>
                            </p:childTnLst>
                          </p:cTn>
                        </p:par>
                        <p:par>
                          <p:cTn id="41" fill="hold" nodeType="afterGroup">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550927"/>
                                        </p:tgtEl>
                                        <p:attrNameLst>
                                          <p:attrName>style.visibility</p:attrName>
                                        </p:attrNameLst>
                                      </p:cBhvr>
                                      <p:to>
                                        <p:strVal val="visible"/>
                                      </p:to>
                                    </p:set>
                                  </p:childTnLst>
                                </p:cTn>
                              </p:par>
                            </p:childTnLst>
                          </p:cTn>
                        </p:par>
                        <p:par>
                          <p:cTn id="44" fill="hold" nodeType="afterGroup">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550940"/>
                                        </p:tgtEl>
                                        <p:attrNameLst>
                                          <p:attrName>style.visibility</p:attrName>
                                        </p:attrNameLst>
                                      </p:cBhvr>
                                      <p:to>
                                        <p:strVal val="visible"/>
                                      </p:to>
                                    </p:set>
                                  </p:childTnLst>
                                </p:cTn>
                              </p:par>
                            </p:childTnLst>
                          </p:cTn>
                        </p:par>
                        <p:par>
                          <p:cTn id="47" fill="hold" nodeType="afterGroup">
                            <p:stCondLst>
                              <p:cond delay="6000"/>
                            </p:stCondLst>
                            <p:childTnLst>
                              <p:par>
                                <p:cTn id="48" presetID="1" presetClass="entr" presetSubtype="0" fill="hold" grpId="0" nodeType="afterEffect">
                                  <p:stCondLst>
                                    <p:cond delay="0"/>
                                  </p:stCondLst>
                                  <p:childTnLst>
                                    <p:set>
                                      <p:cBhvr>
                                        <p:cTn id="49" dur="1" fill="hold">
                                          <p:stCondLst>
                                            <p:cond delay="499"/>
                                          </p:stCondLst>
                                        </p:cTn>
                                        <p:tgtEl>
                                          <p:spTgt spid="550942"/>
                                        </p:tgtEl>
                                        <p:attrNameLst>
                                          <p:attrName>style.visibility</p:attrName>
                                        </p:attrNameLst>
                                      </p:cBhvr>
                                      <p:to>
                                        <p:strVal val="visible"/>
                                      </p:to>
                                    </p:set>
                                  </p:childTnLst>
                                </p:cTn>
                              </p:par>
                            </p:childTnLst>
                          </p:cTn>
                        </p:par>
                        <p:par>
                          <p:cTn id="50" fill="hold" nodeType="afterGroup">
                            <p:stCondLst>
                              <p:cond delay="6500"/>
                            </p:stCondLst>
                            <p:childTnLst>
                              <p:par>
                                <p:cTn id="51" presetID="1" presetClass="entr" presetSubtype="0" fill="hold" grpId="0" nodeType="afterEffect">
                                  <p:stCondLst>
                                    <p:cond delay="0"/>
                                  </p:stCondLst>
                                  <p:childTnLst>
                                    <p:set>
                                      <p:cBhvr>
                                        <p:cTn id="52" dur="1" fill="hold">
                                          <p:stCondLst>
                                            <p:cond delay="499"/>
                                          </p:stCondLst>
                                        </p:cTn>
                                        <p:tgtEl>
                                          <p:spTgt spid="550926"/>
                                        </p:tgtEl>
                                        <p:attrNameLst>
                                          <p:attrName>style.visibility</p:attrName>
                                        </p:attrNameLst>
                                      </p:cBhvr>
                                      <p:to>
                                        <p:strVal val="visible"/>
                                      </p:to>
                                    </p:set>
                                  </p:childTnLst>
                                </p:cTn>
                              </p:par>
                            </p:childTnLst>
                          </p:cTn>
                        </p:par>
                        <p:par>
                          <p:cTn id="53" fill="hold" nodeType="afterGroup">
                            <p:stCondLst>
                              <p:cond delay="7000"/>
                            </p:stCondLst>
                            <p:childTnLst>
                              <p:par>
                                <p:cTn id="54" presetID="1" presetClass="entr" presetSubtype="0" fill="hold" grpId="0" nodeType="afterEffect">
                                  <p:stCondLst>
                                    <p:cond delay="0"/>
                                  </p:stCondLst>
                                  <p:childTnLst>
                                    <p:set>
                                      <p:cBhvr>
                                        <p:cTn id="55" dur="1" fill="hold">
                                          <p:stCondLst>
                                            <p:cond delay="499"/>
                                          </p:stCondLst>
                                        </p:cTn>
                                        <p:tgtEl>
                                          <p:spTgt spid="550941"/>
                                        </p:tgtEl>
                                        <p:attrNameLst>
                                          <p:attrName>style.visibility</p:attrName>
                                        </p:attrNameLst>
                                      </p:cBhvr>
                                      <p:to>
                                        <p:strVal val="visible"/>
                                      </p:to>
                                    </p:set>
                                  </p:childTnLst>
                                </p:cTn>
                              </p:par>
                            </p:childTnLst>
                          </p:cTn>
                        </p:par>
                        <p:par>
                          <p:cTn id="56" fill="hold" nodeType="afterGroup">
                            <p:stCondLst>
                              <p:cond delay="7500"/>
                            </p:stCondLst>
                            <p:childTnLst>
                              <p:par>
                                <p:cTn id="57" presetID="1" presetClass="entr" presetSubtype="0" fill="hold" grpId="0" nodeType="afterEffect">
                                  <p:stCondLst>
                                    <p:cond delay="0"/>
                                  </p:stCondLst>
                                  <p:childTnLst>
                                    <p:set>
                                      <p:cBhvr>
                                        <p:cTn id="58" dur="1" fill="hold">
                                          <p:stCondLst>
                                            <p:cond delay="499"/>
                                          </p:stCondLst>
                                        </p:cTn>
                                        <p:tgtEl>
                                          <p:spTgt spid="55094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50948"/>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499"/>
                                          </p:stCondLst>
                                        </p:cTn>
                                        <p:tgtEl>
                                          <p:spTgt spid="2"/>
                                        </p:tgtEl>
                                        <p:attrNameLst>
                                          <p:attrName>style.visibility</p:attrName>
                                        </p:attrNameLst>
                                      </p:cBhvr>
                                      <p:to>
                                        <p:strVal val="visible"/>
                                      </p:to>
                                    </p:set>
                                  </p:childTnLst>
                                </p:cTn>
                              </p:par>
                            </p:childTnLst>
                          </p:cTn>
                        </p:par>
                        <p:par>
                          <p:cTn id="66" fill="hold" nodeType="afterGroup">
                            <p:stCondLst>
                              <p:cond delay="1000"/>
                            </p:stCondLst>
                            <p:childTnLst>
                              <p:par>
                                <p:cTn id="67" presetID="22" presetClass="entr" presetSubtype="4" fill="hold" grpId="0" nodeType="afterEffect">
                                  <p:stCondLst>
                                    <p:cond delay="0"/>
                                  </p:stCondLst>
                                  <p:childTnLst>
                                    <p:set>
                                      <p:cBhvr>
                                        <p:cTn id="68" dur="1" fill="hold">
                                          <p:stCondLst>
                                            <p:cond delay="0"/>
                                          </p:stCondLst>
                                        </p:cTn>
                                        <p:tgtEl>
                                          <p:spTgt spid="550919"/>
                                        </p:tgtEl>
                                        <p:attrNameLst>
                                          <p:attrName>style.visibility</p:attrName>
                                        </p:attrNameLst>
                                      </p:cBhvr>
                                      <p:to>
                                        <p:strVal val="visible"/>
                                      </p:to>
                                    </p:set>
                                    <p:animEffect transition="in" filter="wipe(down)">
                                      <p:cBhvr>
                                        <p:cTn id="69" dur="500"/>
                                        <p:tgtEl>
                                          <p:spTgt spid="55091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4"/>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autoUpdateAnimBg="0"/>
      <p:bldP spid="550914" grpId="0" autoUpdateAnimBg="0"/>
      <p:bldP spid="550919" grpId="0" animBg="1"/>
      <p:bldP spid="550925" grpId="0" animBg="1"/>
      <p:bldP spid="550926" grpId="0" animBg="1"/>
      <p:bldP spid="550927" grpId="0" animBg="1"/>
      <p:bldP spid="550928" grpId="0" animBg="1"/>
      <p:bldP spid="550938" grpId="0" animBg="1"/>
      <p:bldP spid="550939" grpId="0" animBg="1"/>
      <p:bldP spid="550940" grpId="0" animBg="1"/>
      <p:bldP spid="550941" grpId="0" animBg="1"/>
      <p:bldP spid="550942" grpId="0" animBg="1"/>
      <p:bldP spid="550943" grpId="0" animBg="1"/>
      <p:bldP spid="550944" grpId="0" autoUpdateAnimBg="0"/>
      <p:bldP spid="550946" grpId="0" animBg="1"/>
      <p:bldP spid="550947" grpId="0" animBg="1"/>
      <p:bldP spid="5509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70169"/>
            <a:ext cx="4267200" cy="300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229" y="638885"/>
            <a:ext cx="4038600" cy="296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825184"/>
            <a:ext cx="4419600"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32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0"/>
            <a:ext cx="4648200"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325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848" y="762000"/>
            <a:ext cx="3962400"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325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8919" y="3631539"/>
            <a:ext cx="43434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pPr eaLnBrk="1" hangingPunct="1"/>
            <a:r>
              <a:rPr lang="en-US" sz="2800" i="1" dirty="0">
                <a:ea typeface="ＭＳ Ｐゴシック" charset="0"/>
                <a:cs typeface="ＭＳ Ｐゴシック" charset="0"/>
              </a:rPr>
              <a:t>Expected</a:t>
            </a:r>
            <a:r>
              <a:rPr lang="en-US" sz="2800" dirty="0">
                <a:ea typeface="ＭＳ Ｐゴシック" charset="0"/>
                <a:cs typeface="ＭＳ Ｐゴシック" charset="0"/>
              </a:rPr>
              <a:t> values vs. </a:t>
            </a:r>
            <a:r>
              <a:rPr lang="en-US" sz="2800" i="1" dirty="0">
                <a:ea typeface="ＭＳ Ｐゴシック" charset="0"/>
                <a:cs typeface="ＭＳ Ｐゴシック" charset="0"/>
              </a:rPr>
              <a:t>realized</a:t>
            </a:r>
            <a:r>
              <a:rPr lang="en-US" sz="2800" dirty="0">
                <a:ea typeface="ＭＳ Ｐゴシック" charset="0"/>
                <a:cs typeface="ＭＳ Ｐゴシック" charset="0"/>
              </a:rPr>
              <a:t> values for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l-GR" sz="2800" dirty="0">
                <a:ea typeface="ＭＳ Ｐゴシック" charset="0"/>
                <a:cs typeface="Calibri"/>
              </a:rPr>
              <a:t>β</a:t>
            </a:r>
            <a:r>
              <a:rPr lang="en-US" sz="2800" dirty="0">
                <a:ea typeface="ＭＳ Ｐゴシック" charset="0"/>
                <a:cs typeface="ＭＳ Ｐゴシック" charset="0"/>
              </a:rPr>
              <a:t>, and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f</a:t>
            </a:r>
            <a:endParaRPr lang="en-US" sz="2800" baseline="-25000" dirty="0">
              <a:ea typeface="ＭＳ Ｐゴシック" charset="0"/>
              <a:cs typeface="ＭＳ Ｐゴシック" charset="0"/>
            </a:endParaRPr>
          </a:p>
          <a:p>
            <a:pPr eaLnBrk="1" hangingPunct="1"/>
            <a:r>
              <a:rPr lang="en-US" sz="2800" dirty="0">
                <a:ea typeface="ＭＳ Ｐゴシック" charset="0"/>
                <a:cs typeface="ＭＳ Ｐゴシック" charset="0"/>
              </a:rPr>
              <a:t>Right theory, wrong ruler; right ruler, wrong theory</a:t>
            </a:r>
          </a:p>
          <a:p>
            <a:pPr eaLnBrk="1" hangingPunct="1"/>
            <a:r>
              <a:rPr lang="en-US" sz="2800" dirty="0">
                <a:ea typeface="ＭＳ Ｐゴシック" charset="0"/>
                <a:cs typeface="ＭＳ Ｐゴシック" charset="0"/>
              </a:rPr>
              <a:t>Results</a:t>
            </a:r>
          </a:p>
          <a:p>
            <a:pPr lvl="1" eaLnBrk="1" hangingPunct="1"/>
            <a:r>
              <a:rPr lang="en-US" sz="2400" dirty="0">
                <a:ea typeface="ＭＳ Ｐゴシック" charset="0"/>
              </a:rPr>
              <a:t>Relationship between estimated </a:t>
            </a:r>
            <a:r>
              <a:rPr lang="el-GR" sz="2400" dirty="0">
                <a:ea typeface="ＭＳ Ｐゴシック" charset="0"/>
                <a:cs typeface="Calibri"/>
              </a:rPr>
              <a:t>β</a:t>
            </a:r>
            <a:r>
              <a:rPr lang="en-US" sz="2400" dirty="0">
                <a:ea typeface="ＭＳ Ｐゴシック" charset="0"/>
              </a:rPr>
              <a:t> and R is </a:t>
            </a:r>
            <a:r>
              <a:rPr lang="en-US" sz="2400" i="1" dirty="0">
                <a:ea typeface="ＭＳ Ｐゴシック" charset="0"/>
              </a:rPr>
              <a:t>weaker</a:t>
            </a:r>
            <a:r>
              <a:rPr lang="en-US" sz="2400" dirty="0">
                <a:ea typeface="ＭＳ Ｐゴシック" charset="0"/>
              </a:rPr>
              <a:t> than CAPM suggests (slope of SML is </a:t>
            </a:r>
            <a:r>
              <a:rPr lang="en-US" sz="2400" i="1" dirty="0">
                <a:ea typeface="ＭＳ Ｐゴシック" charset="0"/>
              </a:rPr>
              <a:t>flatter</a:t>
            </a:r>
            <a:r>
              <a:rPr lang="en-US" sz="2400" dirty="0">
                <a:ea typeface="ＭＳ Ｐゴシック" charset="0"/>
              </a:rPr>
              <a:t> than predicted by theory)</a:t>
            </a:r>
          </a:p>
          <a:p>
            <a:pPr lvl="1" eaLnBrk="1" hangingPunct="1">
              <a:buFont typeface="Wingdings" charset="0"/>
              <a:buNone/>
            </a:pPr>
            <a:endParaRPr lang="en-US" sz="2800" dirty="0">
              <a:ea typeface="ＭＳ Ｐゴシック" charset="0"/>
            </a:endParaRPr>
          </a:p>
        </p:txBody>
      </p:sp>
      <p:sp>
        <p:nvSpPr>
          <p:cNvPr id="5530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4" name="Footer Placeholder 3"/>
          <p:cNvSpPr>
            <a:spLocks noGrp="1"/>
          </p:cNvSpPr>
          <p:nvPr>
            <p:ph type="ftr" sz="quarter" idx="11"/>
          </p:nvPr>
        </p:nvSpPr>
        <p:spPr/>
        <p:txBody>
          <a:bodyPr/>
          <a:lstStyle/>
          <a:p>
            <a:r>
              <a:rPr lang="en-US"/>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noFill/>
        </p:spPr>
        <p:txBody>
          <a:bodyPr lIns="92075" tIns="46038" rIns="92075" bIns="46038"/>
          <a:lstStyle/>
          <a:p>
            <a:pPr defTabSz="912813"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30" name="Footer Placeholder 3"/>
          <p:cNvSpPr>
            <a:spLocks noGrp="1"/>
          </p:cNvSpPr>
          <p:nvPr>
            <p:ph type="ftr" sz="quarter" idx="11"/>
          </p:nvPr>
        </p:nvSpPr>
        <p:spPr/>
        <p:txBody>
          <a:bodyPr/>
          <a:lstStyle/>
          <a:p>
            <a:r>
              <a:rPr lang="en-US"/>
              <a:t>CAPM</a:t>
            </a:r>
          </a:p>
        </p:txBody>
      </p:sp>
      <p:sp>
        <p:nvSpPr>
          <p:cNvPr id="57349"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7350"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7351"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1931-2002</a:t>
            </a:r>
            <a:endParaRPr lang="en-US" sz="2400" b="1">
              <a:latin typeface="Calibri"/>
            </a:endParaRPr>
          </a:p>
        </p:txBody>
      </p:sp>
      <p:sp>
        <p:nvSpPr>
          <p:cNvPr id="57352"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7353" name="Line 7"/>
          <p:cNvSpPr>
            <a:spLocks noChangeShapeType="1"/>
          </p:cNvSpPr>
          <p:nvPr/>
        </p:nvSpPr>
        <p:spPr bwMode="auto">
          <a:xfrm flipV="1">
            <a:off x="1600200" y="3048000"/>
            <a:ext cx="4191000" cy="2590800"/>
          </a:xfrm>
          <a:prstGeom prst="line">
            <a:avLst/>
          </a:prstGeom>
          <a:noFill/>
          <a:ln w="50800">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7354" name="Rectangle 8"/>
          <p:cNvSpPr>
            <a:spLocks noChangeArrowheads="1"/>
          </p:cNvSpPr>
          <p:nvPr/>
        </p:nvSpPr>
        <p:spPr bwMode="auto">
          <a:xfrm>
            <a:off x="3581400" y="5715000"/>
            <a:ext cx="6858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7355" name="Rectangle 9"/>
          <p:cNvSpPr>
            <a:spLocks noChangeArrowheads="1"/>
          </p:cNvSpPr>
          <p:nvPr/>
        </p:nvSpPr>
        <p:spPr bwMode="auto">
          <a:xfrm>
            <a:off x="5867400" y="2667000"/>
            <a:ext cx="19812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7356"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7357" name="AutoShape 11"/>
          <p:cNvSpPr>
            <a:spLocks noChangeArrowheads="1"/>
          </p:cNvSpPr>
          <p:nvPr/>
        </p:nvSpPr>
        <p:spPr bwMode="auto">
          <a:xfrm>
            <a:off x="2743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8" name="AutoShape 12"/>
          <p:cNvSpPr>
            <a:spLocks noChangeArrowheads="1"/>
          </p:cNvSpPr>
          <p:nvPr/>
        </p:nvSpPr>
        <p:spPr bwMode="auto">
          <a:xfrm>
            <a:off x="3581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9" name="AutoShape 13"/>
          <p:cNvSpPr>
            <a:spLocks noChangeArrowheads="1"/>
          </p:cNvSpPr>
          <p:nvPr/>
        </p:nvSpPr>
        <p:spPr bwMode="auto">
          <a:xfrm>
            <a:off x="2362200" y="4724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0" name="AutoShape 14"/>
          <p:cNvSpPr>
            <a:spLocks noChangeArrowheads="1"/>
          </p:cNvSpPr>
          <p:nvPr/>
        </p:nvSpPr>
        <p:spPr bwMode="auto">
          <a:xfrm>
            <a:off x="30480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1" name="AutoShape 15"/>
          <p:cNvSpPr>
            <a:spLocks noChangeArrowheads="1"/>
          </p:cNvSpPr>
          <p:nvPr/>
        </p:nvSpPr>
        <p:spPr bwMode="auto">
          <a:xfrm>
            <a:off x="33528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2" name="AutoShape 16"/>
          <p:cNvSpPr>
            <a:spLocks noChangeArrowheads="1"/>
          </p:cNvSpPr>
          <p:nvPr/>
        </p:nvSpPr>
        <p:spPr bwMode="auto">
          <a:xfrm>
            <a:off x="4038600" y="3886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3" name="AutoShape 17"/>
          <p:cNvSpPr>
            <a:spLocks noChangeArrowheads="1"/>
          </p:cNvSpPr>
          <p:nvPr/>
        </p:nvSpPr>
        <p:spPr bwMode="auto">
          <a:xfrm>
            <a:off x="43434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4" name="AutoShape 18"/>
          <p:cNvSpPr>
            <a:spLocks noChangeArrowheads="1"/>
          </p:cNvSpPr>
          <p:nvPr/>
        </p:nvSpPr>
        <p:spPr bwMode="auto">
          <a:xfrm>
            <a:off x="4724400" y="3733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5" name="AutoShape 19"/>
          <p:cNvSpPr>
            <a:spLocks noChangeArrowheads="1"/>
          </p:cNvSpPr>
          <p:nvPr/>
        </p:nvSpPr>
        <p:spPr bwMode="auto">
          <a:xfrm>
            <a:off x="5029200" y="3581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6" name="AutoShape 20"/>
          <p:cNvSpPr>
            <a:spLocks noChangeArrowheads="1"/>
          </p:cNvSpPr>
          <p:nvPr/>
        </p:nvSpPr>
        <p:spPr bwMode="auto">
          <a:xfrm>
            <a:off x="54102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7" name="Text Box 21"/>
          <p:cNvSpPr txBox="1">
            <a:spLocks noChangeArrowheads="1"/>
          </p:cNvSpPr>
          <p:nvPr/>
        </p:nvSpPr>
        <p:spPr bwMode="auto">
          <a:xfrm>
            <a:off x="1828800" y="3276600"/>
            <a:ext cx="1600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7368" name="Line 22"/>
          <p:cNvSpPr>
            <a:spLocks noChangeShapeType="1"/>
          </p:cNvSpPr>
          <p:nvPr/>
        </p:nvSpPr>
        <p:spPr bwMode="auto">
          <a:xfrm>
            <a:off x="2209800" y="3733800"/>
            <a:ext cx="152400" cy="7620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69" name="Line 23"/>
          <p:cNvSpPr>
            <a:spLocks noChangeShapeType="1"/>
          </p:cNvSpPr>
          <p:nvPr/>
        </p:nvSpPr>
        <p:spPr bwMode="auto">
          <a:xfrm>
            <a:off x="2667000" y="3657600"/>
            <a:ext cx="304800" cy="533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70" name="Line 24"/>
          <p:cNvSpPr>
            <a:spLocks noChangeShapeType="1"/>
          </p:cNvSpPr>
          <p:nvPr/>
        </p:nvSpPr>
        <p:spPr bwMode="auto">
          <a:xfrm>
            <a:off x="3124200" y="3505200"/>
            <a:ext cx="609600" cy="152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71" name="Text Box 25"/>
          <p:cNvSpPr txBox="1">
            <a:spLocks noChangeArrowheads="1"/>
          </p:cNvSpPr>
          <p:nvPr/>
        </p:nvSpPr>
        <p:spPr bwMode="auto">
          <a:xfrm>
            <a:off x="5029200" y="4648200"/>
            <a:ext cx="16002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7372" name="AutoShape 26"/>
          <p:cNvSpPr>
            <a:spLocks noChangeArrowheads="1"/>
          </p:cNvSpPr>
          <p:nvPr/>
        </p:nvSpPr>
        <p:spPr bwMode="auto">
          <a:xfrm>
            <a:off x="3810000" y="41148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7373" name="Line 27"/>
          <p:cNvSpPr>
            <a:spLocks noChangeShapeType="1"/>
          </p:cNvSpPr>
          <p:nvPr/>
        </p:nvSpPr>
        <p:spPr bwMode="auto">
          <a:xfrm flipH="1" flipV="1">
            <a:off x="4114800" y="4343400"/>
            <a:ext cx="914400" cy="609600"/>
          </a:xfrm>
          <a:prstGeom prst="line">
            <a:avLst/>
          </a:prstGeom>
          <a:noFill/>
          <a:ln w="38100" cmpd="dbl">
            <a:solidFill>
              <a:srgbClr val="0000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74"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146BEC"/>
                </a:solidFill>
                <a:latin typeface="Times New Roman" charset="0"/>
              </a:rPr>
              <a:t>Beta vs. Average Risk Premium</a:t>
            </a:r>
            <a:endParaRPr lang="en-US" sz="2800">
              <a:solidFill>
                <a:srgbClr val="CC00FF"/>
              </a:solidFill>
              <a:latin typeface="Times New Roman" charset="0"/>
            </a:endParaRPr>
          </a:p>
        </p:txBody>
      </p:sp>
      <p:sp>
        <p:nvSpPr>
          <p:cNvPr id="57375" name="Line 29"/>
          <p:cNvSpPr>
            <a:spLocks noChangeShapeType="1"/>
          </p:cNvSpPr>
          <p:nvPr/>
        </p:nvSpPr>
        <p:spPr bwMode="auto">
          <a:xfrm>
            <a:off x="3886200" y="5486400"/>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ransition>
    <p:split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noFill/>
        </p:spPr>
        <p:txBody>
          <a:bodyPr lIns="92075" tIns="46038" rIns="92075" bIns="46038"/>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59397"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9398"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9399"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1931-65</a:t>
            </a:r>
            <a:endParaRPr lang="en-US" sz="2400" b="1">
              <a:latin typeface="Calibri"/>
            </a:endParaRPr>
          </a:p>
        </p:txBody>
      </p:sp>
      <p:sp>
        <p:nvSpPr>
          <p:cNvPr id="59400"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9401" name="Line 7"/>
          <p:cNvSpPr>
            <a:spLocks noChangeShapeType="1"/>
          </p:cNvSpPr>
          <p:nvPr/>
        </p:nvSpPr>
        <p:spPr bwMode="auto">
          <a:xfrm flipV="1">
            <a:off x="1600200" y="2514600"/>
            <a:ext cx="4038600" cy="3124200"/>
          </a:xfrm>
          <a:prstGeom prst="line">
            <a:avLst/>
          </a:prstGeom>
          <a:noFill/>
          <a:ln w="50800">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9402" name="Rectangle 8"/>
          <p:cNvSpPr>
            <a:spLocks noChangeArrowheads="1"/>
          </p:cNvSpPr>
          <p:nvPr/>
        </p:nvSpPr>
        <p:spPr bwMode="auto">
          <a:xfrm>
            <a:off x="3505200" y="5715000"/>
            <a:ext cx="11430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9403" name="Rectangle 9"/>
          <p:cNvSpPr>
            <a:spLocks noChangeArrowheads="1"/>
          </p:cNvSpPr>
          <p:nvPr/>
        </p:nvSpPr>
        <p:spPr bwMode="auto">
          <a:xfrm>
            <a:off x="5715000" y="1981200"/>
            <a:ext cx="19812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9404"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9405" name="AutoShape 11"/>
          <p:cNvSpPr>
            <a:spLocks noChangeArrowheads="1"/>
          </p:cNvSpPr>
          <p:nvPr/>
        </p:nvSpPr>
        <p:spPr bwMode="auto">
          <a:xfrm>
            <a:off x="2667000" y="4419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6" name="AutoShape 12"/>
          <p:cNvSpPr>
            <a:spLocks noChangeArrowheads="1"/>
          </p:cNvSpPr>
          <p:nvPr/>
        </p:nvSpPr>
        <p:spPr bwMode="auto">
          <a:xfrm>
            <a:off x="3581400" y="3962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7" name="AutoShape 13"/>
          <p:cNvSpPr>
            <a:spLocks noChangeArrowheads="1"/>
          </p:cNvSpPr>
          <p:nvPr/>
        </p:nvSpPr>
        <p:spPr bwMode="auto">
          <a:xfrm>
            <a:off x="2362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8" name="AutoShape 14"/>
          <p:cNvSpPr>
            <a:spLocks noChangeArrowheads="1"/>
          </p:cNvSpPr>
          <p:nvPr/>
        </p:nvSpPr>
        <p:spPr bwMode="auto">
          <a:xfrm>
            <a:off x="3048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9" name="AutoShape 15"/>
          <p:cNvSpPr>
            <a:spLocks noChangeArrowheads="1"/>
          </p:cNvSpPr>
          <p:nvPr/>
        </p:nvSpPr>
        <p:spPr bwMode="auto">
          <a:xfrm>
            <a:off x="33528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0" name="AutoShape 16"/>
          <p:cNvSpPr>
            <a:spLocks noChangeArrowheads="1"/>
          </p:cNvSpPr>
          <p:nvPr/>
        </p:nvSpPr>
        <p:spPr bwMode="auto">
          <a:xfrm>
            <a:off x="38862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1" name="AutoShape 17"/>
          <p:cNvSpPr>
            <a:spLocks noChangeArrowheads="1"/>
          </p:cNvSpPr>
          <p:nvPr/>
        </p:nvSpPr>
        <p:spPr bwMode="auto">
          <a:xfrm>
            <a:off x="4191000" y="3657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2" name="AutoShape 18"/>
          <p:cNvSpPr>
            <a:spLocks noChangeArrowheads="1"/>
          </p:cNvSpPr>
          <p:nvPr/>
        </p:nvSpPr>
        <p:spPr bwMode="auto">
          <a:xfrm>
            <a:off x="45720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3" name="AutoShape 19"/>
          <p:cNvSpPr>
            <a:spLocks noChangeArrowheads="1"/>
          </p:cNvSpPr>
          <p:nvPr/>
        </p:nvSpPr>
        <p:spPr bwMode="auto">
          <a:xfrm>
            <a:off x="4953000" y="3352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4" name="AutoShape 20"/>
          <p:cNvSpPr>
            <a:spLocks noChangeArrowheads="1"/>
          </p:cNvSpPr>
          <p:nvPr/>
        </p:nvSpPr>
        <p:spPr bwMode="auto">
          <a:xfrm>
            <a:off x="5334000" y="2895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5" name="Text Box 21"/>
          <p:cNvSpPr txBox="1">
            <a:spLocks noChangeArrowheads="1"/>
          </p:cNvSpPr>
          <p:nvPr/>
        </p:nvSpPr>
        <p:spPr bwMode="auto">
          <a:xfrm>
            <a:off x="1828800" y="3276600"/>
            <a:ext cx="1600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9416" name="Line 22"/>
          <p:cNvSpPr>
            <a:spLocks noChangeShapeType="1"/>
          </p:cNvSpPr>
          <p:nvPr/>
        </p:nvSpPr>
        <p:spPr bwMode="auto">
          <a:xfrm>
            <a:off x="2209800" y="3733800"/>
            <a:ext cx="152400" cy="7620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17" name="Line 23"/>
          <p:cNvSpPr>
            <a:spLocks noChangeShapeType="1"/>
          </p:cNvSpPr>
          <p:nvPr/>
        </p:nvSpPr>
        <p:spPr bwMode="auto">
          <a:xfrm>
            <a:off x="2667000" y="3657600"/>
            <a:ext cx="304800" cy="533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18" name="Line 24"/>
          <p:cNvSpPr>
            <a:spLocks noChangeShapeType="1"/>
          </p:cNvSpPr>
          <p:nvPr/>
        </p:nvSpPr>
        <p:spPr bwMode="auto">
          <a:xfrm>
            <a:off x="3124200" y="3505200"/>
            <a:ext cx="609600" cy="152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19" name="Text Box 25"/>
          <p:cNvSpPr txBox="1">
            <a:spLocks noChangeArrowheads="1"/>
          </p:cNvSpPr>
          <p:nvPr/>
        </p:nvSpPr>
        <p:spPr bwMode="auto">
          <a:xfrm>
            <a:off x="4800600" y="4343400"/>
            <a:ext cx="16002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9420" name="AutoShape 26"/>
          <p:cNvSpPr>
            <a:spLocks noChangeArrowheads="1"/>
          </p:cNvSpPr>
          <p:nvPr/>
        </p:nvSpPr>
        <p:spPr bwMode="auto">
          <a:xfrm>
            <a:off x="3657600" y="38100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9421" name="Line 27"/>
          <p:cNvSpPr>
            <a:spLocks noChangeShapeType="1"/>
          </p:cNvSpPr>
          <p:nvPr/>
        </p:nvSpPr>
        <p:spPr bwMode="auto">
          <a:xfrm flipH="1" flipV="1">
            <a:off x="3886200" y="4038600"/>
            <a:ext cx="914400" cy="609600"/>
          </a:xfrm>
          <a:prstGeom prst="line">
            <a:avLst/>
          </a:prstGeom>
          <a:noFill/>
          <a:ln w="38100" cmpd="dbl">
            <a:solidFill>
              <a:srgbClr val="0000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22"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noFill/>
        </p:spPr>
        <p:txBody>
          <a:bodyPr lIns="92075" tIns="46038" rIns="92075" bIns="46038"/>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61445"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61446"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61447"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a:t>
            </a:r>
            <a:r>
              <a:rPr lang="en-US" b="1">
                <a:solidFill>
                  <a:srgbClr val="FF0000"/>
                </a:solidFill>
                <a:latin typeface="Calibri"/>
              </a:rPr>
              <a:t>1966-2002</a:t>
            </a:r>
            <a:endParaRPr lang="en-US" sz="2400" b="1">
              <a:latin typeface="Calibri"/>
            </a:endParaRPr>
          </a:p>
        </p:txBody>
      </p:sp>
      <p:sp>
        <p:nvSpPr>
          <p:cNvPr id="61448"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61449" name="Line 7"/>
          <p:cNvSpPr>
            <a:spLocks noChangeShapeType="1"/>
          </p:cNvSpPr>
          <p:nvPr/>
        </p:nvSpPr>
        <p:spPr bwMode="auto">
          <a:xfrm flipV="1">
            <a:off x="1600200" y="3810000"/>
            <a:ext cx="4114800" cy="1828800"/>
          </a:xfrm>
          <a:prstGeom prst="line">
            <a:avLst/>
          </a:prstGeom>
          <a:noFill/>
          <a:ln w="50800">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61450" name="Rectangle 8"/>
          <p:cNvSpPr>
            <a:spLocks noChangeArrowheads="1"/>
          </p:cNvSpPr>
          <p:nvPr/>
        </p:nvSpPr>
        <p:spPr bwMode="auto">
          <a:xfrm>
            <a:off x="3505200" y="5715000"/>
            <a:ext cx="11430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61451" name="Rectangle 9"/>
          <p:cNvSpPr>
            <a:spLocks noChangeArrowheads="1"/>
          </p:cNvSpPr>
          <p:nvPr/>
        </p:nvSpPr>
        <p:spPr bwMode="auto">
          <a:xfrm>
            <a:off x="5867400" y="3429000"/>
            <a:ext cx="19812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61452"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61453" name="Text Box 11"/>
          <p:cNvSpPr txBox="1">
            <a:spLocks noChangeArrowheads="1"/>
          </p:cNvSpPr>
          <p:nvPr/>
        </p:nvSpPr>
        <p:spPr bwMode="auto">
          <a:xfrm>
            <a:off x="1752600" y="3657600"/>
            <a:ext cx="1600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61454" name="Line 12"/>
          <p:cNvSpPr>
            <a:spLocks noChangeShapeType="1"/>
          </p:cNvSpPr>
          <p:nvPr/>
        </p:nvSpPr>
        <p:spPr bwMode="auto">
          <a:xfrm>
            <a:off x="2133600" y="4114800"/>
            <a:ext cx="152400" cy="6096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455" name="Line 13"/>
          <p:cNvSpPr>
            <a:spLocks noChangeShapeType="1"/>
          </p:cNvSpPr>
          <p:nvPr/>
        </p:nvSpPr>
        <p:spPr bwMode="auto">
          <a:xfrm>
            <a:off x="2590800" y="4038600"/>
            <a:ext cx="304800" cy="533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456" name="Line 14"/>
          <p:cNvSpPr>
            <a:spLocks noChangeShapeType="1"/>
          </p:cNvSpPr>
          <p:nvPr/>
        </p:nvSpPr>
        <p:spPr bwMode="auto">
          <a:xfrm>
            <a:off x="3048000" y="3886200"/>
            <a:ext cx="1143000" cy="152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457" name="Text Box 15"/>
          <p:cNvSpPr txBox="1">
            <a:spLocks noChangeArrowheads="1"/>
          </p:cNvSpPr>
          <p:nvPr/>
        </p:nvSpPr>
        <p:spPr bwMode="auto">
          <a:xfrm>
            <a:off x="4495800" y="4876800"/>
            <a:ext cx="16002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61458" name="AutoShape 16"/>
          <p:cNvSpPr>
            <a:spLocks noChangeArrowheads="1"/>
          </p:cNvSpPr>
          <p:nvPr/>
        </p:nvSpPr>
        <p:spPr bwMode="auto">
          <a:xfrm rot="1841110">
            <a:off x="2590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59" name="AutoShape 17"/>
          <p:cNvSpPr>
            <a:spLocks noChangeArrowheads="1"/>
          </p:cNvSpPr>
          <p:nvPr/>
        </p:nvSpPr>
        <p:spPr bwMode="auto">
          <a:xfrm rot="1841110">
            <a:off x="3429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0" name="AutoShape 18"/>
          <p:cNvSpPr>
            <a:spLocks noChangeArrowheads="1"/>
          </p:cNvSpPr>
          <p:nvPr/>
        </p:nvSpPr>
        <p:spPr bwMode="auto">
          <a:xfrm rot="1841110">
            <a:off x="22860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1" name="AutoShape 19"/>
          <p:cNvSpPr>
            <a:spLocks noChangeArrowheads="1"/>
          </p:cNvSpPr>
          <p:nvPr/>
        </p:nvSpPr>
        <p:spPr bwMode="auto">
          <a:xfrm rot="1841110">
            <a:off x="2971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2" name="AutoShape 20"/>
          <p:cNvSpPr>
            <a:spLocks noChangeArrowheads="1"/>
          </p:cNvSpPr>
          <p:nvPr/>
        </p:nvSpPr>
        <p:spPr bwMode="auto">
          <a:xfrm rot="1841110">
            <a:off x="33528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3" name="AutoShape 21"/>
          <p:cNvSpPr>
            <a:spLocks noChangeArrowheads="1"/>
          </p:cNvSpPr>
          <p:nvPr/>
        </p:nvSpPr>
        <p:spPr bwMode="auto">
          <a:xfrm rot="1841110">
            <a:off x="39624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4" name="AutoShape 22"/>
          <p:cNvSpPr>
            <a:spLocks noChangeArrowheads="1"/>
          </p:cNvSpPr>
          <p:nvPr/>
        </p:nvSpPr>
        <p:spPr bwMode="auto">
          <a:xfrm rot="1841110">
            <a:off x="42672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5" name="AutoShape 23"/>
          <p:cNvSpPr>
            <a:spLocks noChangeArrowheads="1"/>
          </p:cNvSpPr>
          <p:nvPr/>
        </p:nvSpPr>
        <p:spPr bwMode="auto">
          <a:xfrm rot="1841110">
            <a:off x="46482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6" name="AutoShape 24"/>
          <p:cNvSpPr>
            <a:spLocks noChangeArrowheads="1"/>
          </p:cNvSpPr>
          <p:nvPr/>
        </p:nvSpPr>
        <p:spPr bwMode="auto">
          <a:xfrm rot="1841110">
            <a:off x="5105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7" name="AutoShape 25"/>
          <p:cNvSpPr>
            <a:spLocks noChangeArrowheads="1"/>
          </p:cNvSpPr>
          <p:nvPr/>
        </p:nvSpPr>
        <p:spPr bwMode="auto">
          <a:xfrm rot="1841110">
            <a:off x="5410200" y="4648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8" name="AutoShape 26"/>
          <p:cNvSpPr>
            <a:spLocks noChangeArrowheads="1"/>
          </p:cNvSpPr>
          <p:nvPr/>
        </p:nvSpPr>
        <p:spPr bwMode="auto">
          <a:xfrm rot="1841110">
            <a:off x="3695700" y="455295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61469" name="Line 27"/>
          <p:cNvSpPr>
            <a:spLocks noChangeShapeType="1"/>
          </p:cNvSpPr>
          <p:nvPr/>
        </p:nvSpPr>
        <p:spPr bwMode="auto">
          <a:xfrm flipH="1" flipV="1">
            <a:off x="3886200" y="4800600"/>
            <a:ext cx="685800" cy="609600"/>
          </a:xfrm>
          <a:prstGeom prst="line">
            <a:avLst/>
          </a:prstGeom>
          <a:noFill/>
          <a:ln w="38100" cmpd="dbl">
            <a:solidFill>
              <a:srgbClr val="0000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470"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cSld>
  <p:clrMapOvr>
    <a:masterClrMapping/>
  </p:clrMapOvr>
  <p:transition spd="slow">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Rates of Return and Market Betas (</a:t>
            </a:r>
            <a:r>
              <a:rPr lang="fr-FR" b="1">
                <a:ea typeface="ＭＳ Ｐゴシック" charset="0"/>
                <a:cs typeface="ＭＳ Ｐゴシック" charset="0"/>
              </a:rPr>
              <a:t>’</a:t>
            </a:r>
            <a:r>
              <a:rPr lang="en-US" b="1">
                <a:ea typeface="ＭＳ Ｐゴシック" charset="0"/>
                <a:cs typeface="ＭＳ Ｐゴシック" charset="0"/>
              </a:rPr>
              <a:t>70-’03)</a:t>
            </a:r>
            <a:endParaRPr lang="en-US">
              <a:ea typeface="ＭＳ Ｐゴシック" charset="0"/>
              <a:cs typeface="ＭＳ Ｐゴシック" charset="0"/>
            </a:endParaRPr>
          </a:p>
        </p:txBody>
      </p:sp>
      <p:sp>
        <p:nvSpPr>
          <p:cNvPr id="5" name="Footer Placeholder 3"/>
          <p:cNvSpPr>
            <a:spLocks noGrp="1"/>
          </p:cNvSpPr>
          <p:nvPr>
            <p:ph type="ftr" sz="quarter" idx="11"/>
          </p:nvPr>
        </p:nvSpPr>
        <p:spPr/>
        <p:txBody>
          <a:bodyPr/>
          <a:lstStyle/>
          <a:p>
            <a:r>
              <a:rPr lang="en-US"/>
              <a:t>CAPM</a:t>
            </a:r>
          </a:p>
        </p:txBody>
      </p:sp>
      <p:pic>
        <p:nvPicPr>
          <p:cNvPr id="2" name="Picture 1" descr="betacalc-decades-all-problem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6" y="1124466"/>
            <a:ext cx="9144000" cy="45720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nSpc>
                <a:spcPct val="90000"/>
              </a:lnSpc>
            </a:pPr>
            <a:r>
              <a:rPr lang="en-US" sz="2400" dirty="0" err="1">
                <a:solidFill>
                  <a:srgbClr val="010004"/>
                </a:solidFill>
                <a:ea typeface="ＭＳ Ｐゴシック" charset="0"/>
                <a:cs typeface="ＭＳ Ｐゴシック" charset="0"/>
              </a:rPr>
              <a:t>FF</a:t>
            </a:r>
            <a:r>
              <a:rPr lang="en-US" sz="2400" dirty="0">
                <a:solidFill>
                  <a:srgbClr val="010004"/>
                </a:solidFill>
                <a:ea typeface="ＭＳ Ｐゴシック" charset="0"/>
                <a:cs typeface="ＭＳ Ｐゴシック" charset="0"/>
              </a:rPr>
              <a:t> (1992)  have found:</a:t>
            </a:r>
          </a:p>
          <a:p>
            <a:pPr marL="742950" lvl="1" indent="-285750">
              <a:lnSpc>
                <a:spcPct val="90000"/>
              </a:lnSpc>
            </a:pPr>
            <a:r>
              <a:rPr lang="en-US" sz="2000" dirty="0">
                <a:solidFill>
                  <a:srgbClr val="010004"/>
                </a:solidFill>
                <a:ea typeface="ＭＳ Ｐゴシック" charset="0"/>
              </a:rPr>
              <a:t>The market capitalization or </a:t>
            </a:r>
            <a:r>
              <a:rPr lang="en-US" sz="2000" b="1" dirty="0">
                <a:solidFill>
                  <a:srgbClr val="010004"/>
                </a:solidFill>
                <a:ea typeface="ＭＳ Ｐゴシック" charset="0"/>
              </a:rPr>
              <a:t>size</a:t>
            </a:r>
            <a:r>
              <a:rPr lang="en-US" sz="2000" dirty="0">
                <a:solidFill>
                  <a:srgbClr val="010004"/>
                </a:solidFill>
                <a:ea typeface="ＭＳ Ｐゴシック" charset="0"/>
              </a:rPr>
              <a:t> of a firm is a predictor of its average historical return </a:t>
            </a:r>
          </a:p>
          <a:p>
            <a:pPr marL="742950" lvl="1" indent="-285750">
              <a:lnSpc>
                <a:spcPct val="90000"/>
              </a:lnSpc>
            </a:pPr>
            <a:r>
              <a:rPr lang="en-US" sz="2000" dirty="0">
                <a:solidFill>
                  <a:srgbClr val="010004"/>
                </a:solidFill>
                <a:ea typeface="ＭＳ Ｐゴシック" charset="0"/>
              </a:rPr>
              <a:t>Stocks with low </a:t>
            </a:r>
            <a:r>
              <a:rPr lang="en-US" sz="2000" b="1" dirty="0">
                <a:solidFill>
                  <a:srgbClr val="010004"/>
                </a:solidFill>
                <a:ea typeface="ＭＳ Ｐゴシック" charset="0"/>
              </a:rPr>
              <a:t>market-to-book ratios</a:t>
            </a:r>
            <a:r>
              <a:rPr lang="en-US" sz="2000" dirty="0">
                <a:solidFill>
                  <a:srgbClr val="010004"/>
                </a:solidFill>
                <a:ea typeface="ＭＳ Ｐゴシック" charset="0"/>
              </a:rPr>
              <a:t> tend to have higher returns than stock with high market-to-book ratios.</a:t>
            </a:r>
          </a:p>
          <a:p>
            <a:pPr marL="742950" lvl="1" indent="-285750">
              <a:lnSpc>
                <a:spcPct val="90000"/>
              </a:lnSpc>
            </a:pPr>
            <a:r>
              <a:rPr lang="en-US" sz="2000" dirty="0">
                <a:solidFill>
                  <a:srgbClr val="010004"/>
                </a:solidFill>
                <a:ea typeface="ＭＳ Ｐゴシック" charset="0"/>
              </a:rPr>
              <a:t>Differences in beta do NOT explain these differences</a:t>
            </a:r>
          </a:p>
          <a:p>
            <a:pPr marL="742950" lvl="1" indent="-285750">
              <a:lnSpc>
                <a:spcPct val="90000"/>
              </a:lnSpc>
            </a:pPr>
            <a:endParaRPr lang="en-US" sz="2000" dirty="0">
              <a:ea typeface="ＭＳ Ｐゴシック" charset="0"/>
            </a:endParaRPr>
          </a:p>
          <a:p>
            <a:pPr marL="342900" indent="-342900">
              <a:lnSpc>
                <a:spcPct val="90000"/>
              </a:lnSpc>
            </a:pPr>
            <a:r>
              <a:rPr lang="en-US" sz="2400" dirty="0" err="1">
                <a:solidFill>
                  <a:srgbClr val="010004"/>
                </a:solidFill>
                <a:ea typeface="ＭＳ Ｐゴシック" charset="0"/>
                <a:cs typeface="ＭＳ Ｐゴシック" charset="0"/>
              </a:rPr>
              <a:t>FF</a:t>
            </a:r>
            <a:r>
              <a:rPr lang="en-US" sz="2400" dirty="0">
                <a:solidFill>
                  <a:srgbClr val="010004"/>
                </a:solidFill>
                <a:ea typeface="ＭＳ Ｐゴシック" charset="0"/>
                <a:cs typeface="ＭＳ Ｐゴシック" charset="0"/>
              </a:rPr>
              <a:t> have proposed a three factor model for expected returns based on:</a:t>
            </a:r>
          </a:p>
          <a:p>
            <a:pPr marL="628650" lvl="1" indent="-284163">
              <a:lnSpc>
                <a:spcPct val="90000"/>
              </a:lnSpc>
            </a:pPr>
            <a:r>
              <a:rPr lang="en-US" sz="2000" dirty="0">
                <a:solidFill>
                  <a:srgbClr val="010004"/>
                </a:solidFill>
                <a:ea typeface="ＭＳ Ｐゴシック" charset="0"/>
              </a:rPr>
              <a:t>the difference between the returns of small stocks and big stocks </a:t>
            </a:r>
            <a:r>
              <a:rPr lang="en-US" sz="2000" b="1" dirty="0">
                <a:solidFill>
                  <a:srgbClr val="010004"/>
                </a:solidFill>
                <a:ea typeface="ＭＳ Ｐゴシック" charset="0"/>
              </a:rPr>
              <a:t>[</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SMALL</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BIG</a:t>
            </a:r>
            <a:r>
              <a:rPr lang="en-US" sz="2000" dirty="0">
                <a:solidFill>
                  <a:srgbClr val="010004"/>
                </a:solidFill>
                <a:ea typeface="ＭＳ Ｐゴシック" charset="0"/>
              </a:rPr>
              <a:t>]; </a:t>
            </a:r>
          </a:p>
          <a:p>
            <a:pPr marL="628650" lvl="1" indent="-284163">
              <a:lnSpc>
                <a:spcPct val="90000"/>
              </a:lnSpc>
            </a:pPr>
            <a:r>
              <a:rPr lang="en-US" sz="2000" dirty="0">
                <a:solidFill>
                  <a:srgbClr val="010004"/>
                </a:solidFill>
                <a:ea typeface="ＭＳ Ｐゴシック" charset="0"/>
              </a:rPr>
              <a:t>the market premium </a:t>
            </a:r>
            <a:r>
              <a:rPr lang="en-US" sz="2000" b="1" dirty="0">
                <a:solidFill>
                  <a:srgbClr val="010004"/>
                </a:solidFill>
                <a:ea typeface="ＭＳ Ｐゴシック" charset="0"/>
              </a:rPr>
              <a:t>[R</a:t>
            </a:r>
            <a:r>
              <a:rPr lang="en-US" sz="2000" b="1" baseline="-25000" dirty="0">
                <a:solidFill>
                  <a:srgbClr val="010004"/>
                </a:solidFill>
                <a:ea typeface="ＭＳ Ｐゴシック" charset="0"/>
              </a:rPr>
              <a:t>M</a:t>
            </a:r>
            <a:r>
              <a:rPr lang="en-US" sz="2000" b="1" dirty="0">
                <a:solidFill>
                  <a:srgbClr val="010004"/>
                </a:solidFill>
                <a:ea typeface="ＭＳ Ｐゴシック" charset="0"/>
              </a:rPr>
              <a:t>-</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f</a:t>
            </a:r>
            <a:r>
              <a:rPr lang="en-US" sz="2000" b="1" dirty="0">
                <a:solidFill>
                  <a:srgbClr val="010004"/>
                </a:solidFill>
                <a:ea typeface="ＭＳ Ｐゴシック" charset="0"/>
              </a:rPr>
              <a:t>];</a:t>
            </a:r>
            <a:r>
              <a:rPr lang="en-US" sz="2000" dirty="0">
                <a:solidFill>
                  <a:srgbClr val="010004"/>
                </a:solidFill>
                <a:ea typeface="ＭＳ Ｐゴシック" charset="0"/>
              </a:rPr>
              <a:t> and </a:t>
            </a:r>
          </a:p>
          <a:p>
            <a:pPr marL="628650" lvl="1" indent="-284163">
              <a:lnSpc>
                <a:spcPct val="90000"/>
              </a:lnSpc>
            </a:pPr>
            <a:r>
              <a:rPr lang="en-US" sz="2000" dirty="0">
                <a:solidFill>
                  <a:srgbClr val="010004"/>
                </a:solidFill>
                <a:ea typeface="ＭＳ Ｐゴシック" charset="0"/>
              </a:rPr>
              <a:t>the difference between the returns of high and low B/M stocks </a:t>
            </a:r>
            <a:r>
              <a:rPr lang="en-US" sz="2000" b="1" dirty="0">
                <a:solidFill>
                  <a:srgbClr val="010004"/>
                </a:solidFill>
                <a:ea typeface="ＭＳ Ｐゴシック" charset="0"/>
              </a:rPr>
              <a:t>[</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HIGHBM</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LOWBM</a:t>
            </a:r>
            <a:r>
              <a:rPr lang="en-US" sz="2000" b="1" dirty="0">
                <a:solidFill>
                  <a:srgbClr val="010004"/>
                </a:solidFill>
                <a:ea typeface="ＭＳ Ｐゴシック" charset="0"/>
              </a:rPr>
              <a:t>].</a:t>
            </a:r>
          </a:p>
          <a:p>
            <a:pPr marL="628650" lvl="1" indent="-284163">
              <a:lnSpc>
                <a:spcPct val="90000"/>
              </a:lnSpc>
            </a:pPr>
            <a:endParaRPr lang="en-US" sz="2000" b="1" dirty="0">
              <a:solidFill>
                <a:srgbClr val="010004"/>
              </a:solidFill>
              <a:ea typeface="ＭＳ Ｐゴシック" charset="0"/>
            </a:endParaRPr>
          </a:p>
          <a:p>
            <a:pPr marL="457200" indent="-284163">
              <a:lnSpc>
                <a:spcPct val="90000"/>
              </a:lnSpc>
            </a:pPr>
            <a:r>
              <a:rPr lang="en-US" sz="2000" dirty="0" err="1">
                <a:solidFill>
                  <a:srgbClr val="010004"/>
                </a:solidFill>
                <a:ea typeface="ＭＳ Ｐゴシック" charset="0"/>
              </a:rPr>
              <a:t>FF</a:t>
            </a:r>
            <a:r>
              <a:rPr lang="en-US" sz="2000" dirty="0">
                <a:solidFill>
                  <a:srgbClr val="010004"/>
                </a:solidFill>
                <a:ea typeface="ＭＳ Ｐゴシック" charset="0"/>
              </a:rPr>
              <a:t>:  </a:t>
            </a:r>
          </a:p>
          <a:p>
            <a:pPr marL="742950" lvl="1" indent="-285750">
              <a:lnSpc>
                <a:spcPct val="90000"/>
              </a:lnSpc>
            </a:pPr>
            <a:endParaRPr lang="en-US" sz="1800" b="1" dirty="0">
              <a:solidFill>
                <a:srgbClr val="010004"/>
              </a:solidFill>
              <a:ea typeface="ＭＳ Ｐゴシック" charset="0"/>
            </a:endParaRPr>
          </a:p>
          <a:p>
            <a:endParaRPr lang="en-US" dirty="0"/>
          </a:p>
        </p:txBody>
      </p:sp>
      <p:sp>
        <p:nvSpPr>
          <p:cNvPr id="3" name="Title 2"/>
          <p:cNvSpPr>
            <a:spLocks noGrp="1"/>
          </p:cNvSpPr>
          <p:nvPr>
            <p:ph type="title"/>
          </p:nvPr>
        </p:nvSpPr>
        <p:spPr/>
        <p:txBody>
          <a:bodyPr/>
          <a:lstStyle/>
          <a:p>
            <a:r>
              <a:rPr lang="en-US" dirty="0" err="1">
                <a:solidFill>
                  <a:srgbClr val="010004"/>
                </a:solidFill>
                <a:ea typeface="ＭＳ Ｐゴシック" charset="0"/>
                <a:cs typeface="ＭＳ Ｐゴシック" charset="0"/>
              </a:rPr>
              <a:t>Fama</a:t>
            </a:r>
            <a:r>
              <a:rPr lang="en-US" dirty="0">
                <a:solidFill>
                  <a:srgbClr val="010004"/>
                </a:solidFill>
                <a:ea typeface="ＭＳ Ｐゴシック" charset="0"/>
                <a:cs typeface="ＭＳ Ｐゴシック" charset="0"/>
              </a:rPr>
              <a:t> and French</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2845100922"/>
              </p:ext>
            </p:extLst>
          </p:nvPr>
        </p:nvGraphicFramePr>
        <p:xfrm>
          <a:off x="1600200" y="5257800"/>
          <a:ext cx="5714999" cy="762000"/>
        </p:xfrm>
        <a:graphic>
          <a:graphicData uri="http://schemas.openxmlformats.org/presentationml/2006/ole">
            <mc:AlternateContent xmlns:mc="http://schemas.openxmlformats.org/markup-compatibility/2006">
              <mc:Choice xmlns:v="urn:schemas-microsoft-com:vml" Requires="v">
                <p:oleObj spid="_x0000_s88144" name="Equation" r:id="rId3" imgW="2743200" imgH="241300" progId="Equation.3">
                  <p:embed/>
                </p:oleObj>
              </mc:Choice>
              <mc:Fallback>
                <p:oleObj name="Equation" r:id="rId3" imgW="27432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257800"/>
                        <a:ext cx="5714999" cy="762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Slide Number Placeholder 6"/>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27468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2210"/>
          <a:stretch/>
        </p:blipFill>
        <p:spPr>
          <a:xfrm>
            <a:off x="763524" y="914400"/>
            <a:ext cx="7699248" cy="5037611"/>
          </a:xfrm>
        </p:spPr>
      </p:pic>
      <p:sp>
        <p:nvSpPr>
          <p:cNvPr id="3" name="Title 2"/>
          <p:cNvSpPr>
            <a:spLocks noGrp="1"/>
          </p:cNvSpPr>
          <p:nvPr>
            <p:ph type="title"/>
          </p:nvPr>
        </p:nvSpPr>
        <p:spPr/>
        <p:txBody>
          <a:bodyPr/>
          <a:lstStyle/>
          <a:p>
            <a:r>
              <a:rPr lang="en-US" sz="1600" dirty="0" err="1">
                <a:solidFill>
                  <a:srgbClr val="010004"/>
                </a:solidFill>
                <a:ea typeface="ＭＳ Ｐゴシック" charset="0"/>
                <a:cs typeface="ＭＳ Ｐゴシック" charset="0"/>
              </a:rPr>
              <a:t>CAPM</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885176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Grp="1" noChangeAspect="1"/>
          </p:cNvGraphicFramePr>
          <p:nvPr>
            <p:ph idx="1"/>
          </p:nvPr>
        </p:nvGraphicFramePr>
        <p:xfrm>
          <a:off x="1565275" y="1407319"/>
          <a:ext cx="6096000" cy="4064000"/>
        </p:xfrm>
        <a:graphic>
          <a:graphicData uri="http://schemas.openxmlformats.org/presentationml/2006/ole">
            <mc:AlternateContent xmlns:mc="http://schemas.openxmlformats.org/markup-compatibility/2006">
              <mc:Choice xmlns:v="urn:schemas-microsoft-com:vml" Requires="v">
                <p:oleObj spid="_x0000_s67750" name="Chart" r:id="rId4" imgW="6096000" imgH="4064000" progId="MSGraph.Chart.8">
                  <p:embed followColorScheme="full"/>
                </p:oleObj>
              </mc:Choice>
              <mc:Fallback>
                <p:oleObj name="Chart" r:id="rId4" imgW="6096000" imgH="4064000"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275" y="1407319"/>
                        <a:ext cx="6096000" cy="4064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7589"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7590" name="Text Box 4"/>
          <p:cNvSpPr txBox="1">
            <a:spLocks noChangeArrowheads="1"/>
          </p:cNvSpPr>
          <p:nvPr/>
        </p:nvSpPr>
        <p:spPr bwMode="auto">
          <a:xfrm>
            <a:off x="1736725" y="1184275"/>
            <a:ext cx="51276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Company Size versus Average Return</a:t>
            </a:r>
          </a:p>
        </p:txBody>
      </p:sp>
      <p:sp>
        <p:nvSpPr>
          <p:cNvPr id="67591" name="Text Box 5"/>
          <p:cNvSpPr txBox="1">
            <a:spLocks noChangeArrowheads="1"/>
          </p:cNvSpPr>
          <p:nvPr/>
        </p:nvSpPr>
        <p:spPr bwMode="auto">
          <a:xfrm rot="-5400000">
            <a:off x="365918" y="2682082"/>
            <a:ext cx="17065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7592" name="Text Box 6"/>
          <p:cNvSpPr txBox="1">
            <a:spLocks noChangeArrowheads="1"/>
          </p:cNvSpPr>
          <p:nvPr/>
        </p:nvSpPr>
        <p:spPr bwMode="auto">
          <a:xfrm>
            <a:off x="4202112" y="5224126"/>
            <a:ext cx="20558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Company Size</a:t>
            </a:r>
            <a:endParaRPr lang="en-US" b="1" dirty="0">
              <a:latin typeface="Times New Roman" charset="0"/>
            </a:endParaRPr>
          </a:p>
        </p:txBody>
      </p:sp>
      <p:sp>
        <p:nvSpPr>
          <p:cNvPr id="67593" name="Text Box 7"/>
          <p:cNvSpPr txBox="1">
            <a:spLocks noChangeArrowheads="1"/>
          </p:cNvSpPr>
          <p:nvPr/>
        </p:nvSpPr>
        <p:spPr bwMode="auto">
          <a:xfrm>
            <a:off x="1839912" y="5376526"/>
            <a:ext cx="12842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Smallest</a:t>
            </a:r>
            <a:endParaRPr lang="en-US" b="1" dirty="0">
              <a:latin typeface="Times New Roman" charset="0"/>
            </a:endParaRPr>
          </a:p>
        </p:txBody>
      </p:sp>
      <p:sp>
        <p:nvSpPr>
          <p:cNvPr id="67594" name="Text Box 8"/>
          <p:cNvSpPr txBox="1">
            <a:spLocks noChangeArrowheads="1"/>
          </p:cNvSpPr>
          <p:nvPr/>
        </p:nvSpPr>
        <p:spPr bwMode="auto">
          <a:xfrm>
            <a:off x="6753224" y="5215456"/>
            <a:ext cx="11826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Largest</a:t>
            </a:r>
            <a:endParaRPr lang="en-US" b="1" dirty="0">
              <a:latin typeface="Times New Roman" charset="0"/>
            </a:endParaRPr>
          </a:p>
        </p:txBody>
      </p:sp>
      <p:sp>
        <p:nvSpPr>
          <p:cNvPr id="67595" name="Rectangle 9"/>
          <p:cNvSpPr>
            <a:spLocks noChangeArrowheads="1"/>
          </p:cNvSpPr>
          <p:nvPr/>
        </p:nvSpPr>
        <p:spPr bwMode="auto">
          <a:xfrm>
            <a:off x="4125118" y="5272440"/>
            <a:ext cx="2209800" cy="53340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noGrp="1" noChangeAspect="1"/>
          </p:cNvGraphicFramePr>
          <p:nvPr>
            <p:ph idx="1"/>
          </p:nvPr>
        </p:nvGraphicFramePr>
        <p:xfrm>
          <a:off x="384175" y="619827"/>
          <a:ext cx="8458200" cy="5638983"/>
        </p:xfrm>
        <a:graphic>
          <a:graphicData uri="http://schemas.openxmlformats.org/presentationml/2006/ole">
            <mc:AlternateContent xmlns:mc="http://schemas.openxmlformats.org/markup-compatibility/2006">
              <mc:Choice xmlns:v="urn:schemas-microsoft-com:vml" Requires="v">
                <p:oleObj spid="_x0000_s69798" name="Chart" r:id="rId4" imgW="24380952" imgH="16253968" progId="MSGraph.Chart.8">
                  <p:embed followColorScheme="full"/>
                </p:oleObj>
              </mc:Choice>
              <mc:Fallback>
                <p:oleObj name="Chart" r:id="rId4" imgW="24380952" imgH="16253968"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619827"/>
                        <a:ext cx="8458200" cy="563898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9637"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9638" name="Text Box 4"/>
          <p:cNvSpPr txBox="1">
            <a:spLocks noChangeArrowheads="1"/>
          </p:cNvSpPr>
          <p:nvPr/>
        </p:nvSpPr>
        <p:spPr bwMode="auto">
          <a:xfrm>
            <a:off x="2438400" y="1143000"/>
            <a:ext cx="50180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Book-Market versus Average Return</a:t>
            </a:r>
          </a:p>
        </p:txBody>
      </p:sp>
      <p:sp>
        <p:nvSpPr>
          <p:cNvPr id="69639" name="Text Box 5"/>
          <p:cNvSpPr txBox="1">
            <a:spLocks noChangeArrowheads="1"/>
          </p:cNvSpPr>
          <p:nvPr/>
        </p:nvSpPr>
        <p:spPr bwMode="auto">
          <a:xfrm rot="16200000">
            <a:off x="-240632" y="2682081"/>
            <a:ext cx="17065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9640" name="Text Box 6"/>
          <p:cNvSpPr txBox="1">
            <a:spLocks noChangeArrowheads="1"/>
          </p:cNvSpPr>
          <p:nvPr/>
        </p:nvSpPr>
        <p:spPr bwMode="auto">
          <a:xfrm>
            <a:off x="1600200" y="5943600"/>
            <a:ext cx="11826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Highest</a:t>
            </a:r>
          </a:p>
        </p:txBody>
      </p:sp>
      <p:sp>
        <p:nvSpPr>
          <p:cNvPr id="69641" name="Text Box 7"/>
          <p:cNvSpPr txBox="1">
            <a:spLocks noChangeArrowheads="1"/>
          </p:cNvSpPr>
          <p:nvPr/>
        </p:nvSpPr>
        <p:spPr bwMode="auto">
          <a:xfrm>
            <a:off x="7239000" y="5943600"/>
            <a:ext cx="11160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Lowest</a:t>
            </a:r>
          </a:p>
        </p:txBody>
      </p:sp>
      <p:sp>
        <p:nvSpPr>
          <p:cNvPr id="69642" name="Text Box 8"/>
          <p:cNvSpPr txBox="1">
            <a:spLocks noChangeArrowheads="1"/>
          </p:cNvSpPr>
          <p:nvPr/>
        </p:nvSpPr>
        <p:spPr bwMode="auto">
          <a:xfrm>
            <a:off x="3581400" y="59436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b="1">
                <a:solidFill>
                  <a:srgbClr val="010004"/>
                </a:solidFill>
                <a:latin typeface="Times New Roman" charset="0"/>
              </a:rPr>
              <a:t>Book-Market Ratio</a:t>
            </a:r>
            <a:endParaRPr lang="en-US" sz="2000">
              <a:latin typeface="Times New Roman" charset="0"/>
            </a:endParaRPr>
          </a:p>
        </p:txBody>
      </p:sp>
      <p:sp>
        <p:nvSpPr>
          <p:cNvPr id="69643" name="Rectangle 9"/>
          <p:cNvSpPr>
            <a:spLocks noChangeArrowheads="1"/>
          </p:cNvSpPr>
          <p:nvPr/>
        </p:nvSpPr>
        <p:spPr bwMode="auto">
          <a:xfrm>
            <a:off x="3505200" y="5867400"/>
            <a:ext cx="2971800" cy="53340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idx="1"/>
          </p:nvPr>
        </p:nvSpPr>
        <p:spPr/>
        <p:txBody>
          <a:bodyPr/>
          <a:lstStyle/>
          <a:p>
            <a:pPr eaLnBrk="1" hangingPunct="1"/>
            <a:endParaRPr lang="en-US">
              <a:solidFill>
                <a:srgbClr val="010004"/>
              </a:solidFill>
              <a:ea typeface="ＭＳ Ｐゴシック" charset="0"/>
              <a:cs typeface="ＭＳ Ｐゴシック" charset="0"/>
            </a:endParaRPr>
          </a:p>
          <a:p>
            <a:pPr lvl="1" eaLnBrk="1" hangingPunct="1"/>
            <a:endParaRPr lang="en-US">
              <a:ea typeface="ＭＳ Ｐゴシック" charset="0"/>
            </a:endParaRPr>
          </a:p>
          <a:p>
            <a:pPr eaLnBrk="1" hangingPunct="1"/>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p:txBody>
      </p:sp>
      <p:sp>
        <p:nvSpPr>
          <p:cNvPr id="71684"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58" name="Footer Placeholder 3"/>
          <p:cNvSpPr>
            <a:spLocks noGrp="1"/>
          </p:cNvSpPr>
          <p:nvPr>
            <p:ph type="ftr" sz="quarter" idx="11"/>
          </p:nvPr>
        </p:nvSpPr>
        <p:spPr/>
        <p:txBody>
          <a:bodyPr/>
          <a:lstStyle/>
          <a:p>
            <a:r>
              <a:rPr lang="en-US"/>
              <a:t>CAPM</a:t>
            </a:r>
          </a:p>
        </p:txBody>
      </p:sp>
      <p:graphicFrame>
        <p:nvGraphicFramePr>
          <p:cNvPr id="432187" name="Group 59"/>
          <p:cNvGraphicFramePr>
            <a:graphicFrameLocks noGrp="1"/>
          </p:cNvGraphicFramePr>
          <p:nvPr>
            <p:extLst>
              <p:ext uri="{D42A27DB-BD31-4B8C-83A1-F6EECF244321}">
                <p14:modId xmlns:p14="http://schemas.microsoft.com/office/powerpoint/2010/main" val="59540517"/>
              </p:ext>
            </p:extLst>
          </p:nvPr>
        </p:nvGraphicFramePr>
        <p:xfrm>
          <a:off x="762000" y="1219200"/>
          <a:ext cx="7467600" cy="4846638"/>
        </p:xfrm>
        <a:graphic>
          <a:graphicData uri="http://schemas.openxmlformats.org/drawingml/2006/table">
            <a:tbl>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Betas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Betas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16.1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13.7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18.2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20.5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12.1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6.7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ME/BE</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ME/BE</a:t>
                      </a:r>
                    </a:p>
                  </a:txBody>
                  <a:tcPr marT="45723" marB="4572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14.8</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7.7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19.6</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8.4</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23</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11.2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10004"/>
                          </a:solidFill>
                          <a:effectLst/>
                          <a:latin typeface="Calibri"/>
                        </a:rPr>
                        <a:t>14.2</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1738" name="Text Box 56"/>
          <p:cNvSpPr txBox="1">
            <a:spLocks noChangeArrowheads="1"/>
          </p:cNvSpPr>
          <p:nvPr/>
        </p:nvSpPr>
        <p:spPr bwMode="auto">
          <a:xfrm>
            <a:off x="3144078" y="6169488"/>
            <a:ext cx="249299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000" dirty="0" err="1">
                <a:solidFill>
                  <a:srgbClr val="010004"/>
                </a:solidFill>
                <a:latin typeface="Times New Roman" charset="0"/>
              </a:rPr>
              <a:t>Fama</a:t>
            </a:r>
            <a:r>
              <a:rPr lang="en-US" sz="1000" dirty="0">
                <a:solidFill>
                  <a:srgbClr val="010004"/>
                </a:solidFill>
                <a:latin typeface="Times New Roman" charset="0"/>
              </a:rPr>
              <a:t> and French (1992).  Data from </a:t>
            </a:r>
            <a:r>
              <a:rPr lang="fr-FR" altLang="ja-JP" sz="1000" dirty="0">
                <a:solidFill>
                  <a:srgbClr val="010004"/>
                </a:solidFill>
                <a:latin typeface="Times New Roman" charset="0"/>
              </a:rPr>
              <a:t>’</a:t>
            </a:r>
            <a:r>
              <a:rPr lang="en-US" altLang="ja-JP" sz="1000" dirty="0">
                <a:solidFill>
                  <a:srgbClr val="010004"/>
                </a:solidFill>
                <a:latin typeface="Times New Roman" charset="0"/>
              </a:rPr>
              <a:t>63-’90</a:t>
            </a:r>
            <a:endParaRPr lang="en-US" sz="1000" dirty="0">
              <a:latin typeface="Times New Roman" charset="0"/>
            </a:endParaRPr>
          </a:p>
        </p:txBody>
      </p:sp>
      <p:sp>
        <p:nvSpPr>
          <p:cNvPr id="71739" name="Oval 58"/>
          <p:cNvSpPr>
            <a:spLocks noChangeArrowheads="1"/>
          </p:cNvSpPr>
          <p:nvPr/>
        </p:nvSpPr>
        <p:spPr bwMode="auto">
          <a:xfrm>
            <a:off x="6858000" y="5105400"/>
            <a:ext cx="914400" cy="533400"/>
          </a:xfrm>
          <a:prstGeom prst="ellipse">
            <a:avLst/>
          </a:prstGeom>
          <a:solidFill>
            <a:srgbClr val="2EE4F7">
              <a:alpha val="27058"/>
            </a:srgbClr>
          </a:solidFill>
          <a:ln w="38100">
            <a:solidFill>
              <a:schemeClr val="tx2"/>
            </a:solidFill>
            <a:round/>
            <a:headEnd/>
            <a:tailEnd/>
          </a:ln>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48" y="533400"/>
            <a:ext cx="8607552" cy="5771893"/>
          </a:xfrm>
        </p:spPr>
      </p:pic>
      <p:sp>
        <p:nvSpPr>
          <p:cNvPr id="3" name="Title 2"/>
          <p:cNvSpPr>
            <a:spLocks noGrp="1"/>
          </p:cNvSpPr>
          <p:nvPr>
            <p:ph type="title"/>
          </p:nvPr>
        </p:nvSpPr>
        <p:spPr/>
        <p:txBody>
          <a:bodyPr/>
          <a:lstStyle/>
          <a:p>
            <a:r>
              <a:rPr lang="en-US" dirty="0"/>
              <a:t>Low Beta vs. High Beta Stock Returns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752117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DE22D9-5DA9-FB42-AB7A-E44E4FC7745C}"/>
              </a:ext>
            </a:extLst>
          </p:cNvPr>
          <p:cNvSpPr>
            <a:spLocks noGrp="1"/>
          </p:cNvSpPr>
          <p:nvPr>
            <p:ph idx="1"/>
          </p:nvPr>
        </p:nvSpPr>
        <p:spPr/>
        <p:txBody>
          <a:bodyPr/>
          <a:lstStyle/>
          <a:p>
            <a:r>
              <a:rPr lang="en-US" sz="2000" dirty="0"/>
              <a:t>In the earliest days of empirical work in academic finance, the size effect was the first market anomaly to challenge the standard asset pricing model and prompt debates about market efficiency. The notion that small stocks have higher average returns than large stocks, even after risk-adjustment, was a pathbreaking discovery, and for decades it has been taken as an unwavering fact of financial markets. In practice, the discovery of the size effect fueled a crowd of small cap indices and active funds to a point where the investment landscape is now segmented into large and small stock universes. However, despite its long and illustrious history in academia and its commonplace acceptance in practice, there is still confusion and debate about the size effect. We examine many claims about the size effect and aim to clarify some of the misunderstanding surrounding it by performing simple tests using publicly available data. For one, using 90+ years of U.S. data, </a:t>
            </a:r>
            <a:r>
              <a:rPr lang="en-US" sz="2000" b="1" dirty="0"/>
              <a:t>there is no evidence of a pure size effect, and moreover, it may not have existed in the first place, if not for data errors and insufficient adjustments for risk and liquidity. </a:t>
            </a:r>
          </a:p>
          <a:p>
            <a:pPr lvl="1"/>
            <a:r>
              <a:rPr lang="en-US" i="1" dirty="0"/>
              <a:t>Fact, Fiction, and the Size Effect</a:t>
            </a:r>
            <a:r>
              <a:rPr lang="en-US" dirty="0"/>
              <a:t>, </a:t>
            </a:r>
            <a:r>
              <a:rPr lang="en-US" dirty="0" err="1"/>
              <a:t>Alquist</a:t>
            </a:r>
            <a:r>
              <a:rPr lang="en-US" dirty="0"/>
              <a:t>, Israel, Moskowitz (June 2018)</a:t>
            </a:r>
          </a:p>
          <a:p>
            <a:endParaRPr lang="en-US" dirty="0"/>
          </a:p>
        </p:txBody>
      </p:sp>
      <p:sp>
        <p:nvSpPr>
          <p:cNvPr id="3" name="Title 2">
            <a:extLst>
              <a:ext uri="{FF2B5EF4-FFF2-40B4-BE49-F238E27FC236}">
                <a16:creationId xmlns:a16="http://schemas.microsoft.com/office/drawing/2014/main" id="{D1EFF456-37D7-DB43-B982-ACD23E1511EB}"/>
              </a:ext>
            </a:extLst>
          </p:cNvPr>
          <p:cNvSpPr>
            <a:spLocks noGrp="1"/>
          </p:cNvSpPr>
          <p:nvPr>
            <p:ph type="title"/>
          </p:nvPr>
        </p:nvSpPr>
        <p:spPr/>
        <p:txBody>
          <a:bodyPr/>
          <a:lstStyle/>
          <a:p>
            <a:r>
              <a:rPr lang="en-US" dirty="0"/>
              <a:t>Size Effect:  Illusion?</a:t>
            </a:r>
          </a:p>
        </p:txBody>
      </p:sp>
      <p:sp>
        <p:nvSpPr>
          <p:cNvPr id="4" name="Slide Number Placeholder 3">
            <a:extLst>
              <a:ext uri="{FF2B5EF4-FFF2-40B4-BE49-F238E27FC236}">
                <a16:creationId xmlns:a16="http://schemas.microsoft.com/office/drawing/2014/main" id="{E9FA44F0-3C5F-2346-8D15-B9CE8D3351D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D3C0913-25A2-664B-8855-A9842835125C}"/>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200089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idx="1"/>
          </p:nvPr>
        </p:nvSpPr>
        <p:spPr/>
        <p:txBody>
          <a:bodyPr/>
          <a:lstStyle/>
          <a:p>
            <a:pPr eaLnBrk="1" hangingPunct="1">
              <a:buFontTx/>
              <a:buNone/>
            </a:pPr>
            <a:r>
              <a:rPr lang="en-US" dirty="0">
                <a:ea typeface="ＭＳ Ｐゴシック" charset="0"/>
                <a:cs typeface="ＭＳ Ｐゴシック" charset="0"/>
              </a:rPr>
              <a:t> </a:t>
            </a:r>
          </a:p>
        </p:txBody>
      </p:sp>
      <p:sp>
        <p:nvSpPr>
          <p:cNvPr id="81924" name="Rectangle 2"/>
          <p:cNvSpPr>
            <a:spLocks noGrp="1" noChangeArrowheads="1"/>
          </p:cNvSpPr>
          <p:nvPr>
            <p:ph type="title"/>
          </p:nvPr>
        </p:nvSpPr>
        <p:spPr/>
        <p:txBody>
          <a:bodyPr/>
          <a:lstStyle/>
          <a:p>
            <a:pPr eaLnBrk="1" hangingPunct="1"/>
            <a:r>
              <a:rPr lang="en-US" sz="1600" b="1" dirty="0" err="1">
                <a:ea typeface="ＭＳ Ｐゴシック" charset="0"/>
                <a:cs typeface="ＭＳ Ｐゴシック" charset="0"/>
              </a:rPr>
              <a:t>Fama</a:t>
            </a:r>
            <a:r>
              <a:rPr lang="en-US" sz="1600" b="1" dirty="0">
                <a:ea typeface="ＭＳ Ｐゴシック" charset="0"/>
                <a:cs typeface="ＭＳ Ｐゴシック" charset="0"/>
              </a:rPr>
              <a:t>-French</a:t>
            </a:r>
            <a:endParaRPr lang="en-US" sz="1600" dirty="0">
              <a:ea typeface="ＭＳ Ｐゴシック" charset="0"/>
              <a:cs typeface="ＭＳ Ｐゴシック" charset="0"/>
            </a:endParaRPr>
          </a:p>
        </p:txBody>
      </p:sp>
      <p:sp>
        <p:nvSpPr>
          <p:cNvPr id="40" name="Footer Placeholder 3"/>
          <p:cNvSpPr>
            <a:spLocks noGrp="1"/>
          </p:cNvSpPr>
          <p:nvPr>
            <p:ph type="ftr" sz="quarter" idx="11"/>
          </p:nvPr>
        </p:nvSpPr>
        <p:spPr/>
        <p:txBody>
          <a:bodyPr/>
          <a:lstStyle/>
          <a:p>
            <a:r>
              <a:rPr lang="en-US"/>
              <a:t>CAPM</a:t>
            </a:r>
          </a:p>
        </p:txBody>
      </p:sp>
      <p:graphicFrame>
        <p:nvGraphicFramePr>
          <p:cNvPr id="499799" name="Group 87"/>
          <p:cNvGraphicFramePr>
            <a:graphicFrameLocks noGrp="1"/>
          </p:cNvGraphicFramePr>
          <p:nvPr>
            <p:extLst>
              <p:ext uri="{D42A27DB-BD31-4B8C-83A1-F6EECF244321}">
                <p14:modId xmlns:p14="http://schemas.microsoft.com/office/powerpoint/2010/main" val="1671976920"/>
              </p:ext>
            </p:extLst>
          </p:nvPr>
        </p:nvGraphicFramePr>
        <p:xfrm>
          <a:off x="533400" y="1397000"/>
          <a:ext cx="8153400" cy="3338132"/>
        </p:xfrm>
        <a:graphic>
          <a:graphicData uri="http://schemas.openxmlformats.org/drawingml/2006/table">
            <a:tbl>
              <a:tblPr/>
              <a:tblGrid>
                <a:gridCol w="1630680">
                  <a:extLst>
                    <a:ext uri="{9D8B030D-6E8A-4147-A177-3AD203B41FA5}">
                      <a16:colId xmlns:a16="http://schemas.microsoft.com/office/drawing/2014/main" val="20000"/>
                    </a:ext>
                  </a:extLst>
                </a:gridCol>
                <a:gridCol w="1260071">
                  <a:extLst>
                    <a:ext uri="{9D8B030D-6E8A-4147-A177-3AD203B41FA5}">
                      <a16:colId xmlns:a16="http://schemas.microsoft.com/office/drawing/2014/main" val="20001"/>
                    </a:ext>
                  </a:extLst>
                </a:gridCol>
                <a:gridCol w="1778924">
                  <a:extLst>
                    <a:ext uri="{9D8B030D-6E8A-4147-A177-3AD203B41FA5}">
                      <a16:colId xmlns:a16="http://schemas.microsoft.com/office/drawing/2014/main" val="20002"/>
                    </a:ext>
                  </a:extLst>
                </a:gridCol>
                <a:gridCol w="1482436">
                  <a:extLst>
                    <a:ext uri="{9D8B030D-6E8A-4147-A177-3AD203B41FA5}">
                      <a16:colId xmlns:a16="http://schemas.microsoft.com/office/drawing/2014/main" val="20003"/>
                    </a:ext>
                  </a:extLst>
                </a:gridCol>
                <a:gridCol w="918802">
                  <a:extLst>
                    <a:ext uri="{9D8B030D-6E8A-4147-A177-3AD203B41FA5}">
                      <a16:colId xmlns:a16="http://schemas.microsoft.com/office/drawing/2014/main" val="20004"/>
                    </a:ext>
                  </a:extLst>
                </a:gridCol>
                <a:gridCol w="1082487">
                  <a:extLst>
                    <a:ext uri="{9D8B030D-6E8A-4147-A177-3AD203B41FA5}">
                      <a16:colId xmlns:a16="http://schemas.microsoft.com/office/drawing/2014/main" val="20005"/>
                    </a:ext>
                  </a:extLst>
                </a:gridCol>
              </a:tblGrid>
              <a:tr h="769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Three-factor Model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CAPM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B(Market)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B(Size)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(Sm - Large)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HBk-LBk</a:t>
                      </a: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E(r)-</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r</a:t>
                      </a:r>
                      <a:r>
                        <a:rPr kumimoji="0" lang="en-US" sz="1800" b="1" i="0" u="none" strike="noStrike" cap="none" normalizeH="0" baseline="-25000" dirty="0" err="1">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25000" dirty="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0"/>
                          <a:cs typeface="ＭＳ Ｐゴシック" charset="0"/>
                        </a:rPr>
                        <a:t>E(r)-r</a:t>
                      </a:r>
                      <a:r>
                        <a:rPr kumimoji="0" lang="en-US" sz="1800" b="1" i="0" u="none" strike="noStrike" cap="none" normalizeH="0" baseline="-25000">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1"/>
                  </a:ext>
                </a:extLst>
              </a:tr>
              <a:tr h="882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Computers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5.29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Petroleum &amp; Gas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4.32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1960" name="Rectangle 64"/>
          <p:cNvSpPr>
            <a:spLocks noChangeArrowheads="1"/>
          </p:cNvSpPr>
          <p:nvPr/>
        </p:nvSpPr>
        <p:spPr bwMode="auto">
          <a:xfrm>
            <a:off x="2133600" y="4807666"/>
            <a:ext cx="5029200" cy="1465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u="sng" dirty="0"/>
              <a:t>Factor Risk Premiums (’63-’94)</a:t>
            </a:r>
            <a:r>
              <a:rPr lang="en-US" b="1" dirty="0"/>
              <a:t>:  </a:t>
            </a:r>
          </a:p>
          <a:p>
            <a:pPr lvl="1">
              <a:buFontTx/>
              <a:buChar char="•"/>
            </a:pPr>
            <a:r>
              <a:rPr lang="en-US" b="1" dirty="0"/>
              <a:t> Market: 		5.2%</a:t>
            </a:r>
          </a:p>
          <a:p>
            <a:pPr lvl="1">
              <a:buFontTx/>
              <a:buChar char="•"/>
            </a:pPr>
            <a:r>
              <a:rPr lang="en-US" b="1" dirty="0"/>
              <a:t> Size: 	 	3.2%</a:t>
            </a:r>
          </a:p>
          <a:p>
            <a:pPr lvl="1">
              <a:buFontTx/>
              <a:buChar char="•"/>
            </a:pPr>
            <a:r>
              <a:rPr lang="en-US" b="1" dirty="0"/>
              <a:t> HBM-LBM: 	5.4%</a:t>
            </a:r>
          </a:p>
          <a:p>
            <a:endParaRPr lang="en-US" dirty="0"/>
          </a:p>
        </p:txBody>
      </p:sp>
      <p:sp>
        <p:nvSpPr>
          <p:cNvPr id="81961" name="Rectangle 65"/>
          <p:cNvSpPr>
            <a:spLocks noChangeArrowheads="1"/>
          </p:cNvSpPr>
          <p:nvPr/>
        </p:nvSpPr>
        <p:spPr bwMode="auto">
          <a:xfrm>
            <a:off x="3091070" y="6104546"/>
            <a:ext cx="2093843"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000" dirty="0"/>
              <a:t>Source: </a:t>
            </a:r>
            <a:r>
              <a:rPr lang="en-US" sz="1000" dirty="0" err="1"/>
              <a:t>Fama</a:t>
            </a:r>
            <a:r>
              <a:rPr lang="en-US" sz="1000" dirty="0"/>
              <a:t> &amp; French (</a:t>
            </a:r>
            <a:r>
              <a:rPr lang="ja-JP" altLang="en-US" sz="1000" dirty="0"/>
              <a:t>‘</a:t>
            </a:r>
            <a:r>
              <a:rPr lang="en-US" altLang="ja-JP" sz="1000" dirty="0"/>
              <a:t>97)</a:t>
            </a:r>
            <a:endParaRPr lang="en-US" sz="1000" dirty="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D8F155-CFAB-184C-B6A1-6FFFCB82A307}"/>
              </a:ext>
            </a:extLst>
          </p:cNvPr>
          <p:cNvSpPr>
            <a:spLocks noGrp="1"/>
          </p:cNvSpPr>
          <p:nvPr>
            <p:ph idx="1"/>
          </p:nvPr>
        </p:nvSpPr>
        <p:spPr/>
        <p:txBody>
          <a:bodyPr/>
          <a:lstStyle/>
          <a:p>
            <a:pPr marL="0" indent="0">
              <a:buNone/>
            </a:pPr>
            <a:r>
              <a:rPr lang="en-US" sz="2000" dirty="0"/>
              <a:t>The version of the CAPM developed by Sharpe (1964) and Lintner (1965) has never been an empirical success…</a:t>
            </a:r>
            <a:r>
              <a:rPr lang="en-US" sz="2000" b="1" dirty="0"/>
              <a:t>The problems are serious enough to invalidate most applications of the CAPM.</a:t>
            </a:r>
          </a:p>
          <a:p>
            <a:endParaRPr lang="en-US" sz="2000" dirty="0"/>
          </a:p>
          <a:p>
            <a:pPr marL="0" indent="0">
              <a:buNone/>
            </a:pPr>
            <a:r>
              <a:rPr lang="en-US" sz="2000" dirty="0"/>
              <a:t>…CAPM estimates of the cost of equity for high beta stocks are too high (relative to historical average returns) and estimates for low beta stocks are too low. Similarly, if the high average returns on value stocks (with high book-to-market ratios) imply high expected returns, CAPM cost of equity estimates for such stocks are too low.</a:t>
            </a:r>
          </a:p>
          <a:p>
            <a:pPr marL="0" indent="0">
              <a:buNone/>
            </a:pPr>
            <a:endParaRPr lang="en-US" sz="2000" dirty="0"/>
          </a:p>
          <a:p>
            <a:pPr marL="0" indent="0">
              <a:buNone/>
            </a:pPr>
            <a:r>
              <a:rPr lang="en-US" sz="2000" dirty="0"/>
              <a:t>The CAPM, like Markowitz’s (1952, 1959) portfolio model on which it is built, is nevertheless a theoretical tour de force. We continue to teach the CAPM as an introduction to the fundamental concepts of portfolio theory and asset pricing, to be built on by more complicated models… </a:t>
            </a:r>
            <a:r>
              <a:rPr lang="en-US" sz="2000" b="1" dirty="0"/>
              <a:t>But we also warn students that despite its seductive simplicity, the CAPM’s empirical problems probably invalidate its use in applications.</a:t>
            </a:r>
          </a:p>
        </p:txBody>
      </p:sp>
      <p:sp>
        <p:nvSpPr>
          <p:cNvPr id="3" name="Title 2">
            <a:extLst>
              <a:ext uri="{FF2B5EF4-FFF2-40B4-BE49-F238E27FC236}">
                <a16:creationId xmlns:a16="http://schemas.microsoft.com/office/drawing/2014/main" id="{2875E0CE-2477-9945-9ED4-AA5007B9CD15}"/>
              </a:ext>
            </a:extLst>
          </p:cNvPr>
          <p:cNvSpPr>
            <a:spLocks noGrp="1"/>
          </p:cNvSpPr>
          <p:nvPr>
            <p:ph type="title"/>
          </p:nvPr>
        </p:nvSpPr>
        <p:spPr/>
        <p:txBody>
          <a:bodyPr/>
          <a:lstStyle/>
          <a:p>
            <a:r>
              <a:rPr lang="en-US" dirty="0" err="1"/>
              <a:t>Fama</a:t>
            </a:r>
            <a:r>
              <a:rPr lang="en-US" dirty="0"/>
              <a:t> &amp; French: Theory and Evidence (2004)</a:t>
            </a:r>
          </a:p>
        </p:txBody>
      </p:sp>
      <p:sp>
        <p:nvSpPr>
          <p:cNvPr id="4" name="Slide Number Placeholder 3">
            <a:extLst>
              <a:ext uri="{FF2B5EF4-FFF2-40B4-BE49-F238E27FC236}">
                <a16:creationId xmlns:a16="http://schemas.microsoft.com/office/drawing/2014/main" id="{7EFB0783-FFAB-8D41-98A4-B73D520EBFB7}"/>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D597CD6B-9326-B841-9F29-4E3995A65D3D}"/>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33483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sz="2400" b="1" dirty="0">
                    <a:solidFill>
                      <a:srgbClr val="010004"/>
                    </a:solidFill>
                    <a:ea typeface="ＭＳ Ｐゴシック" charset="0"/>
                    <a:cs typeface="ＭＳ Ｐゴシック" charset="0"/>
                  </a:rPr>
                  <a:t>The</a:t>
                </a:r>
                <a:r>
                  <a:rPr lang="en-US" sz="2400" dirty="0">
                    <a:solidFill>
                      <a:srgbClr val="010004"/>
                    </a:solidFill>
                    <a:ea typeface="ＭＳ Ｐゴシック" charset="0"/>
                    <a:cs typeface="ＭＳ Ｐゴシック" charset="0"/>
                  </a:rPr>
                  <a:t> </a:t>
                </a:r>
                <a:r>
                  <a:rPr lang="en-US" sz="2400" b="1" dirty="0">
                    <a:solidFill>
                      <a:srgbClr val="010004"/>
                    </a:solidFill>
                    <a:ea typeface="ＭＳ Ｐゴシック" charset="0"/>
                    <a:cs typeface="ＭＳ Ｐゴシック" charset="0"/>
                  </a:rPr>
                  <a:t>Capital Asset Pricing Model (</a:t>
                </a:r>
                <a:r>
                  <a:rPr lang="en-US" sz="2400" b="1" dirty="0" err="1">
                    <a:solidFill>
                      <a:srgbClr val="010004"/>
                    </a:solidFill>
                    <a:ea typeface="ＭＳ Ｐゴシック" charset="0"/>
                    <a:cs typeface="ＭＳ Ｐゴシック" charset="0"/>
                  </a:rPr>
                  <a:t>CAPM</a:t>
                </a:r>
                <a:r>
                  <a:rPr lang="en-US" sz="2400" b="1" dirty="0">
                    <a:solidFill>
                      <a:srgbClr val="010004"/>
                    </a:solidFill>
                    <a:ea typeface="ＭＳ Ｐゴシック" charset="0"/>
                    <a:cs typeface="ＭＳ Ｐゴシック" charset="0"/>
                  </a:rPr>
                  <a:t>)</a:t>
                </a:r>
              </a:p>
              <a:p>
                <a:endParaRPr lang="en-US" sz="2400"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0,  then the </a:t>
                </a:r>
                <a:r>
                  <a:rPr lang="en-US" sz="2400" i="1" dirty="0">
                    <a:latin typeface="Calibri"/>
                    <a:cs typeface="Calibri"/>
                  </a:rPr>
                  <a:t>E(r) </a:t>
                </a:r>
                <a:r>
                  <a:rPr lang="en-US" sz="2400" dirty="0">
                    <a:latin typeface="Calibri"/>
                    <a:cs typeface="Calibri"/>
                  </a:rPr>
                  <a:t>is </a:t>
                </a:r>
                <a:r>
                  <a:rPr lang="en-US" sz="2400" i="1" dirty="0">
                    <a:latin typeface="Calibri"/>
                    <a:cs typeface="Calibri"/>
                  </a:rPr>
                  <a:t>R</a:t>
                </a:r>
                <a:r>
                  <a:rPr lang="en-US" sz="2400" i="1" baseline="-25000" dirty="0">
                    <a:latin typeface="Calibri"/>
                    <a:cs typeface="Calibri"/>
                  </a:rPr>
                  <a:t>F</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a:t>
                </a:r>
                <a:r>
                  <a:rPr lang="en-US" sz="2400" dirty="0">
                    <a:solidFill>
                      <a:schemeClr val="bg1"/>
                    </a:solidFill>
                    <a:latin typeface="Calibri"/>
                    <a:cs typeface="Calibri"/>
                  </a:rPr>
                  <a:t> </a:t>
                </a:r>
                <a:r>
                  <a:rPr lang="en-US" sz="2400" dirty="0">
                    <a:latin typeface="Calibri"/>
                    <a:cs typeface="Calibri"/>
                  </a:rPr>
                  <a:t>β</a:t>
                </a:r>
                <a:r>
                  <a:rPr lang="en-US" sz="2400" baseline="-25000" dirty="0" err="1">
                    <a:latin typeface="Calibri"/>
                    <a:cs typeface="Calibri"/>
                  </a:rPr>
                  <a:t>i</a:t>
                </a:r>
                <a:r>
                  <a:rPr lang="en-US" sz="2400" dirty="0">
                    <a:latin typeface="Calibri"/>
                    <a:cs typeface="Calibri"/>
                  </a:rPr>
                  <a:t> = 1,  then</a:t>
                </a:r>
                <a:r>
                  <a:rPr lang="en-US" sz="2400" b="1" dirty="0">
                    <a:solidFill>
                      <a:srgbClr val="010004"/>
                    </a:solidFill>
                  </a:rPr>
                  <a:t>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𝒊</m:t>
                        </m:r>
                      </m:sub>
                    </m:sSub>
                    <m:r>
                      <a:rPr lang="en-US" sz="2400" b="1" i="1">
                        <a:solidFill>
                          <a:srgbClr val="010004"/>
                        </a:solidFill>
                        <a:latin typeface="Cambria Math" charset="0"/>
                      </a:rPr>
                      <m:t>)</m:t>
                    </m:r>
                  </m:oMath>
                </a14:m>
                <a:r>
                  <a:rPr lang="en-US" sz="2400" b="1" dirty="0">
                    <a:solidFill>
                      <a:srgbClr val="010004"/>
                    </a:solidFill>
                  </a:rPr>
                  <a:t> =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𝑴</m:t>
                        </m:r>
                      </m:sub>
                    </m:sSub>
                    <m:r>
                      <a:rPr lang="en-US" sz="2400" b="1" i="1">
                        <a:solidFill>
                          <a:srgbClr val="010004"/>
                        </a:solidFill>
                        <a:latin typeface="Cambria Math" charset="0"/>
                      </a:rPr>
                      <m:t>)</m:t>
                    </m:r>
                  </m:oMath>
                </a14:m>
                <a:r>
                  <a:rPr lang="en-US" sz="2400" b="1" dirty="0">
                    <a:solidFill>
                      <a:srgbClr val="010004"/>
                    </a:solidFill>
                  </a:rPr>
                  <a:t> </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-1, </a:t>
                </a:r>
                <a:r>
                  <a:rPr lang="en-US" sz="2400" i="1" dirty="0">
                    <a:latin typeface="Calibri"/>
                    <a:cs typeface="Calibri"/>
                  </a:rPr>
                  <a:t>R</a:t>
                </a:r>
                <a:r>
                  <a:rPr lang="en-US" sz="2400" i="1" baseline="-25000" dirty="0">
                    <a:latin typeface="Calibri"/>
                    <a:cs typeface="Calibri"/>
                  </a:rPr>
                  <a:t>i</a:t>
                </a:r>
                <a:r>
                  <a:rPr lang="en-US" sz="2400" dirty="0">
                    <a:latin typeface="Calibri"/>
                    <a:cs typeface="Calibri"/>
                  </a:rPr>
                  <a:t> is negative if </a:t>
                </a:r>
                <a:r>
                  <a:rPr lang="en-US" sz="2400" dirty="0" err="1">
                    <a:latin typeface="Calibri"/>
                    <a:cs typeface="Calibri"/>
                  </a:rPr>
                  <a:t>mrkt</a:t>
                </a:r>
                <a:r>
                  <a:rPr lang="en-US" sz="2400" dirty="0">
                    <a:latin typeface="Calibri"/>
                    <a:cs typeface="Calibri"/>
                  </a:rPr>
                  <a:t> premium is greater than R</a:t>
                </a:r>
                <a:r>
                  <a:rPr lang="en-US" sz="2400" baseline="-25000" dirty="0">
                    <a:latin typeface="Calibri"/>
                    <a:cs typeface="Calibri"/>
                  </a:rPr>
                  <a:t>f</a:t>
                </a:r>
                <a:r>
                  <a:rPr lang="en-US" sz="2400" dirty="0">
                    <a:latin typeface="Calibri"/>
                    <a:cs typeface="Calibri"/>
                  </a:rPr>
                  <a:t> </a:t>
                </a:r>
              </a:p>
              <a:p>
                <a:pPr eaLnBrk="0" hangingPunct="0">
                  <a:lnSpc>
                    <a:spcPct val="90000"/>
                  </a:lnSpc>
                  <a:buSzPct val="90000"/>
                  <a:buFont typeface="Wingdings" charset="2"/>
                  <a:buChar char="§"/>
                </a:pPr>
                <a:r>
                  <a:rPr lang="en-US" sz="2400" dirty="0">
                    <a:latin typeface="Calibri"/>
                    <a:cs typeface="Calibri"/>
                  </a:rPr>
                  <a:t>Note:  </a:t>
                </a:r>
                <a:r>
                  <a:rPr lang="en-US" sz="2400" i="1" dirty="0" err="1">
                    <a:latin typeface="Calibri"/>
                    <a:cs typeface="Calibri"/>
                  </a:rPr>
                  <a:t>SDev</a:t>
                </a:r>
                <a:r>
                  <a:rPr lang="en-US" sz="2400" baseline="-25000" dirty="0" err="1">
                    <a:latin typeface="Calibri"/>
                    <a:cs typeface="Calibri"/>
                  </a:rPr>
                  <a:t>i</a:t>
                </a:r>
                <a:r>
                  <a:rPr lang="en-US" sz="2400" dirty="0">
                    <a:latin typeface="Calibri"/>
                    <a:cs typeface="Calibri"/>
                  </a:rPr>
                  <a:t> is irrelevant</a:t>
                </a:r>
              </a:p>
              <a:p>
                <a:endParaRPr lang="en-US" b="1" dirty="0">
                  <a:solidFill>
                    <a:srgbClr val="010004"/>
                  </a:solidFill>
                  <a:ea typeface="ＭＳ Ｐゴシック" charset="0"/>
                  <a:cs typeface="ＭＳ Ｐゴシック" charset="0"/>
                </a:endParaRPr>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750" t="-10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ea typeface="ＭＳ Ｐゴシック" charset="0"/>
                <a:cs typeface="ＭＳ Ｐゴシック" charset="0"/>
              </a:rPr>
              <a:t>Expected Return on an Individual Security</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Text Box 9"/>
          <p:cNvSpPr txBox="1">
            <a:spLocks noChangeArrowheads="1"/>
          </p:cNvSpPr>
          <p:nvPr/>
        </p:nvSpPr>
        <p:spPr bwMode="auto">
          <a:xfrm>
            <a:off x="685800" y="2914650"/>
            <a:ext cx="1738313"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Expected return on a security</a:t>
            </a:r>
          </a:p>
        </p:txBody>
      </p:sp>
      <p:sp>
        <p:nvSpPr>
          <p:cNvPr id="7" name="Text Box 10"/>
          <p:cNvSpPr txBox="1">
            <a:spLocks noChangeArrowheads="1"/>
          </p:cNvSpPr>
          <p:nvPr/>
        </p:nvSpPr>
        <p:spPr bwMode="auto">
          <a:xfrm>
            <a:off x="2503488" y="3279775"/>
            <a:ext cx="6000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8" name="Text Box 11"/>
          <p:cNvSpPr txBox="1">
            <a:spLocks noChangeArrowheads="1"/>
          </p:cNvSpPr>
          <p:nvPr/>
        </p:nvSpPr>
        <p:spPr bwMode="auto">
          <a:xfrm>
            <a:off x="2914196" y="3279775"/>
            <a:ext cx="16414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Risk-free rate</a:t>
            </a:r>
          </a:p>
        </p:txBody>
      </p:sp>
      <p:sp>
        <p:nvSpPr>
          <p:cNvPr id="9" name="Text Box 12"/>
          <p:cNvSpPr txBox="1">
            <a:spLocks noChangeArrowheads="1"/>
          </p:cNvSpPr>
          <p:nvPr/>
        </p:nvSpPr>
        <p:spPr bwMode="auto">
          <a:xfrm>
            <a:off x="4390132" y="3295650"/>
            <a:ext cx="6000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10" name="Text Box 13"/>
          <p:cNvSpPr txBox="1">
            <a:spLocks noChangeArrowheads="1"/>
          </p:cNvSpPr>
          <p:nvPr/>
        </p:nvSpPr>
        <p:spPr bwMode="auto">
          <a:xfrm>
            <a:off x="4648200" y="3067050"/>
            <a:ext cx="193198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Beta of the security</a:t>
            </a:r>
          </a:p>
        </p:txBody>
      </p:sp>
      <p:sp>
        <p:nvSpPr>
          <p:cNvPr id="11" name="Text Box 14"/>
          <p:cNvSpPr txBox="1">
            <a:spLocks noChangeArrowheads="1"/>
          </p:cNvSpPr>
          <p:nvPr/>
        </p:nvSpPr>
        <p:spPr bwMode="auto">
          <a:xfrm>
            <a:off x="6248400" y="3295650"/>
            <a:ext cx="6762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x</a:t>
            </a:r>
          </a:p>
        </p:txBody>
      </p:sp>
      <p:sp>
        <p:nvSpPr>
          <p:cNvPr id="12" name="Text Box 15"/>
          <p:cNvSpPr txBox="1">
            <a:spLocks noChangeArrowheads="1"/>
          </p:cNvSpPr>
          <p:nvPr/>
        </p:nvSpPr>
        <p:spPr bwMode="auto">
          <a:xfrm>
            <a:off x="6531287" y="3141762"/>
            <a:ext cx="20574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Market risk premium</a:t>
            </a:r>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mc:AlternateContent xmlns:mc="http://schemas.openxmlformats.org/markup-compatibility/2006" xmlns:a14="http://schemas.microsoft.com/office/drawing/2010/main">
        <mc:Choice Requires="a14">
          <p:sp>
            <p:nvSpPr>
              <p:cNvPr id="16" name="Rectangle 15"/>
              <p:cNvSpPr/>
              <p:nvPr/>
            </p:nvSpPr>
            <p:spPr>
              <a:xfrm>
                <a:off x="925973" y="1752600"/>
                <a:ext cx="7292054" cy="784830"/>
              </a:xfrm>
              <a:prstGeom prst="rect">
                <a:avLst/>
              </a:prstGeom>
              <a:ln w="31750">
                <a:solidFill>
                  <a:schemeClr val="accent1"/>
                </a:solidFill>
              </a:ln>
            </p:spPr>
            <p:txBody>
              <a:bodyPr wrap="square">
                <a:spAutoFit/>
              </a:bodyPr>
              <a:lstStyle/>
              <a:p>
                <a:pPr marL="0" indent="0">
                  <a:lnSpc>
                    <a:spcPct val="90000"/>
                  </a:lnSpc>
                  <a:buNone/>
                </a:pPr>
                <a:r>
                  <a:rPr lang="en-US" dirty="0">
                    <a:solidFill>
                      <a:srgbClr val="010004"/>
                    </a:solidFill>
                  </a:rPr>
                  <a:t>				</a:t>
                </a:r>
                <a:endParaRPr lang="en-US" b="1" i="1" dirty="0">
                  <a:solidFill>
                    <a:srgbClr val="010004"/>
                  </a:solidFill>
                  <a:latin typeface="Cambria Math" charset="0"/>
                </a:endParaRPr>
              </a:p>
              <a:p>
                <a:pPr marL="0" indent="0">
                  <a:lnSpc>
                    <a:spcPct val="90000"/>
                  </a:lnSpc>
                  <a:buNone/>
                </a:pPr>
                <a14:m>
                  <m:oMath xmlns:m="http://schemas.openxmlformats.org/officeDocument/2006/math">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𝒊</m:t>
                        </m:r>
                      </m:sub>
                    </m:sSub>
                    <m:r>
                      <a:rPr lang="en-US" sz="3200" b="1" i="1">
                        <a:solidFill>
                          <a:srgbClr val="010004"/>
                        </a:solidFill>
                        <a:latin typeface="Cambria Math" charset="0"/>
                      </a:rPr>
                      <m:t>)</m:t>
                    </m:r>
                  </m:oMath>
                </a14:m>
                <a:r>
                  <a:rPr lang="en-US" sz="3200" b="1" dirty="0">
                    <a:solidFill>
                      <a:srgbClr val="010004"/>
                    </a:solidFill>
                  </a:rPr>
                  <a:t>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i="1" smtClean="0">
                        <a:solidFill>
                          <a:srgbClr val="010004"/>
                        </a:solidFill>
                        <a:latin typeface="Cambria Math" charset="0"/>
                      </a:rPr>
                      <m:t>   </m:t>
                    </m:r>
                    <m:r>
                      <a:rPr lang="en-US" sz="3200" b="1" i="1">
                        <a:solidFill>
                          <a:srgbClr val="010004"/>
                        </a:solidFill>
                        <a:latin typeface="Cambria Math" charset="0"/>
                      </a:rPr>
                      <m:t>+ </m:t>
                    </m:r>
                    <m:r>
                      <a:rPr lang="en-US" sz="3200" b="1" i="1" smtClean="0">
                        <a:solidFill>
                          <a:srgbClr val="010004"/>
                        </a:solidFill>
                        <a:latin typeface="Cambria Math" charset="0"/>
                      </a:rPr>
                      <m:t>      </m:t>
                    </m:r>
                    <m:r>
                      <a:rPr lang="el-GR" sz="3200" b="1" i="1">
                        <a:solidFill>
                          <a:srgbClr val="010004"/>
                        </a:solidFill>
                        <a:latin typeface="Cambria Math" charset="0"/>
                        <a:ea typeface="Cambria Math" charset="0"/>
                        <a:cs typeface="Cambria Math" charset="0"/>
                      </a:rPr>
                      <m:t>𝜷</m:t>
                    </m:r>
                    <m:r>
                      <a:rPr lang="en-US" sz="3200" b="1">
                        <a:solidFill>
                          <a:srgbClr val="010004"/>
                        </a:solidFill>
                        <a:latin typeface="Cambria Math" charset="0"/>
                        <a:ea typeface="Cambria Math" charset="0"/>
                        <a:cs typeface="Cambria Math" charset="0"/>
                      </a:rPr>
                      <m:t> </m:t>
                    </m:r>
                    <m:r>
                      <a:rPr lang="en-US" sz="3200" b="1" i="1">
                        <a:solidFill>
                          <a:srgbClr val="010004"/>
                        </a:solidFill>
                        <a:latin typeface="Cambria Math" charset="0"/>
                        <a:ea typeface="Cambria Math" charset="0"/>
                        <a:cs typeface="Cambria Math" charset="0"/>
                      </a:rPr>
                      <m:t>×[</m:t>
                    </m:r>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𝑴</m:t>
                        </m:r>
                      </m:sub>
                    </m:sSub>
                    <m:r>
                      <a:rPr lang="en-US" sz="3200" b="1" i="1">
                        <a:solidFill>
                          <a:srgbClr val="010004"/>
                        </a:solidFill>
                        <a:latin typeface="Cambria Math" charset="0"/>
                      </a:rPr>
                      <m:t>)</m:t>
                    </m:r>
                  </m:oMath>
                </a14:m>
                <a:r>
                  <a:rPr lang="en-US" sz="3200" b="1" dirty="0">
                    <a:solidFill>
                      <a:srgbClr val="010004"/>
                    </a:solidFill>
                  </a:rPr>
                  <a:t> -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a:solidFill>
                          <a:srgbClr val="010004"/>
                        </a:solidFill>
                        <a:latin typeface="Cambria Math" charset="0"/>
                      </a:rPr>
                      <m:t>]</m:t>
                    </m:r>
                  </m:oMath>
                </a14:m>
                <a:endParaRPr lang="en-US" sz="3200" b="1" dirty="0">
                  <a:solidFill>
                    <a:srgbClr val="010004"/>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925973" y="1752600"/>
                <a:ext cx="7292054" cy="784830"/>
              </a:xfrm>
              <a:prstGeom prst="rect">
                <a:avLst/>
              </a:prstGeom>
              <a:blipFill>
                <a:blip r:embed="rId3"/>
                <a:stretch>
                  <a:fillRect l="-520" b="-19697"/>
                </a:stretch>
              </a:blipFill>
              <a:ln w="317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560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7" grpId="0"/>
      <p:bldP spid="7" grpId="1"/>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ea typeface="ＭＳ Ｐゴシック" charset="0"/>
                <a:cs typeface="ＭＳ Ｐゴシック" charset="0"/>
              </a:rPr>
              <a:t>CAPM gives us the </a:t>
            </a:r>
            <a:r>
              <a:rPr lang="en-US" sz="2800" i="1" dirty="0">
                <a:ea typeface="ＭＳ Ｐゴシック" charset="0"/>
                <a:cs typeface="ＭＳ Ｐゴシック" charset="0"/>
              </a:rPr>
              <a:t>expected</a:t>
            </a:r>
            <a:r>
              <a:rPr lang="en-US" sz="2800" dirty="0">
                <a:ea typeface="ＭＳ Ｐゴシック" charset="0"/>
                <a:cs typeface="ＭＳ Ｐゴシック" charset="0"/>
              </a:rPr>
              <a:t> return,      , which is used (in the denominator) in calculating </a:t>
            </a:r>
            <a:r>
              <a:rPr lang="en-US" sz="2800" dirty="0" err="1">
                <a:ea typeface="ＭＳ Ｐゴシック" charset="0"/>
                <a:cs typeface="ＭＳ Ｐゴシック" charset="0"/>
              </a:rPr>
              <a:t>NPV</a:t>
            </a:r>
            <a:r>
              <a:rPr lang="en-US" sz="2800" dirty="0">
                <a:ea typeface="ＭＳ Ｐゴシック" charset="0"/>
                <a:cs typeface="ＭＳ Ｐゴシック" charset="0"/>
              </a:rPr>
              <a:t>.</a:t>
            </a:r>
          </a:p>
          <a:p>
            <a:r>
              <a:rPr lang="en-US" sz="2800" dirty="0">
                <a:ea typeface="ＭＳ Ｐゴシック" charset="0"/>
                <a:cs typeface="ＭＳ Ｐゴシック" charset="0"/>
              </a:rPr>
              <a:t>CAPM inputs:</a:t>
            </a:r>
          </a:p>
          <a:p>
            <a:pPr lvl="1"/>
            <a:r>
              <a:rPr lang="en-US" sz="2400" dirty="0">
                <a:ea typeface="ＭＳ Ｐゴシック" charset="0"/>
              </a:rPr>
              <a:t>Risk-free rate</a:t>
            </a:r>
          </a:p>
          <a:p>
            <a:pPr lvl="1"/>
            <a:r>
              <a:rPr lang="en-US" sz="2400" dirty="0">
                <a:ea typeface="ＭＳ Ｐゴシック" charset="0"/>
              </a:rPr>
              <a:t>Market premium</a:t>
            </a:r>
          </a:p>
          <a:p>
            <a:pPr lvl="1"/>
            <a:r>
              <a:rPr lang="en-US" sz="2400" dirty="0">
                <a:ea typeface="ＭＳ Ｐゴシック" charset="0"/>
              </a:rPr>
              <a:t>Project beta (with market)</a:t>
            </a:r>
          </a:p>
          <a:p>
            <a:r>
              <a:rPr lang="en-US" sz="2800" i="1" dirty="0">
                <a:ea typeface="ＭＳ Ｐゴシック" charset="0"/>
                <a:cs typeface="ＭＳ Ｐゴシック" charset="0"/>
              </a:rPr>
              <a:t>E(r) </a:t>
            </a:r>
            <a:r>
              <a:rPr lang="en-US" sz="2800" dirty="0">
                <a:ea typeface="ＭＳ Ｐゴシック" charset="0"/>
                <a:cs typeface="ＭＳ Ｐゴシック" charset="0"/>
              </a:rPr>
              <a:t>is a linear function of beta</a:t>
            </a:r>
          </a:p>
          <a:p>
            <a:pPr lvl="1"/>
            <a:r>
              <a:rPr lang="en-US" sz="2400" dirty="0">
                <a:ea typeface="ＭＳ Ｐゴシック" charset="0"/>
              </a:rPr>
              <a:t>Higher beta, higher expected return</a:t>
            </a:r>
          </a:p>
          <a:p>
            <a:pPr lvl="1"/>
            <a:r>
              <a:rPr lang="en-US" sz="2400" dirty="0">
                <a:ea typeface="ＭＳ Ｐゴシック" charset="0"/>
              </a:rPr>
              <a:t>Lower beta, lower expected return</a:t>
            </a:r>
          </a:p>
          <a:p>
            <a:r>
              <a:rPr lang="en-US" sz="2800" dirty="0">
                <a:ea typeface="ＭＳ Ｐゴシック" charset="0"/>
                <a:cs typeface="ＭＳ Ｐゴシック" charset="0"/>
              </a:rPr>
              <a:t>What does that imply about price?  </a:t>
            </a:r>
          </a:p>
        </p:txBody>
      </p:sp>
      <p:sp>
        <p:nvSpPr>
          <p:cNvPr id="22531" name="Title 1"/>
          <p:cNvSpPr>
            <a:spLocks noGrp="1"/>
          </p:cNvSpPr>
          <p:nvPr>
            <p:ph type="title"/>
          </p:nvPr>
        </p:nvSpPr>
        <p:spPr/>
        <p:txBody>
          <a:bodyPr/>
          <a:lstStyle/>
          <a:p>
            <a:r>
              <a:rPr lang="en-US" b="1" dirty="0" err="1">
                <a:latin typeface="Calibri" charset="0"/>
                <a:ea typeface="Calibri" charset="0"/>
                <a:cs typeface="Calibri" charset="0"/>
              </a:rPr>
              <a:t>CAPM</a:t>
            </a:r>
            <a:endParaRPr lang="en-US" b="1"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graphicFrame>
        <p:nvGraphicFramePr>
          <p:cNvPr id="6" name="Object 3"/>
          <p:cNvGraphicFramePr>
            <a:graphicFrameLocks noChangeAspect="1"/>
          </p:cNvGraphicFramePr>
          <p:nvPr>
            <p:extLst>
              <p:ext uri="{D42A27DB-BD31-4B8C-83A1-F6EECF244321}">
                <p14:modId xmlns:p14="http://schemas.microsoft.com/office/powerpoint/2010/main" val="1411519072"/>
              </p:ext>
            </p:extLst>
          </p:nvPr>
        </p:nvGraphicFramePr>
        <p:xfrm>
          <a:off x="5998029" y="609600"/>
          <a:ext cx="487363" cy="430213"/>
        </p:xfrm>
        <a:graphic>
          <a:graphicData uri="http://schemas.openxmlformats.org/presentationml/2006/ole">
            <mc:AlternateContent xmlns:mc="http://schemas.openxmlformats.org/markup-compatibility/2006">
              <mc:Choice xmlns:v="urn:schemas-microsoft-com:vml" Requires="v">
                <p:oleObj spid="_x0000_s22689" name="Equation" r:id="rId3" imgW="317500" imgH="152400" progId="Equation.3">
                  <p:embed/>
                </p:oleObj>
              </mc:Choice>
              <mc:Fallback>
                <p:oleObj name="Equation" r:id="rId3" imgW="317500" imgH="15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8029" y="609600"/>
                        <a:ext cx="487363" cy="430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0-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1324769"/>
            <a:ext cx="8458200" cy="4229100"/>
          </a:xfrm>
        </p:spPr>
      </p:pic>
      <p:sp>
        <p:nvSpPr>
          <p:cNvPr id="2" name="Title 1"/>
          <p:cNvSpPr>
            <a:spLocks noGrp="1"/>
          </p:cNvSpPr>
          <p:nvPr>
            <p:ph type="title"/>
          </p:nvPr>
        </p:nvSpPr>
        <p:spPr/>
        <p:txBody>
          <a:bodyPr/>
          <a:lstStyle/>
          <a:p>
            <a:r>
              <a:rPr lang="en-US" b="1" dirty="0">
                <a:ea typeface="ＭＳ Ｐゴシック" charset="0"/>
                <a:cs typeface="ＭＳ Ｐゴシック" charset="0"/>
              </a:rPr>
              <a:t>Relationship Between Risk &amp; Expected Return:  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8" name="TextBox 7"/>
          <p:cNvSpPr txBox="1"/>
          <p:nvPr/>
        </p:nvSpPr>
        <p:spPr>
          <a:xfrm>
            <a:off x="1295400" y="762000"/>
            <a:ext cx="6553200" cy="861774"/>
          </a:xfrm>
          <a:prstGeom prst="rect">
            <a:avLst/>
          </a:prstGeom>
          <a:noFill/>
        </p:spPr>
        <p:txBody>
          <a:bodyPr wrap="square" rtlCol="0">
            <a:spAutoFit/>
          </a:bodyPr>
          <a:lstStyle/>
          <a:p>
            <a:pPr algn="ctr"/>
            <a:r>
              <a:rPr lang="en-US" sz="3200" i="1" dirty="0">
                <a:latin typeface="Calibri"/>
                <a:cs typeface="Calibri"/>
              </a:rPr>
              <a:t>R</a:t>
            </a:r>
            <a:r>
              <a:rPr lang="en-US" sz="3200" i="1" baseline="-25000" dirty="0">
                <a:latin typeface="Calibri"/>
                <a:cs typeface="Calibri"/>
              </a:rPr>
              <a:t>F </a:t>
            </a:r>
            <a:r>
              <a:rPr lang="en-US" sz="3200" i="1" dirty="0">
                <a:latin typeface="Calibri"/>
                <a:cs typeface="Calibri"/>
              </a:rPr>
              <a:t>= 3%;   Equity Premium = 5%</a:t>
            </a:r>
            <a:endParaRPr lang="en-US" sz="3200" dirty="0">
              <a:latin typeface="Calibri"/>
              <a:cs typeface="Calibri"/>
            </a:endParaRPr>
          </a:p>
          <a:p>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17351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544286"/>
            <a:ext cx="8724900" cy="2960914"/>
          </a:xfrm>
        </p:spPr>
      </p:pic>
      <p:sp>
        <p:nvSpPr>
          <p:cNvPr id="2" name="Title 1"/>
          <p:cNvSpPr>
            <a:spLocks noGrp="1"/>
          </p:cNvSpPr>
          <p:nvPr>
            <p:ph type="title"/>
          </p:nvPr>
        </p:nvSpPr>
        <p:spPr/>
        <p:txBody>
          <a:bodyPr/>
          <a:lstStyle/>
          <a:p>
            <a:r>
              <a:rPr lang="en-US" b="1" dirty="0">
                <a:ea typeface="ＭＳ Ｐゴシック" charset="0"/>
                <a:cs typeface="ＭＳ Ｐゴシック" charset="0"/>
              </a:rPr>
              <a:t>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pic>
        <p:nvPicPr>
          <p:cNvPr id="7" name="Picture 6" descr="smlbet-sml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10000"/>
            <a:ext cx="8724900" cy="25146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7859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Relationship Between Risk &amp; Expected Return</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468184821"/>
              </p:ext>
            </p:extLst>
          </p:nvPr>
        </p:nvGraphicFramePr>
        <p:xfrm>
          <a:off x="6034086" y="5031054"/>
          <a:ext cx="442913" cy="553317"/>
        </p:xfrm>
        <a:graphic>
          <a:graphicData uri="http://schemas.openxmlformats.org/presentationml/2006/ole">
            <mc:AlternateContent xmlns:mc="http://schemas.openxmlformats.org/markup-compatibility/2006">
              <mc:Choice xmlns:v="urn:schemas-microsoft-com:vml" Requires="v">
                <p:oleObj spid="_x0000_s87330" name="Equation" r:id="rId3" imgW="266700" imgH="241300" progId="Equation.3">
                  <p:embed/>
                </p:oleObj>
              </mc:Choice>
              <mc:Fallback>
                <p:oleObj name="Equation" r:id="rId3" imgW="2667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086" y="5031054"/>
                        <a:ext cx="442913" cy="5533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Line 3"/>
          <p:cNvSpPr>
            <a:spLocks noChangeShapeType="1"/>
          </p:cNvSpPr>
          <p:nvPr/>
        </p:nvSpPr>
        <p:spPr bwMode="auto">
          <a:xfrm>
            <a:off x="2386012" y="4974771"/>
            <a:ext cx="45720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 name="Text Box 4"/>
          <p:cNvSpPr txBox="1">
            <a:spLocks noChangeArrowheads="1"/>
          </p:cNvSpPr>
          <p:nvPr/>
        </p:nvSpPr>
        <p:spPr bwMode="auto">
          <a:xfrm rot="16200000">
            <a:off x="135731" y="3078503"/>
            <a:ext cx="23637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2000" b="1" dirty="0">
                <a:latin typeface="Times New Roman" charset="0"/>
              </a:rPr>
              <a:t>Expected </a:t>
            </a:r>
            <a:r>
              <a:rPr lang="en-US" sz="2000" b="1" dirty="0">
                <a:latin typeface="+mn-lt"/>
              </a:rPr>
              <a:t>return</a:t>
            </a:r>
            <a:endParaRPr lang="en-US" dirty="0">
              <a:latin typeface="+mn-lt"/>
            </a:endParaRPr>
          </a:p>
        </p:txBody>
      </p:sp>
      <p:sp>
        <p:nvSpPr>
          <p:cNvPr id="9" name="Line 6"/>
          <p:cNvSpPr>
            <a:spLocks noChangeShapeType="1"/>
          </p:cNvSpPr>
          <p:nvPr/>
        </p:nvSpPr>
        <p:spPr bwMode="auto">
          <a:xfrm flipV="1">
            <a:off x="2386012" y="1850571"/>
            <a:ext cx="0" cy="3124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 name="Line 8"/>
          <p:cNvSpPr>
            <a:spLocks noChangeShapeType="1"/>
          </p:cNvSpPr>
          <p:nvPr/>
        </p:nvSpPr>
        <p:spPr bwMode="auto">
          <a:xfrm flipV="1">
            <a:off x="2386012" y="2612571"/>
            <a:ext cx="3581400" cy="1600200"/>
          </a:xfrm>
          <a:prstGeom prst="line">
            <a:avLst/>
          </a:prstGeom>
          <a:noFill/>
          <a:ln w="38100">
            <a:solidFill>
              <a:srgbClr val="CC33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1" name="Line 10"/>
          <p:cNvSpPr>
            <a:spLocks noChangeShapeType="1"/>
          </p:cNvSpPr>
          <p:nvPr/>
        </p:nvSpPr>
        <p:spPr bwMode="auto">
          <a:xfrm flipV="1">
            <a:off x="4214812" y="3374571"/>
            <a:ext cx="0" cy="160020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2" name="Line 11"/>
          <p:cNvSpPr>
            <a:spLocks noChangeShapeType="1"/>
          </p:cNvSpPr>
          <p:nvPr/>
        </p:nvSpPr>
        <p:spPr bwMode="auto">
          <a:xfrm>
            <a:off x="2233612" y="4212771"/>
            <a:ext cx="15240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3" name="Line 12"/>
          <p:cNvSpPr>
            <a:spLocks noChangeShapeType="1"/>
          </p:cNvSpPr>
          <p:nvPr/>
        </p:nvSpPr>
        <p:spPr bwMode="auto">
          <a:xfrm flipV="1">
            <a:off x="2386012" y="3374571"/>
            <a:ext cx="1828800" cy="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4" name="Text Box 13"/>
          <p:cNvSpPr txBox="1">
            <a:spLocks noChangeArrowheads="1"/>
          </p:cNvSpPr>
          <p:nvPr/>
        </p:nvSpPr>
        <p:spPr bwMode="auto">
          <a:xfrm>
            <a:off x="3910012" y="4974771"/>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a:latin typeface="Times New Roman" charset="0"/>
              </a:rPr>
              <a:t>1.0</a:t>
            </a:r>
          </a:p>
        </p:txBody>
      </p:sp>
      <p:sp>
        <p:nvSpPr>
          <p:cNvPr id="15" name="Line 15"/>
          <p:cNvSpPr>
            <a:spLocks noChangeShapeType="1"/>
          </p:cNvSpPr>
          <p:nvPr/>
        </p:nvSpPr>
        <p:spPr bwMode="auto">
          <a:xfrm>
            <a:off x="2233612" y="3374571"/>
            <a:ext cx="15240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6" name="Oval 16"/>
          <p:cNvSpPr>
            <a:spLocks noChangeArrowheads="1"/>
          </p:cNvSpPr>
          <p:nvPr/>
        </p:nvSpPr>
        <p:spPr bwMode="auto">
          <a:xfrm>
            <a:off x="5988842" y="5029200"/>
            <a:ext cx="533400" cy="685800"/>
          </a:xfrm>
          <a:prstGeom prst="ellipse">
            <a:avLst/>
          </a:prstGeom>
          <a:solidFill>
            <a:srgbClr val="FF9FF6">
              <a:alpha val="38039"/>
            </a:srgbClr>
          </a:solidFill>
          <a:ln w="28575">
            <a:solidFill>
              <a:schemeClr val="tx1"/>
            </a:solidFill>
            <a:round/>
            <a:headEnd type="none" w="sm" len="sm"/>
            <a:tailEnd type="none" w="sm" len="sm"/>
          </a:ln>
        </p:spPr>
        <p:txBody>
          <a:bodyPr wrap="none" anchor="ctr"/>
          <a:lstStyle/>
          <a:p>
            <a:endParaRPr lang="en-US"/>
          </a:p>
        </p:txBody>
      </p:sp>
      <p:sp>
        <p:nvSpPr>
          <p:cNvPr id="17" name="Text Box 17"/>
          <p:cNvSpPr txBox="1">
            <a:spLocks noChangeArrowheads="1"/>
          </p:cNvSpPr>
          <p:nvPr/>
        </p:nvSpPr>
        <p:spPr bwMode="auto">
          <a:xfrm>
            <a:off x="5129212" y="3374571"/>
            <a:ext cx="25669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sz="1800"/>
              <a:t>Security Market Line</a:t>
            </a:r>
          </a:p>
        </p:txBody>
      </p:sp>
      <p:sp>
        <p:nvSpPr>
          <p:cNvPr id="18" name="Line 18"/>
          <p:cNvSpPr>
            <a:spLocks noChangeShapeType="1"/>
          </p:cNvSpPr>
          <p:nvPr/>
        </p:nvSpPr>
        <p:spPr bwMode="auto">
          <a:xfrm flipH="1" flipV="1">
            <a:off x="4900612" y="3069771"/>
            <a:ext cx="609600" cy="304800"/>
          </a:xfrm>
          <a:prstGeom prst="line">
            <a:avLst/>
          </a:prstGeom>
          <a:noFill/>
          <a:ln w="381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19" name="Rectangle 19"/>
          <p:cNvSpPr>
            <a:spLocks noChangeArrowheads="1"/>
          </p:cNvSpPr>
          <p:nvPr/>
        </p:nvSpPr>
        <p:spPr bwMode="auto">
          <a:xfrm>
            <a:off x="3265487" y="3892096"/>
            <a:ext cx="4254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endParaRPr lang="en-US" sz="2400" b="1">
              <a:latin typeface="Times New Roman" charset="0"/>
            </a:endParaRPr>
          </a:p>
        </p:txBody>
      </p:sp>
      <p:sp>
        <p:nvSpPr>
          <p:cNvPr id="20" name="Rectangle 20"/>
          <p:cNvSpPr>
            <a:spLocks noChangeArrowheads="1"/>
          </p:cNvSpPr>
          <p:nvPr/>
        </p:nvSpPr>
        <p:spPr bwMode="auto">
          <a:xfrm>
            <a:off x="4075112" y="2612571"/>
            <a:ext cx="4254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p>
        </p:txBody>
      </p:sp>
      <p:sp>
        <p:nvSpPr>
          <p:cNvPr id="21" name="Text Box 21"/>
          <p:cNvSpPr txBox="1">
            <a:spLocks noChangeArrowheads="1"/>
          </p:cNvSpPr>
          <p:nvPr/>
        </p:nvSpPr>
        <p:spPr bwMode="auto">
          <a:xfrm>
            <a:off x="3835400" y="3907971"/>
            <a:ext cx="1174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Calibri" charset="0"/>
                <a:ea typeface="Calibri" charset="0"/>
                <a:cs typeface="Calibri" charset="0"/>
              </a:rPr>
              <a:t>Asset</a:t>
            </a:r>
            <a:r>
              <a:rPr lang="en-US" b="1" dirty="0">
                <a:latin typeface="Times New Roman" charset="0"/>
              </a:rPr>
              <a:t> A</a:t>
            </a:r>
          </a:p>
        </p:txBody>
      </p:sp>
      <p:sp>
        <p:nvSpPr>
          <p:cNvPr id="22" name="Text Box 22"/>
          <p:cNvSpPr txBox="1">
            <a:spLocks noChangeArrowheads="1"/>
          </p:cNvSpPr>
          <p:nvPr/>
        </p:nvSpPr>
        <p:spPr bwMode="auto">
          <a:xfrm>
            <a:off x="2852737" y="2612571"/>
            <a:ext cx="11572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mn-lt"/>
              </a:rPr>
              <a:t>Asset</a:t>
            </a:r>
            <a:r>
              <a:rPr lang="en-US" b="1" dirty="0">
                <a:latin typeface="Times New Roman" charset="0"/>
              </a:rPr>
              <a:t> B</a:t>
            </a:r>
          </a:p>
        </p:txBody>
      </p:sp>
      <p:sp>
        <p:nvSpPr>
          <p:cNvPr id="23" name="Line 23"/>
          <p:cNvSpPr>
            <a:spLocks noChangeShapeType="1"/>
          </p:cNvSpPr>
          <p:nvPr/>
        </p:nvSpPr>
        <p:spPr bwMode="auto">
          <a:xfrm>
            <a:off x="3910012" y="2841171"/>
            <a:ext cx="228600" cy="0"/>
          </a:xfrm>
          <a:prstGeom prst="line">
            <a:avLst/>
          </a:prstGeom>
          <a:noFill/>
          <a:ln w="12700">
            <a:solidFill>
              <a:schemeClr val="tx1"/>
            </a:solidFill>
            <a:prstDash val="dash"/>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24"/>
          <p:cNvSpPr>
            <a:spLocks noChangeShapeType="1"/>
          </p:cNvSpPr>
          <p:nvPr/>
        </p:nvSpPr>
        <p:spPr bwMode="auto">
          <a:xfrm flipH="1" flipV="1">
            <a:off x="3605212" y="4136571"/>
            <a:ext cx="304800" cy="0"/>
          </a:xfrm>
          <a:prstGeom prst="line">
            <a:avLst/>
          </a:prstGeom>
          <a:noFill/>
          <a:ln w="12700">
            <a:solidFill>
              <a:schemeClr val="tx1"/>
            </a:solidFill>
            <a:prstDash val="dash"/>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26" name="Object 3"/>
          <p:cNvGraphicFramePr>
            <a:graphicFrameLocks noChangeAspect="1"/>
          </p:cNvGraphicFramePr>
          <p:nvPr>
            <p:extLst>
              <p:ext uri="{D42A27DB-BD31-4B8C-83A1-F6EECF244321}">
                <p14:modId xmlns:p14="http://schemas.microsoft.com/office/powerpoint/2010/main" val="1710565664"/>
              </p:ext>
            </p:extLst>
          </p:nvPr>
        </p:nvGraphicFramePr>
        <p:xfrm>
          <a:off x="1776412" y="3145971"/>
          <a:ext cx="609600" cy="474663"/>
        </p:xfrm>
        <a:graphic>
          <a:graphicData uri="http://schemas.openxmlformats.org/presentationml/2006/ole">
            <mc:AlternateContent xmlns:mc="http://schemas.openxmlformats.org/markup-compatibility/2006">
              <mc:Choice xmlns:v="urn:schemas-microsoft-com:vml" Requires="v">
                <p:oleObj spid="_x0000_s87331" name="Equation" r:id="rId5" imgW="228600" imgH="177800" progId="Equation.3">
                  <p:embed/>
                </p:oleObj>
              </mc:Choice>
              <mc:Fallback>
                <p:oleObj name="Equation" r:id="rId5" imgW="2286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412" y="3145971"/>
                        <a:ext cx="609600"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1113532459"/>
              </p:ext>
            </p:extLst>
          </p:nvPr>
        </p:nvGraphicFramePr>
        <p:xfrm>
          <a:off x="1852612" y="3984171"/>
          <a:ext cx="508000" cy="474663"/>
        </p:xfrm>
        <a:graphic>
          <a:graphicData uri="http://schemas.openxmlformats.org/presentationml/2006/ole">
            <mc:AlternateContent xmlns:mc="http://schemas.openxmlformats.org/markup-compatibility/2006">
              <mc:Choice xmlns:v="urn:schemas-microsoft-com:vml" Requires="v">
                <p:oleObj spid="_x0000_s87332" name="Equation" r:id="rId7" imgW="190500" imgH="177800" progId="Equation.3">
                  <p:embed/>
                </p:oleObj>
              </mc:Choice>
              <mc:Fallback>
                <p:oleObj name="Equation" r:id="rId7" imgW="190500" imgH="177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2612" y="3984171"/>
                        <a:ext cx="508000"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8" name="Slide Number Placeholder 27"/>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3124200" y="1625035"/>
                <a:ext cx="3651705" cy="341632"/>
              </a:xfrm>
              <a:prstGeom prst="rect">
                <a:avLst/>
              </a:prstGeom>
              <a:ln w="12700">
                <a:solidFill>
                  <a:schemeClr val="accent1"/>
                </a:solidFill>
              </a:ln>
            </p:spPr>
            <p:txBody>
              <a:bodyPr wrap="none">
                <a:spAutoFit/>
              </a:bodyPr>
              <a:lstStyle/>
              <a:p>
                <a:pPr marL="0" indent="0">
                  <a:lnSpc>
                    <a:spcPct val="90000"/>
                  </a:lnSpc>
                  <a:buNone/>
                </a:pPr>
                <a14:m>
                  <m:oMath xmlns:m="http://schemas.openxmlformats.org/officeDocument/2006/math">
                    <m:r>
                      <a:rPr lang="en-US" b="1" i="1" smtClean="0">
                        <a:solidFill>
                          <a:srgbClr val="010004"/>
                        </a:solidFill>
                        <a:latin typeface="Cambria Math" charset="0"/>
                      </a:rPr>
                      <m:t>𝑬</m:t>
                    </m:r>
                    <m:r>
                      <a:rPr lang="en-US" b="1" i="1" smtClean="0">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𝒊</m:t>
                        </m:r>
                      </m:sub>
                    </m:sSub>
                  </m:oMath>
                </a14:m>
                <a:r>
                  <a:rPr lang="en-US" b="1" dirty="0">
                    <a:solidFill>
                      <a:srgbClr val="010004"/>
                    </a:solidFill>
                  </a:rPr>
                  <a:t>)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i="1">
                        <a:solidFill>
                          <a:srgbClr val="010004"/>
                        </a:solidFill>
                        <a:latin typeface="Cambria Math" charset="0"/>
                      </a:rPr>
                      <m:t>  </m:t>
                    </m:r>
                    <m:r>
                      <a:rPr lang="en-US" b="1" i="1" smtClean="0">
                        <a:solidFill>
                          <a:srgbClr val="010004"/>
                        </a:solidFill>
                        <a:latin typeface="Cambria Math" charset="0"/>
                      </a:rPr>
                      <m:t>+</m:t>
                    </m:r>
                    <m:r>
                      <a:rPr lang="en-US" b="1" i="1">
                        <a:solidFill>
                          <a:srgbClr val="010004"/>
                        </a:solidFill>
                        <a:latin typeface="Cambria Math" charset="0"/>
                      </a:rPr>
                      <m:t>  </m:t>
                    </m:r>
                    <m:r>
                      <a:rPr lang="el-GR" b="1" i="1">
                        <a:solidFill>
                          <a:srgbClr val="010004"/>
                        </a:solidFill>
                        <a:latin typeface="Cambria Math" charset="0"/>
                        <a:ea typeface="Cambria Math" charset="0"/>
                        <a:cs typeface="Cambria Math" charset="0"/>
                      </a:rPr>
                      <m:t>𝜷</m:t>
                    </m:r>
                    <m:r>
                      <a:rPr lang="en-US" b="1">
                        <a:solidFill>
                          <a:srgbClr val="010004"/>
                        </a:solidFill>
                        <a:latin typeface="Cambria Math" charset="0"/>
                        <a:ea typeface="Cambria Math" charset="0"/>
                        <a:cs typeface="Cambria Math" charset="0"/>
                      </a:rPr>
                      <m:t> </m:t>
                    </m:r>
                    <m:r>
                      <a:rPr lang="en-US" b="1" i="1">
                        <a:solidFill>
                          <a:srgbClr val="010004"/>
                        </a:solidFill>
                        <a:latin typeface="Cambria Math" charset="0"/>
                        <a:ea typeface="Cambria Math" charset="0"/>
                        <a:cs typeface="Cambria Math" charset="0"/>
                      </a:rPr>
                      <m:t>×</m:t>
                    </m:r>
                    <m:r>
                      <a:rPr lang="en-US" b="1" i="1" smtClean="0">
                        <a:solidFill>
                          <a:srgbClr val="010004"/>
                        </a:solidFill>
                        <a:latin typeface="Cambria Math" panose="02040503050406030204" pitchFamily="18" charset="0"/>
                        <a:ea typeface="Cambria Math" charset="0"/>
                        <a:cs typeface="Cambria Math" charset="0"/>
                      </a:rPr>
                      <m:t> </m:t>
                    </m:r>
                    <m:r>
                      <a:rPr lang="en-US" b="1" i="1" smtClean="0">
                        <a:solidFill>
                          <a:srgbClr val="010004"/>
                        </a:solidFill>
                        <a:latin typeface="Cambria Math" charset="0"/>
                        <a:ea typeface="Cambria Math" charset="0"/>
                        <a:cs typeface="Cambria Math" charset="0"/>
                      </a:rPr>
                      <m:t>[</m:t>
                    </m:r>
                    <m:r>
                      <a:rPr lang="en-US" b="1" i="1">
                        <a:solidFill>
                          <a:srgbClr val="010004"/>
                        </a:solidFill>
                        <a:latin typeface="Cambria Math" charset="0"/>
                      </a:rPr>
                      <m:t>𝑬</m:t>
                    </m:r>
                    <m:r>
                      <a:rPr lang="en-US" b="1" i="1">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𝑴</m:t>
                        </m:r>
                      </m:sub>
                    </m:sSub>
                  </m:oMath>
                </a14:m>
                <a:r>
                  <a:rPr lang="en-US" b="1" dirty="0">
                    <a:solidFill>
                      <a:srgbClr val="010004"/>
                    </a:solidFill>
                  </a:rPr>
                  <a:t>) -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a:solidFill>
                          <a:srgbClr val="010004"/>
                        </a:solidFill>
                        <a:latin typeface="Cambria Math" charset="0"/>
                      </a:rPr>
                      <m:t>]</m:t>
                    </m:r>
                  </m:oMath>
                </a14:m>
                <a:endParaRPr lang="en-US" b="1" dirty="0">
                  <a:solidFill>
                    <a:srgbClr val="010004"/>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124200" y="1625035"/>
                <a:ext cx="3651705" cy="341632"/>
              </a:xfrm>
              <a:prstGeom prst="rect">
                <a:avLst/>
              </a:prstGeom>
              <a:blipFill>
                <a:blip r:embed="rId9"/>
                <a:stretch>
                  <a:fillRect t="-17241" b="-17241"/>
                </a:stretch>
              </a:blipFill>
              <a:ln w="127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5779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pPr eaLnBrk="1" hangingPunct="1">
              <a:lnSpc>
                <a:spcPct val="80000"/>
              </a:lnSpc>
              <a:buFontTx/>
              <a:buNone/>
            </a:pPr>
            <a:r>
              <a:rPr lang="en-US" sz="3600" dirty="0">
                <a:ea typeface="ＭＳ Ｐゴシック" charset="0"/>
                <a:cs typeface="ＭＳ Ｐゴシック" charset="0"/>
              </a:rPr>
              <a:t> </a:t>
            </a:r>
          </a:p>
        </p:txBody>
      </p:sp>
      <p:sp>
        <p:nvSpPr>
          <p:cNvPr id="3174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Rate of Returns:  Risk Premiums</a:t>
            </a:r>
            <a:endParaRPr lang="en-US" dirty="0">
              <a:ea typeface="ＭＳ Ｐゴシック" charset="0"/>
              <a:cs typeface="ＭＳ Ｐゴシック" charset="0"/>
            </a:endParaRPr>
          </a:p>
        </p:txBody>
      </p:sp>
      <p:sp>
        <p:nvSpPr>
          <p:cNvPr id="27" name="Footer Placeholder 3"/>
          <p:cNvSpPr>
            <a:spLocks noGrp="1"/>
          </p:cNvSpPr>
          <p:nvPr>
            <p:ph type="ftr" sz="quarter" idx="11"/>
          </p:nvPr>
        </p:nvSpPr>
        <p:spPr/>
        <p:txBody>
          <a:bodyPr/>
          <a:lstStyle/>
          <a:p>
            <a:r>
              <a:rPr lang="en-US"/>
              <a:t>CAPM</a:t>
            </a:r>
          </a:p>
        </p:txBody>
      </p:sp>
      <p:sp>
        <p:nvSpPr>
          <p:cNvPr id="31750" name="Rectangle 4"/>
          <p:cNvSpPr>
            <a:spLocks noChangeArrowheads="1"/>
          </p:cNvSpPr>
          <p:nvPr/>
        </p:nvSpPr>
        <p:spPr bwMode="auto">
          <a:xfrm>
            <a:off x="1404938" y="2057400"/>
            <a:ext cx="457200" cy="40386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51" name="AutoShape 5"/>
          <p:cNvSpPr>
            <a:spLocks/>
          </p:cNvSpPr>
          <p:nvPr/>
        </p:nvSpPr>
        <p:spPr bwMode="auto">
          <a:xfrm>
            <a:off x="2090738" y="4000500"/>
            <a:ext cx="358775" cy="2019300"/>
          </a:xfrm>
          <a:prstGeom prst="rightBrace">
            <a:avLst>
              <a:gd name="adj1" fmla="val 4690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2" name="AutoShape 6"/>
          <p:cNvSpPr>
            <a:spLocks/>
          </p:cNvSpPr>
          <p:nvPr/>
        </p:nvSpPr>
        <p:spPr bwMode="auto">
          <a:xfrm>
            <a:off x="2090738" y="2057400"/>
            <a:ext cx="195262" cy="620713"/>
          </a:xfrm>
          <a:prstGeom prst="rightBrace">
            <a:avLst>
              <a:gd name="adj1" fmla="val 26491"/>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3" name="AutoShape 7"/>
          <p:cNvSpPr>
            <a:spLocks/>
          </p:cNvSpPr>
          <p:nvPr/>
        </p:nvSpPr>
        <p:spPr bwMode="auto">
          <a:xfrm>
            <a:off x="871538" y="2133600"/>
            <a:ext cx="457200" cy="3886200"/>
          </a:xfrm>
          <a:prstGeom prst="leftBrace">
            <a:avLst>
              <a:gd name="adj1" fmla="val 708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4" name="AutoShape 8"/>
          <p:cNvSpPr>
            <a:spLocks/>
          </p:cNvSpPr>
          <p:nvPr/>
        </p:nvSpPr>
        <p:spPr bwMode="auto">
          <a:xfrm>
            <a:off x="2090738" y="2667000"/>
            <a:ext cx="163512" cy="1320800"/>
          </a:xfrm>
          <a:prstGeom prst="rightBrace">
            <a:avLst>
              <a:gd name="adj1" fmla="val 67314"/>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5" name="Text Box 9"/>
          <p:cNvSpPr txBox="1">
            <a:spLocks noChangeArrowheads="1"/>
          </p:cNvSpPr>
          <p:nvPr/>
        </p:nvSpPr>
        <p:spPr bwMode="auto">
          <a:xfrm>
            <a:off x="381000" y="1524000"/>
            <a:ext cx="3810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Promised/Quoted/Stated</a:t>
            </a:r>
            <a:r>
              <a:rPr lang="en-US" sz="1800" b="1" dirty="0">
                <a:latin typeface="Calibri"/>
              </a:rPr>
              <a:t> </a:t>
            </a:r>
            <a:r>
              <a:rPr lang="en-US" sz="2000" b="1" dirty="0">
                <a:latin typeface="Calibri"/>
              </a:rPr>
              <a:t>Return</a:t>
            </a:r>
            <a:endParaRPr lang="en-US" b="1" dirty="0">
              <a:latin typeface="Calibri"/>
            </a:endParaRPr>
          </a:p>
        </p:txBody>
      </p:sp>
      <p:sp>
        <p:nvSpPr>
          <p:cNvPr id="31756" name="Text Box 10"/>
          <p:cNvSpPr txBox="1">
            <a:spLocks noChangeArrowheads="1"/>
          </p:cNvSpPr>
          <p:nvPr/>
        </p:nvSpPr>
        <p:spPr bwMode="auto">
          <a:xfrm>
            <a:off x="2547938" y="4814888"/>
            <a:ext cx="9683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57" name="Text Box 11"/>
          <p:cNvSpPr txBox="1">
            <a:spLocks noChangeArrowheads="1"/>
          </p:cNvSpPr>
          <p:nvPr/>
        </p:nvSpPr>
        <p:spPr bwMode="auto">
          <a:xfrm>
            <a:off x="2362200" y="2133600"/>
            <a:ext cx="1752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Contract/Risk/</a:t>
            </a:r>
          </a:p>
          <a:p>
            <a:pPr eaLnBrk="1" hangingPunct="1"/>
            <a:r>
              <a:rPr lang="en-US" sz="1400" b="1">
                <a:latin typeface="Calibri"/>
              </a:rPr>
              <a:t>Liquidity Premiums</a:t>
            </a:r>
          </a:p>
        </p:txBody>
      </p:sp>
      <p:sp>
        <p:nvSpPr>
          <p:cNvPr id="31758" name="Text Box 12"/>
          <p:cNvSpPr txBox="1">
            <a:spLocks noChangeArrowheads="1"/>
          </p:cNvSpPr>
          <p:nvPr/>
        </p:nvSpPr>
        <p:spPr bwMode="auto">
          <a:xfrm>
            <a:off x="2243138" y="3124200"/>
            <a:ext cx="133826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Credit/Default Premium</a:t>
            </a:r>
          </a:p>
        </p:txBody>
      </p:sp>
      <p:sp>
        <p:nvSpPr>
          <p:cNvPr id="31759" name="Line 13"/>
          <p:cNvSpPr>
            <a:spLocks noChangeShapeType="1"/>
          </p:cNvSpPr>
          <p:nvPr/>
        </p:nvSpPr>
        <p:spPr bwMode="auto">
          <a:xfrm>
            <a:off x="1404938" y="4038600"/>
            <a:ext cx="457200" cy="15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60" name="Line 14"/>
          <p:cNvSpPr>
            <a:spLocks noChangeShapeType="1"/>
          </p:cNvSpPr>
          <p:nvPr/>
        </p:nvSpPr>
        <p:spPr bwMode="auto">
          <a:xfrm flipH="1">
            <a:off x="1404938" y="2667000"/>
            <a:ext cx="457200" cy="1588"/>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61" name="Rectangle 15"/>
          <p:cNvSpPr>
            <a:spLocks noChangeArrowheads="1"/>
          </p:cNvSpPr>
          <p:nvPr/>
        </p:nvSpPr>
        <p:spPr bwMode="auto">
          <a:xfrm>
            <a:off x="1404938" y="2667000"/>
            <a:ext cx="457200" cy="1398588"/>
          </a:xfrm>
          <a:prstGeom prst="rect">
            <a:avLst/>
          </a:prstGeom>
          <a:solidFill>
            <a:srgbClr val="FFEF06"/>
          </a:solidFill>
          <a:ln w="9525">
            <a:solidFill>
              <a:schemeClr val="tx1"/>
            </a:solidFill>
            <a:miter lim="800000"/>
            <a:headEnd/>
            <a:tailEnd/>
          </a:ln>
        </p:spPr>
        <p:txBody>
          <a:bodyPr wrap="none" anchor="ctr"/>
          <a:lstStyle/>
          <a:p>
            <a:endParaRPr lang="en-US"/>
          </a:p>
        </p:txBody>
      </p:sp>
      <p:sp>
        <p:nvSpPr>
          <p:cNvPr id="31762" name="Rectangle 16"/>
          <p:cNvSpPr>
            <a:spLocks noChangeArrowheads="1"/>
          </p:cNvSpPr>
          <p:nvPr/>
        </p:nvSpPr>
        <p:spPr bwMode="auto">
          <a:xfrm>
            <a:off x="1404938" y="20574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63" name="Rectangle 18"/>
          <p:cNvSpPr>
            <a:spLocks noChangeArrowheads="1"/>
          </p:cNvSpPr>
          <p:nvPr/>
        </p:nvSpPr>
        <p:spPr bwMode="auto">
          <a:xfrm>
            <a:off x="5943600" y="3505200"/>
            <a:ext cx="457200" cy="26670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64" name="AutoShape 19"/>
          <p:cNvSpPr>
            <a:spLocks/>
          </p:cNvSpPr>
          <p:nvPr/>
        </p:nvSpPr>
        <p:spPr bwMode="auto">
          <a:xfrm>
            <a:off x="6629400" y="4191000"/>
            <a:ext cx="358775" cy="1866900"/>
          </a:xfrm>
          <a:prstGeom prst="rightBrace">
            <a:avLst>
              <a:gd name="adj1" fmla="val 4336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5" name="AutoShape 20"/>
          <p:cNvSpPr>
            <a:spLocks/>
          </p:cNvSpPr>
          <p:nvPr/>
        </p:nvSpPr>
        <p:spPr bwMode="auto">
          <a:xfrm>
            <a:off x="6629400" y="3570288"/>
            <a:ext cx="195263" cy="620712"/>
          </a:xfrm>
          <a:prstGeom prst="rightBrace">
            <a:avLst>
              <a:gd name="adj1" fmla="val 2649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6" name="AutoShape 21"/>
          <p:cNvSpPr>
            <a:spLocks/>
          </p:cNvSpPr>
          <p:nvPr/>
        </p:nvSpPr>
        <p:spPr bwMode="auto">
          <a:xfrm>
            <a:off x="5410200" y="3505200"/>
            <a:ext cx="457200" cy="2590800"/>
          </a:xfrm>
          <a:prstGeom prst="leftBrace">
            <a:avLst>
              <a:gd name="adj1" fmla="val 47222"/>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7" name="Text Box 23"/>
          <p:cNvSpPr txBox="1">
            <a:spLocks noChangeArrowheads="1"/>
          </p:cNvSpPr>
          <p:nvPr/>
        </p:nvSpPr>
        <p:spPr bwMode="auto">
          <a:xfrm>
            <a:off x="7086600" y="4891088"/>
            <a:ext cx="9683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68" name="Text Box 24"/>
          <p:cNvSpPr txBox="1">
            <a:spLocks noChangeArrowheads="1"/>
          </p:cNvSpPr>
          <p:nvPr/>
        </p:nvSpPr>
        <p:spPr bwMode="auto">
          <a:xfrm>
            <a:off x="6858000" y="3494088"/>
            <a:ext cx="2057400" cy="800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b="1">
                <a:latin typeface="Calibri"/>
              </a:rPr>
              <a:t>Risk</a:t>
            </a:r>
            <a:r>
              <a:rPr lang="en-US" sz="1400" b="1">
                <a:latin typeface="Calibri"/>
              </a:rPr>
              <a:t>,</a:t>
            </a:r>
          </a:p>
          <a:p>
            <a:pPr eaLnBrk="1" hangingPunct="1"/>
            <a:r>
              <a:rPr lang="en-US" sz="1400" b="1">
                <a:latin typeface="Calibri"/>
              </a:rPr>
              <a:t>Contract, and </a:t>
            </a:r>
          </a:p>
          <a:p>
            <a:pPr eaLnBrk="1" hangingPunct="1"/>
            <a:r>
              <a:rPr lang="en-US" sz="1400" b="1">
                <a:latin typeface="Calibri"/>
              </a:rPr>
              <a:t>Liquidity Premiums</a:t>
            </a:r>
          </a:p>
        </p:txBody>
      </p:sp>
      <p:sp>
        <p:nvSpPr>
          <p:cNvPr id="31769" name="Line 26"/>
          <p:cNvSpPr>
            <a:spLocks noChangeShapeType="1"/>
          </p:cNvSpPr>
          <p:nvPr/>
        </p:nvSpPr>
        <p:spPr bwMode="auto">
          <a:xfrm>
            <a:off x="5943600" y="4114800"/>
            <a:ext cx="457200" cy="15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70" name="Line 27"/>
          <p:cNvSpPr>
            <a:spLocks noChangeShapeType="1"/>
          </p:cNvSpPr>
          <p:nvPr/>
        </p:nvSpPr>
        <p:spPr bwMode="auto">
          <a:xfrm flipH="1">
            <a:off x="5943600" y="3505200"/>
            <a:ext cx="457200" cy="1588"/>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71" name="Rectangle 29"/>
          <p:cNvSpPr>
            <a:spLocks noChangeArrowheads="1"/>
          </p:cNvSpPr>
          <p:nvPr/>
        </p:nvSpPr>
        <p:spPr bwMode="auto">
          <a:xfrm>
            <a:off x="5943600" y="35052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72" name="Text Box 30"/>
          <p:cNvSpPr txBox="1">
            <a:spLocks noChangeArrowheads="1"/>
          </p:cNvSpPr>
          <p:nvPr/>
        </p:nvSpPr>
        <p:spPr bwMode="auto">
          <a:xfrm>
            <a:off x="4953000" y="1508125"/>
            <a:ext cx="3733800"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Expected Rate of Return:</a:t>
            </a:r>
          </a:p>
          <a:p>
            <a:pPr eaLnBrk="1" hangingPunct="1"/>
            <a:r>
              <a:rPr lang="en-US" sz="2000" b="1" dirty="0">
                <a:latin typeface="Calibri"/>
              </a:rPr>
              <a:t>In CAPM, different assets have different</a:t>
            </a:r>
            <a:r>
              <a:rPr lang="en-US" sz="2000" b="1" i="1" dirty="0">
                <a:latin typeface="Calibri"/>
              </a:rPr>
              <a:t> E(r)</a:t>
            </a:r>
            <a:endParaRPr lang="en-US" b="1" i="1" dirty="0">
              <a:latin typeface="Calibri"/>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2004:Templates:Presentations:Designs:Bar Code</Template>
  <TotalTime>21830</TotalTime>
  <Words>2260</Words>
  <Application>Microsoft Macintosh PowerPoint</Application>
  <PresentationFormat>On-screen Show (4:3)</PresentationFormat>
  <Paragraphs>431</Paragraphs>
  <Slides>36</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9" baseType="lpstr">
      <vt:lpstr>NSimSun</vt:lpstr>
      <vt:lpstr>Arial</vt:lpstr>
      <vt:lpstr>Calibri</vt:lpstr>
      <vt:lpstr>Cambria Math</vt:lpstr>
      <vt:lpstr>Courier New</vt:lpstr>
      <vt:lpstr>Symbol</vt:lpstr>
      <vt:lpstr>Times New Roman</vt:lpstr>
      <vt:lpstr>Verdana</vt:lpstr>
      <vt:lpstr>Wingdings</vt:lpstr>
      <vt:lpstr>Wingdings 2</vt:lpstr>
      <vt:lpstr>CG Body - Standard</vt:lpstr>
      <vt:lpstr>Equation</vt:lpstr>
      <vt:lpstr>Chart</vt:lpstr>
      <vt:lpstr>Use of CAPM</vt:lpstr>
      <vt:lpstr>CAPM Assumptions</vt:lpstr>
      <vt:lpstr>CAPM</vt:lpstr>
      <vt:lpstr>Expected Return on an Individual Security</vt:lpstr>
      <vt:lpstr>CAPM</vt:lpstr>
      <vt:lpstr>Relationship Between Risk &amp; Expected Return:  Security Market Line</vt:lpstr>
      <vt:lpstr>Security Market Line</vt:lpstr>
      <vt:lpstr>Relationship Between Risk &amp; Expected Return</vt:lpstr>
      <vt:lpstr>Rate of Returns:  Risk Premiums</vt:lpstr>
      <vt:lpstr>Using CAPM in the NPV Formula</vt:lpstr>
      <vt:lpstr>Expected Return Example:  Supplying Default Risk</vt:lpstr>
      <vt:lpstr>Financial Leverage and Beta: Be Careful in Comparing Reported Betas</vt:lpstr>
      <vt:lpstr>Financial Leverage and Beta: Example</vt:lpstr>
      <vt:lpstr>Combining Betas in Portfolios</vt:lpstr>
      <vt:lpstr>CAPM Inputs:  Equity Risk Premium</vt:lpstr>
      <vt:lpstr>Estimating CAPM Inputs:  Beta</vt:lpstr>
      <vt:lpstr>CAPM Beta</vt:lpstr>
      <vt:lpstr>Estimating CAPM Inputs:  Beta</vt:lpstr>
      <vt:lpstr>The Firm versus the Project</vt:lpstr>
      <vt:lpstr>The Cost of Capital with Debt</vt:lpstr>
      <vt:lpstr>Capital Budgeting &amp; Project Risk</vt:lpstr>
      <vt:lpstr>SML in Non-CAPM Worlds</vt:lpstr>
      <vt:lpstr>SML in Non-CAPM Worlds</vt:lpstr>
      <vt:lpstr>Testing the CAPM</vt:lpstr>
      <vt:lpstr>Testing the CAPM</vt:lpstr>
      <vt:lpstr>Testing the CAPM</vt:lpstr>
      <vt:lpstr>Testing the CAPM</vt:lpstr>
      <vt:lpstr>Rates of Return and Market Betas (’70-’03)</vt:lpstr>
      <vt:lpstr>Fama and French</vt:lpstr>
      <vt:lpstr>Fama and French</vt:lpstr>
      <vt:lpstr>Fama and French</vt:lpstr>
      <vt:lpstr>Fama and French</vt:lpstr>
      <vt:lpstr>Low Beta vs. High Beta Stock Returns</vt:lpstr>
      <vt:lpstr>Size Effect:  Illusion?</vt:lpstr>
      <vt:lpstr>Fama-French</vt:lpstr>
      <vt:lpstr>Fama &amp; French: Theory and Evidence (2004)</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411</cp:revision>
  <dcterms:created xsi:type="dcterms:W3CDTF">2011-02-27T12:28:13Z</dcterms:created>
  <dcterms:modified xsi:type="dcterms:W3CDTF">2020-10-07T21:47:37Z</dcterms:modified>
</cp:coreProperties>
</file>