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48"/>
  </p:notesMasterIdLst>
  <p:handoutMasterIdLst>
    <p:handoutMasterId r:id="rId49"/>
  </p:handoutMasterIdLst>
  <p:sldIdLst>
    <p:sldId id="304" r:id="rId2"/>
    <p:sldId id="305" r:id="rId3"/>
    <p:sldId id="256" r:id="rId4"/>
    <p:sldId id="297" r:id="rId5"/>
    <p:sldId id="258" r:id="rId6"/>
    <p:sldId id="259" r:id="rId7"/>
    <p:sldId id="260" r:id="rId8"/>
    <p:sldId id="261" r:id="rId9"/>
    <p:sldId id="262" r:id="rId10"/>
    <p:sldId id="263" r:id="rId11"/>
    <p:sldId id="265" r:id="rId12"/>
    <p:sldId id="266" r:id="rId13"/>
    <p:sldId id="298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99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300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301" r:id="rId44"/>
    <p:sldId id="294" r:id="rId45"/>
    <p:sldId id="295" r:id="rId46"/>
    <p:sldId id="29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57"/>
    <p:restoredTop sz="94558"/>
  </p:normalViewPr>
  <p:slideViewPr>
    <p:cSldViewPr snapToGrid="0" snapToObjects="1">
      <p:cViewPr varScale="1">
        <p:scale>
          <a:sx n="116" d="100"/>
          <a:sy n="116" d="100"/>
        </p:scale>
        <p:origin x="248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140" d="100"/>
          <a:sy n="140" d="100"/>
        </p:scale>
        <p:origin x="1704" y="2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A588FC3-D319-A743-BF1C-06A8EBEFC41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A0B86E-1CA0-2644-B907-A3653E78960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2C000-501B-2D4D-A6B5-8E9BA52F814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48732E-015A-F84B-8745-07472B44D03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4B0B07-7E62-E34C-AC2F-35F104A2791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A5B403-1742-FD4A-84BE-B5AA560B71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7839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8F5347-1D08-B443-B6BE-BEA3ED8A77CB}" type="datetimeFigureOut">
              <a:rPr lang="en-US" smtClean="0"/>
              <a:t>8/24/22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8B95D6-3B42-D040-859F-7A614AA76A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0710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B5F3165-117D-C343-9F08-6166C611E228}" type="slidenum">
              <a:rPr lang="en-US" sz="1200">
                <a:latin typeface="Calibri"/>
              </a:rPr>
              <a:pPr eaLnBrk="1" hangingPunct="1"/>
              <a:t>1</a:t>
            </a:fld>
            <a:endParaRPr lang="en-US" sz="1200">
              <a:latin typeface="Calibri"/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pt-BR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52069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9A6D8FE-A55F-5542-B921-1C264859E139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55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076788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53B16EE8-F2DC-D34F-A640-C2539D9004A3}" type="slidenum">
              <a:rPr lang="en-US">
                <a:latin typeface="Calibri"/>
              </a:rPr>
              <a:pPr eaLnBrk="1" hangingPunct="1"/>
              <a:t>15</a:t>
            </a:fld>
            <a:endParaRPr lang="en-US">
              <a:latin typeface="Calibri"/>
            </a:endParaRPr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0069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BA81BD1-09EC-584A-B038-AE69545E176A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57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14815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/>
            <a:fld id="{55EEE9E9-5598-594D-B755-99D2C68095F8}" type="slidenum">
              <a:rPr lang="en-US" sz="1200">
                <a:latin typeface="Calibri"/>
              </a:rPr>
              <a:pPr algn="r" eaLnBrk="1" hangingPunct="1"/>
              <a:t>17</a:t>
            </a:fld>
            <a:endParaRPr lang="en-US" sz="1200">
              <a:latin typeface="Calibri"/>
            </a:endParaRPr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1000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A187986-BBB2-A946-AC56-6034FC843148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593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57171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3E81543-B501-B444-BC01-2A09069AF74D}" type="slidenum">
              <a:rPr lang="en-US">
                <a:latin typeface="Calibri"/>
              </a:rPr>
              <a:pPr eaLnBrk="1" hangingPunct="1"/>
              <a:t>19</a:t>
            </a:fld>
            <a:endParaRPr lang="en-US">
              <a:latin typeface="Calibri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3347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0214C1-E5DB-A042-ADCD-911612A55671}" type="slidenum">
              <a:rPr lang="en-US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633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F6486C7-49BB-014D-81D7-B4E88BA77313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79705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6C94F5C-AF63-934C-9A49-FB058D1CA048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215426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2ECA5E5-0DB2-4045-AADF-D200C4A8C73E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07986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8E6C5BB-8190-5546-9FE3-C5E71885E310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77202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FF8533-0F58-8D45-B1C3-C0C717E7B0D8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945735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351B0A0-4209-0240-A26C-DC04832C24C7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35205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5107B7-6EE6-CF46-805A-679D674DC381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42695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4BAB112-8118-5147-B547-9B65FA484351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192334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E111424D-B2D9-D449-BFA4-74EB7778FFAC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828549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144B940-940D-DE47-A627-81801E848ED1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825286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ED03581-B672-314D-BB8F-AC611D645FD2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6716025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6ADD8EF-FF70-724D-8453-C4EBC3E2D694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sz="1400" i="1">
                <a:latin typeface="Times New Roman" charset="0"/>
                <a:ea typeface="ＭＳ Ｐゴシック" charset="0"/>
                <a:cs typeface="ＭＳ Ｐゴシック" charset="0"/>
              </a:rPr>
              <a:t>e</a:t>
            </a:r>
            <a:r>
              <a:rPr lang="en-US" sz="1400">
                <a:latin typeface="Times New Roman" charset="0"/>
                <a:ea typeface="ＭＳ Ｐゴシック" charset="0"/>
                <a:cs typeface="ＭＳ Ｐゴシック" charset="0"/>
              </a:rPr>
              <a:t> is a transcendental number because it transcends the real numbers.</a:t>
            </a:r>
          </a:p>
        </p:txBody>
      </p:sp>
    </p:spTree>
    <p:extLst>
      <p:ext uri="{BB962C8B-B14F-4D97-AF65-F5344CB8AC3E}">
        <p14:creationId xmlns:p14="http://schemas.microsoft.com/office/powerpoint/2010/main" val="125039056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13218E3-69D3-5848-9261-E15805547012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52891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8B7C484-D0F2-0543-B64B-653B9CA67B38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1031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73F5BD7-7515-ED40-9287-6E6FEA4630F2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07444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68DB2DB-D30E-2B49-8781-EDF12FEEF629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49767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FB3AB6E-3F77-FF4C-B4DA-6E24B53DE012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70398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1DD3DE6-0EC6-C447-B2F9-CA5B13ADDCD7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80182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604B4C2-BDE9-104C-B540-38A75E0F78EA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89169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171F028-84F7-4C45-8C05-5C3C45EC0BEE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725195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4F443CE-3EC1-F640-86B4-09A0629E16D3}" type="slidenum">
              <a:rPr lang="en-US">
                <a:latin typeface="Calibri"/>
              </a:rPr>
              <a:pPr eaLnBrk="1" hangingPunct="1"/>
              <a:t>46</a:t>
            </a:fld>
            <a:endParaRPr lang="en-US">
              <a:latin typeface="Calibri"/>
            </a:endParaRPr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13581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DBF2E1-E903-5945-8040-A58714EF74CA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4488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C24BE48-2F35-724D-A697-13AFEC92A9E4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491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0334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B075C27-FFBB-4B42-B0A7-ED87BEF3CD62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07179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B33E107-0E47-1840-9530-D6CEBE2DDA07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512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33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DE687C6-6A98-ED44-8F56-8D6F0D7EDEEB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  <a:extLs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5710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67CE52D-DA07-3C46-98FE-3C03CA4B33C9}" type="slidenum">
              <a:rPr lang="en-US">
                <a:latin typeface="Calibri"/>
              </a:rPr>
              <a:pPr eaLnBrk="1" hangingPunct="1"/>
              <a:t>11</a:t>
            </a:fld>
            <a:endParaRPr lang="en-US">
              <a:latin typeface="Calibri"/>
            </a:endParaRPr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71958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12192000" cy="369888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600" y="6474733"/>
            <a:ext cx="38608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5925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5359125" y="2692959"/>
            <a:ext cx="1326383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5427337" y="3778176"/>
            <a:ext cx="1353183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10112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4479952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180753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141732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4114800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507697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5768941" y="3106216"/>
            <a:ext cx="654118" cy="136305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6096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400800" y="1783080"/>
            <a:ext cx="51816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505014"/>
            <a:ext cx="109728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609600" y="4114800"/>
            <a:ext cx="109728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096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6400800" y="1417928"/>
            <a:ext cx="5181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76061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61912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501651" y="4627745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5016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6191251" y="3015622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61912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501651" y="1403499"/>
            <a:ext cx="51816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016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501651" y="3302419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5016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191251" y="167640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6191251" y="3302418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6191251" y="4914990"/>
            <a:ext cx="51816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7993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601565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5130360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7408972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9747251" y="1402080"/>
            <a:ext cx="201168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11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601565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84480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5130360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7408972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9747251" y="1676400"/>
            <a:ext cx="201168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1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1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100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44854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609600" y="1417320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609600" y="3065544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09600" y="4713767"/>
            <a:ext cx="2243328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12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417320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3065543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4713767"/>
            <a:ext cx="8741664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20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416052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563034" y="1397000"/>
            <a:ext cx="2317751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747434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114120" y="1397000"/>
            <a:ext cx="2317749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4931834" y="1397000"/>
            <a:ext cx="2315633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9298521" y="1397000"/>
            <a:ext cx="2315633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63033" y="2954338"/>
            <a:ext cx="2863851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3291418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8748186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6019802" y="2954338"/>
            <a:ext cx="2865967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575734" y="4497388"/>
            <a:ext cx="3754967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4226985" y="4497388"/>
            <a:ext cx="3754967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7878234" y="4497388"/>
            <a:ext cx="3754967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344818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44800" y="1344304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44800" y="2360778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44800" y="3377252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44800" y="4393726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844800" y="5410200"/>
            <a:ext cx="88392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609600" y="1344304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2357366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609600" y="3370428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609600" y="4383490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609600" y="5396552"/>
            <a:ext cx="2540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7879428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58928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30480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9004300" y="3632201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611718" y="3478213"/>
            <a:ext cx="10358967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4572000" y="3651251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2235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74168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10261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4375151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91440" bIns="91440"/>
          <a:lstStyle/>
          <a:p>
            <a:endParaRPr lang="en-US" sz="180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603251" y="3413125"/>
            <a:ext cx="10985500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91440" bIns="9144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100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814918" y="3460751"/>
            <a:ext cx="10358967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80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80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3381155" y="12954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4224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477520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707136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9631680" y="3733800"/>
            <a:ext cx="6096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12192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92456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20320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6400800" y="2133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3556000" y="51816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79883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4876800" y="4114800"/>
            <a:ext cx="2032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100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900" baseline="0"/>
            </a:lvl2pPr>
            <a:lvl3pPr>
              <a:buNone/>
              <a:defRPr sz="1000"/>
            </a:lvl3pPr>
            <a:lvl4pPr>
              <a:buNone/>
              <a:defRPr sz="1000"/>
            </a:lvl4pPr>
            <a:lvl5pPr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170367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1219201" y="129540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1219201" y="1800013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1219201" y="2304626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1219201" y="2809239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1219201" y="3313852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1219201" y="3818465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1219201" y="4323078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1219201" y="4827691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609600" y="129540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609600" y="1800013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609600" y="2304626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609600" y="2809239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609600" y="3313852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609600" y="3818465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609600" y="4323078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609600" y="4827691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10972800" y="129540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10972800" y="1800013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10972800" y="2304626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10972800" y="2809239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10972800" y="3313852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10972800" y="3818465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10972800" y="4323078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10972800" y="4827691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1215702" y="5332304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606100" y="5332304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10969300" y="5332304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1215702" y="5836920"/>
            <a:ext cx="9566031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606100" y="5836920"/>
            <a:ext cx="6096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4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10969300" y="5836920"/>
            <a:ext cx="6096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45545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12064" y="533400"/>
            <a:ext cx="11277600" cy="5812064"/>
          </a:xfrm>
          <a:prstGeom prst="rect">
            <a:avLst/>
          </a:prstGeom>
        </p:spPr>
        <p:txBody>
          <a:bodyPr/>
          <a:lstStyle>
            <a:lvl1pPr marL="228600" indent="-228600" algn="just" defTabSz="9144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2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457200" indent="-22860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914400" indent="-228600" algn="just">
              <a:buClr>
                <a:srgbClr val="B01C2E"/>
              </a:buClr>
              <a:buSzPct val="60000"/>
              <a:buFont typeface="Arial" charset="0"/>
              <a:buChar char="•"/>
              <a:defRPr lang="en-US" sz="28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114300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28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41933"/>
            <a:ext cx="112776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395288" algn="l"/>
              </a:tabLst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11180064" y="6471105"/>
            <a:ext cx="6096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sp>
        <p:nvSpPr>
          <p:cNvPr id="8" name="Rectangle 7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056713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1335024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609600" y="3744363"/>
            <a:ext cx="18288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2540000" y="1348565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2540000" y="3763963"/>
            <a:ext cx="12192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2540000" y="2199167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2540000" y="4619625"/>
            <a:ext cx="12192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59200" y="1348565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59200" y="3763963"/>
            <a:ext cx="7827264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59200" y="2199167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3759200" y="4619625"/>
            <a:ext cx="7827264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4447638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6195484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1003300" y="1914525"/>
            <a:ext cx="48768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82880" tIns="365760" rIns="182880" bIns="182880"/>
          <a:lstStyle/>
          <a:p>
            <a:endParaRPr lang="en-US" sz="180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3122762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8315844" y="-699446"/>
            <a:ext cx="636898" cy="48768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1002811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195893" y="2282953"/>
            <a:ext cx="48768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240263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588434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3403600" y="1911351"/>
            <a:ext cx="2559051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6197601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9027585" y="1911351"/>
            <a:ext cx="2561167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74320" bIns="91440"/>
          <a:lstStyle/>
          <a:p>
            <a:endParaRPr lang="en-US" sz="180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563115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4377013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7171436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10002267" y="473964"/>
            <a:ext cx="612648" cy="256032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589279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403177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6197600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9028431" y="2155123"/>
            <a:ext cx="256032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5252670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1104" y="1450181"/>
            <a:ext cx="3462528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4364739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8278372" y="1447805"/>
            <a:ext cx="3534833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364736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8278368" y="2057400"/>
            <a:ext cx="3364992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51104" y="2057402"/>
            <a:ext cx="3364992" cy="276999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73736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914400">
              <a:buClr>
                <a:srgbClr val="B01C2E"/>
              </a:buClr>
              <a:buFont typeface="Arial" pitchFamily="34" charset="0"/>
              <a:buChar char="–"/>
              <a:defRPr sz="2000"/>
            </a:lvl5pPr>
            <a:lvl6pPr marL="114300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784782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9505696" y="1493520"/>
            <a:ext cx="1975104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64592" indent="-164592" algn="l">
              <a:lnSpc>
                <a:spcPts val="140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1200" b="0">
                <a:solidFill>
                  <a:srgbClr val="000000"/>
                </a:solidFill>
              </a:defRPr>
            </a:lvl1pPr>
            <a:lvl2pPr marL="164592" indent="0" algn="l">
              <a:spcBef>
                <a:spcPts val="700"/>
              </a:spcBef>
              <a:buNone/>
              <a:defRPr sz="1200" b="0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609600" y="16002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1200" b="1" baseline="0">
                <a:solidFill>
                  <a:srgbClr val="FFFFFF"/>
                </a:solidFill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609600" y="48768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609600" y="3238500"/>
            <a:ext cx="21336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118872" marR="0" indent="-11887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12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117475" indent="0">
              <a:buFontTx/>
              <a:buNone/>
              <a:defRPr sz="10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922016" y="16002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922016" y="32385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922016" y="4876800"/>
            <a:ext cx="6486144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64592" marR="0" indent="-164592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1200" baseline="0"/>
            </a:lvl1pPr>
            <a:lvl2pPr marL="329184" indent="-164592"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438912" indent="-164592">
              <a:buClr>
                <a:srgbClr val="B01C2E"/>
              </a:buClr>
              <a:buFont typeface="Arial" pitchFamily="34" charset="0"/>
              <a:buChar char="‒"/>
              <a:defRPr sz="1200" baseline="0"/>
            </a:lvl3pPr>
            <a:lvl4pPr marL="603504" indent="-164592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768096" indent="-164592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914400" indent="-164592">
              <a:buClr>
                <a:srgbClr val="B01C2E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0049188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912284" y="2635250"/>
            <a:ext cx="10369549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91440" bIns="9144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80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40208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6096000" y="1417320"/>
            <a:ext cx="438912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40208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6096000" y="1874520"/>
            <a:ext cx="438912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20984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5846233" y="3341688"/>
            <a:ext cx="501651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72000" tIns="72000" rIns="72000" bIns="72000" anchor="ctr"/>
          <a:lstStyle/>
          <a:p>
            <a:endParaRPr lang="en-US" sz="180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113536" y="1417320"/>
            <a:ext cx="4047744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7022169" y="1417320"/>
            <a:ext cx="407212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1113536" y="1874520"/>
            <a:ext cx="438912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6705177" y="1874520"/>
            <a:ext cx="438912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79405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8242300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646176" y="1577977"/>
            <a:ext cx="3316224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3556000" y="18288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3556000" y="242316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3556000" y="301752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3556000" y="361188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3556000" y="420624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3556000" y="4800600"/>
            <a:ext cx="524256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77800" indent="0">
              <a:spcBef>
                <a:spcPts val="0"/>
              </a:spcBef>
              <a:buNone/>
              <a:defRPr sz="12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3352800" y="1981200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3352800" y="2570074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3352800" y="315894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3352800" y="3747822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3352800" y="4336696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3352800" y="4925568"/>
            <a:ext cx="316992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6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775436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528320" y="160020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495040" y="160020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528320" y="274828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495040" y="274828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28320" y="389636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495040" y="389636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6355" y="5044440"/>
            <a:ext cx="24384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3503075" y="5044440"/>
            <a:ext cx="816864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6570538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1187196" y="794005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3149600" y="1371600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149600" y="2474977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3149600" y="3578353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149600" y="4681728"/>
            <a:ext cx="829056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1187196" y="1897381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1187196" y="3000757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1187196" y="4104132"/>
            <a:ext cx="1271016" cy="2426208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131279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572000"/>
          </a:xfrm>
          <a:prstGeom prst="rect">
            <a:avLst/>
          </a:prstGeom>
        </p:spPr>
        <p:txBody>
          <a:bodyPr/>
          <a:lstStyle>
            <a:lvl1pPr marL="228600" marR="0" indent="-2286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600">
                <a:latin typeface="Calibri" charset="0"/>
                <a:ea typeface="Calibri" charset="0"/>
                <a:cs typeface="Calibri" charset="0"/>
              </a:defRPr>
            </a:lvl1pPr>
            <a:lvl2pPr marL="457200" indent="-228600">
              <a:buClr>
                <a:schemeClr val="accent1"/>
              </a:buClr>
              <a:buSzPct val="60000"/>
              <a:buFont typeface="Wingdings" charset="2"/>
              <a:buChar char="Ø"/>
              <a:defRPr lang="en-US" sz="16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685800" indent="-228600">
              <a:buClr>
                <a:schemeClr val="accent1"/>
              </a:buClr>
              <a:buSzPct val="60000"/>
              <a:buFont typeface="Courier New" charset="0"/>
              <a:buChar char="o"/>
              <a:defRPr sz="1600">
                <a:latin typeface="Calibri" charset="0"/>
                <a:ea typeface="Calibri" charset="0"/>
                <a:cs typeface="Calibri" charset="0"/>
              </a:defRPr>
            </a:lvl3pPr>
            <a:lvl4pPr marL="914400" indent="-228600">
              <a:buClr>
                <a:schemeClr val="accent1"/>
              </a:buClr>
              <a:buSzPct val="60000"/>
              <a:buFont typeface="Arial" charset="0"/>
              <a:buChar char="•"/>
              <a:defRPr sz="1600">
                <a:latin typeface="Calibri" charset="0"/>
                <a:ea typeface="Calibri" charset="0"/>
                <a:cs typeface="Calibri" charset="0"/>
              </a:defRPr>
            </a:lvl4pPr>
            <a:lvl5pPr marL="1143000">
              <a:buClr>
                <a:schemeClr val="accent1"/>
              </a:buClr>
              <a:buSzPct val="60000"/>
              <a:buFont typeface="Arial" pitchFamily="34" charset="0"/>
              <a:buChar char="–"/>
              <a:defRPr sz="16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748039" y="53702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7489956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7797801" y="3117850"/>
            <a:ext cx="4406900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277813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1741488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3758672" y="3122613"/>
            <a:ext cx="4416425" cy="18288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5777972" y="3122613"/>
            <a:ext cx="4416425" cy="18288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72000" tIns="72000" rIns="72000" bIns="72000" anchor="ctr"/>
          <a:lstStyle/>
          <a:p>
            <a:pPr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10160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3035300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50524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7071784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9086851" y="1417320"/>
            <a:ext cx="18288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12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812800" y="21336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12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812800" y="3390901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812800" y="4648200"/>
            <a:ext cx="10521696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  <a:lvl4pPr>
              <a:defRPr lang="en-US" sz="12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87194213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4364736" y="1444752"/>
            <a:ext cx="3462528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7160768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812800" y="152400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7160768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812800" y="255016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7160768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812800" y="357632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7160768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812800" y="4602480"/>
            <a:ext cx="4218432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118872" indent="-118872">
              <a:spcBef>
                <a:spcPts val="20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54106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331200" y="1420504"/>
            <a:ext cx="3450336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 marL="1115568">
              <a:buClr>
                <a:srgbClr val="B01C1A"/>
              </a:buClr>
              <a:buFont typeface="Arial" pitchFamily="34" charset="0"/>
              <a:buChar char="–"/>
              <a:defRPr sz="12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70560" y="15544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70560" y="27482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70560" y="39420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670560" y="5135880"/>
            <a:ext cx="737616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118872" indent="-118872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1200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70695512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406400" y="2362200"/>
            <a:ext cx="8156448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406400" y="3491484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6400" y="4620768"/>
            <a:ext cx="8128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1000" b="1" baseline="0">
                <a:solidFill>
                  <a:schemeClr val="tx1"/>
                </a:solidFill>
              </a:defRPr>
            </a:lvl1pPr>
            <a:lvl2pPr marL="347472" indent="-164592">
              <a:spcBef>
                <a:spcPts val="300"/>
              </a:spcBef>
              <a:buClr>
                <a:srgbClr val="B01C2E"/>
              </a:buClr>
              <a:buFont typeface="Arial" pitchFamily="34" charset="0"/>
              <a:buChar char="•"/>
              <a:defRPr sz="1200" baseline="0"/>
            </a:lvl2pPr>
            <a:lvl3pPr marL="530352" indent="-173736">
              <a:buClr>
                <a:srgbClr val="B01C2E"/>
              </a:buClr>
              <a:buFont typeface="Arial" pitchFamily="34" charset="0"/>
              <a:buChar char="‒"/>
              <a:defRPr sz="12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8548577" y="1417320"/>
            <a:ext cx="280416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5854700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3698748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542796" y="2136788"/>
            <a:ext cx="1975104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0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0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0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542796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3698748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5854700" y="1738919"/>
            <a:ext cx="1975104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1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8548577" y="1861185"/>
            <a:ext cx="280416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6318878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4091518" y="1981201"/>
            <a:ext cx="3382433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609601" y="1982789"/>
            <a:ext cx="3373967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7579785" y="1981201"/>
            <a:ext cx="3829049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7574514" y="1983087"/>
            <a:ext cx="383432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091412" y="1983087"/>
            <a:ext cx="3565957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609600" y="4038600"/>
            <a:ext cx="107696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609600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6114371" y="5937504"/>
            <a:ext cx="5266944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73736" algn="l">
              <a:buClr>
                <a:schemeClr val="accent1"/>
              </a:buClr>
              <a:buFont typeface="Wingdings" pitchFamily="2" charset="2"/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609600" y="1417320"/>
            <a:ext cx="692505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7541684" y="1417325"/>
            <a:ext cx="4047744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342900" marR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1983087"/>
            <a:ext cx="3565957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2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2625" indent="-169863">
              <a:buClr>
                <a:srgbClr val="B01C2E"/>
              </a:buClr>
              <a:defRPr sz="12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609600" y="1981200"/>
            <a:ext cx="3297573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4192430" y="1988239"/>
            <a:ext cx="3183381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609600" y="4343400"/>
            <a:ext cx="107696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3736" indent="-173736">
              <a:lnSpc>
                <a:spcPct val="95000"/>
              </a:lnSpc>
              <a:spcBef>
                <a:spcPts val="720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7472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•"/>
              <a:defRPr sz="1200"/>
            </a:lvl2pPr>
            <a:lvl3pPr marL="521208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914400" indent="-173736">
              <a:lnSpc>
                <a:spcPct val="95000"/>
              </a:lnSpc>
              <a:spcBef>
                <a:spcPts val="300"/>
              </a:spcBef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7683241" y="1987175"/>
            <a:ext cx="372559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3213104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7342718" y="1755775"/>
            <a:ext cx="905933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117475" eaLnBrk="0" hangingPunct="0">
              <a:lnSpc>
                <a:spcPct val="95000"/>
              </a:lnSpc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399164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637117" y="1290639"/>
            <a:ext cx="316992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3991647" y="1290638"/>
            <a:ext cx="316992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8400511" y="1290638"/>
            <a:ext cx="316992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637117" y="1290638"/>
            <a:ext cx="316992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1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759037" y="173126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118872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759037" y="235712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759037" y="2982976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59037" y="3608832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759037" y="4234688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759037" y="5486400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759037" y="4860544"/>
            <a:ext cx="292608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4113567" y="174345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4113567" y="236931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4113567" y="2995168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4113567" y="3621024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4113567" y="4246880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4113567" y="5498592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4113567" y="4872736"/>
            <a:ext cx="292608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8400511" y="174345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8400511" y="236931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8400511" y="2995168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8400511" y="3621024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8400511" y="4246880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8400511" y="5498592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8400511" y="4872736"/>
            <a:ext cx="316992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118872" indent="-118872">
              <a:lnSpc>
                <a:spcPct val="95000"/>
              </a:lnSpc>
              <a:spcBef>
                <a:spcPts val="200"/>
              </a:spcBef>
              <a:buClr>
                <a:srgbClr val="B01C2E"/>
              </a:buClr>
              <a:buFont typeface="Wingdings 2" pitchFamily="18" charset="2"/>
              <a:buChar char=""/>
              <a:defRPr sz="1100" baseline="0">
                <a:solidFill>
                  <a:schemeClr val="tx1"/>
                </a:solidFill>
              </a:defRPr>
            </a:lvl1pPr>
            <a:lvl2pPr marL="118872" indent="0">
              <a:spcBef>
                <a:spcPts val="300"/>
              </a:spcBef>
              <a:buNone/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433748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7133167" y="1497014"/>
            <a:ext cx="905933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9549384" y="-97536"/>
            <a:ext cx="640080" cy="3425952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4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1200" b="1"/>
            </a:lvl2pPr>
            <a:lvl3pPr indent="0" algn="ctr">
              <a:spcBef>
                <a:spcPts val="0"/>
              </a:spcBef>
              <a:buNone/>
              <a:defRPr sz="1200" b="1"/>
            </a:lvl3pPr>
            <a:lvl4pPr indent="0" algn="ctr">
              <a:spcBef>
                <a:spcPts val="0"/>
              </a:spcBef>
              <a:buNone/>
              <a:defRPr sz="1200" b="1"/>
            </a:lvl4pPr>
            <a:lvl5pPr indent="0" algn="ctr">
              <a:spcBef>
                <a:spcPts val="0"/>
              </a:spcBef>
              <a:buNone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8156448" y="1981200"/>
            <a:ext cx="3425952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233363" indent="-233363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="1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="1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 b="1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5080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5080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5080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7432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7432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7432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4978404" y="1497016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4978404" y="298543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4978404" y="4473858"/>
            <a:ext cx="2018337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76213" indent="-176213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1200" baseline="0"/>
            </a:lvl1pPr>
            <a:lvl2pPr marL="342900" indent="-166688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buClr>
                <a:srgbClr val="B01C2E"/>
              </a:buClr>
              <a:defRPr sz="1200"/>
            </a:lvl4pPr>
            <a:lvl5pPr marL="914400" indent="-166688">
              <a:defRPr sz="12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8554645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1340909" y="2289175"/>
            <a:ext cx="768350" cy="850900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881313" y="3486680"/>
            <a:ext cx="752475" cy="833967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4429126" y="4714875"/>
            <a:ext cx="698500" cy="793751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5175608" y="4986243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638822" y="1441358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2150310" y="2622986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3674314" y="3804614"/>
            <a:ext cx="6413145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76213" marR="0" indent="-176213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1200"/>
            </a:lvl1pPr>
            <a:lvl2pPr marL="342900" indent="-166688">
              <a:buClr>
                <a:srgbClr val="B01C2E"/>
              </a:buClr>
              <a:buSzPct val="125000"/>
              <a:defRPr sz="1200"/>
            </a:lvl2pPr>
            <a:lvl3pPr marL="519113" indent="-176213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195830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950384" y="1782764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950384" y="5300664"/>
            <a:ext cx="10625667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950384" y="4129089"/>
            <a:ext cx="10625667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950384" y="2955925"/>
            <a:ext cx="10625667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944921" y="1501649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944921" y="5019703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marR="0" indent="-176213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944921" y="3847016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944921" y="2674335"/>
            <a:ext cx="9934099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76213" indent="-176213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-166688">
              <a:buSzPct val="125000"/>
              <a:defRPr sz="1400"/>
            </a:lvl2pPr>
            <a:lvl3pPr marL="519113" indent="-176213">
              <a:defRPr sz="1400"/>
            </a:lvl3pPr>
            <a:lvl4pPr marL="685800" indent="-166688">
              <a:defRPr sz="1400"/>
            </a:lvl4pPr>
            <a:lvl5pPr marL="914400" indent="-166688"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499582873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637117" y="3294064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637117" y="4670425"/>
            <a:ext cx="10651067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637117" y="6046789"/>
            <a:ext cx="10651067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2110661" y="1290643"/>
            <a:ext cx="2494291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9195340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6819046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442752" y="1290643"/>
            <a:ext cx="2538493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200"/>
            </a:lvl2pPr>
            <a:lvl3pPr marL="512763" indent="-171450">
              <a:defRPr sz="1200"/>
            </a:lvl3pPr>
            <a:lvl4pPr marL="682625" indent="-169863">
              <a:defRPr sz="1200"/>
            </a:lvl4pPr>
            <a:lvl5pPr marL="854075" indent="-171450"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609600" y="2068960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609600" y="343666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609600" y="4802487"/>
            <a:ext cx="134112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110661" y="2068960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110661" y="344150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2110661" y="4807328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442752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442752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4442752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19045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819045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6819045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195340" y="2066925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9195340" y="343947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9195340" y="4805293"/>
            <a:ext cx="2206752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1100" baseline="0"/>
            </a:lvl1pPr>
            <a:lvl2pPr marL="341313" indent="-169863">
              <a:buClr>
                <a:srgbClr val="B01C2E"/>
              </a:buClr>
              <a:buFont typeface="Arial" pitchFamily="34" charset="0"/>
              <a:buChar char="•"/>
              <a:defRPr sz="1000"/>
            </a:lvl2pPr>
            <a:lvl3pPr marL="512763" indent="-171450">
              <a:buClr>
                <a:srgbClr val="B01C2E"/>
              </a:buClr>
              <a:buFont typeface="Arial" pitchFamily="34" charset="0"/>
              <a:buChar char="–"/>
              <a:defRPr sz="1000"/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33277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508000" y="3886200"/>
            <a:ext cx="111760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37507707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868085" y="1277938"/>
            <a:ext cx="8824383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880784" y="1568450"/>
            <a:ext cx="8811683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554302" y="3602303"/>
            <a:ext cx="4665662" cy="16933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3445933" y="1576388"/>
            <a:ext cx="7374467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624417" y="1860550"/>
            <a:ext cx="10759016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624418" y="1277938"/>
            <a:ext cx="2256367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37160" tIns="137160" rIns="228600" bIns="13716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80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630767" y="1277938"/>
            <a:ext cx="22352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879952" y="1282930"/>
            <a:ext cx="8496387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402149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88796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886892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345419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6290700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685800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15609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572339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8559905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9127207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7425303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992604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9694508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10261809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10829111" y="1574557"/>
            <a:ext cx="552995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730741" y="1548247"/>
            <a:ext cx="860776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868569" y="1278088"/>
            <a:ext cx="860776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914400" rtl="0" eaLnBrk="1" fontAlgn="auto" latinLnBrk="0" hangingPunct="1">
              <a:lnSpc>
                <a:spcPts val="17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711200" y="1905000"/>
            <a:ext cx="207264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73736" indent="-173736" algn="l">
              <a:spcBef>
                <a:spcPts val="200"/>
              </a:spcBef>
              <a:buClr>
                <a:srgbClr val="B01C2E"/>
              </a:buClr>
              <a:buFont typeface="Wingdings" pitchFamily="2" charset="2"/>
              <a:buChar char="§"/>
              <a:defRPr sz="1200" baseline="0"/>
            </a:lvl1pPr>
            <a:lvl2pPr marL="338138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1200" baseline="0"/>
            </a:lvl2pPr>
            <a:lvl3pPr marL="502920" indent="-173038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 baseline="0"/>
            </a:lvl3pPr>
            <a:lvl4pPr marL="685800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1200"/>
            </a:lvl4pPr>
            <a:lvl5pPr marL="850392" indent="-173736">
              <a:spcBef>
                <a:spcPts val="200"/>
              </a:spcBef>
              <a:buClr>
                <a:srgbClr val="B01C2E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0598318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2074333" y="1828801"/>
            <a:ext cx="9508067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596900" y="2189163"/>
            <a:ext cx="1464733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80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590551" y="1819275"/>
            <a:ext cx="10979149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683685" y="1566864"/>
            <a:ext cx="1178983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683685" y="1939925"/>
            <a:ext cx="1178983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400"/>
              </a:lnSpc>
              <a:spcBef>
                <a:spcPts val="1500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8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590551" y="2200275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590551" y="5486400"/>
            <a:ext cx="109728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2074334" y="1468439"/>
            <a:ext cx="9469967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2061634" y="1828800"/>
            <a:ext cx="865717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061633" y="1835813"/>
            <a:ext cx="86121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937751" y="1835813"/>
            <a:ext cx="86251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3800274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4662791" y="1835813"/>
            <a:ext cx="85603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18824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6394315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7250347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8112867" y="1835813"/>
            <a:ext cx="869005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8975387" y="1835813"/>
            <a:ext cx="86252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9844389" y="1835813"/>
            <a:ext cx="86563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10700427" y="1835813"/>
            <a:ext cx="87089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25653" y="223026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625653" y="259557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625653" y="296088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625653" y="332619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625653" y="369150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625653" y="405681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625653" y="5152742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625653" y="442212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625653" y="4787430"/>
            <a:ext cx="1407236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2083023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94301C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93775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380027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4662791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55188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6394315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725034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811286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8975387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9844389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10700424" y="1531015"/>
            <a:ext cx="865632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B01C2E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2061633" y="232170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2061633" y="268701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2061633" y="305232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2061633" y="3417630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2061633" y="3782940"/>
            <a:ext cx="6096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2061633" y="4148250"/>
            <a:ext cx="1219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2061633" y="4513560"/>
            <a:ext cx="2438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2061633" y="487887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2061633" y="5244182"/>
            <a:ext cx="4876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4582160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4064000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7140089" y="5562600"/>
            <a:ext cx="18288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8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6621929" y="5817472"/>
            <a:ext cx="12192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900" b="1" cap="all" baseline="0">
                <a:solidFill>
                  <a:srgbClr val="4D4D4D"/>
                </a:solidFill>
              </a:defRPr>
            </a:lvl1pPr>
            <a:lvl2pPr marL="341313" indent="-169863">
              <a:defRPr sz="1000"/>
            </a:lvl2pPr>
            <a:lvl3pPr marL="512763" indent="-171450">
              <a:defRPr sz="1000"/>
            </a:lvl3pPr>
            <a:lvl4pPr marL="682625" indent="-169863">
              <a:defRPr sz="1000"/>
            </a:lvl4pPr>
            <a:lvl5pPr marL="854075" indent="-171450"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0644388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2372785" y="5981700"/>
            <a:ext cx="7327900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2389717" y="5453936"/>
            <a:ext cx="7315200" cy="474325"/>
          </a:xfrm>
          <a:prstGeom prst="rect">
            <a:avLst/>
          </a:prstGeom>
        </p:spPr>
        <p:txBody>
          <a:bodyPr/>
          <a:lstStyle>
            <a:lvl1pPr algn="l">
              <a:defRPr sz="1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1166755"/>
            <a:ext cx="73152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6042020"/>
            <a:ext cx="73152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00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1026004" y="0"/>
            <a:ext cx="10139992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220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35593479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603254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603254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603254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9337923" y="14478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9337923" y="26670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9337923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9337923" y="51054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603254" y="3886200"/>
            <a:ext cx="2250831" cy="914400"/>
          </a:xfrm>
          <a:prstGeom prst="rect">
            <a:avLst/>
          </a:prstGeom>
        </p:spPr>
        <p:txBody>
          <a:bodyPr/>
          <a:lstStyle>
            <a:lvl1pPr>
              <a:buNone/>
              <a:defRPr sz="1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70181634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8212506" y="1419225"/>
            <a:ext cx="3376247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1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1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1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1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1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469236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766735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506504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09601" y="1419225"/>
            <a:ext cx="6815667" cy="4706938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rgbClr val="B01C2E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rgbClr val="B01C2E"/>
              </a:buClr>
              <a:buSzPct val="125000"/>
              <a:buFont typeface="Arial" pitchFamily="34" charset="0"/>
              <a:buChar char="•"/>
              <a:defRPr sz="1200"/>
            </a:lvl2pPr>
            <a:lvl3pPr marL="685800">
              <a:buClr>
                <a:srgbClr val="B01C2E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rgbClr val="B01C2E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rgbClr val="B01C2E"/>
              </a:buClr>
              <a:buFont typeface="Arial" pitchFamily="34" charset="0"/>
              <a:buChar char="–"/>
              <a:defRPr sz="12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7687" y="1419226"/>
            <a:ext cx="3891064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2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1282951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768600" y="2667000"/>
            <a:ext cx="88392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7559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7340600" y="1108076"/>
            <a:ext cx="4267200" cy="24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100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756408" y="2743200"/>
            <a:ext cx="8851392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1200"/>
              </a:lnSpc>
              <a:spcBef>
                <a:spcPts val="0"/>
              </a:spcBef>
              <a:spcAft>
                <a:spcPts val="600"/>
              </a:spcAft>
              <a:buFont typeface="Arial" pitchFamily="34" charset="0"/>
              <a:buChar char=" "/>
              <a:defRPr sz="1000" b="0" baseline="0">
                <a:latin typeface="+mn-lt"/>
              </a:defRPr>
            </a:lvl1pPr>
            <a:lvl2pPr marL="0" indent="0">
              <a:lnSpc>
                <a:spcPts val="1200"/>
              </a:lnSpc>
              <a:spcBef>
                <a:spcPts val="0"/>
              </a:spcBef>
              <a:spcAft>
                <a:spcPts val="1200"/>
              </a:spcAft>
              <a:buFont typeface="Arial" pitchFamily="34" charset="0"/>
              <a:buChar char=" "/>
              <a:defRPr sz="100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228600" indent="-228600">
              <a:buClr>
                <a:srgbClr val="B01C2E"/>
              </a:buClr>
              <a:buFont typeface="Wingdings 2" pitchFamily="18" charset="2"/>
              <a:buChar char="¡"/>
              <a:defRPr sz="1000" baseline="0">
                <a:latin typeface="Arial" pitchFamily="34" charset="0"/>
              </a:defRPr>
            </a:lvl3pPr>
            <a:lvl4pPr marL="4572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4pPr>
            <a:lvl5pPr marL="685800" indent="-228600">
              <a:buClr>
                <a:srgbClr val="B01C2E"/>
              </a:buClr>
              <a:buFont typeface="Arial" pitchFamily="34" charset="0"/>
              <a:buChar char="–"/>
              <a:defRPr sz="10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607483" y="1108074"/>
            <a:ext cx="1560576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07487" y="2722996"/>
            <a:ext cx="2034116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1000"/>
              </a:lnSpc>
              <a:buNone/>
              <a:defRPr sz="1000" b="0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7340600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756408" y="2144554"/>
            <a:ext cx="42672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71450" indent="-171450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1pPr>
            <a:lvl2pPr marL="118872" indent="-118872">
              <a:buClr>
                <a:srgbClr val="B01C2E"/>
              </a:buClr>
              <a:buFont typeface="Wingdings 2" pitchFamily="18" charset="2"/>
              <a:buNone/>
              <a:defRPr sz="1000" b="1" baseline="0">
                <a:solidFill>
                  <a:srgbClr val="B01C2E"/>
                </a:solidFill>
              </a:defRPr>
            </a:lvl2pPr>
            <a:lvl3pPr marL="0" indent="-118872" algn="l" defTabSz="9144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Clr>
                <a:srgbClr val="B01C2E"/>
              </a:buClr>
              <a:buFont typeface="Wingdings 2" pitchFamily="18" charset="2"/>
              <a:buNone/>
              <a:defRPr lang="en-US" sz="100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682625" indent="-169863">
              <a:buClr>
                <a:srgbClr val="B01C2E"/>
              </a:buClr>
              <a:defRPr sz="1000"/>
            </a:lvl4pPr>
            <a:lvl5pPr marL="854075" indent="-171450">
              <a:buClr>
                <a:srgbClr val="B01C2E"/>
              </a:buClr>
              <a:buFont typeface="Arial" pitchFamily="34" charset="0"/>
              <a:buChar char="–"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756408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7340600" y="2308860"/>
            <a:ext cx="42672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240"/>
              </a:spcAft>
              <a:buNone/>
              <a:defRPr sz="1000" b="0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756408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NSimSun" pitchFamily="49" charset="-122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7340600" y="1295400"/>
            <a:ext cx="42672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chemeClr val="accent1"/>
              </a:buClr>
              <a:buFont typeface="Wingdings 2" pitchFamily="18" charset="2"/>
              <a:buChar char=""/>
              <a:defRPr sz="1000" baseline="0">
                <a:solidFill>
                  <a:schemeClr val="tx1"/>
                </a:solidFill>
              </a:defRPr>
            </a:lvl1pPr>
            <a:lvl2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Arial" pitchFamily="34" charset="0"/>
              <a:buChar char=" "/>
              <a:defRPr sz="1000" baseline="0"/>
            </a:lvl2pPr>
            <a:lvl3pPr marL="118872" indent="-118872">
              <a:lnSpc>
                <a:spcPct val="95000"/>
              </a:lnSpc>
              <a:spcBef>
                <a:spcPts val="0"/>
              </a:spcBef>
              <a:spcAft>
                <a:spcPts val="200"/>
              </a:spcAft>
              <a:buClr>
                <a:srgbClr val="B01C2E"/>
              </a:buClr>
              <a:buFont typeface="Wingdings 2" pitchFamily="18" charset="2"/>
              <a:buChar char="¡"/>
              <a:defRPr sz="10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11366941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76931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 baseline="0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769313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23842" y="1246188"/>
            <a:ext cx="10917767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12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930625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930622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5133498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5133498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7322517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7322514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9525389" y="2982769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9525389" y="1589234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76931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769313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930625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spcBef>
                <a:spcPts val="0"/>
              </a:spcBef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930622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5133498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5133498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7322517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7322514" y="3927187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9525389" y="5320723"/>
            <a:ext cx="1904615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1000"/>
              </a:lnSpc>
              <a:buNone/>
              <a:defRPr sz="1000" b="1"/>
            </a:lvl1pPr>
            <a:lvl2pPr marL="0" indent="0">
              <a:lnSpc>
                <a:spcPts val="1000"/>
              </a:lnSpc>
              <a:buNone/>
              <a:defRPr sz="1000" i="1"/>
            </a:lvl2pPr>
            <a:lvl3pPr marL="0" indent="0">
              <a:lnSpc>
                <a:spcPts val="1000"/>
              </a:lnSpc>
              <a:buFont typeface="Arial" pitchFamily="34" charset="0"/>
              <a:buNone/>
              <a:defRPr sz="1000"/>
            </a:lvl3pPr>
            <a:lvl4pPr marL="0" indent="0">
              <a:lnSpc>
                <a:spcPts val="1000"/>
              </a:lnSpc>
              <a:buNone/>
              <a:defRPr sz="1000"/>
            </a:lvl4pPr>
            <a:lvl5pPr marL="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9525389" y="3962401"/>
            <a:ext cx="1426633" cy="1330325"/>
          </a:xfrm>
          <a:prstGeom prst="rect">
            <a:avLst/>
          </a:prstGeom>
        </p:spPr>
        <p:txBody>
          <a:bodyPr/>
          <a:lstStyle>
            <a:lvl1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6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298893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588433" y="14398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584201" y="18970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588433" y="3268663"/>
            <a:ext cx="11133667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050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584201" y="3725863"/>
            <a:ext cx="111379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3478108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6372015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9265920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975104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6299200" y="3886200"/>
            <a:ext cx="3962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975104" y="4800600"/>
            <a:ext cx="829056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 baseline="0">
                <a:latin typeface="+mn-lt"/>
              </a:defRPr>
            </a:lvl1pPr>
            <a:lvl2pPr>
              <a:defRPr sz="1200" baseline="0">
                <a:latin typeface="Arial" pitchFamily="34" charset="0"/>
              </a:defRPr>
            </a:lvl2pPr>
            <a:lvl3pPr>
              <a:defRPr sz="1200" baseline="0">
                <a:latin typeface="Arial" pitchFamily="34" charset="0"/>
              </a:defRPr>
            </a:lvl3pPr>
            <a:lvl4pPr>
              <a:defRPr sz="1200" baseline="0">
                <a:latin typeface="Arial" pitchFamily="34" charset="0"/>
              </a:defRPr>
            </a:lvl4pPr>
            <a:lvl5pPr>
              <a:defRPr sz="12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584201" y="2019300"/>
            <a:ext cx="24384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12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587117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6197600" y="1417320"/>
            <a:ext cx="5486400" cy="48006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508000" y="14173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508000" y="3931920"/>
            <a:ext cx="5486400" cy="2286000"/>
          </a:xfrm>
          <a:prstGeom prst="rect">
            <a:avLst/>
          </a:prstGeom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087577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38692242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601133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601133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815275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815275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5029416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5029416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7243557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7243557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9474200" y="121920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4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9474200" y="262032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601133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601133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601133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601133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815275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81527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815275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815275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5029416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5029416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5029416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5029416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7243557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7243557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7243557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7243557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9474200" y="4623125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94742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9474200" y="2914650"/>
            <a:ext cx="2112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200"/>
              </a:spcBef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9474200" y="4315770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7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buNone/>
              <a:defRPr kumimoji="0" lang="en-US" sz="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23024348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601133" y="6020181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601133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818451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5035768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7253085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9470400" y="261823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818451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818451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5035768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5035768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7253085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7253085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9470400" y="4313682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6024245"/>
            <a:ext cx="2112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700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92079638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280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10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5123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51460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210050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919125"/>
            <a:ext cx="2112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14886657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601133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601133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601133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700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818451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5035768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7253085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9470400" y="121920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818451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818451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5035768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5035768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7253085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7253085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9470400" y="2914650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9470400" y="4626864"/>
            <a:ext cx="2112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8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700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601133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818449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5035765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7253081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9470400" y="2432304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601133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818449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5035765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7253081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9470400" y="4133088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601133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818449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035765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253081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9470400" y="5843016"/>
            <a:ext cx="2112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400"/>
              </a:spcBef>
              <a:buNone/>
              <a:defRPr sz="12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100"/>
              </a:spcBef>
              <a:spcAft>
                <a:spcPts val="200"/>
              </a:spcAft>
              <a:buNone/>
              <a:defRPr sz="8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96901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9900634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103632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914400"/>
            <a:ext cx="103632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46976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30AF965D-CD58-EB42-86D6-A79C3F3770C6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15632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371600"/>
            <a:ext cx="5384800" cy="23002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824289"/>
            <a:ext cx="5384800" cy="23018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203200" y="6381750"/>
            <a:ext cx="3860800" cy="4762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>
          <a:xfrm>
            <a:off x="9347200" y="6381750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fld id="{1223692D-9EE5-1E41-9B10-9738FF2AFE0B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723323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371601"/>
            <a:ext cx="5384800" cy="4754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5C105A7-DBFC-6443-92F1-5342F35A50F3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5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8981844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12064" y="805002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814835"/>
            <a:ext cx="5386917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195227"/>
            <a:ext cx="5388864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512064" y="407060"/>
            <a:ext cx="112776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512064" y="2"/>
            <a:ext cx="112776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709385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299200" y="1371600"/>
            <a:ext cx="5386917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6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6299200" y="1807534"/>
            <a:ext cx="5388864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buClr>
                <a:schemeClr val="accent1"/>
              </a:buClr>
              <a:buFont typeface="Wingdings 2" pitchFamily="18" charset="2"/>
              <a:buChar char=""/>
              <a:defRPr sz="16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6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6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6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62543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5384800" y="3046413"/>
            <a:ext cx="13208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80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05883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6705600" y="1371600"/>
            <a:ext cx="48768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2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505883" y="1807534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6705600" y="1828800"/>
            <a:ext cx="48768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228600" indent="-228600">
              <a:spcBef>
                <a:spcPts val="24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457200" indent="-22860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68580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9144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114300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603254" y="2"/>
            <a:ext cx="10985500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220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TVM: Present Value and Future Value</a:t>
            </a:r>
          </a:p>
        </p:txBody>
      </p:sp>
    </p:spTree>
    <p:extLst>
      <p:ext uri="{BB962C8B-B14F-4D97-AF65-F5344CB8AC3E}">
        <p14:creationId xmlns:p14="http://schemas.microsoft.com/office/powerpoint/2010/main" val="2024520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12192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80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11480800" y="6436634"/>
            <a:ext cx="60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8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4165600" y="6442487"/>
            <a:ext cx="386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 err="1"/>
              <a:t>TVM</a:t>
            </a:r>
            <a:r>
              <a:rPr lang="en-US" dirty="0"/>
              <a:t>: Present Value and Future Value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96545" y="6423028"/>
            <a:ext cx="3149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800" dirty="0">
                <a:latin typeface="+mn-lt"/>
              </a:rPr>
              <a:t>CF_Ch2_TVM_22</a:t>
            </a:r>
          </a:p>
        </p:txBody>
      </p:sp>
    </p:spTree>
    <p:extLst>
      <p:ext uri="{BB962C8B-B14F-4D97-AF65-F5344CB8AC3E}">
        <p14:creationId xmlns:p14="http://schemas.microsoft.com/office/powerpoint/2010/main" val="371776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715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  <p:sldLayoutId id="2147483674" r:id="rId15"/>
    <p:sldLayoutId id="2147483675" r:id="rId16"/>
    <p:sldLayoutId id="2147483676" r:id="rId17"/>
    <p:sldLayoutId id="2147483677" r:id="rId18"/>
    <p:sldLayoutId id="2147483678" r:id="rId19"/>
    <p:sldLayoutId id="2147483679" r:id="rId20"/>
    <p:sldLayoutId id="2147483680" r:id="rId21"/>
    <p:sldLayoutId id="2147483681" r:id="rId22"/>
    <p:sldLayoutId id="2147483682" r:id="rId23"/>
    <p:sldLayoutId id="2147483683" r:id="rId24"/>
    <p:sldLayoutId id="2147483684" r:id="rId25"/>
    <p:sldLayoutId id="2147483685" r:id="rId26"/>
    <p:sldLayoutId id="2147483686" r:id="rId27"/>
    <p:sldLayoutId id="2147483687" r:id="rId28"/>
    <p:sldLayoutId id="2147483688" r:id="rId29"/>
    <p:sldLayoutId id="2147483689" r:id="rId30"/>
    <p:sldLayoutId id="2147483690" r:id="rId31"/>
    <p:sldLayoutId id="2147483691" r:id="rId32"/>
    <p:sldLayoutId id="2147483692" r:id="rId33"/>
    <p:sldLayoutId id="2147483693" r:id="rId34"/>
    <p:sldLayoutId id="2147483694" r:id="rId35"/>
    <p:sldLayoutId id="2147483695" r:id="rId36"/>
    <p:sldLayoutId id="2147483696" r:id="rId37"/>
    <p:sldLayoutId id="2147483697" r:id="rId38"/>
    <p:sldLayoutId id="2147483698" r:id="rId39"/>
    <p:sldLayoutId id="2147483699" r:id="rId40"/>
    <p:sldLayoutId id="2147483700" r:id="rId41"/>
    <p:sldLayoutId id="2147483701" r:id="rId42"/>
    <p:sldLayoutId id="2147483702" r:id="rId43"/>
    <p:sldLayoutId id="2147483703" r:id="rId44"/>
    <p:sldLayoutId id="2147483704" r:id="rId45"/>
    <p:sldLayoutId id="2147483705" r:id="rId46"/>
    <p:sldLayoutId id="2147483706" r:id="rId47"/>
    <p:sldLayoutId id="2147483707" r:id="rId48"/>
    <p:sldLayoutId id="2147483708" r:id="rId49"/>
    <p:sldLayoutId id="2147483709" r:id="rId50"/>
    <p:sldLayoutId id="2147483710" r:id="rId51"/>
    <p:sldLayoutId id="2147483711" r:id="rId52"/>
    <p:sldLayoutId id="2147483712" r:id="rId53"/>
    <p:sldLayoutId id="2147483713" r:id="rId54"/>
    <p:sldLayoutId id="2147483714" r:id="rId55"/>
    <p:sldLayoutId id="2147483716" r:id="rId56"/>
    <p:sldLayoutId id="2147483717" r:id="rId57"/>
    <p:sldLayoutId id="2147483718" r:id="rId58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emf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13.e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emf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://images.google.com/imgres?imgurl=http://www.fantasticfiction.co.uk/images/n1/n8712.jpg&amp;imgrefurl=http://www.fantasticfiction.co.uk/r/judith-reeves-stevens/prime-directive.htm&amp;h=475&amp;w=296&amp;sz=29&amp;hl=en&amp;start=2&amp;tbnid=ODRO1ycgxuiUKM:&amp;tbnh=129&amp;tbnw=80&amp;prev=/images?q=prime+directive&amp;svnum=100&amp;hl=en&amp;lr=&amp;sa=G" TargetMode="External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6"/>
          <p:cNvSpPr>
            <a:spLocks noGrp="1" noChangeArrowheads="1"/>
          </p:cNvSpPr>
          <p:nvPr>
            <p:ph idx="4294967295"/>
          </p:nvPr>
        </p:nvSpPr>
        <p:spPr>
          <a:xfrm>
            <a:off x="914400" y="533400"/>
            <a:ext cx="11277600" cy="5811838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endParaRPr lang="en-US" sz="40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4400" b="1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r>
              <a:rPr lang="en-US" sz="4800" b="1" dirty="0">
                <a:ea typeface="ＭＳ Ｐゴシック" charset="0"/>
                <a:cs typeface="ＭＳ Ｐゴシック" charset="0"/>
              </a:rPr>
              <a:t>Corporate Finance</a:t>
            </a:r>
          </a:p>
          <a:p>
            <a:pPr algn="ctr" eaLnBrk="1" hangingPunct="1">
              <a:buFontTx/>
              <a:buNone/>
            </a:pPr>
            <a:r>
              <a:rPr lang="en-US" sz="3600" b="1" dirty="0">
                <a:ea typeface="ＭＳ Ｐゴシック" charset="0"/>
                <a:cs typeface="ＭＳ Ｐゴシック" charset="0"/>
              </a:rPr>
              <a:t>TVM: Present and Future Value</a:t>
            </a:r>
          </a:p>
          <a:p>
            <a:pPr algn="ctr" eaLnBrk="1" hangingPunct="1">
              <a:buFontTx/>
              <a:buNone/>
            </a:pPr>
            <a:endParaRPr lang="en-US" sz="3600" b="1" dirty="0">
              <a:ea typeface="ＭＳ Ｐゴシック" charset="0"/>
              <a:cs typeface="ＭＳ Ｐゴシック" charset="0"/>
            </a:endParaRPr>
          </a:p>
          <a:p>
            <a:pPr algn="ctr"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Fall 2022</a:t>
            </a:r>
          </a:p>
          <a:p>
            <a:pPr algn="ctr" eaLnBrk="1" hangingPunct="1">
              <a:buFontTx/>
              <a:buNone/>
            </a:pPr>
            <a:r>
              <a:rPr lang="en-US" sz="2400" b="1" dirty="0">
                <a:ea typeface="ＭＳ Ｐゴシック" charset="0"/>
                <a:cs typeface="ＭＳ Ｐゴシック" charset="0"/>
              </a:rPr>
              <a:t>Prof. Jeffrey Colón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2D706CB-156B-8643-9A07-D8448DABBCBD}" type="slidenum">
              <a:rPr lang="en-US" altLang="en-US" smtClean="0"/>
              <a:pPr/>
              <a:t>1</a:t>
            </a:fld>
            <a:endParaRPr lang="en-US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D07CB19-E29E-4847-91A8-4FD9D7876544}"/>
              </a:ext>
            </a:extLst>
          </p:cNvPr>
          <p:cNvSpPr txBox="1"/>
          <p:nvPr/>
        </p:nvSpPr>
        <p:spPr>
          <a:xfrm>
            <a:off x="410198" y="661444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75642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		 </a:t>
            </a:r>
            <a:r>
              <a:rPr lang="en-US" b="1" dirty="0">
                <a:ea typeface="ＭＳ Ｐゴシック" charset="0"/>
                <a:cs typeface="Times New Roman" charset="0"/>
              </a:rPr>
              <a:t>One Period </a:t>
            </a:r>
            <a:r>
              <a:rPr lang="en-US" b="1" dirty="0" err="1">
                <a:ea typeface="ＭＳ Ｐゴシック" charset="0"/>
                <a:cs typeface="Times New Roman" charset="0"/>
              </a:rPr>
              <a:t>RoR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-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) /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	where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dirty="0">
                <a:ea typeface="ＭＳ Ｐゴシック" charset="0"/>
                <a:cs typeface="Times New Roman" charset="0"/>
              </a:rPr>
              <a:t> is the future value and 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the original investment. 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</a:t>
            </a:r>
            <a:r>
              <a:rPr lang="en-US" u="sng" dirty="0">
                <a:ea typeface="ＭＳ Ｐゴシック" charset="0"/>
                <a:cs typeface="Times New Roman" charset="0"/>
              </a:rPr>
              <a:t>also</a:t>
            </a:r>
            <a:r>
              <a:rPr lang="en-US" dirty="0">
                <a:ea typeface="ＭＳ Ｐゴシック" charset="0"/>
                <a:cs typeface="Times New Roman" charset="0"/>
              </a:rPr>
              <a:t> called the </a:t>
            </a:r>
            <a:r>
              <a:rPr lang="en-US" i="1" dirty="0">
                <a:ea typeface="ＭＳ Ｐゴシック" charset="0"/>
                <a:cs typeface="Times New Roman" charset="0"/>
              </a:rPr>
              <a:t>cost of capital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opportunity cost</a:t>
            </a:r>
            <a:r>
              <a:rPr lang="en-US" dirty="0">
                <a:ea typeface="ＭＳ Ｐゴシック" charset="0"/>
                <a:cs typeface="Times New Roman" charset="0"/>
              </a:rPr>
              <a:t>, </a:t>
            </a:r>
            <a:r>
              <a:rPr lang="en-US" i="1" dirty="0">
                <a:ea typeface="ＭＳ Ｐゴシック" charset="0"/>
                <a:cs typeface="Times New Roman" charset="0"/>
              </a:rPr>
              <a:t>discount rate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  <a:r>
              <a:rPr lang="en-US" i="1" dirty="0">
                <a:ea typeface="ＭＳ Ｐゴシック" charset="0"/>
                <a:cs typeface="Times New Roman" charset="0"/>
              </a:rPr>
              <a:t>hurdle rate</a:t>
            </a:r>
            <a:r>
              <a:rPr lang="en-US" dirty="0">
                <a:ea typeface="ＭＳ Ｐゴシック" charset="0"/>
                <a:cs typeface="Times New Roman" charset="0"/>
              </a:rPr>
              <a:t>.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843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4BFE036B-FB26-DE4D-9BAA-811E815340C9}" type="slidenum">
              <a:rPr lang="en-US">
                <a:latin typeface="Calibri"/>
              </a:rPr>
              <a:pPr eaLnBrk="1" hangingPunct="1"/>
              <a:t>10</a:t>
            </a:fld>
            <a:endParaRPr lang="en-US">
              <a:latin typeface="Calibri"/>
            </a:endParaRPr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7483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6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build="p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en-US" dirty="0">
                <a:cs typeface="+mn-cs"/>
              </a:rPr>
              <a:t>A friend tells you that the interest rate yesterday was 6.5% and increased by 1%.  </a:t>
            </a:r>
          </a:p>
          <a:p>
            <a:pPr lvl="1" indent="-284163">
              <a:buFont typeface="Wingdings" pitchFamily="-105" charset="2"/>
              <a:buChar char="Ø"/>
              <a:defRPr/>
            </a:pPr>
            <a:r>
              <a:rPr lang="en-US" dirty="0"/>
              <a:t>Is it now 7.5% or 6.5% + .01*6.5%?  </a:t>
            </a:r>
          </a:p>
          <a:p>
            <a:pPr eaLnBrk="1" hangingPunct="1">
              <a:defRPr/>
            </a:pPr>
            <a:r>
              <a:rPr lang="en-US" dirty="0">
                <a:cs typeface="+mn-cs"/>
              </a:rPr>
              <a:t>To prevent confusion, specify changes in percentages (interest rates, yields) by using </a:t>
            </a:r>
            <a:r>
              <a:rPr lang="en-US" b="1" dirty="0">
                <a:cs typeface="+mn-cs"/>
              </a:rPr>
              <a:t>basis points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One Basis Point (</a:t>
            </a:r>
            <a:r>
              <a:rPr lang="en-US" dirty="0" err="1"/>
              <a:t>bip</a:t>
            </a:r>
            <a:r>
              <a:rPr lang="en-US" dirty="0"/>
              <a:t> or </a:t>
            </a:r>
            <a:r>
              <a:rPr lang="en-US" dirty="0" err="1"/>
              <a:t>bp</a:t>
            </a:r>
            <a:r>
              <a:rPr lang="en-US" dirty="0"/>
              <a:t>) is .01%, or .0001</a:t>
            </a:r>
          </a:p>
          <a:p>
            <a:pPr marL="920750" lvl="1" indent="-290513" algn="ctr">
              <a:buNone/>
              <a:defRPr/>
            </a:pPr>
            <a:r>
              <a:rPr lang="en-US" b="1" u="sng" dirty="0"/>
              <a:t>Example</a:t>
            </a:r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Assume </a:t>
            </a:r>
            <a:r>
              <a:rPr lang="en-US" b="1" dirty="0"/>
              <a:t>r </a:t>
            </a:r>
            <a:r>
              <a:rPr lang="en-US" dirty="0"/>
              <a:t>= 6.86% = 0.0686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100 bps = 1% = .01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10 bps = 0.1% = .001 </a:t>
            </a:r>
          </a:p>
          <a:p>
            <a:pPr marL="920750" lvl="2" indent="-290513">
              <a:buSzPct val="50000"/>
              <a:buFont typeface="Wingdings" pitchFamily="-105" charset="2"/>
              <a:buChar char="Ø"/>
              <a:defRPr/>
            </a:pPr>
            <a:r>
              <a:rPr lang="en-US" dirty="0"/>
              <a:t>1 </a:t>
            </a:r>
            <a:r>
              <a:rPr lang="en-US" dirty="0" err="1">
                <a:sym typeface="Wingdings" pitchFamily="2" charset="2"/>
              </a:rPr>
              <a:t>bp</a:t>
            </a:r>
            <a:r>
              <a:rPr lang="en-US" dirty="0">
                <a:sym typeface="Wingdings" pitchFamily="2" charset="2"/>
              </a:rPr>
              <a:t> = .01% = .0001</a:t>
            </a:r>
            <a:endParaRPr lang="en-US" dirty="0"/>
          </a:p>
          <a:p>
            <a:pPr marL="920750" lvl="1" indent="-290513">
              <a:buFont typeface="Wingdings" pitchFamily="-105" charset="2"/>
              <a:buChar char="Ø"/>
              <a:defRPr/>
            </a:pPr>
            <a:r>
              <a:rPr lang="en-US" dirty="0"/>
              <a:t>If </a:t>
            </a:r>
            <a:r>
              <a:rPr lang="en-US" b="1" dirty="0"/>
              <a:t>r </a:t>
            </a:r>
            <a:r>
              <a:rPr lang="en-US" dirty="0"/>
              <a:t>increases by 25 bps, it will increase to 6.86% + 0.25% or 7.11%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Basis Points</a:t>
            </a:r>
          </a:p>
        </p:txBody>
      </p:sp>
      <p:sp>
        <p:nvSpPr>
          <p:cNvPr id="2048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F995E23-1268-C342-9F3B-F62F466952C4}" type="slidenum">
              <a:rPr lang="en-US">
                <a:latin typeface="Calibri"/>
              </a:rPr>
              <a:pPr eaLnBrk="1" hangingPunct="1"/>
              <a:t>11</a:t>
            </a:fld>
            <a:endParaRPr lang="en-US">
              <a:latin typeface="Calibri"/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072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1384" y="975554"/>
            <a:ext cx="7581418" cy="39006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Basis Points Example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7" name="TextBox 6"/>
          <p:cNvSpPr txBox="1"/>
          <p:nvPr/>
        </p:nvSpPr>
        <p:spPr>
          <a:xfrm>
            <a:off x="2667000" y="5943601"/>
            <a:ext cx="21371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Source:  </a:t>
            </a:r>
            <a:r>
              <a:rPr lang="en-US" sz="1000" b="1" dirty="0" err="1"/>
              <a:t>Pepsico</a:t>
            </a:r>
            <a:r>
              <a:rPr lang="en-US" sz="1000" b="1" dirty="0"/>
              <a:t> 2013 Annual Report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20376" y="4867277"/>
            <a:ext cx="95349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sz="2800" b="1" dirty="0"/>
              <a:t>What is 170 basis points in percentage (%)? Why didn’t</a:t>
            </a:r>
          </a:p>
          <a:p>
            <a:r>
              <a:rPr lang="en-US" sz="2800" b="1" dirty="0"/>
              <a:t>PEP use percentage?</a:t>
            </a:r>
          </a:p>
        </p:txBody>
      </p:sp>
    </p:spTree>
    <p:extLst>
      <p:ext uri="{BB962C8B-B14F-4D97-AF65-F5344CB8AC3E}">
        <p14:creationId xmlns:p14="http://schemas.microsoft.com/office/powerpoint/2010/main" val="168001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one year?</a:t>
            </a:r>
          </a:p>
          <a:p>
            <a:r>
              <a:rPr lang="en-US" dirty="0"/>
              <a:t>What’s the rate of return, return, and net return in the previous example?</a:t>
            </a:r>
          </a:p>
          <a:p>
            <a:r>
              <a:rPr lang="en-US" dirty="0"/>
              <a:t>You invest $100 and sometime later the investment is worth $120.  What’s the rate of return?</a:t>
            </a:r>
          </a:p>
          <a:p>
            <a:r>
              <a:rPr lang="en-US" dirty="0"/>
              <a:t>You buy a bond yielding 6.25%.  A few days later, it’s yielding 6.35%.  By how many bps did the yield increase?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5837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You purchase a CD for $1,000 that earns 5% interest per annum.  Two years later, the FV of the CD will be $1,102.50, consisting of the original investment of $1,000 and two years’ total interest of $102.50.</a:t>
            </a:r>
            <a:r>
              <a:rPr lang="pt-BR" sz="2400" dirty="0">
                <a:ea typeface="ＭＳ Ｐゴシック" charset="0"/>
                <a:cs typeface="ＭＳ Ｐゴシック" charset="0"/>
              </a:rPr>
              <a:t>	</a:t>
            </a:r>
          </a:p>
          <a:p>
            <a:pPr marL="0" indent="0">
              <a:buNone/>
            </a:pPr>
            <a:r>
              <a:rPr lang="pt-BR" sz="2400" dirty="0">
                <a:ea typeface="ＭＳ Ｐゴシック" charset="0"/>
                <a:cs typeface="ＭＳ Ｐゴシック" charset="0"/>
              </a:rPr>
              <a:t>		</a:t>
            </a:r>
          </a:p>
          <a:p>
            <a:pPr marL="0" indent="0">
              <a:buNone/>
            </a:pPr>
            <a:r>
              <a:rPr lang="pt-BR" b="1" dirty="0">
                <a:ea typeface="ＭＳ Ｐゴシック" charset="0"/>
                <a:cs typeface="ＭＳ Ｐゴシック" charset="0"/>
              </a:rPr>
              <a:t>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$1,102.50 	</a:t>
            </a:r>
            <a:r>
              <a:rPr lang="en-US" sz="2400" b="1" dirty="0">
                <a:ea typeface="ＭＳ Ｐゴシック" charset="0"/>
                <a:cs typeface="ＭＳ Ｐゴシック" charset="0"/>
              </a:rPr>
              <a:t>= $1,000*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(1.05)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2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, or 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sz="2000" b="1" dirty="0">
                <a:ea typeface="ＭＳ Ｐゴシック" charset="0"/>
                <a:cs typeface="Times New Roman" charset="0"/>
              </a:rPr>
              <a:t>			</a:t>
            </a:r>
            <a:r>
              <a:rPr lang="en-US" b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 </a:t>
            </a:r>
            <a:r>
              <a:rPr lang="en-US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</a:p>
          <a:p>
            <a:pPr lvl="1">
              <a:buSzPct val="90000"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(C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+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*r) * 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*(1+r)*(1+r)</a:t>
            </a:r>
          </a:p>
          <a:p>
            <a:pPr lvl="1" eaLnBrk="1" hangingPunct="1">
              <a:buSzPct val="90000"/>
              <a:buFontTx/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			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2		</a:t>
            </a:r>
            <a:r>
              <a:rPr lang="en-US" b="1" dirty="0">
                <a:ea typeface="ＭＳ Ｐゴシック" charset="0"/>
                <a:cs typeface="Times New Roman" charset="0"/>
              </a:rPr>
              <a:t>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* (1+r)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2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lvl="1" eaLnBrk="1" hangingPunct="1">
              <a:buSzPct val="90000"/>
              <a:buFontTx/>
              <a:buNone/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Future Value and Multiple Periods</a:t>
            </a:r>
          </a:p>
        </p:txBody>
      </p:sp>
      <p:sp>
        <p:nvSpPr>
          <p:cNvPr id="2150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D95A8CB-7613-B24C-8273-DCD950BFF036}" type="slidenum">
              <a:rPr lang="en-US">
                <a:latin typeface="Calibri"/>
              </a:rPr>
              <a:pPr eaLnBrk="1" hangingPunct="1"/>
              <a:t>14</a:t>
            </a:fld>
            <a:endParaRPr lang="en-US">
              <a:latin typeface="Calibri"/>
            </a:endParaRPr>
          </a:p>
        </p:txBody>
      </p:sp>
      <p:sp>
        <p:nvSpPr>
          <p:cNvPr id="2150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397011" y="5188251"/>
            <a:ext cx="3753853" cy="481263"/>
          </a:xfrm>
          <a:prstGeom prst="rect">
            <a:avLst/>
          </a:prstGeom>
          <a:noFill/>
          <a:ln w="317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6701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0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60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60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0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60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608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08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4608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uiExpand="1" build="p" autoUpdateAnimBg="0"/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= FV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 algn="ctr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is the original investment or cash flow,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</a:t>
            </a:r>
            <a:r>
              <a:rPr lang="en-US" sz="3200" dirty="0">
                <a:ea typeface="ＭＳ Ｐゴシック" charset="0"/>
                <a:cs typeface="Times New Roman" charset="0"/>
              </a:rPr>
              <a:t> relevant rate of return,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 the number of periods.</a:t>
            </a:r>
          </a:p>
          <a:p>
            <a:pPr marL="457200" indent="-457200" algn="l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l">
              <a:lnSpc>
                <a:spcPct val="90000"/>
              </a:lnSpc>
            </a:pPr>
            <a:endParaRPr lang="en-US" b="1" dirty="0">
              <a:solidFill>
                <a:srgbClr val="C00000"/>
              </a:solidFill>
              <a:ea typeface="ＭＳ Ｐゴシック" charset="0"/>
              <a:cs typeface="ＭＳ Ｐゴシック" charset="0"/>
            </a:endParaRPr>
          </a:p>
          <a:p>
            <a:pPr marL="457200" indent="-457200" algn="l">
              <a:lnSpc>
                <a:spcPct val="90000"/>
              </a:lnSpc>
            </a:pPr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You invest $1,000 for 10 years at a return of 7% p.a.  What’s 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of the investment? 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Multiple Periods</a:t>
            </a:r>
          </a:p>
        </p:txBody>
      </p:sp>
      <p:sp>
        <p:nvSpPr>
          <p:cNvPr id="2253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52A3707-E01E-2446-AD95-C8AF03981D1C}" type="slidenum">
              <a:rPr lang="en-US">
                <a:latin typeface="Calibri"/>
              </a:rPr>
              <a:pPr eaLnBrk="1" hangingPunct="1"/>
              <a:t>15</a:t>
            </a:fld>
            <a:endParaRPr lang="en-US" dirty="0">
              <a:latin typeface="Calibri"/>
            </a:endParaRPr>
          </a:p>
        </p:txBody>
      </p:sp>
      <p:sp>
        <p:nvSpPr>
          <p:cNvPr id="2253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3376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An investment of C</a:t>
            </a:r>
            <a:r>
              <a:rPr lang="en-US" sz="28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800" dirty="0">
                <a:ea typeface="ＭＳ Ｐゴシック" charset="0"/>
                <a:cs typeface="Times New Roman" charset="0"/>
              </a:rPr>
              <a:t> earning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the same r</a:t>
            </a:r>
            <a:r>
              <a:rPr lang="en-US" sz="2800" dirty="0">
                <a:ea typeface="ＭＳ Ｐゴシック" charset="0"/>
                <a:cs typeface="Times New Roman" charset="0"/>
              </a:rPr>
              <a:t> per period for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periods grows to: 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 (1+ r)</a:t>
            </a:r>
            <a:r>
              <a:rPr lang="en-US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dirty="0">
                <a:ea typeface="ＭＳ Ｐゴシック" charset="0"/>
                <a:cs typeface="Times New Roman" charset="0"/>
              </a:rPr>
              <a:t>, or </a:t>
            </a:r>
          </a:p>
          <a:p>
            <a:pPr marL="515938" lvl="1" indent="-287338">
              <a:lnSpc>
                <a:spcPct val="90000"/>
              </a:lnSpc>
              <a:spcAft>
                <a:spcPts val="600"/>
              </a:spcAft>
            </a:pPr>
            <a:r>
              <a:rPr lang="en-US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dirty="0">
                <a:ea typeface="ＭＳ Ｐゴシック" charset="0"/>
                <a:cs typeface="Times New Roman" charset="0"/>
              </a:rPr>
              <a:t>= 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dirty="0">
                <a:ea typeface="ＭＳ Ｐゴシック" charset="0"/>
                <a:cs typeface="Times New Roman" charset="0"/>
              </a:rPr>
              <a:t>)*(1+r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dirty="0">
                <a:ea typeface="ＭＳ Ｐゴシック" charset="0"/>
                <a:cs typeface="Times New Roman" charset="0"/>
              </a:rPr>
              <a:t>)…(1+ r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dirty="0">
                <a:ea typeface="ＭＳ Ｐゴシック" charset="0"/>
                <a:cs typeface="Times New Roman" charset="0"/>
              </a:rPr>
              <a:t>), if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varies each period.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(1+r)</a:t>
            </a:r>
            <a:r>
              <a:rPr lang="en-US" sz="2800" dirty="0">
                <a:ea typeface="ＭＳ Ｐゴシック" charset="0"/>
                <a:cs typeface="Times New Roman" charset="0"/>
              </a:rPr>
              <a:t> terms can be represented by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),</a:t>
            </a:r>
            <a:r>
              <a:rPr lang="en-US" sz="2800" dirty="0">
                <a:ea typeface="ＭＳ Ｐゴシック" charset="0"/>
                <a:cs typeface="Times New Roman" charset="0"/>
              </a:rPr>
              <a:t> where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is the T period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holding rate of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-</a:t>
            </a:r>
            <a:r>
              <a:rPr lang="en-US" sz="2800" dirty="0">
                <a:ea typeface="ＭＳ Ｐゴシック" charset="0"/>
                <a:cs typeface="Times New Roman" charset="0"/>
              </a:rPr>
              <a:t>-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the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total percentage return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800" dirty="0">
                <a:ea typeface="ＭＳ Ｐゴシック" charset="0"/>
                <a:cs typeface="Times New Roman" charset="0"/>
              </a:rPr>
              <a:t>you earn by investing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dirty="0">
                <a:ea typeface="ＭＳ Ｐゴシック" charset="0"/>
                <a:cs typeface="Times New Roman" charset="0"/>
              </a:rPr>
              <a:t>periods at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dirty="0">
                <a:ea typeface="ＭＳ Ｐゴシック" charset="0"/>
                <a:cs typeface="Times New Roman" charset="0"/>
              </a:rPr>
              <a:t>%.</a:t>
            </a: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endParaRPr lang="en-US" sz="2800" dirty="0">
              <a:ea typeface="ＭＳ Ｐゴシック" charset="0"/>
              <a:cs typeface="Times New Roman" charset="0"/>
            </a:endParaRPr>
          </a:p>
          <a:p>
            <a:pPr marL="287338" indent="-287338">
              <a:lnSpc>
                <a:spcPct val="90000"/>
              </a:lnSpc>
              <a:spcAft>
                <a:spcPts val="600"/>
              </a:spcAft>
            </a:pPr>
            <a:r>
              <a:rPr lang="en-US" sz="2800" dirty="0">
                <a:ea typeface="ＭＳ Ｐゴシック" charset="0"/>
                <a:cs typeface="Times New Roman" charset="0"/>
              </a:rPr>
              <a:t>Given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T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C</a:t>
            </a:r>
            <a:r>
              <a:rPr lang="en-US" sz="2800" i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,</a:t>
            </a:r>
            <a:r>
              <a:rPr lang="en-US" sz="2800" dirty="0">
                <a:ea typeface="ＭＳ Ｐゴシック" charset="0"/>
                <a:cs typeface="Times New Roman" charset="0"/>
              </a:rPr>
              <a:t> and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, we can solve for </a:t>
            </a:r>
            <a:r>
              <a:rPr lang="en-US" sz="28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8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ea typeface="ＭＳ Ｐゴシック" charset="0"/>
                <a:cs typeface="Times New Roman" charset="0"/>
              </a:rPr>
              <a:t>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* (1+ r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dirty="0">
                <a:ea typeface="ＭＳ Ｐゴシック" charset="0"/>
                <a:cs typeface="Times New Roman" charset="0"/>
              </a:rPr>
              <a:t>) 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     </a:t>
            </a:r>
            <a:r>
              <a:rPr lang="en-US" sz="2400" dirty="0">
                <a:ea typeface="ＭＳ Ｐゴシック" charset="0"/>
                <a:cs typeface="Times New Roman" charset="0"/>
              </a:rPr>
              <a:t>==&gt;   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  <a:r>
              <a:rPr lang="en-US" sz="2400" dirty="0">
                <a:ea typeface="ＭＳ Ｐゴシック" charset="0"/>
                <a:cs typeface="Times New Roman" charset="0"/>
              </a:rPr>
              <a:t>=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 - 1  =  (C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dirty="0">
                <a:ea typeface="ＭＳ Ｐゴシック" charset="0"/>
                <a:cs typeface="Times New Roman" charset="0"/>
              </a:rPr>
              <a:t> -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dirty="0">
                <a:ea typeface="ＭＳ Ｐゴシック" charset="0"/>
                <a:cs typeface="Times New Roman" charset="0"/>
              </a:rPr>
              <a:t>) / C</a:t>
            </a:r>
            <a:r>
              <a:rPr lang="en-US" sz="2400" baseline="-25000" dirty="0">
                <a:ea typeface="ＭＳ Ｐゴシック" charset="0"/>
                <a:cs typeface="Times New Roman" charset="0"/>
              </a:rPr>
              <a:t>0  </a:t>
            </a:r>
          </a:p>
          <a:p>
            <a:pPr marL="344488" indent="-344488">
              <a:lnSpc>
                <a:spcPct val="90000"/>
              </a:lnSpc>
              <a:spcAft>
                <a:spcPts val="600"/>
              </a:spcAft>
            </a:pP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You are comparing your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 with your friend’s. What are important things to keep in mind when comparing </a:t>
            </a:r>
            <a:r>
              <a:rPr lang="en-US" sz="2400" b="1" dirty="0" err="1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HPRs</a:t>
            </a:r>
            <a:r>
              <a:rPr lang="en-US" sz="2400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?</a:t>
            </a:r>
            <a:r>
              <a:rPr lang="en-US" sz="2400" dirty="0">
                <a:ea typeface="ＭＳ Ｐゴシック" charset="0"/>
                <a:cs typeface="Times New Roman" charset="0"/>
              </a:rPr>
              <a:t> </a:t>
            </a:r>
          </a:p>
          <a:p>
            <a:pPr marL="806450" lvl="1">
              <a:lnSpc>
                <a:spcPct val="90000"/>
              </a:lnSpc>
              <a:spcAft>
                <a:spcPts val="600"/>
              </a:spcAft>
            </a:pPr>
            <a:endParaRPr lang="en-US" sz="2400" dirty="0">
              <a:ea typeface="ＭＳ Ｐゴシック" charset="0"/>
              <a:cs typeface="Times New Roman" charset="0"/>
            </a:endParaRPr>
          </a:p>
        </p:txBody>
      </p:sp>
      <p:sp>
        <p:nvSpPr>
          <p:cNvPr id="2355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355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74FECA71-7AAE-904E-A02C-8E86A918B24E}" type="slidenum">
              <a:rPr lang="en-US">
                <a:latin typeface="Calibri"/>
              </a:rPr>
              <a:pPr eaLnBrk="1" hangingPunct="1"/>
              <a:t>16</a:t>
            </a:fld>
            <a:endParaRPr lang="en-US">
              <a:latin typeface="Calibri"/>
            </a:endParaRPr>
          </a:p>
        </p:txBody>
      </p:sp>
      <p:sp>
        <p:nvSpPr>
          <p:cNvPr id="2355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6111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prstGeom prst="rect">
            <a:avLst/>
          </a:prstGeom>
        </p:spPr>
        <p:txBody>
          <a:bodyPr/>
          <a:lstStyle/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</a:t>
            </a:r>
            <a:r>
              <a:rPr lang="en-US" sz="2600" dirty="0">
                <a:ea typeface="ＭＳ Ｐゴシック" charset="0"/>
                <a:cs typeface="Times New Roman" charset="0"/>
              </a:rPr>
              <a:t>) *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1,2</a:t>
            </a:r>
            <a:r>
              <a:rPr lang="en-US" sz="2600" dirty="0">
                <a:ea typeface="ＭＳ Ｐゴシック" charset="0"/>
                <a:cs typeface="Times New Roman" charset="0"/>
              </a:rPr>
              <a:t>)*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2,3</a:t>
            </a:r>
            <a:r>
              <a:rPr lang="en-US" sz="2600" dirty="0">
                <a:ea typeface="ＭＳ Ｐゴシック" charset="0"/>
                <a:cs typeface="Times New Roman" charset="0"/>
              </a:rPr>
              <a:t>)…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T-1,T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) 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dirty="0">
                <a:ea typeface="ＭＳ Ｐゴシック" charset="0"/>
                <a:cs typeface="Times New Roman" charset="0"/>
              </a:rPr>
              <a:t> 		=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(1+ r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</a:t>
            </a:r>
            <a:r>
              <a:rPr lang="en-US" sz="2600" b="1" i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Times New Roman" charset="0"/>
              </a:rPr>
              <a:t> - 1</a:t>
            </a:r>
            <a:endParaRPr lang="en-US" sz="2600" baseline="30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endParaRPr lang="en-US" sz="26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Times New Roman" charset="0"/>
              </a:rPr>
              <a:t> </a:t>
            </a: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 = 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- 1 or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-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) /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  </a:t>
            </a: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endParaRPr lang="en-US" sz="2600" b="1" u="sng" dirty="0">
              <a:ea typeface="ＭＳ Ｐゴシック" charset="0"/>
              <a:cs typeface="ＭＳ Ｐゴシック" charset="0"/>
            </a:endParaRPr>
          </a:p>
          <a:p>
            <a:pPr marL="457200" indent="-457200" algn="ctr">
              <a:lnSpc>
                <a:spcPct val="8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 </a:t>
            </a:r>
          </a:p>
          <a:p>
            <a:pPr marL="457200" indent="-457200">
              <a:lnSpc>
                <a:spcPct val="8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You invest $1,000 for 10 years and the FV of the investment is </a:t>
            </a:r>
            <a:r>
              <a:rPr lang="en-US" sz="2600" dirty="0">
                <a:ea typeface="ＭＳ Ｐゴシック" charset="0"/>
                <a:cs typeface="Times New Roman" charset="0"/>
              </a:rPr>
              <a:t>$1,967.14.  What’s the HPR?</a:t>
            </a:r>
          </a:p>
          <a:p>
            <a:pPr marL="457200" indent="-457200">
              <a:lnSpc>
                <a:spcPct val="80000"/>
              </a:lnSpc>
            </a:pPr>
            <a:endParaRPr lang="en-US" sz="2600" b="1" i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80000"/>
              </a:lnSpc>
            </a:pPr>
            <a:r>
              <a:rPr lang="en-US" sz="26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26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	= (1,967.14 – 1,000) / 1,000</a:t>
            </a:r>
          </a:p>
          <a:p>
            <a:pPr marL="457200" indent="-457200">
              <a:lnSpc>
                <a:spcPct val="80000"/>
              </a:lnSpc>
              <a:buNone/>
            </a:pPr>
            <a:r>
              <a:rPr lang="en-US" sz="2600" b="1" dirty="0">
                <a:ea typeface="ＭＳ Ｐゴシック" charset="0"/>
                <a:cs typeface="Times New Roman" charset="0"/>
              </a:rPr>
              <a:t>			= 96.71%</a:t>
            </a:r>
          </a:p>
          <a:p>
            <a:pPr marL="457200" indent="-457200">
              <a:lnSpc>
                <a:spcPct val="80000"/>
              </a:lnSpc>
            </a:pPr>
            <a:endParaRPr lang="en-US" sz="1900" dirty="0">
              <a:ea typeface="ＭＳ Ｐゴシック" charset="0"/>
              <a:cs typeface="Times New Roman" charset="0"/>
            </a:endParaRPr>
          </a:p>
        </p:txBody>
      </p:sp>
      <p:sp>
        <p:nvSpPr>
          <p:cNvPr id="24580" name="Rectangle 2"/>
          <p:cNvSpPr>
            <a:spLocks noGrp="1" noChangeArrowheads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Holding Period Returns for Multiple Periods</a:t>
            </a:r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F0EFE47-B636-CC47-A323-AF7ACA13EFFF}" type="slidenum">
              <a:rPr lang="en-US">
                <a:latin typeface="Calibri"/>
              </a:rPr>
              <a:pPr eaLnBrk="1" hangingPunct="1"/>
              <a:t>17</a:t>
            </a:fld>
            <a:endParaRPr lang="en-US">
              <a:latin typeface="Calibri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2" name="Oval 1"/>
          <p:cNvSpPr/>
          <p:nvPr/>
        </p:nvSpPr>
        <p:spPr>
          <a:xfrm>
            <a:off x="831273" y="2286000"/>
            <a:ext cx="5278582" cy="87283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6462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uiExpand="1" build="p" autoUpdateAnimBg="0"/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6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4762" y="3321173"/>
            <a:ext cx="4887191" cy="2849440"/>
          </a:xfrm>
          <a:noFill/>
        </p:spPr>
      </p:pic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000" b="1" dirty="0">
                <a:ea typeface="ＭＳ Ｐゴシック" charset="0"/>
                <a:cs typeface="ＭＳ Ｐゴシック" charset="0"/>
              </a:rPr>
              <a:t>Compounding and Holding Period Returns</a:t>
            </a:r>
          </a:p>
        </p:txBody>
      </p:sp>
      <p:sp>
        <p:nvSpPr>
          <p:cNvPr id="25603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A3B5A5D-EA1A-4345-A087-AC665CCC27D8}" type="slidenum">
              <a:rPr lang="en-US">
                <a:latin typeface="Calibri"/>
              </a:rPr>
              <a:pPr eaLnBrk="1" hangingPunct="1"/>
              <a:t>18</a:t>
            </a:fld>
            <a:endParaRPr lang="en-US">
              <a:latin typeface="Calibri"/>
            </a:endParaRPr>
          </a:p>
        </p:txBody>
      </p:sp>
      <p:sp>
        <p:nvSpPr>
          <p:cNvPr id="2560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0" y="1371600"/>
            <a:ext cx="8839200" cy="4754563"/>
          </a:xfrm>
          <a:prstGeom prst="rect">
            <a:avLst/>
          </a:prstGeom>
        </p:spPr>
        <p:txBody>
          <a:bodyPr/>
          <a:lstStyle/>
          <a:p>
            <a:pPr marL="457200" indent="-457200"/>
            <a:endParaRPr lang="en-US" sz="24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0,10</a:t>
            </a:r>
            <a:r>
              <a:rPr lang="en-US" sz="4400" b="1" dirty="0">
                <a:ea typeface="ＭＳ Ｐゴシック" charset="0"/>
                <a:cs typeface="Times New Roman" charset="0"/>
              </a:rPr>
              <a:t>   ≠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  (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0,1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1,2 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+…+ </a:t>
            </a:r>
            <a:r>
              <a:rPr lang="en-US" sz="54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5400" b="1" i="1" baseline="-25000" dirty="0">
                <a:ea typeface="ＭＳ Ｐゴシック" charset="0"/>
                <a:cs typeface="Times New Roman" charset="0"/>
              </a:rPr>
              <a:t>9,10</a:t>
            </a:r>
            <a:r>
              <a:rPr lang="en-US" sz="5400" b="1" dirty="0">
                <a:ea typeface="ＭＳ Ｐゴシック" charset="0"/>
                <a:cs typeface="Times New Roman" charset="0"/>
                <a:sym typeface="Mathematica1" charset="0"/>
              </a:rPr>
              <a:t>)</a:t>
            </a: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2232025" y="62150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pic>
        <p:nvPicPr>
          <p:cNvPr id="46088" name="Picture 4" descr="MCj04246780000[1]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2110583"/>
            <a:ext cx="671945" cy="761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975100" y="21105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0" name="Oval 9"/>
          <p:cNvSpPr>
            <a:spLocks noChangeArrowheads="1"/>
          </p:cNvSpPr>
          <p:nvPr/>
        </p:nvSpPr>
        <p:spPr bwMode="auto">
          <a:xfrm>
            <a:off x="5378450" y="2089800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sp>
        <p:nvSpPr>
          <p:cNvPr id="11" name="Oval 10"/>
          <p:cNvSpPr>
            <a:spLocks noChangeArrowheads="1"/>
          </p:cNvSpPr>
          <p:nvPr/>
        </p:nvSpPr>
        <p:spPr bwMode="auto">
          <a:xfrm>
            <a:off x="6216650" y="2066782"/>
            <a:ext cx="381000" cy="762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>
              <a:defRPr/>
            </a:pPr>
            <a:endParaRPr lang="en-US">
              <a:solidFill>
                <a:schemeClr val="lt1"/>
              </a:solidFill>
              <a:latin typeface="Calibri"/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>
            <a:off x="2324100" y="1371600"/>
            <a:ext cx="0" cy="845127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7731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endParaRPr lang="en-US" sz="2600" b="1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Times New Roman" charset="0"/>
              </a:rPr>
              <a:t>FV = 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6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reflects compound interest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is 1000*(1+.07)</a:t>
            </a:r>
            <a:r>
              <a:rPr lang="en-US" sz="2600" baseline="30000" dirty="0">
                <a:ea typeface="ＭＳ Ｐゴシック" charset="0"/>
                <a:cs typeface="Times New Roman" charset="0"/>
              </a:rPr>
              <a:t>3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, or 1,225.04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2600" dirty="0">
                <a:ea typeface="ＭＳ Ｐゴシック" charset="0"/>
                <a:cs typeface="ＭＳ Ｐゴシック" charset="0"/>
              </a:rPr>
              <a:t> =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+  (C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600" b="1" dirty="0">
                <a:ea typeface="ＭＳ Ｐゴシック" charset="0"/>
                <a:cs typeface="Times New Roman" charset="0"/>
              </a:rPr>
              <a:t> * r) *T </a:t>
            </a:r>
            <a:r>
              <a:rPr lang="en-US" sz="2600" dirty="0">
                <a:ea typeface="ＭＳ Ｐゴシック" charset="0"/>
                <a:cs typeface="Times New Roman" charset="0"/>
              </a:rPr>
              <a:t>reflects simple interest</a:t>
            </a:r>
            <a:r>
              <a:rPr lang="en-US" sz="2600" b="1" baseline="-25000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marL="457200" indent="-457200">
              <a:lnSpc>
                <a:spcPct val="90000"/>
              </a:lnSpc>
            </a:pPr>
            <a:r>
              <a:rPr lang="en-US" sz="2600" dirty="0">
                <a:ea typeface="ＭＳ Ｐゴシック" charset="0"/>
                <a:cs typeface="ＭＳ Ｐゴシック" charset="0"/>
              </a:rPr>
              <a:t>The FV of 1,000 that earns 7% p.a. simple interest is 1000 + 1000*.07*3 , or 1,210</a:t>
            </a:r>
          </a:p>
          <a:p>
            <a:pPr marL="457200" indent="-457200">
              <a:lnSpc>
                <a:spcPct val="90000"/>
              </a:lnSpc>
            </a:pPr>
            <a:endParaRPr lang="en-US" sz="2600" b="1" baseline="-250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600" b="1" dirty="0">
                <a:ea typeface="ＭＳ Ｐゴシック" charset="0"/>
                <a:cs typeface="ＭＳ Ｐゴシック" charset="0"/>
              </a:rPr>
              <a:t>Simple interest is for simpletons!</a:t>
            </a:r>
          </a:p>
          <a:p>
            <a:pPr marL="457200" indent="-457200">
              <a:lnSpc>
                <a:spcPct val="90000"/>
              </a:lnSpc>
            </a:pPr>
            <a:endParaRPr lang="en-US" sz="2600" dirty="0">
              <a:ea typeface="ＭＳ Ｐゴシック" charset="0"/>
              <a:cs typeface="ＭＳ Ｐゴシック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6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</a:p>
        </p:txBody>
      </p:sp>
      <p:sp>
        <p:nvSpPr>
          <p:cNvPr id="2662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3E2CABB-C5D0-6B47-8894-2C816D94001A}" type="slidenum">
              <a:rPr lang="en-US">
                <a:latin typeface="Calibri"/>
              </a:rPr>
              <a:pPr eaLnBrk="1" hangingPunct="1"/>
              <a:t>19</a:t>
            </a:fld>
            <a:endParaRPr lang="en-US">
              <a:latin typeface="Calibri"/>
            </a:endParaRPr>
          </a:p>
        </p:txBody>
      </p:sp>
      <p:sp>
        <p:nvSpPr>
          <p:cNvPr id="2662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4813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5781" y="4488873"/>
            <a:ext cx="1149927" cy="8451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355879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849EEF-8BBE-F8F8-9ADD-F8C5BA778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F59BF1-997C-CE7C-6CCD-61FD773F9111}"/>
              </a:ext>
            </a:extLst>
          </p:cNvPr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F8D086-E9AE-B7AA-2306-7511E779A35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0767DB-9535-41B1-F70C-DD411C632C1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98C192-19E0-CB0E-7E87-AA2EC96A965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0AF965D-CD58-EB42-86D6-A79C3F3770C6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3081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CorpFin13_FV.pdf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2" y="533163"/>
            <a:ext cx="9591180" cy="5811838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>
                <a:ea typeface="ＭＳ Ｐゴシック" charset="0"/>
                <a:cs typeface="ＭＳ Ｐゴシック" charset="0"/>
              </a:rPr>
              <a:t>Compound and Simple Interest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89191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ea typeface="ＭＳ Ｐゴシック" charset="0"/>
                <a:cs typeface="ＭＳ Ｐゴシック" charset="0"/>
              </a:rPr>
              <a:t>Future Value of $10,000 in 150 Years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/>
              <a:pPr/>
              <a:t>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" y="809297"/>
            <a:ext cx="11277600" cy="488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21925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</a:t>
            </a:r>
            <a:r>
              <a:rPr lang="en-US" dirty="0" err="1">
                <a:ea typeface="ＭＳ Ｐゴシック" charset="0"/>
                <a:cs typeface="ＭＳ Ｐゴシック" charset="0"/>
              </a:rPr>
              <a:t>FV</a:t>
            </a:r>
            <a:r>
              <a:rPr lang="en-US" dirty="0">
                <a:ea typeface="ＭＳ Ｐゴシック" charset="0"/>
                <a:cs typeface="ＭＳ Ｐゴシック" charset="0"/>
              </a:rPr>
              <a:t> formula can be manipulated to solve for either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T </a:t>
            </a:r>
            <a:r>
              <a:rPr lang="en-US" dirty="0">
                <a:ea typeface="ＭＳ Ｐゴシック" charset="0"/>
                <a:cs typeface="ＭＳ Ｐゴシック" charset="0"/>
              </a:rPr>
              <a:t> or </a:t>
            </a:r>
            <a:r>
              <a:rPr lang="en-US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8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buy a CD for $1,000 that promises a return of 7% interest, p.a.  How many years before its value grows to $2,000? </a:t>
            </a:r>
          </a:p>
          <a:p>
            <a:pPr eaLnBrk="1" hangingPunct="1">
              <a:lnSpc>
                <a:spcPct val="80000"/>
              </a:lnSpc>
            </a:pPr>
            <a:endParaRPr lang="en-US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 err="1">
                <a:ea typeface="ＭＳ Ｐゴシック" charset="0"/>
                <a:cs typeface="Times New Roman" charset="0"/>
              </a:rPr>
              <a:t>FV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2000 		= 1000*(1+.07)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(1.07)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		= 2000 / 1000 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Ln 1.07 </a:t>
            </a:r>
            <a:r>
              <a:rPr lang="en-US" sz="2400" b="1">
                <a:ea typeface="ＭＳ Ｐゴシック" charset="0"/>
                <a:cs typeface="Times New Roman" charset="0"/>
              </a:rPr>
              <a:t>		= 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Ln 2    </a:t>
            </a:r>
            <a:r>
              <a:rPr lang="en-US" sz="2400" dirty="0">
                <a:ea typeface="ＭＳ Ｐゴシック" charset="0"/>
                <a:cs typeface="Times New Roman" charset="0"/>
              </a:rPr>
              <a:t>[Note:  Ln X</a:t>
            </a:r>
            <a:r>
              <a:rPr lang="en-US" sz="2400" baseline="30000" dirty="0">
                <a:ea typeface="ＭＳ Ｐゴシック" charset="0"/>
                <a:cs typeface="Times New Roman" charset="0"/>
              </a:rPr>
              <a:t>T  </a:t>
            </a:r>
            <a:r>
              <a:rPr lang="en-US" sz="2400" dirty="0">
                <a:ea typeface="ＭＳ Ｐゴシック" charset="0"/>
                <a:cs typeface="Times New Roman" charset="0"/>
              </a:rPr>
              <a:t>  =  T Ln X]</a:t>
            </a:r>
            <a:endParaRPr lang="en-US" sz="2400" b="1" dirty="0">
              <a:ea typeface="ＭＳ Ｐゴシック" charset="0"/>
              <a:cs typeface="Times New Roman" charset="0"/>
            </a:endParaRP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Ln 2 / Ln 1.07</a:t>
            </a:r>
          </a:p>
          <a:p>
            <a:pPr lvl="1">
              <a:lnSpc>
                <a:spcPct val="80000"/>
              </a:lnSpc>
            </a:pPr>
            <a:r>
              <a:rPr lang="en-US" sz="2400" b="1" dirty="0">
                <a:ea typeface="ＭＳ Ｐゴシック" charset="0"/>
                <a:cs typeface="Times New Roman" charset="0"/>
              </a:rPr>
              <a:t>T 			= 10.244 years</a:t>
            </a:r>
          </a:p>
          <a:p>
            <a:pPr lvl="1">
              <a:lnSpc>
                <a:spcPct val="8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8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297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213D60B-0E09-9A45-84D8-00456E1870CB}" type="slidenum">
              <a:rPr lang="en-US">
                <a:latin typeface="Calibri"/>
              </a:rPr>
              <a:pPr eaLnBrk="1" hangingPunct="1"/>
              <a:t>22</a:t>
            </a:fld>
            <a:endParaRPr lang="en-US">
              <a:latin typeface="Calibri"/>
            </a:endParaRPr>
          </a:p>
        </p:txBody>
      </p:sp>
      <p:sp>
        <p:nvSpPr>
          <p:cNvPr id="2969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774136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The FV formula can be manipulated to solve for either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 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or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. 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ＭＳ Ｐゴシック" charset="0"/>
              </a:rPr>
              <a:t>If law school will cost $200,000 in 15 years, and you have $20,000 today, what rate of return do you have to earn to cover the cost? </a:t>
            </a:r>
          </a:p>
          <a:p>
            <a:pPr eaLnBrk="1" hangingPunct="1">
              <a:lnSpc>
                <a:spcPct val="90000"/>
              </a:lnSpc>
            </a:pPr>
            <a:endParaRPr lang="en-US" sz="2400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FV 		= C</a:t>
            </a:r>
            <a:r>
              <a:rPr lang="en-US" sz="24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 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200,000 	= 20,000*(1+ 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(1+r)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15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	= 200,000 / 20,000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dirty="0">
                <a:ea typeface="ＭＳ Ｐゴシック" charset="0"/>
                <a:cs typeface="Times New Roman" charset="0"/>
              </a:rPr>
              <a:t>			(1+r)	 	= 10</a:t>
            </a:r>
            <a:r>
              <a:rPr lang="en-US" sz="2400" b="1" baseline="30000" dirty="0">
                <a:ea typeface="ＭＳ Ｐゴシック" charset="0"/>
                <a:cs typeface="Times New Roman" charset="0"/>
              </a:rPr>
              <a:t>1/15</a:t>
            </a:r>
          </a:p>
          <a:p>
            <a:pPr eaLnBrk="1" hangingPunct="1">
              <a:lnSpc>
                <a:spcPct val="90000"/>
              </a:lnSpc>
              <a:buNone/>
            </a:pPr>
            <a:r>
              <a:rPr lang="en-US" sz="2400" b="1" baseline="30000" dirty="0">
                <a:ea typeface="ＭＳ Ｐゴシック" charset="0"/>
                <a:cs typeface="Times New Roman" charset="0"/>
              </a:rPr>
              <a:t>			</a:t>
            </a:r>
            <a:r>
              <a:rPr lang="en-US" sz="2400" b="1" dirty="0">
                <a:ea typeface="ＭＳ Ｐゴシック" charset="0"/>
                <a:cs typeface="Times New Roman" charset="0"/>
              </a:rPr>
              <a:t>r		= 16.59 %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07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Other Applications</a:t>
            </a:r>
          </a:p>
        </p:txBody>
      </p:sp>
      <p:sp>
        <p:nvSpPr>
          <p:cNvPr id="3072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ED698F4-997F-AD48-90A6-2CC4663B5676}" type="slidenum">
              <a:rPr lang="en-US">
                <a:latin typeface="Calibri"/>
              </a:rPr>
              <a:pPr eaLnBrk="1" hangingPunct="1"/>
              <a:t>23</a:t>
            </a:fld>
            <a:endParaRPr lang="en-US">
              <a:latin typeface="Calibri"/>
            </a:endParaRPr>
          </a:p>
        </p:txBody>
      </p:sp>
      <p:sp>
        <p:nvSpPr>
          <p:cNvPr id="3072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2028605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 for 10 years?</a:t>
            </a:r>
          </a:p>
          <a:p>
            <a:r>
              <a:rPr lang="en-US" dirty="0"/>
              <a:t>You invest $100 and sometime later the investment is worth $200.  What’s the holding rate of return?</a:t>
            </a:r>
          </a:p>
          <a:p>
            <a:r>
              <a:rPr lang="en-US" dirty="0"/>
              <a:t>What’s the rule of 72?</a:t>
            </a:r>
          </a:p>
          <a:p>
            <a:r>
              <a:rPr lang="en-US" dirty="0"/>
              <a:t>You invest $10,000 today.  How many years until you have $1,000,000 if you earn 8% p.a.?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0662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Interest is generally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quoted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as an annual rate, but it may be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compounded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more frequently.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The FV formula must be adjusted to account for the effect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intra-year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compounding.</a:t>
            </a:r>
          </a:p>
          <a:p>
            <a:r>
              <a:rPr lang="en-US" sz="2400" dirty="0">
                <a:ea typeface="ＭＳ Ｐゴシック" charset="0"/>
                <a:cs typeface="ＭＳ Ｐゴシック" charset="0"/>
              </a:rPr>
              <a:t>Compounding an investment </a:t>
            </a:r>
            <a:r>
              <a:rPr lang="en-US" sz="2400" b="1" i="1" dirty="0">
                <a:ea typeface="ＭＳ Ｐゴシック" charset="0"/>
                <a:cs typeface="ＭＳ Ｐゴシック" charset="0"/>
              </a:rPr>
              <a:t>m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times a year at an annual rate of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r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for </a:t>
            </a:r>
            <a:r>
              <a:rPr lang="en-US" sz="2400" i="1" dirty="0">
                <a:ea typeface="ＭＳ Ｐゴシック" charset="0"/>
                <a:cs typeface="ＭＳ Ｐゴシック" charset="0"/>
              </a:rPr>
              <a:t>T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years provides for future value of wealth of:</a:t>
            </a:r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102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43FC2F4-3D2D-1649-BC9D-BC727E4BC3AA}" type="slidenum">
              <a:rPr lang="en-US">
                <a:latin typeface="Calibri"/>
              </a:rPr>
              <a:pPr eaLnBrk="1" hangingPunct="1"/>
              <a:t>25</a:t>
            </a:fld>
            <a:endParaRPr lang="en-US">
              <a:latin typeface="Calibri"/>
            </a:endParaRPr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5837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97966490"/>
              </p:ext>
            </p:extLst>
          </p:nvPr>
        </p:nvGraphicFramePr>
        <p:xfrm>
          <a:off x="3543300" y="4127500"/>
          <a:ext cx="45720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279800" imgH="420480" progId="Equation.3">
                  <p:embed/>
                </p:oleObj>
              </mc:Choice>
              <mc:Fallback>
                <p:oleObj name="Equation" r:id="rId3" imgW="12798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3300" y="4127500"/>
                        <a:ext cx="4572000" cy="1143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331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11" grpId="0" build="p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2052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10AA8F7D-C448-2A45-85C0-9B7851962DEC}" type="slidenum">
              <a:rPr lang="en-US">
                <a:latin typeface="Calibri"/>
              </a:rPr>
              <a:pPr eaLnBrk="1" hangingPunct="1"/>
              <a:t>26</a:t>
            </a:fld>
            <a:endParaRPr lang="en-US">
              <a:latin typeface="Calibri"/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0659" name="Rectangle 3"/>
          <p:cNvSpPr>
            <a:spLocks noChangeArrowheads="1"/>
          </p:cNvSpPr>
          <p:nvPr/>
        </p:nvSpPr>
        <p:spPr bwMode="auto">
          <a:xfrm>
            <a:off x="1184009" y="1160257"/>
            <a:ext cx="9933709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 algn="ctr">
              <a:spcBef>
                <a:spcPct val="20000"/>
              </a:spcBef>
              <a:buClr>
                <a:srgbClr val="671739"/>
              </a:buClr>
            </a:pPr>
            <a:r>
              <a:rPr lang="en-US" sz="2800" b="1" u="sng" dirty="0">
                <a:latin typeface="Calibri"/>
              </a:rPr>
              <a:t>Example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r>
              <a:rPr lang="en-US" sz="2800" dirty="0">
                <a:latin typeface="Calibri"/>
              </a:rPr>
              <a:t>If you invest $50 for 3 years at 12%, compounded semi-annually, what the FV?</a:t>
            </a:r>
          </a:p>
        </p:txBody>
      </p:sp>
      <p:graphicFrame>
        <p:nvGraphicFramePr>
          <p:cNvPr id="604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72003649"/>
              </p:ext>
            </p:extLst>
          </p:nvPr>
        </p:nvGraphicFramePr>
        <p:xfrm>
          <a:off x="2222500" y="3839472"/>
          <a:ext cx="7467600" cy="1143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80000" imgH="420480" progId="Equation.3">
                  <p:embed/>
                </p:oleObj>
              </mc:Choice>
              <mc:Fallback>
                <p:oleObj name="Equation" r:id="rId3" imgW="2880000" imgH="420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2500" y="3839472"/>
                        <a:ext cx="7467600" cy="1143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712913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659" grpId="0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Stated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SAR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Nominal Rate or Annual Interest Rate</a:t>
            </a:r>
          </a:p>
          <a:p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Annual Percentage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  <a:p>
            <a:pPr lvl="1"/>
            <a:r>
              <a:rPr lang="en-US" sz="2400" dirty="0">
                <a:ea typeface="ＭＳ Ｐゴシック" charset="0"/>
              </a:rPr>
              <a:t>(Rate per period) x (# periods per year)</a:t>
            </a:r>
          </a:p>
          <a:p>
            <a:pPr>
              <a:buNone/>
            </a:pPr>
            <a:endParaRPr lang="en-US" sz="2800" dirty="0">
              <a:ea typeface="ＭＳ Ｐゴシック" charset="0"/>
              <a:cs typeface="ＭＳ Ｐゴシック" charset="0"/>
            </a:endParaRPr>
          </a:p>
          <a:p>
            <a:r>
              <a:rPr lang="en-US" sz="2800" dirty="0">
                <a:ea typeface="ＭＳ Ｐゴシック" charset="0"/>
                <a:cs typeface="ＭＳ Ｐゴシック" charset="0"/>
              </a:rPr>
              <a:t>Effective Annual Rate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EAR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 or Annual Percentage Yield (</a:t>
            </a:r>
            <a:r>
              <a:rPr lang="en-US" sz="2800" b="1" dirty="0">
                <a:ea typeface="ＭＳ Ｐゴシック" charset="0"/>
                <a:cs typeface="ＭＳ Ｐゴシック" charset="0"/>
              </a:rPr>
              <a:t>APY</a:t>
            </a:r>
            <a:r>
              <a:rPr lang="en-US" sz="2800" dirty="0">
                <a:ea typeface="ＭＳ Ｐゴシック" charset="0"/>
                <a:cs typeface="ＭＳ Ｐゴシック" charset="0"/>
              </a:rPr>
              <a:t>)</a:t>
            </a:r>
          </a:p>
        </p:txBody>
      </p:sp>
      <p:sp>
        <p:nvSpPr>
          <p:cNvPr id="31748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Compounding Periods</a:t>
            </a:r>
          </a:p>
        </p:txBody>
      </p:sp>
      <p:sp>
        <p:nvSpPr>
          <p:cNvPr id="3174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603944F-795F-5744-811B-864ED659D00F}" type="slidenum">
              <a:rPr lang="en-US">
                <a:latin typeface="Calibri"/>
              </a:rPr>
              <a:pPr eaLnBrk="1" hangingPunct="1"/>
              <a:t>27</a:t>
            </a:fld>
            <a:endParaRPr lang="en-US">
              <a:latin typeface="Calibri"/>
            </a:endParaRPr>
          </a:p>
        </p:txBody>
      </p:sp>
      <p:sp>
        <p:nvSpPr>
          <p:cNvPr id="3174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81843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07" grpId="0" build="p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9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Effective Annual Rates</a:t>
            </a:r>
          </a:p>
        </p:txBody>
      </p:sp>
      <p:sp>
        <p:nvSpPr>
          <p:cNvPr id="3078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C45C61B4-CE0B-8A46-86CF-DDCF9DAD1C8B}" type="slidenum">
              <a:rPr lang="en-US">
                <a:latin typeface="Calibri"/>
              </a:rPr>
              <a:pPr eaLnBrk="1" hangingPunct="1"/>
              <a:t>28</a:t>
            </a:fld>
            <a:endParaRPr lang="en-US">
              <a:latin typeface="Calibri"/>
            </a:endParaRPr>
          </a:p>
        </p:txBody>
      </p:sp>
      <p:sp>
        <p:nvSpPr>
          <p:cNvPr id="3077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74755" name="Rectangle 3"/>
          <p:cNvSpPr>
            <a:spLocks noChangeArrowheads="1"/>
          </p:cNvSpPr>
          <p:nvPr/>
        </p:nvSpPr>
        <p:spPr bwMode="auto">
          <a:xfrm>
            <a:off x="678319" y="1144040"/>
            <a:ext cx="10806545" cy="250717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/>
          <a:lstStyle/>
          <a:p>
            <a:pPr marL="457200" indent="-2794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Effective Annual Interest Rate </a:t>
            </a:r>
            <a:r>
              <a:rPr lang="en-US" sz="2800" dirty="0">
                <a:latin typeface="Calibri"/>
                <a:ea typeface="ＭＳ Ｐゴシック" pitchFamily="-105" charset="-128"/>
              </a:rPr>
              <a:t>(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) is the </a:t>
            </a:r>
            <a:r>
              <a:rPr lang="en-US" sz="2800" u="sng" dirty="0">
                <a:latin typeface="Calibri"/>
                <a:ea typeface="ＭＳ Ｐゴシック" pitchFamily="-105" charset="-128"/>
              </a:rPr>
              <a:t>annual rate</a:t>
            </a:r>
            <a:r>
              <a:rPr lang="en-US" sz="2800" dirty="0">
                <a:latin typeface="Calibri"/>
                <a:ea typeface="ＭＳ Ｐゴシック" pitchFamily="-105" charset="-128"/>
              </a:rPr>
              <a:t> that would give the same end-of-investment wealth as the nominal rate.</a:t>
            </a:r>
          </a:p>
          <a:p>
            <a:pPr marL="457200" indent="-228600">
              <a:spcBef>
                <a:spcPct val="20000"/>
              </a:spcBef>
              <a:buClr>
                <a:schemeClr val="tx1"/>
              </a:buClr>
              <a:buFontTx/>
              <a:buChar char="•"/>
              <a:defRPr/>
            </a:pPr>
            <a:r>
              <a:rPr lang="en-US" sz="2800" dirty="0">
                <a:latin typeface="Calibri"/>
                <a:ea typeface="ＭＳ Ｐゴシック" pitchFamily="-105" charset="-128"/>
              </a:rPr>
              <a:t>In the above example (12%, compounded semi-annually), what’s the </a:t>
            </a:r>
            <a:r>
              <a:rPr lang="en-US" sz="2800" b="1" dirty="0">
                <a:latin typeface="Calibri"/>
                <a:ea typeface="ＭＳ Ｐゴシック" pitchFamily="-105" charset="-128"/>
              </a:rPr>
              <a:t>EAR</a:t>
            </a:r>
            <a:r>
              <a:rPr lang="en-US" sz="2800" dirty="0">
                <a:latin typeface="Calibri"/>
                <a:ea typeface="ＭＳ Ｐゴシック" pitchFamily="-105" charset="-128"/>
              </a:rPr>
              <a:t>?</a:t>
            </a:r>
          </a:p>
        </p:txBody>
      </p:sp>
      <p:graphicFrame>
        <p:nvGraphicFramePr>
          <p:cNvPr id="6451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2954533"/>
              </p:ext>
            </p:extLst>
          </p:nvPr>
        </p:nvGraphicFramePr>
        <p:xfrm>
          <a:off x="2147455" y="3275775"/>
          <a:ext cx="6248400" cy="750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870640" imgH="356400" progId="Equation.3">
                  <p:embed/>
                </p:oleObj>
              </mc:Choice>
              <mc:Fallback>
                <p:oleObj name="Equation" r:id="rId3" imgW="28706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7455" y="3275775"/>
                        <a:ext cx="6248400" cy="750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7803980"/>
              </p:ext>
            </p:extLst>
          </p:nvPr>
        </p:nvGraphicFramePr>
        <p:xfrm>
          <a:off x="2201430" y="4145725"/>
          <a:ext cx="4103688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572480" imgH="219240" progId="Equation.3">
                  <p:embed/>
                </p:oleObj>
              </mc:Choice>
              <mc:Fallback>
                <p:oleObj name="Equation" r:id="rId5" imgW="1572480" imgH="219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1430" y="4145725"/>
                        <a:ext cx="4103688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2043282"/>
              </p:ext>
            </p:extLst>
          </p:nvPr>
        </p:nvGraphicFramePr>
        <p:xfrm>
          <a:off x="2223655" y="4799775"/>
          <a:ext cx="4800600" cy="833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22800" imgH="429480" progId="Equation.3">
                  <p:embed/>
                </p:oleObj>
              </mc:Choice>
              <mc:Fallback>
                <p:oleObj name="Equation" r:id="rId7" imgW="2422800" imgH="429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4799775"/>
                        <a:ext cx="4800600" cy="833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blurRad="63500" dist="38097" dir="2700000" algn="ctr" rotWithShape="0">
                                <a:schemeClr val="bg2">
                                  <a:alpha val="74997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94553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7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755" grpId="0" build="allAtOnce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665017" y="717659"/>
            <a:ext cx="11277600" cy="2083485"/>
          </a:xfrm>
        </p:spPr>
        <p:txBody>
          <a:bodyPr/>
          <a:lstStyle/>
          <a:p>
            <a:pPr algn="ctr">
              <a:spcAft>
                <a:spcPts val="650"/>
              </a:spcAft>
              <a:buNone/>
            </a:pPr>
            <a:r>
              <a:rPr lang="en-US" sz="26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>
              <a:spcAft>
                <a:spcPts val="650"/>
              </a:spcAft>
            </a:pPr>
            <a:r>
              <a:rPr lang="en-US" sz="2600" dirty="0">
                <a:ea typeface="ＭＳ Ｐゴシック" charset="0"/>
                <a:cs typeface="ＭＳ Ｐゴシック" charset="0"/>
              </a:rPr>
              <a:t>Find the EAR of an 18% APR loan that is compounded monthly.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a loan with a monthly interest rate rate of 1.5% [18%/12]</a:t>
            </a:r>
          </a:p>
          <a:p>
            <a:pPr marL="571500" lvl="1" indent="-342900">
              <a:spcAft>
                <a:spcPts val="650"/>
              </a:spcAft>
            </a:pPr>
            <a:r>
              <a:rPr lang="en-US" sz="2200" dirty="0">
                <a:ea typeface="ＭＳ Ｐゴシック" charset="0"/>
              </a:rPr>
              <a:t>This is equivalent to a loan with an annual interest rate of 19.56%.</a:t>
            </a:r>
          </a:p>
        </p:txBody>
      </p:sp>
      <p:sp>
        <p:nvSpPr>
          <p:cNvPr id="4101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4100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7182421-3682-5841-903B-2B97B660FFB3}" type="slidenum">
              <a:rPr lang="en-US">
                <a:latin typeface="Calibri"/>
              </a:rPr>
              <a:pPr eaLnBrk="1" hangingPunct="1"/>
              <a:t>29</a:t>
            </a:fld>
            <a:endParaRPr lang="en-US">
              <a:latin typeface="Calibri"/>
            </a:endParaRPr>
          </a:p>
        </p:txBody>
      </p:sp>
      <p:sp>
        <p:nvSpPr>
          <p:cNvPr id="4099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latin typeface="Cambria Math" charset="0"/>
                        </a:rPr>
                        <m:t>1+</m:t>
                      </m:r>
                      <m:r>
                        <a:rPr lang="en-US" sz="4000" i="1">
                          <a:latin typeface="Cambria Math" charset="0"/>
                        </a:rPr>
                        <m:t>𝐸𝐴𝑅</m:t>
                      </m:r>
                      <m:r>
                        <a:rPr lang="en-US" sz="4000" b="0" i="1" smtClean="0">
                          <a:latin typeface="Cambria Math" charset="0"/>
                        </a:rPr>
                        <m:t>=1.1956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017" y="4695754"/>
                <a:ext cx="10394973" cy="6155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3600" dirty="0">
                    <a:latin typeface="Cambria Math" charset="0"/>
                    <a:ea typeface="Cambria Math" charset="0"/>
                    <a:cs typeface="Cambria Math" charset="0"/>
                  </a:rPr>
                  <a:t>   1+ EAR</a:t>
                </a:r>
                <a14:m>
                  <m:oMath xmlns:m="http://schemas.openxmlformats.org/officeDocument/2006/math">
                    <m:r>
                      <a:rPr lang="el-GR" sz="3600" i="1" smtClean="0">
                        <a:latin typeface="Cambria Math" charset="0"/>
                        <a:ea typeface="Cambria Math" charset="0"/>
                        <a:cs typeface="Cambria Math" charset="0"/>
                      </a:rPr>
                      <m:t>=</m:t>
                    </m:r>
                    <m:sSup>
                      <m:sSupPr>
                        <m:ctrlPr>
                          <a:rPr lang="is-IS" sz="3600" i="1" smtClean="0">
                            <a:latin typeface="Cambria Math" panose="02040503050406030204" pitchFamily="18" charset="0"/>
                            <a:ea typeface="Cambria Math" charset="0"/>
                            <a:cs typeface="Cambria Math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is-IS" sz="3600" i="1">
                                <a:latin typeface="Cambria Math" panose="02040503050406030204" pitchFamily="18" charset="0"/>
                                <a:ea typeface="Cambria Math" charset="0"/>
                                <a:cs typeface="Cambria Math" charset="0"/>
                              </a:rPr>
                            </m:ctrlPr>
                          </m:dPr>
                          <m:e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1+ </m:t>
                            </m:r>
                            <m:f>
                              <m:fPr>
                                <m:ctrlPr>
                                  <a:rPr lang="bg-BG" sz="3600" i="1">
                                    <a:latin typeface="Cambria Math" panose="02040503050406030204" pitchFamily="18" charset="0"/>
                                    <a:ea typeface="Cambria Math" charset="0"/>
                                    <a:cs typeface="Cambria Math" charset="0"/>
                                  </a:rPr>
                                </m:ctrlPr>
                              </m:fPr>
                              <m:num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.18</m:t>
                                </m:r>
                              </m:num>
                              <m:den>
                                <m:r>
                                  <a:rPr lang="en-US" sz="3600" b="0" i="1" smtClean="0">
                                    <a:latin typeface="Cambria Math" charset="0"/>
                                    <a:ea typeface="Cambria Math" charset="0"/>
                                    <a:cs typeface="Cambria Math" charset="0"/>
                                  </a:rPr>
                                  <m:t>12</m:t>
                                </m:r>
                              </m:den>
                            </m:f>
                            <m:r>
                              <a:rPr lang="en-US" sz="3600" i="1">
                                <a:latin typeface="Cambria Math" charset="0"/>
                                <a:ea typeface="Cambria Math" charset="0"/>
                                <a:cs typeface="Cambria Math" charset="0"/>
                              </a:rPr>
                              <m:t> </m:t>
                            </m:r>
                          </m:e>
                        </m:d>
                      </m:e>
                      <m:sup>
                        <m:r>
                          <a:rPr lang="en-US" sz="3600" b="0" i="1" smtClean="0">
                            <a:latin typeface="Cambria Math" charset="0"/>
                            <a:ea typeface="Cambria Math" charset="0"/>
                            <a:cs typeface="Cambria Math" charset="0"/>
                          </a:rPr>
                          <m:t>12</m:t>
                        </m:r>
                      </m:sup>
                    </m:sSup>
                  </m:oMath>
                </a14:m>
                <a:endParaRPr lang="en-US" sz="3600" dirty="0">
                  <a:latin typeface="Cambria Math" charset="0"/>
                  <a:ea typeface="Cambria Math" charset="0"/>
                  <a:cs typeface="Cambria Math" charset="0"/>
                </a:endParaRPr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9954" y="3368105"/>
                <a:ext cx="7800110" cy="938527"/>
              </a:xfrm>
              <a:prstGeom prst="rect">
                <a:avLst/>
              </a:prstGeom>
              <a:blipFill rotWithShape="0">
                <a:blip r:embed="rId4"/>
                <a:stretch>
                  <a:fillRect b="-13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/>
              <p:cNvSpPr txBox="1"/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4000" i="1" smtClean="0">
                        <a:latin typeface="Cambria Math" charset="0"/>
                      </a:rPr>
                      <m:t>𝐸𝐴𝑅</m:t>
                    </m:r>
                    <m:r>
                      <a:rPr lang="en-US" sz="4000" b="0" i="1" smtClean="0">
                        <a:latin typeface="Cambria Math" charset="0"/>
                      </a:rPr>
                      <m:t>=19.56</m:t>
                    </m:r>
                  </m:oMath>
                </a14:m>
                <a:r>
                  <a:rPr lang="en-US" sz="4000" dirty="0"/>
                  <a:t>%</a:t>
                </a:r>
              </a:p>
            </p:txBody>
          </p:sp>
        </mc:Choice>
        <mc:Fallback xmlns="">
          <p:sp>
            <p:nvSpPr>
              <p:cNvPr id="9" name="TextBox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091" y="5437812"/>
                <a:ext cx="10394973" cy="615553"/>
              </a:xfrm>
              <a:prstGeom prst="rect">
                <a:avLst/>
              </a:prstGeom>
              <a:blipFill rotWithShape="0">
                <a:blip r:embed="rId5"/>
                <a:stretch>
                  <a:fillRect t="-24752" b="-495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4867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uiExpand="1" build="p" autoUpdateAnimBg="0"/>
      <p:bldP spid="2" grpId="0"/>
      <p:bldP spid="3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4" name="Rectangle 6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4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have filed suit against IBM and have been offered: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$1,000 today, or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$1,100 one year from now. </a:t>
            </a:r>
          </a:p>
          <a:p>
            <a:pPr lvl="1" eaLnBrk="1" hangingPunct="1"/>
            <a:endParaRPr lang="en-US" sz="2400" dirty="0">
              <a:ea typeface="ＭＳ Ｐゴシック" charset="0"/>
            </a:endParaRPr>
          </a:p>
          <a:p>
            <a:pPr eaLnBrk="1" hangingPunct="1"/>
            <a:r>
              <a:rPr lang="en-US" dirty="0">
                <a:ea typeface="ＭＳ Ｐゴシック" charset="0"/>
                <a:cs typeface="ＭＳ Ｐゴシック" charset="0"/>
              </a:rPr>
              <a:t>You are quoted returns on two equally risky investments: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1 pays 6%, compounded quarterly, </a:t>
            </a:r>
          </a:p>
          <a:p>
            <a:pPr lvl="1" eaLnBrk="1" hangingPunct="1"/>
            <a:r>
              <a:rPr lang="en-US" sz="2400" dirty="0">
                <a:ea typeface="ＭＳ Ｐゴシック" charset="0"/>
              </a:rPr>
              <a:t>Investment 2 pays 6.1%, compounded annually.</a:t>
            </a:r>
          </a:p>
          <a:p>
            <a:pPr lvl="2" eaLnBrk="1" hangingPunct="1">
              <a:buFontTx/>
              <a:buNone/>
            </a:pPr>
            <a:endParaRPr lang="en-US" sz="2000" dirty="0">
              <a:ea typeface="ＭＳ Ｐゴシック" charset="0"/>
            </a:endParaRPr>
          </a:p>
          <a:p>
            <a:pPr eaLnBrk="1" hangingPunct="1"/>
            <a:r>
              <a:rPr lang="en-US" b="1" dirty="0">
                <a:solidFill>
                  <a:srgbClr val="C00000"/>
                </a:solidFill>
                <a:ea typeface="ＭＳ Ｐゴシック" charset="0"/>
                <a:cs typeface="ＭＳ Ｐゴシック" charset="0"/>
              </a:rPr>
              <a:t>Query: </a:t>
            </a:r>
            <a:r>
              <a:rPr lang="en-US" dirty="0">
                <a:ea typeface="ＭＳ Ｐゴシック" charset="0"/>
                <a:cs typeface="ＭＳ Ｐゴシック" charset="0"/>
              </a:rPr>
              <a:t>For each example, which option is better, and why? 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Introduction to Time Value of Money</a:t>
            </a:r>
          </a:p>
        </p:txBody>
      </p:sp>
      <p:sp>
        <p:nvSpPr>
          <p:cNvPr id="112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293F65B3-723A-B949-BA9D-EA20046B67B4}" type="slidenum">
              <a:rPr lang="en-US">
                <a:latin typeface="Calibri"/>
              </a:rPr>
              <a:pPr eaLnBrk="1" hangingPunct="1"/>
              <a:t>3</a:t>
            </a:fld>
            <a:endParaRPr lang="en-US">
              <a:latin typeface="Calibri"/>
            </a:endParaRPr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90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0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0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0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0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4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spcAft>
                <a:spcPts val="650"/>
              </a:spcAft>
            </a:pPr>
            <a:r>
              <a:rPr lang="en-US" b="1" dirty="0">
                <a:ea typeface="ＭＳ Ｐゴシック" charset="0"/>
                <a:cs typeface="ＭＳ Ｐゴシック" charset="0"/>
              </a:rPr>
              <a:t>Effective Annual Rates </a:t>
            </a:r>
          </a:p>
        </p:txBody>
      </p:sp>
      <p:sp>
        <p:nvSpPr>
          <p:cNvPr id="3277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6678FF8-DEB6-C84D-B39F-1F75C10D5D67}" type="slidenum">
              <a:rPr lang="en-US">
                <a:latin typeface="Calibri"/>
              </a:rPr>
              <a:pPr eaLnBrk="1" hangingPunct="1"/>
              <a:t>30</a:t>
            </a:fld>
            <a:endParaRPr lang="en-US">
              <a:latin typeface="Calibri"/>
            </a:endParaRPr>
          </a:p>
        </p:txBody>
      </p:sp>
      <p:sp>
        <p:nvSpPr>
          <p:cNvPr id="3277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78888" name="Group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1547163"/>
              </p:ext>
            </p:extLst>
          </p:nvPr>
        </p:nvGraphicFramePr>
        <p:xfrm>
          <a:off x="2216727" y="1537854"/>
          <a:ext cx="8610600" cy="4427856"/>
        </p:xfrm>
        <a:graphic>
          <a:graphicData uri="http://schemas.openxmlformats.org/drawingml/2006/table">
            <a:tbl>
              <a:tblPr firstRow="1">
                <a:tableStyleId>{69012ECD-51FC-41F1-AA8D-1B2483CD663E}</a:tableStyleId>
              </a:tblPr>
              <a:tblGrid>
                <a:gridCol w="2352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2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APR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Freq. Of Compounding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EAR %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18.81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4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19.25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19.56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52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19.68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>
                          <a:ln>
                            <a:noFill/>
                          </a:ln>
                          <a:effectLst/>
                        </a:rPr>
                        <a:t>18</a:t>
                      </a:r>
                      <a:endParaRPr kumimoji="0" lang="en-US" sz="2800" b="1" i="0" u="none" strike="noStrike" cap="none" normalizeH="0" baseline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365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8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19.72</a:t>
                      </a:r>
                      <a:endParaRPr kumimoji="0" 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rgbClr val="010004"/>
                        </a:solidFill>
                        <a:effectLst/>
                        <a:latin typeface="Calibri"/>
                      </a:endParaRPr>
                    </a:p>
                  </a:txBody>
                  <a:tcPr anchor="ctr" horzOverflow="overflow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Oval 2"/>
          <p:cNvSpPr/>
          <p:nvPr/>
        </p:nvSpPr>
        <p:spPr>
          <a:xfrm>
            <a:off x="2760517" y="4184074"/>
            <a:ext cx="7523019" cy="70658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274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Converting a Nominal Rate to an EAR</a:t>
            </a:r>
          </a:p>
        </p:txBody>
      </p:sp>
      <p:sp>
        <p:nvSpPr>
          <p:cNvPr id="512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B5248D-39D3-C44E-A99A-810BEAC054F7}" type="slidenum">
              <a:rPr lang="en-US">
                <a:latin typeface="Calibri"/>
              </a:rPr>
              <a:pPr eaLnBrk="1" hangingPunct="1"/>
              <a:t>31</a:t>
            </a:fld>
            <a:endParaRPr lang="en-US">
              <a:latin typeface="Calibri"/>
            </a:endParaRPr>
          </a:p>
        </p:txBody>
      </p:sp>
      <p:sp>
        <p:nvSpPr>
          <p:cNvPr id="512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80899" name="Rectangle 3"/>
          <p:cNvSpPr>
            <a:spLocks noChangeArrowheads="1"/>
          </p:cNvSpPr>
          <p:nvPr/>
        </p:nvSpPr>
        <p:spPr bwMode="auto">
          <a:xfrm>
            <a:off x="983673" y="1371600"/>
            <a:ext cx="10557163" cy="1014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2700" cap="sq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/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Times" charset="0"/>
              <a:buChar char="•"/>
            </a:pPr>
            <a:r>
              <a:rPr lang="en-US" sz="2800" dirty="0">
                <a:latin typeface="Calibri"/>
              </a:rPr>
              <a:t>EARs can be converted into nominal rates and vice versa by the following formulas: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 typeface="Monotype Sorts" charset="0"/>
              <a:buChar char=""/>
            </a:pPr>
            <a:endParaRPr lang="en-US" sz="2800" dirty="0">
              <a:latin typeface="Calibri"/>
            </a:endParaRP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</a:pPr>
            <a:r>
              <a:rPr lang="en-US" sz="2800" dirty="0">
                <a:latin typeface="Calibri"/>
              </a:rPr>
              <a:t> </a:t>
            </a:r>
          </a:p>
          <a:p>
            <a:pPr marL="457200" indent="-457200">
              <a:spcBef>
                <a:spcPct val="20000"/>
              </a:spcBef>
              <a:buClr>
                <a:schemeClr val="tx1"/>
              </a:buClr>
              <a:buFontTx/>
              <a:buChar char="•"/>
            </a:pPr>
            <a:endParaRPr lang="en-US" sz="2800" dirty="0">
              <a:latin typeface="Calibri"/>
            </a:endParaRPr>
          </a:p>
        </p:txBody>
      </p:sp>
      <p:sp>
        <p:nvSpPr>
          <p:cNvPr id="5128" name="Rectangle 6"/>
          <p:cNvSpPr>
            <a:spLocks noChangeArrowheads="1"/>
          </p:cNvSpPr>
          <p:nvPr/>
        </p:nvSpPr>
        <p:spPr bwMode="auto">
          <a:xfrm>
            <a:off x="2740025" y="3992563"/>
            <a:ext cx="1841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endParaRPr lang="en-US">
              <a:latin typeface="Calibri"/>
            </a:endParaRPr>
          </a:p>
        </p:txBody>
      </p:sp>
      <p:graphicFrame>
        <p:nvGraphicFramePr>
          <p:cNvPr id="7065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4287198"/>
              </p:ext>
            </p:extLst>
          </p:nvPr>
        </p:nvGraphicFramePr>
        <p:xfrm>
          <a:off x="3505200" y="238613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718640" imgH="228240" progId="Equation.3">
                  <p:embed/>
                </p:oleObj>
              </mc:Choice>
              <mc:Fallback>
                <p:oleObj name="Equation" r:id="rId3" imgW="1718640" imgH="2282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238613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065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3153774"/>
              </p:ext>
            </p:extLst>
          </p:nvPr>
        </p:nvGraphicFramePr>
        <p:xfrm>
          <a:off x="3682999" y="3599308"/>
          <a:ext cx="4959927" cy="80610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71240" imgH="356400" progId="Equation.3">
                  <p:embed/>
                </p:oleObj>
              </mc:Choice>
              <mc:Fallback>
                <p:oleObj name="Equation" r:id="rId5" imgW="1371240" imgH="356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999" y="3599308"/>
                        <a:ext cx="4959927" cy="80610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27951270-698F-894A-84D6-3FBE98F24B4E}"/>
              </a:ext>
            </a:extLst>
          </p:cNvPr>
          <p:cNvSpPr txBox="1"/>
          <p:nvPr/>
        </p:nvSpPr>
        <p:spPr>
          <a:xfrm>
            <a:off x="3765947" y="4846300"/>
            <a:ext cx="466010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/>
              <a:t>=NOM(Eff Rate, Num Periods)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=EFFECT(Nom Rate, Num Periods)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90387A-8C7D-16DF-2939-8F0A85565A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505200" y="4846300"/>
            <a:ext cx="473272" cy="34264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EBA615-A855-2E38-4367-97168C55329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98938" y="5629835"/>
            <a:ext cx="473272" cy="342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61953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autoUpdateAnimBg="0"/>
      <p:bldP spid="2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The general formula for the future value of an investment compounded </a:t>
            </a:r>
            <a:r>
              <a:rPr lang="en-US" i="1" dirty="0">
                <a:ea typeface="ＭＳ Ｐゴシック" charset="0"/>
                <a:cs typeface="ＭＳ Ｐゴシック" charset="0"/>
              </a:rPr>
              <a:t>continuously</a:t>
            </a:r>
            <a:r>
              <a:rPr lang="en-US" dirty="0">
                <a:ea typeface="ＭＳ Ｐゴシック" charset="0"/>
                <a:cs typeface="ＭＳ Ｐゴシック" charset="0"/>
              </a:rPr>
              <a:t> over many periods can be written as:</a:t>
            </a:r>
          </a:p>
          <a:p>
            <a:pPr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>
              <a:lnSpc>
                <a:spcPct val="90000"/>
              </a:lnSpc>
              <a:buNone/>
            </a:pPr>
            <a:r>
              <a:rPr lang="en-US" b="1" i="1" dirty="0" err="1">
                <a:ea typeface="ＭＳ Ｐゴシック" charset="0"/>
                <a:cs typeface="Times New Roman" charset="0"/>
              </a:rPr>
              <a:t>FV</a:t>
            </a:r>
            <a:r>
              <a:rPr lang="en-US" b="1" dirty="0">
                <a:ea typeface="ＭＳ Ｐゴシック" charset="0"/>
                <a:cs typeface="Times New Roman" charset="0"/>
              </a:rPr>
              <a:t> = </a:t>
            </a:r>
            <a:r>
              <a:rPr lang="en-US" b="1" i="1" dirty="0">
                <a:ea typeface="ＭＳ Ｐゴシック" charset="0"/>
                <a:cs typeface="Times New Roman" charset="0"/>
              </a:rPr>
              <a:t>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 x </a:t>
            </a:r>
            <a:r>
              <a:rPr lang="en-US" b="1" i="1" dirty="0" err="1">
                <a:ea typeface="ＭＳ Ｐゴシック" charset="0"/>
                <a:cs typeface="Times New Roman" charset="0"/>
              </a:rPr>
              <a:t>e</a:t>
            </a:r>
            <a:r>
              <a:rPr lang="en-US" b="1" i="1" baseline="30000" dirty="0" err="1">
                <a:ea typeface="ＭＳ Ｐゴシック" charset="0"/>
                <a:cs typeface="Times New Roman" charset="0"/>
              </a:rPr>
              <a:t>rT</a:t>
            </a: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Where: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dirty="0">
                <a:ea typeface="ＭＳ Ｐゴシック" charset="0"/>
                <a:cs typeface="Times New Roman" charset="0"/>
              </a:rPr>
              <a:t> is cash flow at time 0,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r </a:t>
            </a:r>
            <a:r>
              <a:rPr lang="en-US" sz="3200" dirty="0">
                <a:ea typeface="ＭＳ Ｐゴシック" charset="0"/>
                <a:cs typeface="Times New Roman" charset="0"/>
              </a:rPr>
              <a:t>is the stated annual interest rate, 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the number of periods over which the cash is invested, and</a:t>
            </a:r>
          </a:p>
          <a:p>
            <a:pPr lvl="1">
              <a:lnSpc>
                <a:spcPct val="90000"/>
              </a:lnSpc>
            </a:pP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transcendental number approximately equal to 2.718.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dirty="0">
                <a:ea typeface="ＭＳ Ｐゴシック" charset="0"/>
                <a:cs typeface="Times New Roman" charset="0"/>
              </a:rPr>
              <a:t> is a key on your calculator.  In Excel, use 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exp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(x)</a:t>
            </a:r>
            <a:r>
              <a:rPr lang="en-US" sz="3200" dirty="0">
                <a:ea typeface="ＭＳ Ｐゴシック" charset="0"/>
                <a:cs typeface="Times New Roman" charset="0"/>
              </a:rPr>
              <a:t> for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e</a:t>
            </a:r>
            <a:r>
              <a:rPr lang="en-US" sz="3200" i="1" baseline="30000" dirty="0">
                <a:ea typeface="ＭＳ Ｐゴシック" charset="0"/>
                <a:cs typeface="Times New Roman" charset="0"/>
              </a:rPr>
              <a:t>x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.</a:t>
            </a:r>
            <a:endParaRPr lang="en-US" sz="3200" dirty="0">
              <a:ea typeface="ＭＳ Ｐゴシック" charset="0"/>
              <a:cs typeface="Times New Roman" charset="0"/>
            </a:endParaRPr>
          </a:p>
          <a:p>
            <a:pPr>
              <a:lnSpc>
                <a:spcPct val="90000"/>
              </a:lnSpc>
            </a:pPr>
            <a:r>
              <a:rPr lang="en-US" dirty="0">
                <a:ea typeface="ＭＳ Ｐゴシック" charset="0"/>
                <a:cs typeface="Times New Roman" charset="0"/>
              </a:rPr>
              <a:t>Why?</a:t>
            </a:r>
          </a:p>
          <a:p>
            <a:pPr lvl="1">
              <a:lnSpc>
                <a:spcPct val="90000"/>
              </a:lnSpc>
            </a:pPr>
            <a:r>
              <a:rPr lang="en-US" sz="2400" dirty="0">
                <a:ea typeface="ＭＳ Ｐゴシック" charset="0"/>
                <a:cs typeface="Times New Roman" charset="0"/>
              </a:rPr>
              <a:t>Black-Scholes Formula for option pricing</a:t>
            </a:r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Continuous Compounding</a:t>
            </a:r>
          </a:p>
        </p:txBody>
      </p:sp>
      <p:sp>
        <p:nvSpPr>
          <p:cNvPr id="3379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0BDBAB1-2525-344F-ADFB-4A1025286C63}" type="slidenum">
              <a:rPr lang="en-US">
                <a:latin typeface="Calibri"/>
              </a:rPr>
              <a:pPr eaLnBrk="1" hangingPunct="1"/>
              <a:t>32</a:t>
            </a:fld>
            <a:endParaRPr lang="en-US">
              <a:latin typeface="Calibri"/>
            </a:endParaRPr>
          </a:p>
        </p:txBody>
      </p:sp>
      <p:sp>
        <p:nvSpPr>
          <p:cNvPr id="3379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16139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94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7" grpId="0" uiExpand="1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endParaRPr lang="en-US" sz="2400" dirty="0">
              <a:ea typeface="ＭＳ Ｐゴシック" charset="0"/>
              <a:cs typeface="ＭＳ Ｐゴシック" charset="0"/>
            </a:endParaRPr>
          </a:p>
          <a:p>
            <a:r>
              <a:rPr lang="en-US" sz="3200" dirty="0">
                <a:ea typeface="ＭＳ Ｐゴシック" charset="0"/>
                <a:cs typeface="ＭＳ Ｐゴシック" charset="0"/>
              </a:rPr>
              <a:t>If the EAR is 10%, what are the 6-month and 3-month rates?</a:t>
            </a:r>
          </a:p>
          <a:p>
            <a:pPr lvl="1"/>
            <a:r>
              <a:rPr lang="en-US" dirty="0">
                <a:ea typeface="ＭＳ Ｐゴシック" charset="0"/>
              </a:rPr>
              <a:t>10/2 = 5% and 10/4 = 2.5%  ??</a:t>
            </a:r>
          </a:p>
          <a:p>
            <a:pPr lvl="1"/>
            <a:r>
              <a:rPr lang="en-US" dirty="0">
                <a:ea typeface="ＭＳ Ｐゴシック" charset="0"/>
              </a:rPr>
              <a:t>Wrong!  Why?</a:t>
            </a:r>
          </a:p>
          <a:p>
            <a:endParaRPr lang="en-US" sz="3200" dirty="0">
              <a:ea typeface="ＭＳ Ｐゴシック" charset="0"/>
              <a:cs typeface="Times New Roman" charset="0"/>
            </a:endParaRPr>
          </a:p>
          <a:p>
            <a:r>
              <a:rPr lang="en-US" sz="3200" dirty="0">
                <a:ea typeface="ＭＳ Ｐゴシック" charset="0"/>
                <a:cs typeface="Times New Roman" charset="0"/>
              </a:rPr>
              <a:t>Need to find: 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(1+.10), and </a:t>
            </a:r>
          </a:p>
          <a:p>
            <a:pPr lvl="1"/>
            <a:r>
              <a:rPr lang="en-US" dirty="0">
                <a:ea typeface="ＭＳ Ｐゴシック" charset="0"/>
                <a:cs typeface="Times New Roman" charset="0"/>
              </a:rPr>
              <a:t>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)*(1+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) = (1+.10)</a:t>
            </a:r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Long Periods to Short Periods</a:t>
            </a:r>
          </a:p>
        </p:txBody>
      </p:sp>
      <p:sp>
        <p:nvSpPr>
          <p:cNvPr id="3481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A2750F0C-177A-4F40-A643-920A1A307577}" type="slidenum">
              <a:rPr lang="en-US">
                <a:latin typeface="Calibri"/>
              </a:rPr>
              <a:pPr eaLnBrk="1" hangingPunct="1"/>
              <a:t>33</a:t>
            </a:fld>
            <a:endParaRPr lang="en-US">
              <a:latin typeface="Calibri"/>
            </a:endParaRPr>
          </a:p>
        </p:txBody>
      </p:sp>
      <p:sp>
        <p:nvSpPr>
          <p:cNvPr id="3481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42668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uiExpand="1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FV of a $100 CF today that earns a rate of return of 8%, compounded semi-annually, for 10 years?</a:t>
            </a:r>
          </a:p>
          <a:p>
            <a:r>
              <a:rPr lang="en-US" dirty="0"/>
              <a:t>Your student loans have an APR of 6%.  What’s the EAR?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8666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Present Value (PV</a:t>
            </a:r>
            <a:r>
              <a:rPr lang="en-US" dirty="0">
                <a:ea typeface="ＭＳ Ｐゴシック" charset="0"/>
                <a:cs typeface="ＭＳ Ｐゴシック" charset="0"/>
              </a:rPr>
              <a:t>):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value today of a future cash flow, or  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400" dirty="0">
                <a:ea typeface="ＭＳ Ｐゴシック" charset="0"/>
              </a:rPr>
              <a:t>The amount of money you would have to set aside today to have a certain amount in the future.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need to have $1,050 one year from now to pay your law school tuition.  What’s the PV of the $1,050 if the rate of return is 5%?</a:t>
            </a:r>
          </a:p>
          <a:p>
            <a:pPr eaLnBrk="1" hangingPunct="1">
              <a:lnSpc>
                <a:spcPct val="90000"/>
              </a:lnSpc>
            </a:pPr>
            <a:endParaRPr lang="en-US" dirty="0">
              <a:ea typeface="ＭＳ Ｐゴシック" charset="0"/>
              <a:cs typeface="ＭＳ Ｐゴシック" charset="0"/>
            </a:endParaRP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* (1+r) 	= $1,050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 	  	= $1,050/(1+.05) </a:t>
            </a:r>
          </a:p>
          <a:p>
            <a:pPr marL="381000" lvl="1" indent="2136775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PV	  	= $1,000 </a:t>
            </a: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584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C3E16E6-5A5D-5A42-8640-86346246013C}" type="slidenum">
              <a:rPr lang="en-US">
                <a:latin typeface="Calibri"/>
              </a:rPr>
              <a:pPr eaLnBrk="1" hangingPunct="1"/>
              <a:t>35</a:t>
            </a:fld>
            <a:endParaRPr lang="en-US">
              <a:latin typeface="Calibri"/>
            </a:endParaRPr>
          </a:p>
        </p:txBody>
      </p:sp>
      <p:sp>
        <p:nvSpPr>
          <p:cNvPr id="3584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2732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uiExpand="1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lnSpc>
                <a:spcPct val="9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lnSpc>
                <a:spcPct val="90000"/>
              </a:lnSpc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Present Value = PV = FV / (1 + 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457200" indent="-457200">
              <a:lnSpc>
                <a:spcPct val="90000"/>
              </a:lnSpc>
              <a:buNone/>
            </a:pPr>
            <a:r>
              <a:rPr lang="en-US" sz="3200" dirty="0">
                <a:ea typeface="ＭＳ Ｐゴシック" charset="0"/>
                <a:cs typeface="ＭＳ Ｐゴシック" charset="0"/>
              </a:rPr>
              <a:t>	where </a:t>
            </a:r>
            <a:r>
              <a:rPr lang="en-US" sz="3200" b="1" i="1" dirty="0">
                <a:ea typeface="ＭＳ Ｐゴシック" charset="0"/>
                <a:cs typeface="ＭＳ Ｐゴシック" charset="0"/>
              </a:rPr>
              <a:t>FV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is the future value or future ca</a:t>
            </a:r>
            <a:r>
              <a:rPr lang="en-US" sz="3200" dirty="0">
                <a:ea typeface="ＭＳ Ｐゴシック" charset="0"/>
                <a:cs typeface="Times New Roman" charset="0"/>
              </a:rPr>
              <a:t>sh flow 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rate of return.  In the one-period example,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T</a:t>
            </a:r>
            <a:r>
              <a:rPr lang="en-US" sz="3200" dirty="0">
                <a:ea typeface="ＭＳ Ｐゴシック" charset="0"/>
                <a:cs typeface="Times New Roman" charset="0"/>
              </a:rPr>
              <a:t> is 1. 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In the PV formula,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1/(1 + r)</a:t>
            </a:r>
            <a:r>
              <a:rPr lang="en-US" sz="3200" dirty="0">
                <a:ea typeface="ＭＳ Ｐゴシック" charset="0"/>
                <a:cs typeface="Times New Roman" charset="0"/>
              </a:rPr>
              <a:t>, is referred to as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(DF) </a:t>
            </a:r>
            <a:r>
              <a:rPr lang="en-US" sz="3200" dirty="0">
                <a:ea typeface="ＭＳ Ｐゴシック" charset="0"/>
                <a:cs typeface="Times New Roman" charset="0"/>
              </a:rPr>
              <a:t>and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the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discount rate </a:t>
            </a:r>
            <a:r>
              <a:rPr lang="en-US" sz="3200" dirty="0">
                <a:ea typeface="ＭＳ Ｐゴシック" charset="0"/>
                <a:cs typeface="Times New Roman" charset="0"/>
              </a:rPr>
              <a:t>or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opportunity cost of capital</a:t>
            </a:r>
            <a:r>
              <a:rPr lang="en-US" sz="3200" dirty="0">
                <a:ea typeface="ＭＳ Ｐゴシック" charset="0"/>
                <a:cs typeface="Times New Roman" charset="0"/>
              </a:rPr>
              <a:t>.</a:t>
            </a:r>
          </a:p>
          <a:p>
            <a:pPr marL="457200" indent="-457200">
              <a:lnSpc>
                <a:spcPct val="90000"/>
              </a:lnSpc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As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increases,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DF</a:t>
            </a:r>
            <a:r>
              <a:rPr lang="en-US" sz="3200" dirty="0">
                <a:ea typeface="ＭＳ Ｐゴシック" charset="0"/>
                <a:cs typeface="Times New Roman" charset="0"/>
              </a:rPr>
              <a:t> and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</a:t>
            </a:r>
            <a:r>
              <a:rPr lang="en-US" sz="3200" dirty="0">
                <a:ea typeface="ＭＳ Ｐゴシック" charset="0"/>
                <a:cs typeface="Times New Roman" charset="0"/>
              </a:rPr>
              <a:t> decrease, and vice versa</a:t>
            </a:r>
          </a:p>
          <a:p>
            <a:pPr marL="838200" lvl="1">
              <a:lnSpc>
                <a:spcPct val="9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Movement of Bond Prices and Yield</a:t>
            </a:r>
          </a:p>
        </p:txBody>
      </p:sp>
      <p:sp>
        <p:nvSpPr>
          <p:cNvPr id="368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Present Value:  One Period</a:t>
            </a:r>
          </a:p>
        </p:txBody>
      </p:sp>
      <p:sp>
        <p:nvSpPr>
          <p:cNvPr id="3686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E3FA2D0-F2D8-3C47-96AE-6C151F9201B2}" type="slidenum">
              <a:rPr lang="en-US">
                <a:latin typeface="Calibri"/>
              </a:rPr>
              <a:pPr eaLnBrk="1" hangingPunct="1"/>
              <a:t>36</a:t>
            </a:fld>
            <a:endParaRPr lang="en-US">
              <a:latin typeface="Calibri"/>
            </a:endParaRPr>
          </a:p>
        </p:txBody>
      </p:sp>
      <p:sp>
        <p:nvSpPr>
          <p:cNvPr id="3686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79878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5272" y="5422725"/>
            <a:ext cx="942108" cy="6570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56690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8045" b="55804"/>
          <a:stretch/>
        </p:blipFill>
        <p:spPr>
          <a:xfrm>
            <a:off x="858982" y="872836"/>
            <a:ext cx="9989127" cy="529243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Present Values of Future CFs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62E04A-93F3-3642-B39A-2EDDD3AC7EF3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TVM: Present Value and Future Value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46882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/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  <a:r>
              <a:rPr lang="en-US" sz="3200" dirty="0">
                <a:ea typeface="ＭＳ Ｐゴシック" charset="0"/>
                <a:cs typeface="Times New Roman" charset="0"/>
              </a:rPr>
              <a:t>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(</a:t>
            </a:r>
            <a:r>
              <a:rPr lang="en-US" sz="3200" b="1" dirty="0" err="1">
                <a:ea typeface="ＭＳ Ｐゴシック" charset="0"/>
                <a:cs typeface="Times New Roman" charset="0"/>
              </a:rPr>
              <a:t>NPV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)</a:t>
            </a:r>
            <a:r>
              <a:rPr lang="en-US" sz="3200" dirty="0">
                <a:ea typeface="ＭＳ Ｐゴシック" charset="0"/>
                <a:cs typeface="Times New Roman" charset="0"/>
              </a:rPr>
              <a:t>:  The sum of the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PVs</a:t>
            </a:r>
            <a:r>
              <a:rPr lang="en-US" sz="3200" dirty="0">
                <a:ea typeface="ＭＳ Ｐゴシック" charset="0"/>
                <a:cs typeface="Times New Roman" charset="0"/>
              </a:rPr>
              <a:t> of all of the CFs of an investment.   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	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Net Present Value = NPV = -C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+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/(1+r)</a:t>
            </a:r>
            <a:r>
              <a:rPr lang="en-US" sz="3200" b="1" baseline="30000" dirty="0">
                <a:ea typeface="ＭＳ Ｐゴシック" charset="0"/>
                <a:cs typeface="Times New Roman" charset="0"/>
              </a:rPr>
              <a:t>T</a:t>
            </a:r>
            <a:endParaRPr lang="en-US" sz="3200" b="1" dirty="0">
              <a:ea typeface="ＭＳ Ｐゴシック" charset="0"/>
              <a:cs typeface="Times New Roman" charset="0"/>
            </a:endParaRPr>
          </a:p>
          <a:p>
            <a:pPr marL="457200" indent="-457200">
              <a:buNone/>
            </a:pPr>
            <a:r>
              <a:rPr lang="en-US" sz="3200" dirty="0">
                <a:ea typeface="ＭＳ Ｐゴシック" charset="0"/>
                <a:cs typeface="Times New Roman" charset="0"/>
              </a:rPr>
              <a:t>	where -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</a:t>
            </a:r>
            <a:r>
              <a:rPr lang="en-US" sz="3200" dirty="0">
                <a:ea typeface="ＭＳ Ｐゴシック" charset="0"/>
                <a:cs typeface="Times New Roman" charset="0"/>
              </a:rPr>
              <a:t>and </a:t>
            </a:r>
            <a:r>
              <a:rPr lang="en-US" sz="3200" b="1" i="1" dirty="0">
                <a:ea typeface="ＭＳ Ｐゴシック" charset="0"/>
                <a:cs typeface="Times New Roman" charset="0"/>
              </a:rPr>
              <a:t>C</a:t>
            </a:r>
            <a:r>
              <a:rPr lang="en-US" sz="3200" b="1" i="1" baseline="-25000" dirty="0">
                <a:ea typeface="ＭＳ Ｐゴシック" charset="0"/>
                <a:cs typeface="Times New Roman" charset="0"/>
              </a:rPr>
              <a:t>1</a:t>
            </a:r>
            <a:r>
              <a:rPr lang="en-US" sz="3200" baseline="-25000" dirty="0">
                <a:ea typeface="ＭＳ Ｐゴシック" charset="0"/>
                <a:cs typeface="Times New Roman" charset="0"/>
              </a:rPr>
              <a:t>  </a:t>
            </a:r>
            <a:r>
              <a:rPr lang="en-US" sz="3200" dirty="0">
                <a:ea typeface="ＭＳ Ｐゴシック" charset="0"/>
                <a:cs typeface="Times New Roman" charset="0"/>
              </a:rPr>
              <a:t>are the cash flows in periods 0 and 1,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r</a:t>
            </a:r>
            <a:r>
              <a:rPr lang="en-US" sz="3200" dirty="0">
                <a:ea typeface="ＭＳ Ｐゴシック" charset="0"/>
                <a:cs typeface="Times New Roman" charset="0"/>
              </a:rPr>
              <a:t> the relevant interest rate.  In the one-period example, T is 1 and the first CF is negative.</a:t>
            </a:r>
          </a:p>
          <a:p>
            <a:pPr marL="457200" indent="-457200">
              <a:buNone/>
            </a:pPr>
            <a:endParaRPr lang="en-US" sz="32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3200" dirty="0">
                <a:ea typeface="ＭＳ Ｐゴシック" charset="0"/>
                <a:cs typeface="Times New Roman" charset="0"/>
              </a:rPr>
              <a:t>Cash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inflows </a:t>
            </a:r>
            <a:r>
              <a:rPr lang="en-US" sz="3200" dirty="0">
                <a:ea typeface="ＭＳ Ｐゴシック" charset="0"/>
                <a:cs typeface="Times New Roman" charset="0"/>
              </a:rPr>
              <a:t>are positive (+)  and </a:t>
            </a:r>
            <a:r>
              <a:rPr lang="en-US" sz="3200" i="1" dirty="0">
                <a:ea typeface="ＭＳ Ｐゴシック" charset="0"/>
                <a:cs typeface="Times New Roman" charset="0"/>
              </a:rPr>
              <a:t>outflows</a:t>
            </a:r>
            <a:r>
              <a:rPr lang="en-US" sz="3200" dirty="0">
                <a:ea typeface="ＭＳ Ｐゴシック" charset="0"/>
                <a:cs typeface="Times New Roman" charset="0"/>
              </a:rPr>
              <a:t> negative (-).</a:t>
            </a:r>
          </a:p>
        </p:txBody>
      </p:sp>
      <p:sp>
        <p:nvSpPr>
          <p:cNvPr id="378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One Period</a:t>
            </a:r>
          </a:p>
        </p:txBody>
      </p:sp>
      <p:sp>
        <p:nvSpPr>
          <p:cNvPr id="3789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8AF66D31-3CE5-014E-9F90-66C0529E4175}" type="slidenum">
              <a:rPr lang="en-US">
                <a:latin typeface="Calibri"/>
              </a:rPr>
              <a:pPr eaLnBrk="1" hangingPunct="1"/>
              <a:t>38</a:t>
            </a:fld>
            <a:endParaRPr lang="en-US">
              <a:latin typeface="Calibri"/>
            </a:endParaRPr>
          </a:p>
        </p:txBody>
      </p:sp>
      <p:sp>
        <p:nvSpPr>
          <p:cNvPr id="3789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8358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Net Present Value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Translate all future cash flows into today’s dollars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Add them up (find total present value) </a:t>
            </a:r>
          </a:p>
          <a:p>
            <a:pPr marL="685800" lvl="1" indent="-457200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Subtract the initial investment</a:t>
            </a:r>
          </a:p>
          <a:p>
            <a:pPr marL="228600" lvl="1" indent="0">
              <a:lnSpc>
                <a:spcPct val="80000"/>
              </a:lnSpc>
              <a:buNone/>
            </a:pPr>
            <a:endParaRPr lang="en-US" sz="3200" b="1" dirty="0">
              <a:ea typeface="ＭＳ Ｐゴシック" charset="0"/>
              <a:cs typeface="Times New Roman" charset="0"/>
            </a:endParaRPr>
          </a:p>
          <a:p>
            <a:pPr>
              <a:lnSpc>
                <a:spcPct val="80000"/>
              </a:lnSpc>
            </a:pPr>
            <a:r>
              <a:rPr lang="en-US" sz="3200" b="1" dirty="0">
                <a:ea typeface="ＭＳ Ｐゴシック" charset="0"/>
                <a:cs typeface="Times New Roman" charset="0"/>
              </a:rPr>
              <a:t>NPV RULE</a:t>
            </a:r>
            <a:r>
              <a:rPr lang="en-US" sz="3200" dirty="0">
                <a:ea typeface="ＭＳ Ｐゴシック" charset="0"/>
                <a:cs typeface="Times New Roman" charset="0"/>
              </a:rPr>
              <a:t>: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NPV&gt;0, invest; </a:t>
            </a:r>
          </a:p>
          <a:p>
            <a:pPr lvl="1">
              <a:lnSpc>
                <a:spcPct val="80000"/>
              </a:lnSpc>
            </a:pPr>
            <a:r>
              <a:rPr lang="en-US" sz="3200" dirty="0">
                <a:ea typeface="ＭＳ Ｐゴシック" charset="0"/>
                <a:cs typeface="Times New Roman" charset="0"/>
              </a:rPr>
              <a:t>If NPV&lt;0, put your money in the bank</a:t>
            </a:r>
          </a:p>
        </p:txBody>
      </p:sp>
      <p:sp>
        <p:nvSpPr>
          <p:cNvPr id="389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89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995F46-F086-B444-86BE-3698B502241B}" type="slidenum">
              <a:rPr lang="en-US">
                <a:latin typeface="Calibri"/>
              </a:rPr>
              <a:pPr eaLnBrk="1" hangingPunct="1"/>
              <a:t>39</a:t>
            </a:fld>
            <a:endParaRPr lang="en-US">
              <a:latin typeface="Calibri"/>
            </a:endParaRPr>
          </a:p>
        </p:txBody>
      </p:sp>
      <p:sp>
        <p:nvSpPr>
          <p:cNvPr id="389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83974" name="Picture 4" descr="MCj04246780000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2781" y="3950854"/>
            <a:ext cx="534988" cy="397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7760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6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5" grpId="0" uiExpand="1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safe dollar is worth more than a risky dollar.</a:t>
            </a:r>
          </a:p>
          <a:p>
            <a:r>
              <a:rPr lang="en-US" dirty="0"/>
              <a:t>A dollar today is worth more than a dollar tomorrow (but not always)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Value of Money: Fundamental Principles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TVM: Present Value and Future Value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4CE444D-F788-974E-AF19-6571681634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8912" y="2306060"/>
            <a:ext cx="5310130" cy="3986527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DABF81E9-EF48-F84F-98C7-5CFFC530980E}"/>
              </a:ext>
            </a:extLst>
          </p:cNvPr>
          <p:cNvSpPr/>
          <p:nvPr/>
        </p:nvSpPr>
        <p:spPr>
          <a:xfrm>
            <a:off x="7133201" y="2654155"/>
            <a:ext cx="4360623" cy="34445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Graphical user interface, chart, table&#10;&#10;Description automatically generated">
            <a:extLst>
              <a:ext uri="{FF2B5EF4-FFF2-40B4-BE49-F238E27FC236}">
                <a16:creationId xmlns:a16="http://schemas.microsoft.com/office/drawing/2014/main" id="{76916FF9-2D97-9E3A-43A4-2291117CAF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76" y="2195626"/>
            <a:ext cx="5310130" cy="406602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ACC53D6-827B-F266-DB1B-9CED4AAF2F1C}"/>
              </a:ext>
            </a:extLst>
          </p:cNvPr>
          <p:cNvSpPr txBox="1"/>
          <p:nvPr/>
        </p:nvSpPr>
        <p:spPr>
          <a:xfrm>
            <a:off x="2590532" y="1742483"/>
            <a:ext cx="1525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4 August 2022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0EDE3A2-89FE-2E5C-B4AB-A405B47E65CE}"/>
              </a:ext>
            </a:extLst>
          </p:cNvPr>
          <p:cNvSpPr txBox="1"/>
          <p:nvPr/>
        </p:nvSpPr>
        <p:spPr>
          <a:xfrm>
            <a:off x="7942893" y="1779866"/>
            <a:ext cx="13699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August 2021</a:t>
            </a:r>
          </a:p>
        </p:txBody>
      </p:sp>
    </p:spTree>
    <p:extLst>
      <p:ext uri="{BB962C8B-B14F-4D97-AF65-F5344CB8AC3E}">
        <p14:creationId xmlns:p14="http://schemas.microsoft.com/office/powerpoint/2010/main" val="58143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1" animBg="1"/>
      <p:bldP spid="9" grpId="0"/>
      <p:bldP spid="1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r>
              <a:rPr lang="en-US" dirty="0">
                <a:ea typeface="ＭＳ Ｐゴシック" charset="0"/>
                <a:cs typeface="Times New Roman" charset="0"/>
              </a:rPr>
              <a:t>  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are offered an apartment for $1M, but it requires immediate repairs of $100k.  You can sell it for sure in 1 year for $1.21M, and the riskless 1-year rate is 5%.  </a:t>
            </a:r>
          </a:p>
          <a:p>
            <a:pPr marL="1374775" lvl="1" indent="-461963"/>
            <a:r>
              <a:rPr lang="en-US" sz="2400" dirty="0">
                <a:ea typeface="ＭＳ Ｐゴシック" charset="0"/>
                <a:cs typeface="Times New Roman" charset="0"/>
              </a:rPr>
              <a:t>Should you buy it?  </a:t>
            </a:r>
          </a:p>
          <a:p>
            <a:pPr marL="1374775" lvl="1" indent="-461963">
              <a:tabLst>
                <a:tab pos="1374775" algn="l"/>
              </a:tabLst>
            </a:pPr>
            <a:r>
              <a:rPr lang="en-US" sz="2400" dirty="0">
                <a:ea typeface="ＭＳ Ｐゴシック" charset="0"/>
                <a:cs typeface="Times New Roman" charset="0"/>
              </a:rPr>
              <a:t>What’s the project’s NPV and ROR?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CFs</a:t>
            </a:r>
            <a:r>
              <a:rPr lang="en-US" dirty="0">
                <a:ea typeface="ＭＳ Ｐゴシック" charset="0"/>
                <a:cs typeface="Times New Roman" charset="0"/>
              </a:rPr>
              <a:t>:  &lt;1.1M&gt; and 1.21M</a:t>
            </a:r>
          </a:p>
          <a:p>
            <a:pPr marL="457200" indent="-457200"/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i="1" dirty="0">
                <a:ea typeface="ＭＳ Ｐゴシック" charset="0"/>
                <a:cs typeface="Times New Roman" charset="0"/>
              </a:rPr>
              <a:t> </a:t>
            </a:r>
            <a:r>
              <a:rPr lang="en-US" dirty="0">
                <a:ea typeface="ＭＳ Ｐゴシック" charset="0"/>
                <a:cs typeface="Times New Roman" charset="0"/>
              </a:rPr>
              <a:t>= 5%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NPV of CFs</a:t>
            </a:r>
            <a:r>
              <a:rPr lang="en-US" dirty="0">
                <a:ea typeface="ＭＳ Ｐゴシック" charset="0"/>
                <a:cs typeface="Times New Roman" charset="0"/>
              </a:rPr>
              <a:t>: &lt;1.1M&gt; + 1.21M/(1+.05) = 52.38k</a:t>
            </a:r>
          </a:p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ROR</a:t>
            </a:r>
            <a:r>
              <a:rPr lang="en-US" dirty="0">
                <a:ea typeface="ＭＳ Ｐゴシック" charset="0"/>
                <a:cs typeface="Times New Roman" charset="0"/>
              </a:rPr>
              <a:t> = (1.21M-1.1M)/1.1M = 10%</a:t>
            </a:r>
          </a:p>
          <a:p>
            <a:pPr marL="457200" indent="-457200"/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Note:  &lt;10&gt; means negative 10 or a cash outflow of 10</a:t>
            </a:r>
          </a:p>
          <a:p>
            <a:pPr marL="457200" indent="-457200"/>
            <a:endParaRPr lang="en-US" sz="2000" dirty="0">
              <a:ea typeface="ＭＳ Ｐゴシック" charset="0"/>
              <a:cs typeface="Times New Roman" charset="0"/>
            </a:endParaRPr>
          </a:p>
        </p:txBody>
      </p:sp>
      <p:sp>
        <p:nvSpPr>
          <p:cNvPr id="399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and Valuation:  One Period</a:t>
            </a:r>
          </a:p>
        </p:txBody>
      </p:sp>
      <p:sp>
        <p:nvSpPr>
          <p:cNvPr id="399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A8D9F0E-9F93-AC41-B846-5F467AF77F70}" type="slidenum">
              <a:rPr lang="en-US">
                <a:latin typeface="Calibri"/>
              </a:rPr>
              <a:pPr eaLnBrk="1" hangingPunct="1"/>
              <a:t>40</a:t>
            </a:fld>
            <a:endParaRPr lang="en-US">
              <a:latin typeface="Calibri"/>
            </a:endParaRPr>
          </a:p>
        </p:txBody>
      </p:sp>
      <p:sp>
        <p:nvSpPr>
          <p:cNvPr id="399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1523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300156" presetClass="entr" presetSubtype="81024921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7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3" grpId="0" uiExpand="1" build="p" autoUpdateAnimBg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7042" name="Object 2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6140788"/>
              </p:ext>
            </p:extLst>
          </p:nvPr>
        </p:nvGraphicFramePr>
        <p:xfrm>
          <a:off x="2741036" y="2438400"/>
          <a:ext cx="2440564" cy="122511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471680" imgH="420480" progId="Equation.3">
                  <p:embed/>
                </p:oleObj>
              </mc:Choice>
              <mc:Fallback>
                <p:oleObj name="Equation" r:id="rId3" imgW="1471680" imgH="42048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1036" y="2438400"/>
                        <a:ext cx="2440564" cy="1225118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Net Present Value:  Multiple Periods</a:t>
            </a:r>
          </a:p>
        </p:txBody>
      </p:sp>
      <p:sp>
        <p:nvSpPr>
          <p:cNvPr id="6148" name="Slide Number Placeholder 6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322076-5BF8-7A40-B7EB-7A328E88C1B8}" type="slidenum">
              <a:rPr lang="en-US">
                <a:latin typeface="Calibri"/>
              </a:rPr>
              <a:pPr eaLnBrk="1" hangingPunct="1"/>
              <a:t>41</a:t>
            </a:fld>
            <a:endParaRPr lang="en-US">
              <a:latin typeface="Calibri"/>
            </a:endParaRPr>
          </a:p>
        </p:txBody>
      </p:sp>
      <p:sp>
        <p:nvSpPr>
          <p:cNvPr id="6147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2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81795" y="808747"/>
            <a:ext cx="10152460" cy="5051726"/>
          </a:xfrm>
          <a:prstGeom prst="rect">
            <a:avLst/>
          </a:prstGeom>
        </p:spPr>
        <p:txBody>
          <a:bodyPr/>
          <a:lstStyle/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The multi-period formula for PV is:</a:t>
            </a: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NPV = -C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0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1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 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2 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+…+ C</a:t>
            </a:r>
            <a:r>
              <a:rPr lang="en-US" sz="2800" b="1" baseline="-25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/(1+r)</a:t>
            </a:r>
            <a:r>
              <a:rPr lang="en-US" sz="2800" b="1" baseline="300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T</a:t>
            </a:r>
            <a:r>
              <a:rPr lang="en-US" sz="2800" b="1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, or</a:t>
            </a:r>
          </a:p>
          <a:p>
            <a:pPr marL="457200" indent="-457200">
              <a:lnSpc>
                <a:spcPct val="90000"/>
              </a:lnSpc>
              <a:buNone/>
            </a:pPr>
            <a:endParaRPr lang="en-US" sz="2800" b="1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  <a:buNone/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endParaRPr lang="en-US" sz="2800" dirty="0">
              <a:solidFill>
                <a:srgbClr val="010004"/>
              </a:solidFill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sz="2800" dirty="0">
                <a:solidFill>
                  <a:srgbClr val="010004"/>
                </a:solidFill>
                <a:ea typeface="ＭＳ Ｐゴシック" charset="0"/>
                <a:cs typeface="Times New Roman" charset="0"/>
              </a:rPr>
              <a:t>Cash inflows are positive and cash outflows negative</a:t>
            </a:r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endParaRPr lang="en-US" sz="2800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sz="2800" dirty="0">
                <a:ea typeface="ＭＳ Ｐゴシック" charset="0"/>
                <a:cs typeface="Times New Roman" charset="0"/>
              </a:rPr>
              <a:t>In the PV formula, each 1/(1 + r)</a:t>
            </a:r>
            <a:r>
              <a:rPr lang="en-US" sz="2800" baseline="30000" dirty="0">
                <a:ea typeface="ＭＳ Ｐゴシック" charset="0"/>
                <a:cs typeface="Times New Roman" charset="0"/>
              </a:rPr>
              <a:t>t</a:t>
            </a:r>
            <a:r>
              <a:rPr lang="en-US" sz="2800" dirty="0">
                <a:ea typeface="ＭＳ Ｐゴシック" charset="0"/>
                <a:cs typeface="Times New Roman" charset="0"/>
              </a:rPr>
              <a:t> term is referred to as the period </a:t>
            </a:r>
            <a:r>
              <a:rPr lang="en-US" sz="2800" i="1" dirty="0">
                <a:ea typeface="ＭＳ Ｐゴシック" charset="0"/>
                <a:cs typeface="Times New Roman" charset="0"/>
              </a:rPr>
              <a:t>t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discount factor</a:t>
            </a:r>
            <a:r>
              <a:rPr lang="en-US" sz="2800" dirty="0">
                <a:ea typeface="ＭＳ Ｐゴシック" charset="0"/>
                <a:cs typeface="Times New Roman" charset="0"/>
              </a:rPr>
              <a:t> </a:t>
            </a:r>
            <a:r>
              <a:rPr lang="en-US" sz="2800" b="1" dirty="0">
                <a:ea typeface="ＭＳ Ｐゴシック" charset="0"/>
                <a:cs typeface="Times New Roman" charset="0"/>
              </a:rPr>
              <a:t>(DF)</a:t>
            </a:r>
            <a:r>
              <a:rPr lang="en-US" sz="2800" dirty="0">
                <a:ea typeface="ＭＳ Ｐゴシック" charset="0"/>
                <a:cs typeface="Times New Roman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0290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endParaRPr lang="en-US" sz="2000" b="1" u="sng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2400" dirty="0">
                <a:ea typeface="ＭＳ Ｐゴシック" charset="0"/>
                <a:cs typeface="ＭＳ Ｐゴシック" charset="0"/>
              </a:rPr>
              <a:t>A building is for sale for $170,000.  It will require $100,000 of repairs in one year, and one year after the repairs are made, its value will be $320,000.  What’s the </a:t>
            </a:r>
            <a:r>
              <a:rPr lang="en-US" sz="24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2400" dirty="0">
                <a:ea typeface="ＭＳ Ｐゴシック" charset="0"/>
                <a:cs typeface="ＭＳ Ｐゴシック" charset="0"/>
              </a:rPr>
              <a:t> of the building project if the discount rate is 5%?</a:t>
            </a: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20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3B2BD5FA-AB0B-B349-9735-E47DBCFA03F9}" type="slidenum">
              <a:rPr lang="en-US">
                <a:latin typeface="Calibri"/>
              </a:rPr>
              <a:pPr eaLnBrk="1" hangingPunct="1"/>
              <a:t>42</a:t>
            </a:fld>
            <a:endParaRPr lang="en-US">
              <a:latin typeface="Calibri"/>
            </a:endParaRPr>
          </a:p>
        </p:txBody>
      </p:sp>
      <p:sp>
        <p:nvSpPr>
          <p:cNvPr id="717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graphicFrame>
        <p:nvGraphicFramePr>
          <p:cNvPr id="89090" name="Object 2"/>
          <p:cNvGraphicFramePr>
            <a:graphicFrameLocks noGrp="1" noChangeAspect="1"/>
          </p:cNvGraphicFramePr>
          <p:nvPr>
            <p:ph sz="half" idx="4294967295"/>
            <p:extLst>
              <p:ext uri="{D42A27DB-BD31-4B8C-83A1-F6EECF244321}">
                <p14:modId xmlns:p14="http://schemas.microsoft.com/office/powerpoint/2010/main" val="291902012"/>
              </p:ext>
            </p:extLst>
          </p:nvPr>
        </p:nvGraphicFramePr>
        <p:xfrm>
          <a:off x="2396836" y="2306782"/>
          <a:ext cx="7716982" cy="369223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3172320" imgH="1508400" progId="Equation.3">
                  <p:embed/>
                </p:oleObj>
              </mc:Choice>
              <mc:Fallback>
                <p:oleObj name="Equation" r:id="rId3" imgW="3172320" imgH="1508400" progId="Equation.3">
                  <p:embed/>
                  <p:pic>
                    <p:nvPicPr>
                      <p:cNvPr id="0" name=""/>
                      <p:cNvPicPr>
                        <a:picLocks noGrp="1"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6836" y="2306782"/>
                        <a:ext cx="7716982" cy="3692236"/>
                      </a:xfrm>
                      <a:prstGeom prst="rect">
                        <a:avLst/>
                      </a:prstGeom>
                      <a:noFill/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91130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094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the formula for the PV of $10,000 to be received 10 years from today if the discount rate is 8%, compounded annually?</a:t>
            </a:r>
          </a:p>
          <a:p>
            <a:r>
              <a:rPr lang="en-US" dirty="0"/>
              <a:t> A bond issued by Intel promises to pay $1,000 in principal and $50 in interest one year from today.  What’s the price of the bond today (PV) if the yield (discount rate) is 3% p.a.?</a:t>
            </a:r>
          </a:p>
          <a:p>
            <a:r>
              <a:rPr lang="en-US" dirty="0"/>
              <a:t>What’s the relationship between bond prices and bond yields?  Explain why.</a:t>
            </a:r>
          </a:p>
          <a:p>
            <a:r>
              <a:rPr lang="en-US" dirty="0"/>
              <a:t>What is </a:t>
            </a:r>
            <a:r>
              <a:rPr lang="en-US" dirty="0" err="1"/>
              <a:t>NPV</a:t>
            </a:r>
            <a:r>
              <a:rPr lang="en-US" dirty="0"/>
              <a:t>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Query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TVM: Present Value and Future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651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3200" b="1" u="sng" dirty="0">
                <a:ea typeface="ＭＳ Ｐゴシック" charset="0"/>
                <a:cs typeface="ＭＳ Ｐゴシック" charset="0"/>
              </a:rPr>
              <a:t>Example</a:t>
            </a:r>
          </a:p>
          <a:p>
            <a:pPr eaLnBrk="1" hangingPunct="1"/>
            <a:r>
              <a:rPr lang="en-US" sz="3200" dirty="0">
                <a:ea typeface="ＭＳ Ｐゴシック" charset="0"/>
                <a:cs typeface="ＭＳ Ｐゴシック" charset="0"/>
              </a:rPr>
              <a:t>A project costs 15 and promises a CF of 10 one year from today and a CF of 10 two years from today.  If r = 10%, is this a good deal?</a:t>
            </a: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r>
              <a:rPr lang="en-US" sz="3200" dirty="0" err="1">
                <a:ea typeface="ＭＳ Ｐゴシック" charset="0"/>
                <a:cs typeface="ＭＳ Ｐゴシック" charset="0"/>
              </a:rPr>
              <a:t>NPV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-15 + 10/(1.1) + 10/(1.1)</a:t>
            </a:r>
            <a:r>
              <a:rPr lang="en-US" sz="3200" baseline="30000" dirty="0">
                <a:ea typeface="ＭＳ Ｐゴシック" charset="0"/>
                <a:cs typeface="ＭＳ Ｐゴシック" charset="0"/>
              </a:rPr>
              <a:t>2</a:t>
            </a:r>
            <a:r>
              <a:rPr lang="en-US" sz="3200" dirty="0">
                <a:ea typeface="ＭＳ Ｐゴシック" charset="0"/>
                <a:cs typeface="ＭＳ Ｐゴシック" charset="0"/>
              </a:rPr>
              <a:t> = 2.36</a:t>
            </a:r>
          </a:p>
          <a:p>
            <a:pPr algn="ctr" eaLnBrk="1" hangingPunct="1"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buFontTx/>
              <a:buNone/>
            </a:pPr>
            <a:endParaRPr lang="en-US" sz="3200" dirty="0">
              <a:ea typeface="ＭＳ Ｐゴシック" charset="0"/>
              <a:cs typeface="ＭＳ Ｐゴシック" charset="0"/>
            </a:endParaRPr>
          </a:p>
          <a:p>
            <a:pPr eaLnBrk="1" hangingPunct="1"/>
            <a:endParaRPr lang="en-US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NPV Example</a:t>
            </a:r>
          </a:p>
        </p:txBody>
      </p:sp>
      <p:sp>
        <p:nvSpPr>
          <p:cNvPr id="409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9C7514BB-724D-0F45-BCF4-A0B268E1065C}" type="slidenum">
              <a:rPr lang="en-US">
                <a:latin typeface="Calibri"/>
              </a:rPr>
              <a:pPr eaLnBrk="1" hangingPunct="1"/>
              <a:t>44</a:t>
            </a:fld>
            <a:endParaRPr lang="en-US">
              <a:latin typeface="Calibri"/>
            </a:endParaRPr>
          </a:p>
        </p:txBody>
      </p:sp>
      <p:sp>
        <p:nvSpPr>
          <p:cNvPr id="409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478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141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market value of future CFs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Cost = 15; MV of CFs (9.091 + 8.28) or 17.36.  Value added is 2.36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Difference between cost of replicating portfolio and project’s cost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To replicate project CFs buy 2 zero-coupon bonds—a 1-year and 2-year bond--each with a face value of 10.  FMV = 17.36 (9.09 + 8.26).  Replicating portfolio costs 17.36 but project costs 15.  Buy project.</a:t>
            </a:r>
          </a:p>
          <a:p>
            <a:pPr algn="just"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Value of project over alternatives in the capital market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Invest 15 in market.  At T</a:t>
            </a:r>
            <a:r>
              <a:rPr lang="en-US" sz="2400" baseline="-25000" dirty="0">
                <a:ea typeface="ＭＳ Ｐゴシック" charset="0"/>
              </a:rPr>
              <a:t>1</a:t>
            </a:r>
            <a:r>
              <a:rPr lang="en-US" sz="2400" dirty="0">
                <a:ea typeface="ＭＳ Ｐゴシック" charset="0"/>
              </a:rPr>
              <a:t>, you will have 16.5 (15*1.1).  To match the CF of the project take 10, leaving 6.5 to reinvest.  This would grow to 7.15 at the end of T</a:t>
            </a:r>
            <a:r>
              <a:rPr lang="en-US" sz="2400" baseline="-25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, but the project would give 10, a difference of 2.85.  </a:t>
            </a:r>
          </a:p>
          <a:p>
            <a:pPr lvl="1" algn="just" eaLnBrk="1" hangingPunct="1"/>
            <a:r>
              <a:rPr lang="en-US" sz="2400" dirty="0">
                <a:ea typeface="ＭＳ Ｐゴシック" charset="0"/>
              </a:rPr>
              <a:t>Note:  FV of 2.36 is 2.85</a:t>
            </a:r>
            <a:r>
              <a:rPr lang="en-US" sz="2400" dirty="0">
                <a:ea typeface="ＭＳ Ｐゴシック" charset="0"/>
                <a:sym typeface="Wingdings"/>
              </a:rPr>
              <a:t></a:t>
            </a:r>
            <a:r>
              <a:rPr lang="en-US" sz="2400" dirty="0">
                <a:ea typeface="ＭＳ Ｐゴシック" charset="0"/>
              </a:rPr>
              <a:t> 2.36*(1+.1)</a:t>
            </a:r>
            <a:r>
              <a:rPr lang="en-US" sz="2400" baseline="30000" dirty="0">
                <a:ea typeface="ＭＳ Ｐゴシック" charset="0"/>
              </a:rPr>
              <a:t>2</a:t>
            </a:r>
            <a:r>
              <a:rPr lang="en-US" sz="2400" dirty="0">
                <a:ea typeface="ＭＳ Ｐゴシック" charset="0"/>
              </a:rPr>
              <a:t> = 2.85.  </a:t>
            </a:r>
          </a:p>
          <a:p>
            <a:pPr algn="just" eaLnBrk="1" hangingPunct="1"/>
            <a:r>
              <a:rPr lang="en-US" dirty="0">
                <a:ea typeface="ＭＳ Ｐゴシック" charset="0"/>
              </a:rPr>
              <a:t>In finance we can work with PVs or FVs but shouldn’t mix the two.  </a:t>
            </a:r>
          </a:p>
          <a:p>
            <a:pPr eaLnBrk="1" hangingPunct="1"/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Three Different Ways to Understand NPV</a:t>
            </a:r>
          </a:p>
        </p:txBody>
      </p:sp>
      <p:sp>
        <p:nvSpPr>
          <p:cNvPr id="419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946B128-95BD-C44B-92B8-C2BFCF491E68}" type="slidenum">
              <a:rPr lang="en-US">
                <a:latin typeface="Calibri"/>
              </a:rPr>
              <a:pPr eaLnBrk="1" hangingPunct="1"/>
              <a:t>45</a:t>
            </a:fld>
            <a:endParaRPr lang="en-US">
              <a:latin typeface="Calibri"/>
            </a:endParaRPr>
          </a:p>
        </p:txBody>
      </p:sp>
      <p:sp>
        <p:nvSpPr>
          <p:cNvPr id="419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pic>
        <p:nvPicPr>
          <p:cNvPr id="6" name="Picture 4" descr="MCj04246780000[1]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145" y="5367681"/>
            <a:ext cx="534988" cy="411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04032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3014" name="Picture 5" descr="n8712">
            <a:hlinkClick r:id="rId3"/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5555" y="1145744"/>
            <a:ext cx="2215558" cy="3294054"/>
          </a:xfrm>
        </p:spPr>
      </p:pic>
      <p:sp>
        <p:nvSpPr>
          <p:cNvPr id="430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Net Present Value</a:t>
            </a:r>
          </a:p>
        </p:txBody>
      </p:sp>
      <p:sp>
        <p:nvSpPr>
          <p:cNvPr id="43011" name="Slide Number Placeholder 5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65D861-F3F0-F947-9773-9D12E44BA203}" type="slidenum">
              <a:rPr lang="en-US">
                <a:latin typeface="Calibri"/>
              </a:rPr>
              <a:pPr eaLnBrk="1" hangingPunct="1"/>
              <a:t>46</a:t>
            </a:fld>
            <a:endParaRPr lang="en-US">
              <a:latin typeface="Calibri"/>
            </a:endParaRPr>
          </a:p>
        </p:txBody>
      </p:sp>
      <p:sp>
        <p:nvSpPr>
          <p:cNvPr id="4301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sz="half" idx="4294967295"/>
          </p:nvPr>
        </p:nvSpPr>
        <p:spPr>
          <a:xfrm>
            <a:off x="604428" y="1061801"/>
            <a:ext cx="6075772" cy="4754563"/>
          </a:xfrm>
          <a:prstGeom prst="rect">
            <a:avLst/>
          </a:prstGeom>
        </p:spPr>
        <p:txBody>
          <a:bodyPr/>
          <a:lstStyle/>
          <a:p>
            <a:pPr algn="ctr" eaLnBrk="1" hangingPunct="1"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Finance Prime Directives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Accept only positive NPV projects.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In deciding among projects, accept the project with the highest NPV</a:t>
            </a:r>
          </a:p>
          <a:p>
            <a:pPr lvl="1">
              <a:buFont typeface="Wingdings" charset="2"/>
              <a:buChar char="§"/>
            </a:pPr>
            <a:r>
              <a:rPr lang="en-US" dirty="0">
                <a:ea typeface="ＭＳ Ｐゴシック" charset="0"/>
              </a:rPr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4370991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189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transaction costs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taxes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Information freely available and no difference of opinions among investors (there can be risk)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Many buyers and sellers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risk or uncertainty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No inflation </a:t>
            </a:r>
          </a:p>
          <a:p>
            <a:pPr marL="457200" indent="-457200">
              <a:lnSpc>
                <a:spcPct val="90000"/>
              </a:lnSpc>
            </a:pPr>
            <a:r>
              <a:rPr lang="en-US" dirty="0">
                <a:latin typeface="Calibri"/>
                <a:ea typeface="ＭＳ Ｐゴシック" charset="0"/>
                <a:cs typeface="Calibri"/>
              </a:rPr>
              <a:t>Level interest rates</a:t>
            </a:r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Times New Roman" charset="0"/>
              </a:rPr>
              <a:t>Perfect Market (and other) Assumptions</a:t>
            </a:r>
          </a:p>
        </p:txBody>
      </p:sp>
      <p:sp>
        <p:nvSpPr>
          <p:cNvPr id="13315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F74AC5B4-B4E2-E740-91A4-2A9676AE71CA}" type="slidenum">
              <a:rPr lang="en-US">
                <a:latin typeface="Calibri"/>
              </a:rPr>
              <a:pPr eaLnBrk="1" hangingPunct="1"/>
              <a:t>5</a:t>
            </a:fld>
            <a:endParaRPr lang="en-US">
              <a:latin typeface="Calibri"/>
            </a:endParaRPr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dirty="0">
                <a:latin typeface="Calibri"/>
                <a:cs typeface="Calibri"/>
              </a:rPr>
              <a:t>TVM: Present Value and Future Value</a:t>
            </a:r>
            <a:endParaRPr lang="en-US" sz="1200" dirty="0">
              <a:latin typeface="Calibri"/>
              <a:cs typeface="Calibri"/>
            </a:endParaRPr>
          </a:p>
        </p:txBody>
      </p:sp>
      <p:cxnSp>
        <p:nvCxnSpPr>
          <p:cNvPr id="7" name="Straight Connector 6"/>
          <p:cNvCxnSpPr>
            <a:cxnSpLocks noChangeShapeType="1"/>
          </p:cNvCxnSpPr>
          <p:nvPr/>
        </p:nvCxnSpPr>
        <p:spPr bwMode="auto">
          <a:xfrm flipV="1">
            <a:off x="512064" y="3238147"/>
            <a:ext cx="11277600" cy="12880"/>
          </a:xfrm>
          <a:prstGeom prst="line">
            <a:avLst/>
          </a:prstGeom>
          <a:noFill/>
          <a:ln w="25400">
            <a:solidFill>
              <a:srgbClr val="0D0D0D"/>
            </a:solidFill>
            <a:round/>
            <a:headEnd/>
            <a:tailEnd/>
          </a:ln>
          <a:effectLst>
            <a:outerShdw dist="20000" dir="5400000" rotWithShape="0">
              <a:srgbClr val="808080">
                <a:alpha val="37999"/>
              </a:srgbClr>
            </a:outerShdw>
          </a:effectLst>
        </p:spPr>
      </p:cxnSp>
    </p:spTree>
    <p:extLst>
      <p:ext uri="{BB962C8B-B14F-4D97-AF65-F5344CB8AC3E}">
        <p14:creationId xmlns:p14="http://schemas.microsoft.com/office/powerpoint/2010/main" val="924860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uiExpand="1" build="p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ea typeface="ＭＳ Ｐゴシック" charset="0"/>
                <a:cs typeface="ＭＳ Ｐゴシック" charset="0"/>
              </a:rPr>
              <a:t>Future Value (FV):</a:t>
            </a:r>
            <a:r>
              <a:rPr lang="en-US" dirty="0">
                <a:ea typeface="ＭＳ Ｐゴシック" charset="0"/>
                <a:cs typeface="ＭＳ Ｐゴシック" charset="0"/>
              </a:rPr>
              <a:t>  Amount an investment today grows to in the future.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sz="3200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endParaRPr lang="en-US" b="1" u="sng" dirty="0">
              <a:ea typeface="ＭＳ Ｐゴシック" charset="0"/>
              <a:cs typeface="ＭＳ Ｐゴシック" charset="0"/>
            </a:endParaRP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b="1" u="sng" dirty="0">
                <a:ea typeface="ＭＳ Ｐゴシック" charset="0"/>
                <a:cs typeface="ＭＳ Ｐゴシック" charset="0"/>
              </a:rPr>
              <a:t>Example</a:t>
            </a:r>
            <a:r>
              <a:rPr lang="en-US" dirty="0">
                <a:ea typeface="ＭＳ Ｐゴシック" charset="0"/>
                <a:cs typeface="ＭＳ Ｐゴシック" charset="0"/>
              </a:rPr>
              <a:t>  </a:t>
            </a:r>
          </a:p>
          <a:p>
            <a:pPr eaLnBrk="1" hangingPunct="1">
              <a:lnSpc>
                <a:spcPct val="90000"/>
              </a:lnSpc>
            </a:pPr>
            <a:r>
              <a:rPr lang="en-US" dirty="0">
                <a:ea typeface="ＭＳ Ｐゴシック" charset="0"/>
                <a:cs typeface="ＭＳ Ｐゴシック" charset="0"/>
              </a:rPr>
              <a:t>You purchase for $1,000 a certificate of deposit (CD) that promises to pay in one year $1,000 plus 5% interest.  One year later, the FV of the CD will be $1,050, consisting of the original investment of $1,000 and $50 of interest (return) (5%*1,000)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pt-BR" dirty="0">
                <a:ea typeface="ＭＳ Ｐゴシック" charset="0"/>
                <a:cs typeface="ＭＳ Ｐゴシック" charset="0"/>
              </a:rPr>
              <a:t>			    		   </a:t>
            </a:r>
            <a:r>
              <a:rPr lang="en-US" b="1" dirty="0">
                <a:ea typeface="ＭＳ Ｐゴシック" charset="0"/>
                <a:cs typeface="Times New Roman" charset="0"/>
              </a:rPr>
              <a:t>$1,050	</a:t>
            </a:r>
            <a:r>
              <a:rPr lang="en-US" b="1" dirty="0">
                <a:ea typeface="ＭＳ Ｐゴシック" charset="0"/>
                <a:cs typeface="ＭＳ Ｐゴシック" charset="0"/>
              </a:rPr>
              <a:t>= $1,000 + $1,000*5%</a:t>
            </a:r>
            <a:r>
              <a:rPr lang="en-US" b="1" dirty="0">
                <a:ea typeface="ＭＳ Ｐゴシック" charset="0"/>
                <a:cs typeface="Times New Roman" charset="0"/>
              </a:rPr>
              <a:t>, or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+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 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* r</a:t>
            </a:r>
          </a:p>
          <a:p>
            <a:pPr lvl="1" eaLnBrk="1" hangingPunct="1">
              <a:lnSpc>
                <a:spcPct val="90000"/>
              </a:lnSpc>
              <a:buSzPct val="90000"/>
              <a:buFontTx/>
              <a:buNone/>
            </a:pPr>
            <a:r>
              <a:rPr lang="en-US" sz="3200" b="1" dirty="0">
                <a:ea typeface="ＭＳ Ｐゴシック" charset="0"/>
                <a:cs typeface="Times New Roman" charset="0"/>
              </a:rPr>
              <a:t>						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1	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= C</a:t>
            </a:r>
            <a:r>
              <a:rPr lang="en-US" sz="3200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sz="3200" b="1" dirty="0">
                <a:ea typeface="ＭＳ Ｐゴシック" charset="0"/>
                <a:cs typeface="Times New Roman" charset="0"/>
              </a:rPr>
              <a:t> * (1+r)</a:t>
            </a:r>
            <a:endParaRPr lang="en-US" b="1" dirty="0">
              <a:ea typeface="ＭＳ Ｐゴシック" charset="0"/>
              <a:cs typeface="Times New Roman" charset="0"/>
            </a:endParaRPr>
          </a:p>
          <a:p>
            <a:pPr eaLnBrk="1" hangingPunct="1">
              <a:lnSpc>
                <a:spcPct val="90000"/>
              </a:lnSpc>
            </a:pPr>
            <a:endParaRPr lang="en-US" sz="2400" dirty="0">
              <a:ea typeface="ＭＳ Ｐゴシック" charset="0"/>
              <a:cs typeface="ＭＳ Ｐゴシック" charset="0"/>
            </a:endParaRPr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4339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6310815F-9AE6-2B45-97C3-E89081D88414}" type="slidenum">
              <a:rPr lang="en-US">
                <a:latin typeface="Calibri"/>
              </a:rPr>
              <a:pPr eaLnBrk="1" hangingPunct="1"/>
              <a:t>6</a:t>
            </a:fld>
            <a:endParaRPr lang="en-US">
              <a:latin typeface="Calibri"/>
            </a:endParaRPr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08914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Future Value (FV) = C</a:t>
            </a:r>
            <a:r>
              <a:rPr lang="en-US" b="1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b="1" dirty="0">
                <a:ea typeface="ＭＳ Ｐゴシック" charset="0"/>
                <a:cs typeface="Times New Roman" charset="0"/>
              </a:rPr>
              <a:t>*(1 + r)</a:t>
            </a:r>
            <a:r>
              <a:rPr lang="en-US" b="1" baseline="30000" dirty="0">
                <a:ea typeface="ＭＳ Ｐゴシック" charset="0"/>
                <a:cs typeface="Times New Roman" charset="0"/>
              </a:rPr>
              <a:t>T</a:t>
            </a:r>
          </a:p>
          <a:p>
            <a:pPr marL="0" indent="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ＭＳ Ｐゴシック" charset="0"/>
              </a:rPr>
              <a:t>where </a:t>
            </a:r>
            <a:r>
              <a:rPr lang="en-US" i="1" dirty="0">
                <a:ea typeface="ＭＳ Ｐゴシック" charset="0"/>
                <a:cs typeface="Times New Roman" charset="0"/>
              </a:rPr>
              <a:t>C</a:t>
            </a:r>
            <a:r>
              <a:rPr lang="en-US" baseline="-25000" dirty="0">
                <a:ea typeface="ＭＳ Ｐゴシック" charset="0"/>
                <a:cs typeface="Times New Roman" charset="0"/>
              </a:rPr>
              <a:t>0</a:t>
            </a:r>
            <a:r>
              <a:rPr lang="en-US" dirty="0">
                <a:ea typeface="ＭＳ Ｐゴシック" charset="0"/>
                <a:cs typeface="Times New Roman" charset="0"/>
              </a:rPr>
              <a:t> is the original investment or cash flow and </a:t>
            </a:r>
            <a:r>
              <a:rPr lang="en-US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the rate of return.  </a:t>
            </a:r>
          </a:p>
          <a:p>
            <a:pPr marL="0" indent="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0" indent="0">
              <a:buNone/>
            </a:pPr>
            <a:r>
              <a:rPr lang="en-US" dirty="0">
                <a:ea typeface="ＭＳ Ｐゴシック" charset="0"/>
                <a:cs typeface="Times New Roman" charset="0"/>
              </a:rPr>
              <a:t>In the one-period example, T is 1. </a:t>
            </a:r>
            <a:endParaRPr lang="en-US" baseline="-25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Future Value:  One Period</a:t>
            </a:r>
          </a:p>
        </p:txBody>
      </p:sp>
      <p:sp>
        <p:nvSpPr>
          <p:cNvPr id="15363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02416A32-058A-384E-9302-8FDFBD3E1544}" type="slidenum">
              <a:rPr lang="en-US">
                <a:latin typeface="Calibri"/>
              </a:rPr>
              <a:pPr eaLnBrk="1" hangingPunct="1"/>
              <a:t>7</a:t>
            </a:fld>
            <a:endParaRPr lang="en-US">
              <a:latin typeface="Calibri"/>
            </a:endParaRPr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7438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 build="p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96" name="Text Box 1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b="1" dirty="0">
                <a:ea typeface="ＭＳ Ｐゴシック" charset="0"/>
                <a:cs typeface="ＭＳ Ｐゴシック" charset="0"/>
              </a:rPr>
              <a:t> 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ea typeface="ＭＳ Ｐゴシック" charset="0"/>
                <a:cs typeface="ＭＳ Ｐゴシック" charset="0"/>
              </a:rPr>
              <a:t>Time Conventions</a:t>
            </a:r>
          </a:p>
        </p:txBody>
      </p:sp>
      <p:sp>
        <p:nvSpPr>
          <p:cNvPr id="16387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B9C6CF2A-8BFE-9447-B866-860B0D72581E}" type="slidenum">
              <a:rPr lang="en-US">
                <a:latin typeface="Calibri"/>
              </a:rPr>
              <a:pPr eaLnBrk="1" hangingPunct="1"/>
              <a:t>8</a:t>
            </a:fld>
            <a:endParaRPr lang="en-US">
              <a:latin typeface="Calibri"/>
            </a:endParaRPr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  <p:sp>
        <p:nvSpPr>
          <p:cNvPr id="16389" name="Line 4"/>
          <p:cNvSpPr>
            <a:spLocks noChangeShapeType="1"/>
          </p:cNvSpPr>
          <p:nvPr/>
        </p:nvSpPr>
        <p:spPr bwMode="auto">
          <a:xfrm>
            <a:off x="2743200" y="3711575"/>
            <a:ext cx="6629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0" name="Line 5"/>
          <p:cNvSpPr>
            <a:spLocks noChangeShapeType="1"/>
          </p:cNvSpPr>
          <p:nvPr/>
        </p:nvSpPr>
        <p:spPr bwMode="auto">
          <a:xfrm>
            <a:off x="27432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1" name="Line 6"/>
          <p:cNvSpPr>
            <a:spLocks noChangeShapeType="1"/>
          </p:cNvSpPr>
          <p:nvPr/>
        </p:nvSpPr>
        <p:spPr bwMode="auto">
          <a:xfrm>
            <a:off x="4038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2" name="Line 7"/>
          <p:cNvSpPr>
            <a:spLocks noChangeShapeType="1"/>
          </p:cNvSpPr>
          <p:nvPr/>
        </p:nvSpPr>
        <p:spPr bwMode="auto">
          <a:xfrm>
            <a:off x="5562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3" name="Line 8"/>
          <p:cNvSpPr>
            <a:spLocks noChangeShapeType="1"/>
          </p:cNvSpPr>
          <p:nvPr/>
        </p:nvSpPr>
        <p:spPr bwMode="auto">
          <a:xfrm>
            <a:off x="7086600" y="3254375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394" name="Text Box 10"/>
          <p:cNvSpPr txBox="1">
            <a:spLocks noChangeArrowheads="1"/>
          </p:cNvSpPr>
          <p:nvPr/>
        </p:nvSpPr>
        <p:spPr bwMode="auto">
          <a:xfrm>
            <a:off x="2578100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0</a:t>
            </a:r>
          </a:p>
        </p:txBody>
      </p:sp>
      <p:sp>
        <p:nvSpPr>
          <p:cNvPr id="16395" name="Text Box 12"/>
          <p:cNvSpPr txBox="1">
            <a:spLocks noChangeArrowheads="1"/>
          </p:cNvSpPr>
          <p:nvPr/>
        </p:nvSpPr>
        <p:spPr bwMode="auto">
          <a:xfrm>
            <a:off x="3897314" y="3678239"/>
            <a:ext cx="32543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1</a:t>
            </a:r>
          </a:p>
        </p:txBody>
      </p:sp>
      <p:sp>
        <p:nvSpPr>
          <p:cNvPr id="16397" name="Text Box 14"/>
          <p:cNvSpPr txBox="1">
            <a:spLocks noChangeArrowheads="1"/>
          </p:cNvSpPr>
          <p:nvPr/>
        </p:nvSpPr>
        <p:spPr bwMode="auto">
          <a:xfrm>
            <a:off x="5413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2</a:t>
            </a:r>
          </a:p>
        </p:txBody>
      </p:sp>
      <p:sp>
        <p:nvSpPr>
          <p:cNvPr id="16398" name="Text Box 15"/>
          <p:cNvSpPr txBox="1">
            <a:spLocks noChangeArrowheads="1"/>
          </p:cNvSpPr>
          <p:nvPr/>
        </p:nvSpPr>
        <p:spPr bwMode="auto">
          <a:xfrm>
            <a:off x="6937375" y="3662364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3</a:t>
            </a:r>
          </a:p>
        </p:txBody>
      </p:sp>
      <p:sp>
        <p:nvSpPr>
          <p:cNvPr id="16399" name="Text Box 16"/>
          <p:cNvSpPr txBox="1">
            <a:spLocks noChangeArrowheads="1"/>
          </p:cNvSpPr>
          <p:nvPr/>
        </p:nvSpPr>
        <p:spPr bwMode="auto">
          <a:xfrm>
            <a:off x="2362200" y="2873375"/>
            <a:ext cx="74411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Today</a:t>
            </a:r>
          </a:p>
        </p:txBody>
      </p:sp>
      <p:sp>
        <p:nvSpPr>
          <p:cNvPr id="16400" name="Text Box 17"/>
          <p:cNvSpPr txBox="1">
            <a:spLocks noChangeArrowheads="1"/>
          </p:cNvSpPr>
          <p:nvPr/>
        </p:nvSpPr>
        <p:spPr bwMode="auto">
          <a:xfrm>
            <a:off x="3574158" y="2509620"/>
            <a:ext cx="182287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1 Period</a:t>
            </a:r>
          </a:p>
          <a:p>
            <a:pPr eaLnBrk="1" hangingPunct="1"/>
            <a:r>
              <a:rPr lang="en-US" b="1" dirty="0">
                <a:latin typeface="Calibri"/>
              </a:rPr>
              <a:t>From Today (</a:t>
            </a:r>
            <a:r>
              <a:rPr lang="en-US" b="1" dirty="0">
                <a:latin typeface="Calibri"/>
                <a:cs typeface="Times New Roman" charset="0"/>
              </a:rPr>
              <a:t>CF</a:t>
            </a:r>
            <a:r>
              <a:rPr lang="en-US" b="1" baseline="-25000" dirty="0">
                <a:latin typeface="Calibri"/>
                <a:cs typeface="Times New Roman" charset="0"/>
              </a:rPr>
              <a:t>1</a:t>
            </a:r>
            <a:r>
              <a:rPr lang="en-US" b="1" dirty="0">
                <a:latin typeface="Calibri"/>
                <a:cs typeface="Times New Roman" charset="0"/>
              </a:rPr>
              <a:t>)</a:t>
            </a:r>
            <a:endParaRPr lang="en-US" b="1" dirty="0">
              <a:latin typeface="Calibri"/>
            </a:endParaRPr>
          </a:p>
        </p:txBody>
      </p:sp>
      <p:sp>
        <p:nvSpPr>
          <p:cNvPr id="16401" name="AutoShape 18"/>
          <p:cNvSpPr>
            <a:spLocks/>
          </p:cNvSpPr>
          <p:nvPr/>
        </p:nvSpPr>
        <p:spPr bwMode="auto">
          <a:xfrm rot="5400000" flipH="1" flipV="1">
            <a:off x="3314700" y="3597275"/>
            <a:ext cx="228600" cy="1219200"/>
          </a:xfrm>
          <a:prstGeom prst="leftBrace">
            <a:avLst>
              <a:gd name="adj1" fmla="val 44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>
              <a:latin typeface="Calibri"/>
            </a:endParaRPr>
          </a:p>
        </p:txBody>
      </p:sp>
      <p:sp>
        <p:nvSpPr>
          <p:cNvPr id="16402" name="Text Box 19"/>
          <p:cNvSpPr txBox="1">
            <a:spLocks noChangeArrowheads="1"/>
          </p:cNvSpPr>
          <p:nvPr/>
        </p:nvSpPr>
        <p:spPr bwMode="auto">
          <a:xfrm>
            <a:off x="2879725" y="4281488"/>
            <a:ext cx="97961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Period 1</a:t>
            </a:r>
          </a:p>
        </p:txBody>
      </p:sp>
      <p:sp>
        <p:nvSpPr>
          <p:cNvPr id="16403" name="Line 21"/>
          <p:cNvSpPr>
            <a:spLocks noChangeShapeType="1"/>
          </p:cNvSpPr>
          <p:nvPr/>
        </p:nvSpPr>
        <p:spPr bwMode="auto">
          <a:xfrm flipH="1" flipV="1">
            <a:off x="4191000" y="3810000"/>
            <a:ext cx="9906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4" name="Text Box 22"/>
          <p:cNvSpPr txBox="1">
            <a:spLocks noChangeArrowheads="1"/>
          </p:cNvSpPr>
          <p:nvPr/>
        </p:nvSpPr>
        <p:spPr bwMode="auto">
          <a:xfrm>
            <a:off x="5165726" y="4738688"/>
            <a:ext cx="223059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Beginning of Period 2</a:t>
            </a:r>
          </a:p>
        </p:txBody>
      </p:sp>
      <p:sp>
        <p:nvSpPr>
          <p:cNvPr id="16405" name="Line 23"/>
          <p:cNvSpPr>
            <a:spLocks noChangeShapeType="1"/>
          </p:cNvSpPr>
          <p:nvPr/>
        </p:nvSpPr>
        <p:spPr bwMode="auto">
          <a:xfrm>
            <a:off x="9372600" y="3276600"/>
            <a:ext cx="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6" name="Text Box 24"/>
          <p:cNvSpPr txBox="1">
            <a:spLocks noChangeArrowheads="1"/>
          </p:cNvSpPr>
          <p:nvPr/>
        </p:nvSpPr>
        <p:spPr bwMode="auto">
          <a:xfrm>
            <a:off x="9220201" y="3760788"/>
            <a:ext cx="748923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latin typeface="Calibri"/>
              </a:rPr>
              <a:t>T or t</a:t>
            </a:r>
          </a:p>
        </p:txBody>
      </p:sp>
      <p:sp>
        <p:nvSpPr>
          <p:cNvPr id="16407" name="Line 25"/>
          <p:cNvSpPr>
            <a:spLocks noChangeShapeType="1"/>
          </p:cNvSpPr>
          <p:nvPr/>
        </p:nvSpPr>
        <p:spPr bwMode="auto">
          <a:xfrm>
            <a:off x="2819400" y="2586844"/>
            <a:ext cx="1143000" cy="99455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en-US">
              <a:latin typeface="Calibri"/>
            </a:endParaRPr>
          </a:p>
        </p:txBody>
      </p:sp>
      <p:sp>
        <p:nvSpPr>
          <p:cNvPr id="16408" name="Text Box 26"/>
          <p:cNvSpPr txBox="1">
            <a:spLocks noChangeArrowheads="1"/>
          </p:cNvSpPr>
          <p:nvPr/>
        </p:nvSpPr>
        <p:spPr bwMode="auto">
          <a:xfrm>
            <a:off x="1236671" y="2321214"/>
            <a:ext cx="16414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 dirty="0">
                <a:latin typeface="Calibri"/>
              </a:rPr>
              <a:t>End of Period 1</a:t>
            </a:r>
          </a:p>
        </p:txBody>
      </p:sp>
      <p:sp>
        <p:nvSpPr>
          <p:cNvPr id="16409" name="Text Box 27"/>
          <p:cNvSpPr txBox="1">
            <a:spLocks noChangeArrowheads="1"/>
          </p:cNvSpPr>
          <p:nvPr/>
        </p:nvSpPr>
        <p:spPr bwMode="auto">
          <a:xfrm>
            <a:off x="6400800" y="1524001"/>
            <a:ext cx="3657600" cy="9556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2800" b="1" u="sng" dirty="0">
                <a:latin typeface="Calibri"/>
              </a:rPr>
              <a:t>Examples:</a:t>
            </a:r>
          </a:p>
          <a:p>
            <a:pPr algn="ctr" eaLnBrk="1" hangingPunct="1"/>
            <a:r>
              <a:rPr lang="en-US" sz="2800" b="1" dirty="0">
                <a:latin typeface="Calibri"/>
                <a:cs typeface="Times New Roman" charset="0"/>
              </a:rPr>
              <a:t>CF</a:t>
            </a:r>
            <a:r>
              <a:rPr lang="en-US" sz="2800" b="1" baseline="-25000" dirty="0">
                <a:latin typeface="Calibri"/>
                <a:cs typeface="Times New Roman" charset="0"/>
              </a:rPr>
              <a:t>0</a:t>
            </a:r>
            <a:r>
              <a:rPr lang="en-US" sz="2800" b="1" dirty="0">
                <a:latin typeface="Calibri"/>
                <a:cs typeface="Times New Roman" charset="0"/>
              </a:rPr>
              <a:t>  </a:t>
            </a:r>
            <a:r>
              <a:rPr lang="en-US" sz="2800" b="1" dirty="0">
                <a:solidFill>
                  <a:srgbClr val="FF3300"/>
                </a:solidFill>
                <a:latin typeface="Calibri"/>
                <a:cs typeface="Times New Roman" charset="0"/>
              </a:rPr>
              <a:t>r</a:t>
            </a:r>
            <a:r>
              <a:rPr lang="en-US" sz="2800" b="1" baseline="-25000" dirty="0">
                <a:solidFill>
                  <a:srgbClr val="FF3300"/>
                </a:solidFill>
                <a:latin typeface="Calibri"/>
                <a:cs typeface="Times New Roman" charset="0"/>
              </a:rPr>
              <a:t>2</a:t>
            </a:r>
            <a:r>
              <a:rPr lang="en-US" sz="2800" b="1" dirty="0">
                <a:latin typeface="Calibri"/>
                <a:cs typeface="Times New Roman" charset="0"/>
              </a:rPr>
              <a:t> r</a:t>
            </a:r>
            <a:r>
              <a:rPr lang="en-US" sz="2800" b="1" baseline="-25000" dirty="0">
                <a:latin typeface="Calibri"/>
                <a:cs typeface="Times New Roman" charset="0"/>
              </a:rPr>
              <a:t>1,3</a:t>
            </a:r>
            <a:r>
              <a:rPr lang="en-US" sz="2800" b="1" dirty="0">
                <a:latin typeface="Calibri"/>
                <a:cs typeface="Times New Roman" charset="0"/>
              </a:rPr>
              <a:t> and CF</a:t>
            </a:r>
            <a:r>
              <a:rPr lang="en-US" sz="2800" b="1" baseline="-25000" dirty="0">
                <a:latin typeface="Calibri"/>
                <a:cs typeface="Times New Roman" charset="0"/>
              </a:rPr>
              <a:t>3</a:t>
            </a:r>
            <a:endParaRPr lang="en-US" sz="3200" b="1" dirty="0">
              <a:latin typeface="Calibri"/>
              <a:cs typeface="Times New Roman" charset="0"/>
            </a:endParaRPr>
          </a:p>
        </p:txBody>
      </p:sp>
      <p:sp>
        <p:nvSpPr>
          <p:cNvPr id="16410" name="Text Box 28"/>
          <p:cNvSpPr txBox="1">
            <a:spLocks noChangeArrowheads="1"/>
          </p:cNvSpPr>
          <p:nvPr/>
        </p:nvSpPr>
        <p:spPr bwMode="auto">
          <a:xfrm>
            <a:off x="2057400" y="3678238"/>
            <a:ext cx="48603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 b="1">
                <a:latin typeface="Calibri"/>
              </a:rPr>
              <a:t>t = </a:t>
            </a:r>
          </a:p>
        </p:txBody>
      </p:sp>
    </p:spTree>
    <p:extLst>
      <p:ext uri="{BB962C8B-B14F-4D97-AF65-F5344CB8AC3E}">
        <p14:creationId xmlns:p14="http://schemas.microsoft.com/office/powerpoint/2010/main" val="1965759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>
          <a:noFill/>
        </p:spPr>
        <p:txBody>
          <a:bodyPr/>
          <a:lstStyle/>
          <a:p>
            <a:pPr marL="457200" indent="-457200"/>
            <a:r>
              <a:rPr lang="en-US" b="1" dirty="0">
                <a:ea typeface="ＭＳ Ｐゴシック" charset="0"/>
                <a:cs typeface="Times New Roman" charset="0"/>
              </a:rPr>
              <a:t>Rate of Return (</a:t>
            </a:r>
            <a:r>
              <a:rPr lang="en-US" b="1" i="1" dirty="0">
                <a:ea typeface="ＭＳ Ｐゴシック" charset="0"/>
                <a:cs typeface="Times New Roman" charset="0"/>
              </a:rPr>
              <a:t>r or ROR</a:t>
            </a:r>
            <a:r>
              <a:rPr lang="en-US" b="1" dirty="0">
                <a:ea typeface="ＭＳ Ｐゴシック" charset="0"/>
                <a:cs typeface="Times New Roman" charset="0"/>
              </a:rPr>
              <a:t>)</a:t>
            </a:r>
            <a:r>
              <a:rPr lang="en-US" dirty="0">
                <a:ea typeface="ＭＳ Ｐゴシック" charset="0"/>
                <a:cs typeface="Times New Roman" charset="0"/>
              </a:rPr>
              <a:t>:  The </a:t>
            </a:r>
            <a:r>
              <a:rPr lang="en-US" b="1" i="1" dirty="0">
                <a:ea typeface="ＭＳ Ｐゴシック" charset="0"/>
                <a:cs typeface="Times New Roman" charset="0"/>
              </a:rPr>
              <a:t>percentage gain (or </a:t>
            </a:r>
            <a:r>
              <a:rPr lang="en-US" b="1" i="1" dirty="0">
                <a:solidFill>
                  <a:srgbClr val="FF3300"/>
                </a:solidFill>
                <a:ea typeface="ＭＳ Ｐゴシック" charset="0"/>
                <a:cs typeface="Times New Roman" charset="0"/>
              </a:rPr>
              <a:t>loss</a:t>
            </a:r>
            <a:r>
              <a:rPr lang="en-US" b="1" i="1" dirty="0">
                <a:ea typeface="ＭＳ Ｐゴシック" charset="0"/>
                <a:cs typeface="Times New Roman" charset="0"/>
              </a:rPr>
              <a:t>) </a:t>
            </a:r>
            <a:r>
              <a:rPr lang="en-US" dirty="0">
                <a:ea typeface="ＭＳ Ｐゴシック" charset="0"/>
                <a:cs typeface="Times New Roman" charset="0"/>
              </a:rPr>
              <a:t>earned on an investment.</a:t>
            </a: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Distinguish between </a:t>
            </a:r>
            <a:r>
              <a:rPr lang="en-US" i="1" dirty="0">
                <a:ea typeface="ＭＳ Ｐゴシック" charset="0"/>
                <a:cs typeface="Times New Roman" charset="0"/>
              </a:rPr>
              <a:t>Rate of 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Return</a:t>
            </a:r>
            <a:r>
              <a:rPr lang="en-US" dirty="0">
                <a:ea typeface="ＭＳ Ｐゴシック" charset="0"/>
                <a:cs typeface="Times New Roman" charset="0"/>
              </a:rPr>
              <a:t> and </a:t>
            </a:r>
            <a:r>
              <a:rPr lang="en-US" i="1" dirty="0">
                <a:ea typeface="ＭＳ Ｐゴシック" charset="0"/>
                <a:cs typeface="Times New Roman" charset="0"/>
              </a:rPr>
              <a:t>Net Return</a:t>
            </a:r>
            <a:r>
              <a:rPr lang="en-US" dirty="0">
                <a:ea typeface="ＭＳ Ｐゴシック" charset="0"/>
                <a:cs typeface="Times New Roman" charset="0"/>
              </a:rPr>
              <a:t> 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u="sng" dirty="0">
                <a:ea typeface="ＭＳ Ｐゴシック" charset="0"/>
                <a:cs typeface="Times New Roman" charset="0"/>
              </a:rPr>
              <a:t>Example</a:t>
            </a: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/>
            <a:r>
              <a:rPr lang="en-US" dirty="0">
                <a:ea typeface="ＭＳ Ｐゴシック" charset="0"/>
                <a:cs typeface="Times New Roman" charset="0"/>
              </a:rPr>
              <a:t>You invest $1,000 today, and one year from now your investment is worth $1,070.  Your </a:t>
            </a: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dirty="0">
                <a:ea typeface="ＭＳ Ｐゴシック" charset="0"/>
                <a:cs typeface="Times New Roman" charset="0"/>
              </a:rPr>
              <a:t> is 7%:</a:t>
            </a:r>
          </a:p>
          <a:p>
            <a:pPr marL="457200" indent="-457200">
              <a:buNone/>
            </a:pPr>
            <a:endParaRPr lang="en-US" dirty="0">
              <a:ea typeface="ＭＳ Ｐゴシック" charset="0"/>
              <a:cs typeface="Times New Roman" charset="0"/>
            </a:endParaRPr>
          </a:p>
          <a:p>
            <a:pPr marL="457200" indent="-457200" algn="ctr">
              <a:buNone/>
            </a:pPr>
            <a:r>
              <a:rPr lang="en-US" b="1" i="1" dirty="0">
                <a:ea typeface="ＭＳ Ｐゴシック" charset="0"/>
                <a:cs typeface="Times New Roman" charset="0"/>
              </a:rPr>
              <a:t>r</a:t>
            </a:r>
            <a:r>
              <a:rPr lang="en-US" b="1" dirty="0">
                <a:ea typeface="ＭＳ Ｐゴシック" charset="0"/>
                <a:cs typeface="Times New Roman" charset="0"/>
              </a:rPr>
              <a:t> = ($1,070 - $1,000) / $1,000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(Net Return) / Initial Investment</a:t>
            </a:r>
          </a:p>
          <a:p>
            <a:pPr marL="457200" indent="-457200" algn="ctr">
              <a:buNone/>
            </a:pPr>
            <a:r>
              <a:rPr lang="en-US" b="1" dirty="0">
                <a:ea typeface="ＭＳ Ｐゴシック" charset="0"/>
                <a:cs typeface="Times New Roman" charset="0"/>
              </a:rPr>
              <a:t>r = (Ending–Beginning) / Beginning</a:t>
            </a:r>
          </a:p>
          <a:p>
            <a:pPr marL="457200" indent="-457200" algn="ctr">
              <a:buNone/>
            </a:pPr>
            <a:endParaRPr lang="en-US" b="1" i="1" baseline="30000" dirty="0">
              <a:ea typeface="ＭＳ Ｐゴシック" charset="0"/>
              <a:cs typeface="Times New Roman" charset="0"/>
            </a:endParaRP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ea typeface="ＭＳ Ｐゴシック" charset="0"/>
                <a:cs typeface="ＭＳ Ｐゴシック" charset="0"/>
              </a:rPr>
              <a:t>Rate of Return:  One Period</a:t>
            </a:r>
          </a:p>
        </p:txBody>
      </p:sp>
      <p:sp>
        <p:nvSpPr>
          <p:cNvPr id="17411" name="Slide Number Placeholder 4"/>
          <p:cNvSpPr>
            <a:spLocks noGrp="1"/>
          </p:cNvSpPr>
          <p:nvPr>
            <p:ph type="sldNum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fld id="{DEF7FFD2-512C-F943-AAF8-38E87CE8588F}" type="slidenum">
              <a:rPr lang="en-US">
                <a:latin typeface="Calibri"/>
              </a:rPr>
              <a:pPr eaLnBrk="1" hangingPunct="1"/>
              <a:t>9</a:t>
            </a:fld>
            <a:endParaRPr lang="en-US">
              <a:latin typeface="Calibri"/>
            </a:endParaRPr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/>
            <a:r>
              <a:rPr lang="en-US">
                <a:latin typeface="Calibri"/>
                <a:cs typeface="Calibri"/>
              </a:rPr>
              <a:t>TVM: Present Value and Future Value</a:t>
            </a:r>
            <a:endParaRPr lang="en-US" sz="1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94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300156" presetClass="entr" presetSubtype="8102492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7" grpId="0" build="p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12308</TotalTime>
  <Words>3544</Words>
  <Application>Microsoft Macintosh PowerPoint</Application>
  <PresentationFormat>Widescreen</PresentationFormat>
  <Paragraphs>492</Paragraphs>
  <Slides>46</Slides>
  <Notes>35</Notes>
  <HiddenSlides>0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8" baseType="lpstr">
      <vt:lpstr>NSimSun</vt:lpstr>
      <vt:lpstr>Arial</vt:lpstr>
      <vt:lpstr>Calibri</vt:lpstr>
      <vt:lpstr>Cambria Math</vt:lpstr>
      <vt:lpstr>Courier New</vt:lpstr>
      <vt:lpstr>Monotype Sorts</vt:lpstr>
      <vt:lpstr>Times</vt:lpstr>
      <vt:lpstr>Times New Roman</vt:lpstr>
      <vt:lpstr>Wingdings</vt:lpstr>
      <vt:lpstr>Wingdings 2</vt:lpstr>
      <vt:lpstr>CG Body - Standard</vt:lpstr>
      <vt:lpstr>Equation</vt:lpstr>
      <vt:lpstr>PowerPoint Presentation</vt:lpstr>
      <vt:lpstr>PowerPoint Presentation</vt:lpstr>
      <vt:lpstr>Introduction to Time Value of Money</vt:lpstr>
      <vt:lpstr>Time Value of Money: Fundamental Principles</vt:lpstr>
      <vt:lpstr>Perfect Market (and other) Assumptions</vt:lpstr>
      <vt:lpstr>Future Value:  One Period</vt:lpstr>
      <vt:lpstr>Future Value:  One Period</vt:lpstr>
      <vt:lpstr>Time Conventions</vt:lpstr>
      <vt:lpstr>Rate of Return:  One Period</vt:lpstr>
      <vt:lpstr>Rate of Return:  One Period</vt:lpstr>
      <vt:lpstr>Basis Points</vt:lpstr>
      <vt:lpstr>Basis Points Example</vt:lpstr>
      <vt:lpstr>Query</vt:lpstr>
      <vt:lpstr>Future Value and Multiple Periods</vt:lpstr>
      <vt:lpstr>Future Value:  Multiple Periods</vt:lpstr>
      <vt:lpstr>Holding Period Returns for Multiple Periods</vt:lpstr>
      <vt:lpstr>Holding Period Returns for Multiple Periods</vt:lpstr>
      <vt:lpstr>Compounding and Holding Period Returns</vt:lpstr>
      <vt:lpstr>Compound and Simple Interest</vt:lpstr>
      <vt:lpstr>Compound and Simple Interest</vt:lpstr>
      <vt:lpstr>Future Value of $10,000 in 150 Years</vt:lpstr>
      <vt:lpstr>Future Value:  Other Applications</vt:lpstr>
      <vt:lpstr>Future Value:  Other Applications</vt:lpstr>
      <vt:lpstr>Query</vt:lpstr>
      <vt:lpstr>Compounding Periods</vt:lpstr>
      <vt:lpstr>Compounding Periods</vt:lpstr>
      <vt:lpstr>Compounding Periods</vt:lpstr>
      <vt:lpstr>Effective Annual Rates</vt:lpstr>
      <vt:lpstr>Effective Annual Rates </vt:lpstr>
      <vt:lpstr>Effective Annual Rates </vt:lpstr>
      <vt:lpstr>Converting a Nominal Rate to an EAR</vt:lpstr>
      <vt:lpstr>Continuous Compounding</vt:lpstr>
      <vt:lpstr>Long Periods to Short Periods</vt:lpstr>
      <vt:lpstr>Query</vt:lpstr>
      <vt:lpstr>Present Value:  One Period</vt:lpstr>
      <vt:lpstr>Present Value:  One Period</vt:lpstr>
      <vt:lpstr>Present Values of Future CFs</vt:lpstr>
      <vt:lpstr>Net Present Value:  One Period</vt:lpstr>
      <vt:lpstr>NPV and Valuation:  One Period</vt:lpstr>
      <vt:lpstr>NPV and Valuation:  One Period</vt:lpstr>
      <vt:lpstr>Net Present Value:  Multiple Periods</vt:lpstr>
      <vt:lpstr>NPV Example</vt:lpstr>
      <vt:lpstr>Query</vt:lpstr>
      <vt:lpstr>NPV Example</vt:lpstr>
      <vt:lpstr>Three Different Ways to Understand NPV</vt:lpstr>
      <vt:lpstr>Net Present Value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Time Value of Money</dc:title>
  <dc:creator>J Colon</dc:creator>
  <cp:lastModifiedBy>Jeffrey M. Colon</cp:lastModifiedBy>
  <cp:revision>90</cp:revision>
  <dcterms:created xsi:type="dcterms:W3CDTF">2016-08-01T04:04:31Z</dcterms:created>
  <dcterms:modified xsi:type="dcterms:W3CDTF">2022-08-24T13:56:07Z</dcterms:modified>
</cp:coreProperties>
</file>