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8"/>
  </p:notesMasterIdLst>
  <p:handoutMasterIdLst>
    <p:handoutMasterId r:id="rId39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406" r:id="rId23"/>
    <p:sldId id="451" r:id="rId24"/>
    <p:sldId id="452" r:id="rId25"/>
    <p:sldId id="380" r:id="rId26"/>
    <p:sldId id="428" r:id="rId27"/>
    <p:sldId id="429" r:id="rId28"/>
    <p:sldId id="450" r:id="rId29"/>
    <p:sldId id="300" r:id="rId30"/>
    <p:sldId id="408" r:id="rId31"/>
    <p:sldId id="317" r:id="rId32"/>
    <p:sldId id="388" r:id="rId33"/>
    <p:sldId id="449" r:id="rId34"/>
    <p:sldId id="453" r:id="rId35"/>
    <p:sldId id="454" r:id="rId36"/>
    <p:sldId id="433" r:id="rId37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9" autoAdjust="0"/>
    <p:restoredTop sz="94668"/>
  </p:normalViewPr>
  <p:slideViewPr>
    <p:cSldViewPr>
      <p:cViewPr varScale="1">
        <p:scale>
          <a:sx n="102" d="100"/>
          <a:sy n="102" d="100"/>
        </p:scale>
        <p:origin x="192" y="1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5901C0B-73E4-C64A-8FF0-927711F1766F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CF_Ch8_PortDivBeta_22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5715000" y="3962400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4495800" y="4891119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build="p"/>
      <p:bldP spid="393219" grpId="0" autoUpdateAnimBg="0"/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00934" imgH="2257470" progId="Excel.Sheet.12">
                  <p:embed/>
                </p:oleObj>
              </mc:Choice>
              <mc:Fallback>
                <p:oleObj name="Worksheet" r:id="rId2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Individuals should focus on the risk of their </a:t>
            </a:r>
            <a:r>
              <a:rPr lang="en-US" sz="2000" b="1" dirty="0"/>
              <a:t>overall portfolio </a:t>
            </a:r>
            <a:r>
              <a:rPr lang="en-US" sz="2000" dirty="0"/>
              <a:t>and </a:t>
            </a:r>
            <a:r>
              <a:rPr lang="en-US" sz="2000" b="1" dirty="0"/>
              <a:t>not</a:t>
            </a:r>
            <a:r>
              <a:rPr lang="en-US" sz="2000" dirty="0"/>
              <a:t> the risk of the </a:t>
            </a:r>
            <a:r>
              <a:rPr lang="en-US" sz="2000" b="1" dirty="0"/>
              <a:t>individual investments</a:t>
            </a:r>
            <a:r>
              <a:rPr lang="en-US" sz="2000" dirty="0"/>
              <a:t>.</a:t>
            </a:r>
          </a:p>
          <a:p>
            <a:r>
              <a:rPr lang="en-US" sz="2000" dirty="0"/>
              <a:t>Diversification generally lowers overall portfolio risk.</a:t>
            </a:r>
          </a:p>
          <a:p>
            <a:r>
              <a:rPr lang="en-US" sz="2000" dirty="0"/>
              <a:t>Because investors are risk-adverse they will hold diversified portfolios.  </a:t>
            </a:r>
          </a:p>
          <a:p>
            <a:r>
              <a:rPr lang="en-US" sz="2000" dirty="0"/>
              <a:t>A manager should evaluate a project based on its risk/reward contribution for investors holding diversified portfolios.</a:t>
            </a:r>
          </a:p>
          <a:p>
            <a:r>
              <a:rPr lang="en-US" sz="20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787" imgH="482278" progId="Equation.3">
                  <p:embed/>
                </p:oleObj>
              </mc:Choice>
              <mc:Fallback>
                <p:oleObj name="Equation" r:id="rId2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6760" imgH="447840" progId="Equation.3">
                  <p:embed/>
                </p:oleObj>
              </mc:Choice>
              <mc:Fallback>
                <p:oleObj name="Equation" r:id="rId4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6760" imgH="447840" progId="Equation.3">
                  <p:embed/>
                </p:oleObj>
              </mc:Choice>
              <mc:Fallback>
                <p:oleObj name="Equation" r:id="rId2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71666" imgH="2514510" progId="Excel.Sheet.12">
                  <p:embed/>
                </p:oleObj>
              </mc:Choice>
              <mc:Fallback>
                <p:oleObj name="Worksheet" r:id="rId2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96224" imgH="3124170" progId="Excel.Sheet.12">
                  <p:embed/>
                </p:oleObj>
              </mc:Choice>
              <mc:Fallback>
                <p:oleObj name="Worksheet" r:id="rId2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 err="1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787" imgH="444247" progId="Equation.3">
                  <p:embed/>
                </p:oleObj>
              </mc:Choice>
              <mc:Fallback>
                <p:oleObj name="Equation" r:id="rId3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9920" imgH="191880" progId="Equation.3">
                  <p:embed/>
                </p:oleObj>
              </mc:Choice>
              <mc:Fallback>
                <p:oleObj name="Equation" r:id="rId3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3120" imgH="420480" progId="Equation.3">
                  <p:embed/>
                </p:oleObj>
              </mc:Choice>
              <mc:Fallback>
                <p:oleObj name="Equation" r:id="rId5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7360" imgH="365400" progId="Equation.3">
                  <p:embed/>
                </p:oleObj>
              </mc:Choice>
              <mc:Fallback>
                <p:oleObj name="Equation" r:id="rId7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2200" imgH="411120" progId="Equation.3">
                  <p:embed/>
                </p:oleObj>
              </mc:Choice>
              <mc:Fallback>
                <p:oleObj name="Equation" r:id="rId3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b="1" dirty="0">
                <a:ea typeface="ＭＳ Ｐゴシック" charset="0"/>
                <a:cs typeface="ＭＳ Ｐゴシック" charset="0"/>
              </a:rPr>
              <a:t> (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b="1" dirty="0">
                <a:ea typeface="ＭＳ Ｐゴシック" charset="0"/>
                <a:cs typeface="ＭＳ Ｐゴシック" charset="0"/>
              </a:rPr>
              <a:t>of AMZN-SP500 (2017 &amp; 2018)</a:t>
            </a:r>
          </a:p>
        </p:txBody>
      </p:sp>
      <p:sp>
        <p:nvSpPr>
          <p:cNvPr id="2" name="AutoShape 2" descr="Displaying sg201609223338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isplaying sg201609223338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199" cy="58433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A0027-4C15-9B48-9635-9701A296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BA672-DBE9-164E-92EF-32A62818A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BFBC-5C78-334D-AF03-6DB9930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A97A7DA-826B-4940-9E93-121D51F4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638799"/>
          </a:xfrm>
        </p:spPr>
      </p:pic>
    </p:spTree>
    <p:extLst>
      <p:ext uri="{BB962C8B-B14F-4D97-AF65-F5344CB8AC3E}">
        <p14:creationId xmlns:p14="http://schemas.microsoft.com/office/powerpoint/2010/main" val="270307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531352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588257"/>
              </p:ext>
            </p:extLst>
          </p:nvPr>
        </p:nvGraphicFramePr>
        <p:xfrm>
          <a:off x="342900" y="815611"/>
          <a:ext cx="8458197" cy="5130800"/>
        </p:xfrm>
        <a:graphic>
          <a:graphicData uri="http://schemas.openxmlformats.org/drawingml/2006/table">
            <a:tbl>
              <a:tblPr lastCol="1"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1016928082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(9/28/21)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Yahoo;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0795" y="533400"/>
            <a:ext cx="580496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 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171965" imgH="4762260" progId="AcroExch.Document.7">
                  <p:embed/>
                </p:oleObj>
              </mc:Choice>
              <mc:Fallback>
                <p:oleObj name="Acrobat Document" r:id="rId3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C1E92-EA57-0542-9D51-1102C075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(Feb. 1, 2020- April 1, 2012,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B789-680B-7B4B-A001-2D4EFBC76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B13C-3EE0-AD4F-80FA-6480F380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8CC27-E906-464E-B2BF-E94830A8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9325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D741-C5FE-8B48-9954-2207630B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+mn-lt"/>
              </a:rPr>
              <a:t>This report quantifies long-run stock market outcomes in terms of the increases or decreases (relative to a Treasury bill benchmark) in shareholder wealth, when considering the full history of both net cash distributions and capital appreciation. The study includes all of the 26,168 firms with publicly-traded U.S. common stock since 1926. </a:t>
            </a:r>
            <a:r>
              <a:rPr lang="en-US" sz="2000" b="1" dirty="0">
                <a:effectLst/>
                <a:latin typeface="+mn-lt"/>
              </a:rPr>
              <a:t>Despite the fact that investments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majority (57.8%) of stocks led to reduced </a:t>
            </a:r>
            <a:r>
              <a:rPr lang="en-US" sz="2000" b="1" dirty="0">
                <a:effectLst/>
                <a:latin typeface="+mn-lt"/>
              </a:rPr>
              <a:t>rather than increased shareholder wealth, U.S. stock market investments increased shareholder wealth on net by $47.4 trillion between 1926 and 2019. </a:t>
            </a:r>
            <a:r>
              <a:rPr lang="en-US" sz="2000" dirty="0">
                <a:effectLst/>
                <a:latin typeface="+mn-lt"/>
              </a:rPr>
              <a:t>Technology firms accounted for the largest share, $9.0 trillion, of the total, but Telecommunications, Energy, and Healthcare/ Pharmaceutical stocks created wealth disproportionate to the numbers of firms in the industries. </a:t>
            </a:r>
            <a:r>
              <a:rPr lang="en-US" sz="2000" b="1" dirty="0">
                <a:effectLst/>
                <a:latin typeface="+mn-lt"/>
              </a:rPr>
              <a:t>The degree to which stock market wealth creation is concentrated in a few top-performing firms has increased over time, and was particularly strong during the most recent three years, when five firms accounted for 22% of net wealth creation. </a:t>
            </a:r>
            <a:r>
              <a:rPr lang="en-US" sz="2000" dirty="0">
                <a:effectLst/>
                <a:latin typeface="+mn-lt"/>
              </a:rPr>
              <a:t>These results should be of interest to any </a:t>
            </a:r>
            <a:r>
              <a:rPr lang="en-US" sz="2000" dirty="0">
                <a:solidFill>
                  <a:srgbClr val="FF0000"/>
                </a:solidFill>
                <a:effectLst/>
                <a:latin typeface="+mn-lt"/>
              </a:rPr>
              <a:t>long-term investor assessing the relative merits of broad diversification vs. narrow portfolio selection. 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F8748-983A-BB46-B70C-72F4E26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BA09-91B5-3F48-9D1A-871C81C8D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1418-EB6B-CE47-B143-F23CC65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D913-0FFE-FE4E-A5FC-0785B215213C}"/>
              </a:ext>
            </a:extLst>
          </p:cNvPr>
          <p:cNvSpPr txBox="1"/>
          <p:nvPr/>
        </p:nvSpPr>
        <p:spPr>
          <a:xfrm>
            <a:off x="1311011" y="5867400"/>
            <a:ext cx="652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Bessembinder</a:t>
            </a:r>
            <a:r>
              <a:rPr lang="en-US" sz="1200" dirty="0"/>
              <a:t>, </a:t>
            </a:r>
            <a:r>
              <a:rPr lang="en-US" sz="1200" i="1" dirty="0"/>
              <a:t>Wealth Creation in the US Public Stock Markets 1926-2019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53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BA837B6-9A1A-3B44-8173-1FFE3C41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" y="837634"/>
            <a:ext cx="8458200" cy="52583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2D38B-78EA-194C-AEF9-4A5C113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C515-1F01-D342-A3F7-A0D064E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ACA2-87DA-914F-B6AB-939029F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CF1-B1F4-6845-9BD3-C3C11595EED2}"/>
              </a:ext>
            </a:extLst>
          </p:cNvPr>
          <p:cNvSpPr txBox="1"/>
          <p:nvPr/>
        </p:nvSpPr>
        <p:spPr>
          <a:xfrm>
            <a:off x="2209800" y="576023"/>
            <a:ext cx="5492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effectLst/>
                <a:latin typeface="Calibri" panose="020F0502020204030204" pitchFamily="34" charset="0"/>
              </a:rPr>
              <a:t>Exhibit 1: Shareholder Wealth Creation, Measured as of December 31, 2019, Top 30 Firms.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C5A5C-F4D8-7840-B2C5-AC2D2204953D}"/>
              </a:ext>
            </a:extLst>
          </p:cNvPr>
          <p:cNvSpPr txBox="1"/>
          <p:nvPr/>
        </p:nvSpPr>
        <p:spPr>
          <a:xfrm>
            <a:off x="4354286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F421-E116-0A44-BA62-C3E273D229D7}"/>
              </a:ext>
            </a:extLst>
          </p:cNvPr>
          <p:cNvSpPr txBox="1"/>
          <p:nvPr/>
        </p:nvSpPr>
        <p:spPr>
          <a:xfrm>
            <a:off x="2140688" y="6169216"/>
            <a:ext cx="38876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Bessembinder</a:t>
            </a:r>
            <a:r>
              <a:rPr lang="en-US" sz="700" dirty="0"/>
              <a:t>, </a:t>
            </a:r>
            <a:r>
              <a:rPr lang="en-US" sz="700" i="1" dirty="0"/>
              <a:t>Wealth Creation in the US Public Stock Markets 1926-2019 (2020)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5549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99680" imgH="576000" progId="Equation.3">
                  <p:embed/>
                </p:oleObj>
              </mc:Choice>
              <mc:Fallback>
                <p:oleObj name="Equation" r:id="rId2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4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Individual asset returns</a:t>
            </a:r>
            <a:endParaRPr lang="en-US" sz="24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The sum of all the weights</a:t>
            </a:r>
            <a:r>
              <a:rPr lang="en-US" sz="2000" i="1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i="1" dirty="0">
                <a:ea typeface="ＭＳ Ｐゴシック" charset="0"/>
              </a:rPr>
              <a:t>W</a:t>
            </a:r>
            <a:r>
              <a:rPr lang="en-US" sz="20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1784"/>
              </p:ext>
            </p:extLst>
          </p:nvPr>
        </p:nvGraphicFramePr>
        <p:xfrm>
          <a:off x="2133600" y="3048000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58120" imgH="447840" progId="Equation.3">
                  <p:embed/>
                </p:oleObj>
              </mc:Choice>
              <mc:Fallback>
                <p:oleObj name="Equation" r:id="rId2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  <a:p>
            <a:pPr marL="139700" indent="-177800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0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3916"/>
              </p:ext>
            </p:extLst>
          </p:nvPr>
        </p:nvGraphicFramePr>
        <p:xfrm>
          <a:off x="3420140" y="585307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4560" imgH="219240" progId="Equation.3">
                  <p:embed/>
                </p:oleObj>
              </mc:Choice>
              <mc:Fallback>
                <p:oleObj name="Equation" r:id="rId3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140" y="585307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2393"/>
              </p:ext>
            </p:extLst>
          </p:nvPr>
        </p:nvGraphicFramePr>
        <p:xfrm>
          <a:off x="1269077" y="1773011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5840" imgH="228240" progId="Equation.3">
                  <p:embed/>
                </p:oleObj>
              </mc:Choice>
              <mc:Fallback>
                <p:oleObj name="Equation" r:id="rId5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7" y="1773011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572"/>
              </p:ext>
            </p:extLst>
          </p:nvPr>
        </p:nvGraphicFramePr>
        <p:xfrm>
          <a:off x="1131887" y="2475728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4373" imgH="292123" progId="Equation.3">
                  <p:embed/>
                </p:oleObj>
              </mc:Choice>
              <mc:Fallback>
                <p:oleObj name="Equation" r:id="rId7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475728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792"/>
              </p:ext>
            </p:extLst>
          </p:nvPr>
        </p:nvGraphicFramePr>
        <p:xfrm>
          <a:off x="1003300" y="3276600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9440" imgH="237600" progId="Equation.3">
                  <p:embed/>
                </p:oleObj>
              </mc:Choice>
              <mc:Fallback>
                <p:oleObj name="Equation" r:id="rId9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76600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010400" y="3265347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489315"/>
            <a:ext cx="2286000" cy="6858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85048" y="2820602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91200" imgH="1549400" progId="Excel.Sheet.12">
                  <p:embed/>
                </p:oleObj>
              </mc:Choice>
              <mc:Fallback>
                <p:oleObj name="Worksheet" r:id="rId3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16600" imgH="2413000" progId="Excel.Sheet.12">
                  <p:embed/>
                </p:oleObj>
              </mc:Choice>
              <mc:Fallback>
                <p:oleObj name="Worksheet" r:id="rId2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00" imgH="2540000" progId="Excel.Sheet.12">
                  <p:embed/>
                </p:oleObj>
              </mc:Choice>
              <mc:Fallback>
                <p:oleObj name="Worksheet" r:id="rId2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387600" progId="Excel.Sheet.12">
                  <p:embed/>
                </p:oleObj>
              </mc:Choice>
              <mc:Fallback>
                <p:oleObj name="Worksheet" r:id="rId2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</TotalTime>
  <Words>1890</Words>
  <Application>Microsoft Macintosh PowerPoint</Application>
  <PresentationFormat>On-screen Show (4:3)</PresentationFormat>
  <Paragraphs>357</Paragraphs>
  <Slides>36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NSimSun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Beta () of AMZN-SP500 (2017 &amp; 2018)</vt:lpstr>
      <vt:lpstr>Beta () of AMZN-SP500 (Sept 2020)</vt:lpstr>
      <vt:lpstr>Beta () of AMZN-SP500 (Sept 2021)</vt:lpstr>
      <vt:lpstr>Estimates of b for Selected Stocks</vt:lpstr>
      <vt:lpstr>Correlation Matrix: DJI (2000-2010, Monthly)</vt:lpstr>
      <vt:lpstr>Correlation Matrix: DJI (2009-2012, Daily)</vt:lpstr>
      <vt:lpstr>Correlation Matrix: DJI (Feb. 1, 2020- April 1, 2012, Daily)</vt:lpstr>
      <vt:lpstr>Portfolio Variance:  N Assets</vt:lpstr>
      <vt:lpstr>Diversification:  The Role of Covariance</vt:lpstr>
      <vt:lpstr>Portfolio Risk as a Function of the Number of Stocks in the Portfolio</vt:lpstr>
      <vt:lpstr>Diversification</vt:lpstr>
      <vt:lpstr>Diversification: IMPORTANT</vt:lpstr>
      <vt:lpstr>Diversification: IMPORTANT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Jeffrey M. Colon</cp:lastModifiedBy>
  <cp:revision>140</cp:revision>
  <cp:lastPrinted>2020-09-30T12:12:12Z</cp:lastPrinted>
  <dcterms:created xsi:type="dcterms:W3CDTF">2013-10-01T13:51:29Z</dcterms:created>
  <dcterms:modified xsi:type="dcterms:W3CDTF">2022-09-24T14:36:16Z</dcterms:modified>
</cp:coreProperties>
</file>