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9" r:id="rId4"/>
    <p:sldId id="262" r:id="rId5"/>
    <p:sldId id="258" r:id="rId6"/>
    <p:sldId id="274" r:id="rId7"/>
    <p:sldId id="275" r:id="rId8"/>
    <p:sldId id="278" r:id="rId9"/>
    <p:sldId id="260" r:id="rId10"/>
    <p:sldId id="261" r:id="rId11"/>
    <p:sldId id="276" r:id="rId12"/>
    <p:sldId id="263" r:id="rId13"/>
    <p:sldId id="264" r:id="rId14"/>
    <p:sldId id="265" r:id="rId15"/>
    <p:sldId id="277" r:id="rId16"/>
    <p:sldId id="266" r:id="rId17"/>
    <p:sldId id="267" r:id="rId18"/>
    <p:sldId id="273" r:id="rId19"/>
    <p:sldId id="268" r:id="rId20"/>
    <p:sldId id="269" r:id="rId21"/>
    <p:sldId id="270" r:id="rId22"/>
    <p:sldId id="272"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813"/>
    <p:restoredTop sz="86364"/>
  </p:normalViewPr>
  <p:slideViewPr>
    <p:cSldViewPr snapToGrid="0" snapToObjects="1">
      <p:cViewPr varScale="1">
        <p:scale>
          <a:sx n="103" d="100"/>
          <a:sy n="103" d="100"/>
        </p:scale>
        <p:origin x="200" y="272"/>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11/18/20</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2E6F7-09F5-B04E-8141-9A4144300CC5}" type="slidenum">
              <a:rPr lang="en-US" smtClean="0"/>
              <a:t>13</a:t>
            </a:fld>
            <a:endParaRPr lang="en-US"/>
          </a:p>
        </p:txBody>
      </p:sp>
    </p:spTree>
    <p:extLst>
      <p:ext uri="{BB962C8B-B14F-4D97-AF65-F5344CB8AC3E}">
        <p14:creationId xmlns:p14="http://schemas.microsoft.com/office/powerpoint/2010/main" val="253600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Voting Rights</a:t>
            </a:r>
          </a:p>
          <a:p>
            <a:pPr lvl="1"/>
            <a:r>
              <a:rPr lang="en-US" sz="2400" dirty="0"/>
              <a:t>Does the </a:t>
            </a:r>
            <a:r>
              <a:rPr lang="en-US" sz="2400" dirty="0" err="1"/>
              <a:t>GenTech</a:t>
            </a:r>
            <a:r>
              <a:rPr lang="en-US" sz="2400" dirty="0"/>
              <a:t> Series A Preferred Stock (</a:t>
            </a:r>
            <a:r>
              <a:rPr lang="en-US" sz="2400" i="1" dirty="0"/>
              <a:t>Series A</a:t>
            </a:r>
            <a:r>
              <a:rPr lang="en-US" sz="2400" dirty="0"/>
              <a:t>) have voting rights? (4(d)(3)).</a:t>
            </a:r>
          </a:p>
          <a:p>
            <a:pPr lvl="2"/>
            <a:r>
              <a:rPr lang="en-US" sz="2400" dirty="0"/>
              <a:t>In regular corporate matters, is that right significant?</a:t>
            </a:r>
          </a:p>
          <a:p>
            <a:pPr lvl="1"/>
            <a:r>
              <a:rPr lang="en-US" sz="2400" dirty="0"/>
              <a:t>For which matters does the Series A have a class vote? (4(d)(3)(a)).</a:t>
            </a:r>
          </a:p>
          <a:p>
            <a:pPr lvl="1"/>
            <a:r>
              <a:rPr lang="en-US" sz="2400" dirty="0"/>
              <a:t>When can the Series A elect its own directors? </a:t>
            </a:r>
          </a:p>
          <a:p>
            <a:pPr lvl="2"/>
            <a:r>
              <a:rPr lang="en-US" sz="2400" dirty="0"/>
              <a:t>4(d)(3)(b)(</a:t>
            </a:r>
            <a:r>
              <a:rPr lang="en-US" sz="2400" dirty="0" err="1"/>
              <a:t>i</a:t>
            </a:r>
            <a:r>
              <a:rPr lang="en-US" sz="2400" dirty="0"/>
              <a:t>)</a:t>
            </a:r>
          </a:p>
          <a:p>
            <a:pPr lvl="2"/>
            <a:r>
              <a:rPr lang="en-US" sz="2400" dirty="0"/>
              <a:t>4(d)(3)(c)(</a:t>
            </a:r>
            <a:r>
              <a:rPr lang="en-US" sz="2400" dirty="0" err="1"/>
              <a:t>i</a:t>
            </a:r>
            <a:r>
              <a:rPr lang="en-US" sz="2400" dirty="0"/>
              <a:t>)</a:t>
            </a:r>
          </a:p>
          <a:p>
            <a:pPr lvl="1"/>
            <a:r>
              <a:rPr lang="en-US" sz="2400" dirty="0"/>
              <a:t>When do these rights end? (4(d)(3)(b)(v)) and (4(d)(3)(c)(v)).</a:t>
            </a:r>
          </a:p>
          <a:p>
            <a:pPr lvl="1"/>
            <a:r>
              <a:rPr lang="en-US" sz="2400" dirty="0"/>
              <a:t>Can the Series A elect 4 directors in the case of both dividend and redemption arrearages? (4(d)(3)(c)(</a:t>
            </a:r>
            <a:r>
              <a:rPr lang="en-US" sz="2400" dirty="0" err="1"/>
              <a:t>i</a:t>
            </a:r>
            <a:r>
              <a:rPr lang="en-US" sz="2400" dirty="0"/>
              <a:t>))  </a:t>
            </a:r>
          </a:p>
          <a:p>
            <a:pPr lvl="1"/>
            <a:r>
              <a:rPr lang="en-US" sz="2400" dirty="0"/>
              <a:t>What is the need for </a:t>
            </a:r>
            <a:r>
              <a:rPr lang="en-US" sz="2400" dirty="0" err="1"/>
              <a:t>DGCL</a:t>
            </a:r>
            <a:r>
              <a:rPr lang="en-US" sz="2400" dirty="0"/>
              <a:t> </a:t>
            </a:r>
            <a:r>
              <a:rPr lang="mr-IN" sz="2400" dirty="0"/>
              <a:t>§</a:t>
            </a:r>
            <a:r>
              <a:rPr lang="en-US" sz="2400" dirty="0"/>
              <a:t> 242(b)(2)?  How does it help to protect preferred shareholders?</a:t>
            </a:r>
          </a:p>
          <a:p>
            <a:pPr lvl="2"/>
            <a:endParaRPr lang="en-US" sz="2400" dirty="0"/>
          </a:p>
          <a:p>
            <a:pPr lvl="1"/>
            <a:endParaRPr lang="en-US"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9987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Dividend Rights</a:t>
            </a:r>
          </a:p>
          <a:p>
            <a:pPr lvl="1"/>
            <a:r>
              <a:rPr lang="en-US" dirty="0"/>
              <a:t>What dividends are the holders of the Series A entitled to? </a:t>
            </a:r>
            <a:r>
              <a:rPr lang="en-US" sz="2000" dirty="0"/>
              <a:t>(4(d)(2)).</a:t>
            </a:r>
          </a:p>
          <a:p>
            <a:pPr lvl="2"/>
            <a:r>
              <a:rPr lang="en-US" sz="2000" dirty="0"/>
              <a:t>Are the dividends obligatory?  (4(d)(2)).</a:t>
            </a:r>
          </a:p>
          <a:p>
            <a:pPr lvl="2"/>
            <a:r>
              <a:rPr lang="en-US" sz="2000" dirty="0"/>
              <a:t>What happens if the dividends are skipped? (4(d)(3)(b)(</a:t>
            </a:r>
            <a:r>
              <a:rPr lang="en-US" sz="2000" dirty="0" err="1"/>
              <a:t>i</a:t>
            </a:r>
            <a:r>
              <a:rPr lang="en-US" sz="2000" dirty="0"/>
              <a:t>)).</a:t>
            </a:r>
          </a:p>
          <a:p>
            <a:pPr lvl="1"/>
            <a:r>
              <a:rPr lang="en-US" dirty="0"/>
              <a:t> Non-cumulative preferred:  Will a court imply a right to a dividend if there are otherwise sufficient profits?</a:t>
            </a:r>
          </a:p>
          <a:p>
            <a:pPr lvl="2"/>
            <a:r>
              <a:rPr lang="en-US" i="1" dirty="0"/>
              <a:t>‘‘Here we are interpreting a contract into which </a:t>
            </a:r>
            <a:r>
              <a:rPr lang="en-US" i="1" dirty="0" err="1"/>
              <a:t>uncoerced</a:t>
            </a:r>
            <a:r>
              <a:rPr lang="en-US" i="1" dirty="0"/>
              <a:t> men entered. Nothing in the wording of that contract would suggest to an ordinary wayfaring person the existence of a contingent or inchoate right to arrears of dividends. The notion that such a right was promised is, rather, the invention of lawyers or other experts, a notion stemming from considerations of fairness, from a policy of protecting investors in those securities. But the preferred stockholders are not—like sailors or idiots or infants— wards of the judiciary. As courts on occasions have quoted or paraphrased ancient poets, it may not be inappropriate to paraphrase a modern poet, and to say that ‘a contract is a contract is a contract.’ Guttmann v. Ill. Cen. RR, </a:t>
            </a:r>
            <a:r>
              <a:rPr lang="en-US" dirty="0"/>
              <a:t>189 F.2d 927 (2d. Cir. 1951)</a:t>
            </a:r>
            <a:endParaRPr lang="en-US" i="1" dirty="0"/>
          </a:p>
          <a:p>
            <a:pPr lvl="2"/>
            <a:endParaRPr lang="en-US" i="1" dirty="0"/>
          </a:p>
          <a:p>
            <a:pPr lvl="2"/>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1705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Liquidation Preference</a:t>
            </a:r>
          </a:p>
          <a:p>
            <a:pPr lvl="1"/>
            <a:r>
              <a:rPr lang="en-US" sz="2400" dirty="0"/>
              <a:t>What is the Series A liquidation preference? 4(d)(6)).</a:t>
            </a:r>
          </a:p>
          <a:p>
            <a:pPr lvl="1"/>
            <a:r>
              <a:rPr lang="en-US" sz="2400" dirty="0"/>
              <a:t>Does this give a Series A much protection?  What will generally be the financial and economic state of the corporation when a liquidation occurs?</a:t>
            </a:r>
          </a:p>
          <a:p>
            <a:pPr lvl="1"/>
            <a:r>
              <a:rPr lang="en-US" sz="2400" dirty="0"/>
              <a:t>Is a merger or sale of substantially all of the assets of the corporation a deemed liquidation? 4(d)(6)).</a:t>
            </a:r>
          </a:p>
          <a:p>
            <a:pPr lvl="1"/>
            <a:endParaRPr lang="en-US" sz="2400"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5502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Redemption Rights</a:t>
            </a:r>
          </a:p>
          <a:p>
            <a:pPr lvl="1"/>
            <a:r>
              <a:rPr lang="en-US" sz="2400" dirty="0"/>
              <a:t>Under what circumstances would it be beneficial for a corporation to have a right of redemption?</a:t>
            </a:r>
          </a:p>
          <a:p>
            <a:pPr lvl="1"/>
            <a:r>
              <a:rPr lang="en-US" sz="2400" dirty="0"/>
              <a:t>Is </a:t>
            </a:r>
            <a:r>
              <a:rPr lang="en-US" sz="2400" dirty="0" err="1"/>
              <a:t>GenTech</a:t>
            </a:r>
            <a:r>
              <a:rPr lang="en-US" sz="2400" dirty="0"/>
              <a:t> obligated to redeem the Series A shares? If so, at what price? (4(d)(7)).</a:t>
            </a:r>
          </a:p>
          <a:p>
            <a:pPr lvl="1"/>
            <a:r>
              <a:rPr lang="en-US" sz="2400" dirty="0"/>
              <a:t>Can </a:t>
            </a:r>
            <a:r>
              <a:rPr lang="en-US" sz="2400" dirty="0" err="1"/>
              <a:t>GenTech</a:t>
            </a:r>
            <a:r>
              <a:rPr lang="en-US" sz="2400" dirty="0"/>
              <a:t> redeem more shares than it’s obligated to redeem? </a:t>
            </a:r>
          </a:p>
          <a:p>
            <a:pPr lvl="2"/>
            <a:r>
              <a:rPr lang="en-US" sz="2400" dirty="0"/>
              <a:t>If so, at what price? (4(d)(7) and 4(d)(8)).</a:t>
            </a:r>
          </a:p>
          <a:p>
            <a:pPr lvl="2"/>
            <a:r>
              <a:rPr lang="en-US" sz="2400" dirty="0"/>
              <a:t>Are there any limits to the optional redemption in 4(d)(8)?  (4(d)(8)(a) and (b), skim only).</a:t>
            </a:r>
          </a:p>
          <a:p>
            <a:pPr lvl="2"/>
            <a:r>
              <a:rPr lang="en-US" sz="2400" dirty="0"/>
              <a:t>Can </a:t>
            </a:r>
            <a:r>
              <a:rPr lang="en-US" sz="2400" dirty="0" err="1"/>
              <a:t>GenTech</a:t>
            </a:r>
            <a:r>
              <a:rPr lang="en-US" sz="2400" dirty="0"/>
              <a:t> purchase Series A shares in the open market?  (4(d)(13)).</a:t>
            </a:r>
          </a:p>
          <a:p>
            <a:pPr lvl="1"/>
            <a:r>
              <a:rPr lang="en-US" sz="2400" dirty="0"/>
              <a:t>What does </a:t>
            </a:r>
            <a:r>
              <a:rPr lang="en-US" sz="2400" i="1" dirty="0"/>
              <a:t>funds legally available </a:t>
            </a:r>
            <a:r>
              <a:rPr lang="en-US" sz="2400" dirty="0"/>
              <a:t>mean in 4(d)(7)?  </a:t>
            </a:r>
            <a:r>
              <a:rPr lang="en-US" sz="2400" i="1" dirty="0"/>
              <a:t>See </a:t>
            </a:r>
            <a:r>
              <a:rPr lang="en-US" sz="2400" dirty="0"/>
              <a:t>DGCL 160 and </a:t>
            </a:r>
            <a:r>
              <a:rPr lang="en-US" sz="2400" i="1" dirty="0"/>
              <a:t>SVIP v. </a:t>
            </a:r>
            <a:r>
              <a:rPr lang="en-US" sz="2400" i="1" dirty="0" err="1"/>
              <a:t>ThoughtsWorks</a:t>
            </a:r>
            <a:r>
              <a:rPr lang="en-US" sz="2400" i="1" dirty="0"/>
              <a:t> (Del. Ch. 2010) </a:t>
            </a:r>
            <a:r>
              <a:rPr lang="en-US" sz="2400" dirty="0"/>
              <a:t>on the class web page.</a:t>
            </a:r>
          </a:p>
          <a:p>
            <a:pPr lvl="1"/>
            <a:endParaRPr lang="en-US" sz="2400" dirty="0"/>
          </a:p>
          <a:p>
            <a:pPr lvl="1"/>
            <a:endParaRPr lang="en-US" sz="2000" dirty="0"/>
          </a:p>
          <a:p>
            <a:pPr lvl="1"/>
            <a:endParaRPr lang="en-US" dirty="0"/>
          </a:p>
        </p:txBody>
      </p:sp>
      <p:sp>
        <p:nvSpPr>
          <p:cNvPr id="3" name="Title 2"/>
          <p:cNvSpPr>
            <a:spLocks noGrp="1"/>
          </p:cNvSpPr>
          <p:nvPr>
            <p:ph type="title"/>
          </p:nvPr>
        </p:nvSpPr>
        <p:spPr/>
        <p:txBody>
          <a:bodyPr/>
          <a:lstStyle/>
          <a:p>
            <a:r>
              <a:rPr lang="en-US" dirty="0" err="1"/>
              <a:t>GenTech</a:t>
            </a:r>
            <a:r>
              <a:rPr lang="en-US" dirty="0"/>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997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8562-EDE1-B546-B0E5-7CABFE90A901}"/>
              </a:ext>
            </a:extLst>
          </p:cNvPr>
          <p:cNvSpPr>
            <a:spLocks noGrp="1"/>
          </p:cNvSpPr>
          <p:nvPr>
            <p:ph idx="1"/>
          </p:nvPr>
        </p:nvSpPr>
        <p:spPr/>
        <p:txBody>
          <a:bodyPr/>
          <a:lstStyle/>
          <a:p>
            <a:r>
              <a:rPr lang="en-US" dirty="0"/>
              <a:t>Sample conversion</a:t>
            </a:r>
          </a:p>
          <a:p>
            <a:r>
              <a:rPr lang="en-US" dirty="0"/>
              <a:t>Conversion price</a:t>
            </a:r>
          </a:p>
          <a:p>
            <a:r>
              <a:rPr lang="en-US" dirty="0"/>
              <a:t>Conversion ratio</a:t>
            </a:r>
          </a:p>
        </p:txBody>
      </p:sp>
      <p:sp>
        <p:nvSpPr>
          <p:cNvPr id="3" name="Title 2">
            <a:extLst>
              <a:ext uri="{FF2B5EF4-FFF2-40B4-BE49-F238E27FC236}">
                <a16:creationId xmlns:a16="http://schemas.microsoft.com/office/drawing/2014/main" id="{8E4CB821-9BF1-9643-A11E-DC0809D57FA7}"/>
              </a:ext>
            </a:extLst>
          </p:cNvPr>
          <p:cNvSpPr>
            <a:spLocks noGrp="1"/>
          </p:cNvSpPr>
          <p:nvPr>
            <p:ph type="title"/>
          </p:nvPr>
        </p:nvSpPr>
        <p:spPr/>
        <p:txBody>
          <a:bodyPr/>
          <a:lstStyle/>
          <a:p>
            <a:r>
              <a:rPr lang="en-US" dirty="0"/>
              <a:t>Conversion Rights</a:t>
            </a:r>
          </a:p>
        </p:txBody>
      </p:sp>
      <p:sp>
        <p:nvSpPr>
          <p:cNvPr id="4" name="Slide Number Placeholder 3">
            <a:extLst>
              <a:ext uri="{FF2B5EF4-FFF2-40B4-BE49-F238E27FC236}">
                <a16:creationId xmlns:a16="http://schemas.microsoft.com/office/drawing/2014/main" id="{0688E79F-1F94-2342-8759-2CA83481276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09A33722-3EAA-034F-8B62-3244833F43B8}"/>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806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dirty="0"/>
              <a:t>Does a merger trigger the liquidation preference? </a:t>
            </a:r>
            <a:r>
              <a:rPr lang="en-US" sz="2400" dirty="0"/>
              <a:t>4(d)(6)).</a:t>
            </a:r>
            <a:endParaRPr lang="en-US"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a:t>
            </a:r>
            <a:r>
              <a:rPr lang="en-US"/>
              <a:t>p755</a:t>
            </a:r>
            <a:endParaRPr lang="en-US" dirty="0"/>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a:t>
            </a:r>
            <a:r>
              <a:rPr lang="en-US"/>
              <a:t>p764</a:t>
            </a:r>
            <a:endParaRPr lang="en-US" dirty="0"/>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Read Article 4(b) of </a:t>
            </a:r>
            <a:r>
              <a:rPr lang="en-US" err="1"/>
              <a:t>GenTech’s</a:t>
            </a:r>
            <a:r>
              <a:rPr lang="en-US"/>
              <a:t> Certificate of Incorporation</a:t>
            </a:r>
          </a:p>
          <a:p>
            <a:pPr lvl="1"/>
            <a:r>
              <a:rPr lang="en-US"/>
              <a:t>In the absence of this provision, what would </a:t>
            </a:r>
            <a:r>
              <a:rPr lang="en-US" err="1"/>
              <a:t>GenTech</a:t>
            </a:r>
            <a:r>
              <a:rPr lang="en-US"/>
              <a:t> have to do to issue preferred shares?</a:t>
            </a:r>
          </a:p>
          <a:p>
            <a:pPr lvl="1"/>
            <a:r>
              <a:rPr lang="en-US"/>
              <a:t>Where else have you seen before this type of provision?</a:t>
            </a:r>
          </a:p>
          <a:p>
            <a:r>
              <a:rPr lang="en-US"/>
              <a:t>Read the ”RESOLVED” paragraph of the </a:t>
            </a:r>
            <a:r>
              <a:rPr lang="en-US" err="1"/>
              <a:t>GenTech</a:t>
            </a:r>
            <a:r>
              <a:rPr lang="en-US"/>
              <a:t> BOD resolution</a:t>
            </a:r>
          </a:p>
          <a:p>
            <a:pPr lvl="1"/>
            <a:endParaRPr lang="en-US"/>
          </a:p>
        </p:txBody>
      </p:sp>
      <p:sp>
        <p:nvSpPr>
          <p:cNvPr id="3" name="Title 2"/>
          <p:cNvSpPr>
            <a:spLocks noGrp="1"/>
          </p:cNvSpPr>
          <p:nvPr>
            <p:ph type="title"/>
          </p:nvPr>
        </p:nvSpPr>
        <p:spPr/>
        <p:txBody>
          <a:bodyPr/>
          <a:lstStyle/>
          <a:p>
            <a:r>
              <a:rPr lang="en-US" err="1"/>
              <a:t>GenTech</a:t>
            </a:r>
            <a:r>
              <a:rPr lang="en-US"/>
              <a:t> COI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210067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8938</TotalTime>
  <Words>2599</Words>
  <Application>Microsoft Macintosh PowerPoint</Application>
  <PresentationFormat>Widescreen</PresentationFormat>
  <Paragraphs>198</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GenTech COI</vt:lpstr>
      <vt:lpstr>GenTech Preferred: Elements of Preference</vt:lpstr>
      <vt:lpstr>DGCL § 242(b)(2)</vt:lpstr>
      <vt:lpstr>GenTech Preferred: Elements of Preference</vt:lpstr>
      <vt:lpstr>GenTech Preferred: Elements of Preference</vt:lpstr>
      <vt:lpstr>GenTech Preferred: Elements of Preference</vt:lpstr>
      <vt:lpstr>Conversion Rights</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 Colon</cp:lastModifiedBy>
  <cp:revision>145</cp:revision>
  <cp:lastPrinted>2017-11-28T16:50:26Z</cp:lastPrinted>
  <dcterms:created xsi:type="dcterms:W3CDTF">2016-08-01T04:04:31Z</dcterms:created>
  <dcterms:modified xsi:type="dcterms:W3CDTF">2020-11-18T12:41:54Z</dcterms:modified>
  <cp:category/>
</cp:coreProperties>
</file>