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306" r:id="rId2"/>
    <p:sldId id="292" r:id="rId3"/>
    <p:sldId id="293" r:id="rId4"/>
    <p:sldId id="307" r:id="rId5"/>
    <p:sldId id="334" r:id="rId6"/>
    <p:sldId id="327" r:id="rId7"/>
    <p:sldId id="333" r:id="rId8"/>
    <p:sldId id="328" r:id="rId9"/>
    <p:sldId id="330" r:id="rId10"/>
    <p:sldId id="331" r:id="rId11"/>
    <p:sldId id="319" r:id="rId12"/>
    <p:sldId id="332" r:id="rId13"/>
    <p:sldId id="300" r:id="rId14"/>
    <p:sldId id="294" r:id="rId15"/>
    <p:sldId id="295" r:id="rId16"/>
    <p:sldId id="320" r:id="rId17"/>
    <p:sldId id="325" r:id="rId18"/>
    <p:sldId id="329" r:id="rId19"/>
    <p:sldId id="315" r:id="rId20"/>
    <p:sldId id="321" r:id="rId21"/>
    <p:sldId id="303" r:id="rId22"/>
    <p:sldId id="323" r:id="rId23"/>
    <p:sldId id="324" r:id="rId24"/>
    <p:sldId id="316" r:id="rId25"/>
    <p:sldId id="317" r:id="rId2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30DEA-8F4C-1B4F-98A0-CD9C32B97A85}" v="2" dt="2025-10-22T13:09:1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6338" autoAdjust="0"/>
  </p:normalViewPr>
  <p:slideViewPr>
    <p:cSldViewPr>
      <p:cViewPr varScale="1">
        <p:scale>
          <a:sx n="138" d="100"/>
          <a:sy n="138" d="100"/>
        </p:scale>
        <p:origin x="176" y="1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undo custSel addSld modSld">
      <pc:chgData name="Colon, Jeffrey M." userId="615143b1-cdee-493d-9a9d-1565ce8666d9" providerId="ADAL" clId="{DC1DB158-BAB1-5930-B714-AEF472873853}" dt="2025-10-22T13:09:33.101" v="99" actId="20577"/>
      <pc:docMkLst>
        <pc:docMk/>
      </pc:docMkLst>
      <pc:sldChg chg="addSp delSp modSp new mod">
        <pc:chgData name="Colon, Jeffrey M." userId="615143b1-cdee-493d-9a9d-1565ce8666d9" providerId="ADAL" clId="{DC1DB158-BAB1-5930-B714-AEF472873853}" dt="2025-10-22T13:09:33.101" v="99" actId="20577"/>
        <pc:sldMkLst>
          <pc:docMk/>
          <pc:sldMk cId="3466659978" sldId="334"/>
        </pc:sldMkLst>
        <pc:spChg chg="del">
          <ac:chgData name="Colon, Jeffrey M." userId="615143b1-cdee-493d-9a9d-1565ce8666d9" providerId="ADAL" clId="{DC1DB158-BAB1-5930-B714-AEF472873853}" dt="2025-10-22T13:08:02.507" v="3"/>
          <ac:spMkLst>
            <pc:docMk/>
            <pc:sldMk cId="3466659978" sldId="334"/>
            <ac:spMk id="2" creationId="{3D43B7E4-7C9F-BC14-44E0-6D822B3E854E}"/>
          </ac:spMkLst>
        </pc:spChg>
        <pc:spChg chg="mod">
          <ac:chgData name="Colon, Jeffrey M." userId="615143b1-cdee-493d-9a9d-1565ce8666d9" providerId="ADAL" clId="{DC1DB158-BAB1-5930-B714-AEF472873853}" dt="2025-10-22T13:09:33.101" v="99" actId="20577"/>
          <ac:spMkLst>
            <pc:docMk/>
            <pc:sldMk cId="3466659978" sldId="334"/>
            <ac:spMk id="3" creationId="{1BCCDD8E-8668-27F6-5DCC-3894F643DD1C}"/>
          </ac:spMkLst>
        </pc:spChg>
        <pc:spChg chg="add del">
          <ac:chgData name="Colon, Jeffrey M." userId="615143b1-cdee-493d-9a9d-1565ce8666d9" providerId="ADAL" clId="{DC1DB158-BAB1-5930-B714-AEF472873853}" dt="2025-10-22T13:07:44.292" v="2" actId="22"/>
          <ac:spMkLst>
            <pc:docMk/>
            <pc:sldMk cId="3466659978" sldId="334"/>
            <ac:spMk id="7" creationId="{E43A5D3E-090E-9C3C-B6DB-3F9A436E64A2}"/>
          </ac:spMkLst>
        </pc:spChg>
        <pc:picChg chg="add mod">
          <ac:chgData name="Colon, Jeffrey M." userId="615143b1-cdee-493d-9a9d-1565ce8666d9" providerId="ADAL" clId="{DC1DB158-BAB1-5930-B714-AEF472873853}" dt="2025-10-22T13:09:19.306" v="74" actId="1076"/>
          <ac:picMkLst>
            <pc:docMk/>
            <pc:sldMk cId="3466659978" sldId="334"/>
            <ac:picMk id="9" creationId="{7AC6F3D6-53D5-8CA9-AAB7-41320ACE6A2C}"/>
          </ac:picMkLst>
        </pc:picChg>
        <pc:picChg chg="add mod">
          <ac:chgData name="Colon, Jeffrey M." userId="615143b1-cdee-493d-9a9d-1565ce8666d9" providerId="ADAL" clId="{DC1DB158-BAB1-5930-B714-AEF472873853}" dt="2025-10-22T13:09:15.210" v="73" actId="14100"/>
          <ac:picMkLst>
            <pc:docMk/>
            <pc:sldMk cId="3466659978" sldId="334"/>
            <ac:picMk id="11" creationId="{C651CC79-098B-46A6-6FCD-92D771108B7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CF_Ch11_MrkImp_25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Market Imperfections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Liquidity premium</a:t>
            </a:r>
          </a:p>
          <a:p>
            <a:pPr lvl="1" eaLnBrk="1" hangingPunct="1"/>
            <a:r>
              <a:rPr lang="en-US" sz="2400" dirty="0"/>
              <a:t>On-the-run v. off-the-run treasuries</a:t>
            </a:r>
          </a:p>
          <a:p>
            <a:pPr lvl="1" eaLnBrk="1" hangingPunct="1"/>
            <a:r>
              <a:rPr lang="en-US" sz="2400" dirty="0"/>
              <a:t>Bid-asked spreads</a:t>
            </a:r>
          </a:p>
          <a:p>
            <a:pPr lvl="1" eaLnBrk="1" hangingPunct="1"/>
            <a:r>
              <a:rPr lang="en-US" sz="2400" dirty="0"/>
              <a:t>LP PE investments </a:t>
            </a:r>
          </a:p>
          <a:p>
            <a:pPr lvl="1" eaLnBrk="1" hangingPunct="1"/>
            <a:r>
              <a:rPr lang="en-US" sz="2400" dirty="0"/>
              <a:t>Flight to quality in 2008</a:t>
            </a:r>
          </a:p>
          <a:p>
            <a:pPr lvl="2" eaLnBrk="1" hangingPunct="1"/>
            <a:r>
              <a:rPr lang="en-US" sz="2400" dirty="0"/>
              <a:t>Auction rate securities</a:t>
            </a:r>
          </a:p>
          <a:p>
            <a:pPr lvl="2" eaLnBrk="1" hangingPunct="1"/>
            <a:r>
              <a:rPr lang="en-US" sz="2400" dirty="0"/>
              <a:t>Increased credits spreads</a:t>
            </a:r>
          </a:p>
          <a:p>
            <a:pPr lvl="2" eaLnBrk="1" hangingPunct="1"/>
            <a:endParaRPr lang="en-US" sz="2400" dirty="0"/>
          </a:p>
          <a:p>
            <a:r>
              <a:rPr lang="en-US" sz="2400" dirty="0"/>
              <a:t>Liquidity premium</a:t>
            </a:r>
          </a:p>
          <a:p>
            <a:pPr lvl="1"/>
            <a:r>
              <a:rPr lang="en-US" sz="2400" dirty="0"/>
              <a:t>What were the discounts in </a:t>
            </a:r>
            <a:r>
              <a:rPr lang="en-US" sz="2400" i="1" dirty="0"/>
              <a:t>Pierre?</a:t>
            </a:r>
            <a:endParaRPr lang="en-US" sz="24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80.6K-215.4K (single); 161.5K-323.2K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$176,100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$176,100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(2025)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816109" y="4386405"/>
            <a:ext cx="304453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2026, there is a 2.5%</a:t>
            </a:r>
            <a:br>
              <a:rPr lang="en-US" sz="1400" dirty="0"/>
            </a:br>
            <a:r>
              <a:rPr lang="en-US" sz="1400" dirty="0"/>
              <a:t>increase in the bracket cut offs (chained CPI).</a:t>
            </a:r>
          </a:p>
        </p:txBody>
      </p:sp>
      <p:pic>
        <p:nvPicPr>
          <p:cNvPr id="3" name="Content Placeholder 8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699023BD-47A9-5B21-F64F-D1BD5013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36076"/>
            <a:ext cx="8458200" cy="3087212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64B96EB1-0E4B-89E8-C6D7-9B67CFA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4495800"/>
            <a:ext cx="5337048" cy="184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A2B6A-95E7-4B71-9605-B66F9ED2A61F}"/>
              </a:ext>
            </a:extLst>
          </p:cNvPr>
          <p:cNvSpPr txBox="1"/>
          <p:nvPr/>
        </p:nvSpPr>
        <p:spPr>
          <a:xfrm>
            <a:off x="1852021" y="4106232"/>
            <a:ext cx="223651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Capital Gains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85,400 (100k – 14.6k stan. deduct.) [TY 2024]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13,841 / 100,000 = 13.84%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8C1320-7940-919A-D156-E7B51A44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962400"/>
            <a:ext cx="8458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b="1" dirty="0"/>
              <a:t>Different Income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4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4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400" dirty="0"/>
              <a:t>MTR of the </a:t>
            </a:r>
            <a:r>
              <a:rPr lang="en-US" sz="2400" i="1" dirty="0"/>
              <a:t>marginal</a:t>
            </a:r>
            <a:r>
              <a:rPr lang="en-US" sz="2400" dirty="0"/>
              <a:t> investor</a:t>
            </a:r>
          </a:p>
          <a:p>
            <a:pPr marL="1143000" lvl="2" indent="-228600" eaLnBrk="1" hangingPunct="1"/>
            <a:endParaRPr lang="en-US" sz="2400" dirty="0"/>
          </a:p>
          <a:p>
            <a:pPr marL="1143000" lvl="2" indent="-228600" eaLnBrk="1" hangingPunct="1"/>
            <a:endParaRPr lang="en-US" sz="2400" dirty="0"/>
          </a:p>
          <a:p>
            <a:pPr marL="342900" indent="-342900" eaLnBrk="1" hangingPunct="1"/>
            <a:r>
              <a:rPr lang="en-US" sz="2800" b="1" dirty="0"/>
              <a:t>Different taxpayers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Foreign v. U.S.</a:t>
            </a:r>
          </a:p>
          <a:p>
            <a:pPr marL="742950" lvl="1" indent="-285750" eaLnBrk="1" hangingPunct="1"/>
            <a:r>
              <a:rPr lang="en-US" sz="2400" dirty="0"/>
              <a:t>Tax Exempts: pension plans, IRAs, 401(k)s, charitable organizations</a:t>
            </a:r>
          </a:p>
          <a:p>
            <a:pPr marL="742950" lvl="1" indent="-285750" eaLnBrk="1" hangingPunct="1"/>
            <a:r>
              <a:rPr lang="en-US" sz="24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2025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4.9%. What would be an estimate of the MTR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redit rating&#10;&#10;AI-generated content may be incorrect.">
            <a:extLst>
              <a:ext uri="{FF2B5EF4-FFF2-40B4-BE49-F238E27FC236}">
                <a16:creationId xmlns:a16="http://schemas.microsoft.com/office/drawing/2014/main" id="{03B52D4F-B33C-A84B-4EB9-27259E458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1" y="635661"/>
            <a:ext cx="2971800" cy="3921973"/>
          </a:xfrm>
        </p:spPr>
      </p:pic>
      <p:pic>
        <p:nvPicPr>
          <p:cNvPr id="10" name="Picture 9" descr="A white paper with blue text and numbers&#10;&#10;AI-generated content may be incorrect.">
            <a:extLst>
              <a:ext uri="{FF2B5EF4-FFF2-40B4-BE49-F238E27FC236}">
                <a16:creationId xmlns:a16="http://schemas.microsoft.com/office/drawing/2014/main" id="{817BC5B1-D8E2-0ACB-C902-2A7A6516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35661"/>
            <a:ext cx="4114798" cy="3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to: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differences between borrowing and lending rates, and 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4.3% and the one-year E(inflation) is 3.00%.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4.3%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2.71%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[(1+.0271) / (1+.03)] - 1								=  </a:t>
            </a:r>
            <a:r>
              <a:rPr lang="en-US" sz="2400" b="1" dirty="0">
                <a:solidFill>
                  <a:srgbClr val="FF0000"/>
                </a:solidFill>
              </a:rPr>
              <a:t>-0.0028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-0.28%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10004"/>
                </a:solidFill>
              </a:rPr>
              <a:t>Taxes and Inflation</a:t>
            </a:r>
            <a:endParaRPr lang="en-US" dirty="0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</a:t>
            </a:r>
          </a:p>
          <a:p>
            <a:pPr lvl="2"/>
            <a:r>
              <a:rPr lang="en-US" sz="2000" dirty="0"/>
              <a:t>They should be </a:t>
            </a:r>
            <a:r>
              <a:rPr lang="en-US" sz="2000" b="1" i="1" dirty="0"/>
              <a:t>subtracted for cash inflows </a:t>
            </a:r>
            <a:r>
              <a:rPr lang="en-US" sz="2000" dirty="0"/>
              <a:t>and </a:t>
            </a:r>
            <a:r>
              <a:rPr lang="en-US" sz="2000" b="1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a number of squares&#10;&#10;AI-generated content may be incorrect.">
            <a:extLst>
              <a:ext uri="{FF2B5EF4-FFF2-40B4-BE49-F238E27FC236}">
                <a16:creationId xmlns:a16="http://schemas.microsoft.com/office/drawing/2014/main" id="{7AC6F3D6-53D5-8CA9-AAB7-41320ACE6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" y="3823945"/>
            <a:ext cx="8458200" cy="20292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CCDD8E-8668-27F6-5DCC-3894F643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Premiums and Discounts: Vanguard Small-Cap Value ETF (Oct 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9BFBE-3C8C-89D1-BC6F-1729F2906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C23F-FC5F-6C37-242B-D58424C7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C651CC79-098B-46A6-6FCD-92D77110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2" y="762000"/>
            <a:ext cx="8415897" cy="25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Buyers had no incentive to negotiate lower commissions b/c they are paid by seller</a:t>
            </a:r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$418MM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 (can still be seller)</a:t>
            </a:r>
          </a:p>
          <a:p>
            <a:pPr lvl="1"/>
            <a:r>
              <a:rPr lang="en-US" dirty="0"/>
              <a:t>Impact on lower-income buyers</a:t>
            </a:r>
          </a:p>
          <a:p>
            <a:r>
              <a:rPr lang="en-US" dirty="0"/>
              <a:t>Effect of Settlement</a:t>
            </a:r>
          </a:p>
          <a:p>
            <a:pPr lvl="1"/>
            <a:r>
              <a:rPr lang="en-US" dirty="0"/>
              <a:t>Average seller commissions haven’t dropped much (and may have slightly increased)</a:t>
            </a:r>
          </a:p>
          <a:p>
            <a:pPr lvl="2"/>
            <a:r>
              <a:rPr lang="en-US" dirty="0"/>
              <a:t>old habits die hard </a:t>
            </a:r>
          </a:p>
          <a:p>
            <a:pPr lvl="2"/>
            <a:r>
              <a:rPr lang="en-US" dirty="0"/>
              <a:t>buyer limited $ </a:t>
            </a:r>
          </a:p>
          <a:p>
            <a:pPr lvl="2"/>
            <a:r>
              <a:rPr lang="en-US" dirty="0"/>
              <a:t>Seller competition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10759</TotalTime>
  <Words>1659</Words>
  <Application>Microsoft Macintosh PowerPoint</Application>
  <PresentationFormat>On-screen Show (4:3)</PresentationFormat>
  <Paragraphs>271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ＭＳ Ｐゴシック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ETF Premiums and Discounts: Vanguard Small-Cap Value ETF (Oct 2025)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(2025)</vt:lpstr>
      <vt:lpstr>Taxes:  Marginal and Average Rates</vt:lpstr>
      <vt:lpstr>Taxes:  Different Income and Taxpayers</vt:lpstr>
      <vt:lpstr>Yields, Prices, and Taxes</vt:lpstr>
      <vt:lpstr>Vanguard NJ LT Tax-Exempt Inv Oct 2025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245</cp:revision>
  <cp:lastPrinted>2018-10-10T20:51:39Z</cp:lastPrinted>
  <dcterms:created xsi:type="dcterms:W3CDTF">2010-03-06T12:54:42Z</dcterms:created>
  <dcterms:modified xsi:type="dcterms:W3CDTF">2025-10-22T13:09:34Z</dcterms:modified>
</cp:coreProperties>
</file>