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3"/>
  </p:notesMasterIdLst>
  <p:handoutMasterIdLst>
    <p:handoutMasterId r:id="rId24"/>
  </p:handoutMasterIdLst>
  <p:sldIdLst>
    <p:sldId id="324" r:id="rId2"/>
    <p:sldId id="318" r:id="rId3"/>
    <p:sldId id="344" r:id="rId4"/>
    <p:sldId id="305" r:id="rId5"/>
    <p:sldId id="334" r:id="rId6"/>
    <p:sldId id="343" r:id="rId7"/>
    <p:sldId id="335" r:id="rId8"/>
    <p:sldId id="306" r:id="rId9"/>
    <p:sldId id="307" r:id="rId10"/>
    <p:sldId id="325" r:id="rId11"/>
    <p:sldId id="340" r:id="rId12"/>
    <p:sldId id="326" r:id="rId13"/>
    <p:sldId id="308" r:id="rId14"/>
    <p:sldId id="338" r:id="rId15"/>
    <p:sldId id="341" r:id="rId16"/>
    <p:sldId id="339" r:id="rId17"/>
    <p:sldId id="329" r:id="rId18"/>
    <p:sldId id="342" r:id="rId19"/>
    <p:sldId id="336" r:id="rId20"/>
    <p:sldId id="330" r:id="rId21"/>
    <p:sldId id="331" r:id="rId22"/>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4" autoAdjust="0"/>
    <p:restoredTop sz="94830"/>
  </p:normalViewPr>
  <p:slideViewPr>
    <p:cSldViewPr>
      <p:cViewPr varScale="1">
        <p:scale>
          <a:sx n="117" d="100"/>
          <a:sy n="117" d="100"/>
        </p:scale>
        <p:origin x="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1</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19</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20</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2</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4</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8</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9</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10</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12</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13</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15</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2.xlsx"/><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1</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10</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1284534206"/>
              </p:ext>
            </p:extLst>
          </p:nvPr>
        </p:nvGraphicFramePr>
        <p:xfrm>
          <a:off x="388024" y="1066800"/>
          <a:ext cx="8474075" cy="3768725"/>
        </p:xfrm>
        <a:graphic>
          <a:graphicData uri="http://schemas.openxmlformats.org/presentationml/2006/ole">
            <mc:AlternateContent xmlns:mc="http://schemas.openxmlformats.org/markup-compatibility/2006">
              <mc:Choice xmlns:v="urn:schemas-microsoft-com:vml" Requires="v">
                <p:oleObj spid="_x0000_s4101" name="Worksheet" r:id="rId4" imgW="6994080" imgH="2066040" progId="Excel.Sheet.8">
                  <p:embed/>
                </p:oleObj>
              </mc:Choice>
              <mc:Fallback>
                <p:oleObj name="Worksheet" r:id="rId4" imgW="6994080" imgH="2066040" progId="Excel.Sheet.8">
                  <p:embed/>
                  <p:pic>
                    <p:nvPicPr>
                      <p:cNvPr id="2970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24" y="1066800"/>
                        <a:ext cx="8474075" cy="376872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13</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spid="_x0000_s5125" name="Worksheet" r:id="rId4" imgW="2477520" imgH="2751840" progId="Excel.Sheet.8">
                  <p:embed/>
                </p:oleObj>
              </mc:Choice>
              <mc:Fallback>
                <p:oleObj name="Worksheet" r:id="rId4" imgW="2477520" imgH="2751840" progId="Excel.Sheet.8">
                  <p:embed/>
                  <p:pic>
                    <p:nvPicPr>
                      <p:cNvPr id="1239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14</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15</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spid="_x0000_s6149" name="Chart" r:id="rId4" imgW="5753100" imgH="2923032" progId="Excel.Chart.8">
                  <p:embed/>
                </p:oleObj>
              </mc:Choice>
              <mc:Fallback>
                <p:oleObj name="Chart" r:id="rId4" imgW="5753100" imgH="2923032" progId="Excel.Chart.8">
                  <p:embed/>
                  <p:pic>
                    <p:nvPicPr>
                      <p:cNvPr id="12801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spid="_x0000_s7173" name="Worksheet" r:id="rId3" imgW="3647880" imgH="1718640" progId="Excel.Sheet.8">
                  <p:embed/>
                </p:oleObj>
              </mc:Choice>
              <mc:Fallback>
                <p:oleObj name="Worksheet" r:id="rId3" imgW="3647880" imgH="1718640" progId="Excel.Sheet.8">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17</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19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2</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20</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937736486"/>
              </p:ext>
            </p:extLst>
          </p:nvPr>
        </p:nvGraphicFramePr>
        <p:xfrm>
          <a:off x="593598" y="1371600"/>
          <a:ext cx="8248650" cy="3886200"/>
        </p:xfrm>
        <a:graphic>
          <a:graphicData uri="http://schemas.openxmlformats.org/presentationml/2006/ole">
            <mc:AlternateContent xmlns:mc="http://schemas.openxmlformats.org/markup-compatibility/2006">
              <mc:Choice xmlns:v="urn:schemas-microsoft-com:vml" Requires="v">
                <p:oleObj spid="_x0000_s9221" name="Worksheet" r:id="rId4" imgW="6994080" imgH="2760840" progId="Excel.Sheet.8">
                  <p:embed/>
                </p:oleObj>
              </mc:Choice>
              <mc:Fallback>
                <p:oleObj name="Worksheet" r:id="rId4" imgW="6994080" imgH="2760840" progId="Excel.Sheet.8">
                  <p:embed/>
                  <p:pic>
                    <p:nvPicPr>
                      <p:cNvPr id="4301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598" y="1371600"/>
                        <a:ext cx="8248650" cy="3886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spid="_x0000_s1037" name="Worksheet" r:id="rId3" imgW="3378200" imgH="2019300" progId="Excel.Sheet.12">
                  <p:embed/>
                </p:oleObj>
              </mc:Choice>
              <mc:Fallback>
                <p:oleObj name="Worksheet" r:id="rId3" imgW="3378200" imgH="2019300" progId="Excel.Sheet.12">
                  <p:embed/>
                  <p:pic>
                    <p:nvPicPr>
                      <p:cNvPr id="15" name="Object 14"/>
                      <p:cNvPicPr/>
                      <p:nvPr/>
                    </p:nvPicPr>
                    <p:blipFill>
                      <a:blip r:embed="rId4"/>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spid="_x0000_s1038" name="Worksheet" r:id="rId5" imgW="3378200" imgH="2273300" progId="Excel.Sheet.12">
                  <p:embed/>
                </p:oleObj>
              </mc:Choice>
              <mc:Fallback>
                <p:oleObj name="Worksheet" r:id="rId5" imgW="3378200" imgH="2273300" progId="Excel.Sheet.12">
                  <p:embed/>
                  <p:pic>
                    <p:nvPicPr>
                      <p:cNvPr id="20" name="Object 19"/>
                      <p:cNvPicPr/>
                      <p:nvPr/>
                    </p:nvPicPr>
                    <p:blipFill>
                      <a:blip r:embed="rId6"/>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spid="_x0000_s1039" name="Worksheet" r:id="rId7" imgW="3416300" imgH="2273300" progId="Excel.Sheet.12">
                  <p:embed/>
                </p:oleObj>
              </mc:Choice>
              <mc:Fallback>
                <p:oleObj name="Worksheet" r:id="rId7" imgW="3416300" imgH="2273300" progId="Excel.Sheet.12">
                  <p:embed/>
                  <p:pic>
                    <p:nvPicPr>
                      <p:cNvPr id="6" name="Object 5"/>
                      <p:cNvPicPr/>
                      <p:nvPr/>
                    </p:nvPicPr>
                    <p:blipFill>
                      <a:blip r:embed="rId8"/>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Reinvestment assumption: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4</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spid="_x0000_s2053" name="Equation" r:id="rId4" imgW="1965600" imgH="383760" progId="Equation.3">
                  <p:embed/>
                </p:oleObj>
              </mc:Choice>
              <mc:Fallback>
                <p:oleObj name="Equation" r:id="rId4" imgW="1965600" imgH="383760" progId="Equation.3">
                  <p:embed/>
                  <p:pic>
                    <p:nvPicPr>
                      <p:cNvPr id="1177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IRR is a measurement of the average annual return earned on an investment since the investment’s inception.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9</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spid="_x0000_s3077" name="Equation" r:id="rId4" imgW="3163320" imgH="383760" progId="Equation.3">
                  <p:embed/>
                </p:oleObj>
              </mc:Choice>
              <mc:Fallback>
                <p:oleObj name="Equation" r:id="rId4" imgW="3163320" imgH="383760" progId="Equation.3">
                  <p:embed/>
                  <p:pic>
                    <p:nvPicPr>
                      <p:cNvPr id="121876"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9058</TotalTime>
  <Words>1321</Words>
  <Application>Microsoft Macintosh PowerPoint</Application>
  <PresentationFormat>On-screen Show (4:3)</PresentationFormat>
  <Paragraphs>177</Paragraphs>
  <Slides>21</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33"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Capital Markets and the Separation of Investment and Consumption Decisions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206</cp:revision>
  <cp:lastPrinted>2020-08-24T20:32:22Z</cp:lastPrinted>
  <dcterms:created xsi:type="dcterms:W3CDTF">2006-01-20T19:34:26Z</dcterms:created>
  <dcterms:modified xsi:type="dcterms:W3CDTF">2020-08-24T20:43:44Z</dcterms:modified>
</cp:coreProperties>
</file>