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25"/>
  </p:notesMasterIdLst>
  <p:handoutMasterIdLst>
    <p:handoutMasterId r:id="rId26"/>
  </p:handoutMasterIdLst>
  <p:sldIdLst>
    <p:sldId id="306" r:id="rId2"/>
    <p:sldId id="357" r:id="rId3"/>
    <p:sldId id="426" r:id="rId4"/>
    <p:sldId id="433" r:id="rId5"/>
    <p:sldId id="427" r:id="rId6"/>
    <p:sldId id="414" r:id="rId7"/>
    <p:sldId id="417" r:id="rId8"/>
    <p:sldId id="418" r:id="rId9"/>
    <p:sldId id="428" r:id="rId10"/>
    <p:sldId id="393" r:id="rId11"/>
    <p:sldId id="415" r:id="rId12"/>
    <p:sldId id="429" r:id="rId13"/>
    <p:sldId id="430" r:id="rId14"/>
    <p:sldId id="434" r:id="rId15"/>
    <p:sldId id="422" r:id="rId16"/>
    <p:sldId id="436" r:id="rId17"/>
    <p:sldId id="420" r:id="rId18"/>
    <p:sldId id="406" r:id="rId19"/>
    <p:sldId id="431" r:id="rId20"/>
    <p:sldId id="435" r:id="rId21"/>
    <p:sldId id="438" r:id="rId22"/>
    <p:sldId id="440" r:id="rId23"/>
    <p:sldId id="439" r:id="rId24"/>
  </p:sldIdLst>
  <p:sldSz cx="9144000" cy="6858000" type="screen4x3"/>
  <p:notesSz cx="6858000" cy="9180513"/>
  <p:defaultTextStyle>
    <a:defPPr>
      <a:defRPr lang="en-US"/>
    </a:defPPr>
    <a:lvl1pPr algn="l"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B233A0"/>
    <a:srgbClr val="146BEC"/>
    <a:srgbClr val="2EE4F7"/>
    <a:srgbClr val="F7F7F7"/>
    <a:srgbClr val="F4F4F4"/>
    <a:srgbClr val="1985C1"/>
    <a:srgbClr val="25FF1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98" autoAdjust="0"/>
    <p:restoredTop sz="86439" autoAdjust="0"/>
  </p:normalViewPr>
  <p:slideViewPr>
    <p:cSldViewPr>
      <p:cViewPr varScale="1">
        <p:scale>
          <a:sx n="82" d="100"/>
          <a:sy n="82" d="100"/>
        </p:scale>
        <p:origin x="168" y="2704"/>
      </p:cViewPr>
      <p:guideLst>
        <p:guide orient="horz" pos="2160"/>
        <p:guide pos="2880"/>
      </p:guideLst>
    </p:cSldViewPr>
  </p:slideViewPr>
  <p:outlineViewPr>
    <p:cViewPr>
      <p:scale>
        <a:sx n="33" d="100"/>
        <a:sy n="33" d="100"/>
      </p:scale>
      <p:origin x="0" y="-6992"/>
    </p:cViewPr>
  </p:outlineViewPr>
  <p:notesTextViewPr>
    <p:cViewPr>
      <p:scale>
        <a:sx n="66" d="100"/>
        <a:sy n="66" d="100"/>
      </p:scale>
      <p:origin x="0" y="0"/>
    </p:cViewPr>
  </p:notesTextViewPr>
  <p:sorterViewPr>
    <p:cViewPr>
      <p:scale>
        <a:sx n="200" d="100"/>
        <a:sy n="200" d="100"/>
      </p:scale>
      <p:origin x="0" y="3240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9331" name="Rectangle 3"/>
          <p:cNvSpPr>
            <a:spLocks noGrp="1" noChangeArrowheads="1"/>
          </p:cNvSpPr>
          <p:nvPr>
            <p:ph type="dt" sz="quarter"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9332" name="Rectangle 4"/>
          <p:cNvSpPr>
            <a:spLocks noGrp="1" noChangeArrowheads="1"/>
          </p:cNvSpPr>
          <p:nvPr>
            <p:ph type="ftr" sz="quarter" idx="2"/>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9333" name="Rectangle 5"/>
          <p:cNvSpPr>
            <a:spLocks noGrp="1" noChangeArrowheads="1"/>
          </p:cNvSpPr>
          <p:nvPr>
            <p:ph type="sldNum" sz="quarter" idx="3"/>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Arial" charset="0"/>
              </a:defRPr>
            </a:lvl1pPr>
          </a:lstStyle>
          <a:p>
            <a:fld id="{9D1B7D0E-8652-A04D-B2DC-BE3D3991B487}" type="slidenum">
              <a:rPr lang="en-US">
                <a:latin typeface="Calibri"/>
              </a:rPr>
              <a:pPr/>
              <a:t>‹#›</a:t>
            </a:fld>
            <a:endParaRPr lang="en-US">
              <a:latin typeface="Calibri"/>
            </a:endParaRPr>
          </a:p>
        </p:txBody>
      </p:sp>
    </p:spTree>
    <p:extLst>
      <p:ext uri="{BB962C8B-B14F-4D97-AF65-F5344CB8AC3E}">
        <p14:creationId xmlns:p14="http://schemas.microsoft.com/office/powerpoint/2010/main" val="5890206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33475" y="688975"/>
            <a:ext cx="4591050" cy="3443288"/>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685800" y="4360863"/>
            <a:ext cx="5486400" cy="4130675"/>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D49D0B99-D69B-FE41-BE6E-CDAAA7551C63}" type="slidenum">
              <a:rPr lang="en-US"/>
              <a:pPr/>
              <a:t>‹#›</a:t>
            </a:fld>
            <a:endParaRPr lang="en-US"/>
          </a:p>
        </p:txBody>
      </p:sp>
    </p:spTree>
    <p:extLst>
      <p:ext uri="{BB962C8B-B14F-4D97-AF65-F5344CB8AC3E}">
        <p14:creationId xmlns:p14="http://schemas.microsoft.com/office/powerpoint/2010/main" val="23255034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5ED6C5F3-F437-A440-9FD3-DEE41ECA4AA0}" type="slidenum">
              <a:rPr lang="en-US" sz="1200">
                <a:latin typeface="Calibri"/>
              </a:rPr>
              <a:pPr eaLnBrk="1" hangingPunct="1"/>
              <a:t>2</a:t>
            </a:fld>
            <a:endParaRPr lang="en-US" sz="1200">
              <a:latin typeface="Calibri"/>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41851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9D0B99-D69B-FE41-BE6E-CDAAA7551C63}" type="slidenum">
              <a:rPr lang="en-US" smtClean="0"/>
              <a:pPr/>
              <a:t>3</a:t>
            </a:fld>
            <a:endParaRPr lang="en-US"/>
          </a:p>
        </p:txBody>
      </p:sp>
    </p:spTree>
    <p:extLst>
      <p:ext uri="{BB962C8B-B14F-4D97-AF65-F5344CB8AC3E}">
        <p14:creationId xmlns:p14="http://schemas.microsoft.com/office/powerpoint/2010/main" val="2117550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592D1774-C621-2E4D-A644-F83F565FE9B8}" type="slidenum">
              <a:rPr lang="en-US" sz="1200">
                <a:latin typeface="Calibri"/>
              </a:rPr>
              <a:pPr eaLnBrk="1" hangingPunct="1"/>
              <a:t>10</a:t>
            </a:fld>
            <a:endParaRPr lang="en-US" sz="1200">
              <a:latin typeface="Calibri"/>
            </a:endParaRPr>
          </a:p>
        </p:txBody>
      </p:sp>
      <p:sp>
        <p:nvSpPr>
          <p:cNvPr id="32771" name="Rectangle 2"/>
          <p:cNvSpPr>
            <a:spLocks noGrp="1" noRot="1" noChangeAspect="1" noChangeArrowheads="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495599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14323247-6F7A-F24D-B194-BDC3A5B6CC96}" type="slidenum">
              <a:rPr lang="en-US" sz="1200">
                <a:latin typeface="Calibri"/>
              </a:rPr>
              <a:pPr eaLnBrk="1" hangingPunct="1"/>
              <a:t>18</a:t>
            </a:fld>
            <a:endParaRPr lang="en-US" sz="1200">
              <a:latin typeface="Calibri"/>
            </a:endParaRPr>
          </a:p>
        </p:txBody>
      </p:sp>
      <p:sp>
        <p:nvSpPr>
          <p:cNvPr id="46083" name="Rectangle 2"/>
          <p:cNvSpPr>
            <a:spLocks noChangeArrowheads="1"/>
          </p:cNvSpPr>
          <p:nvPr/>
        </p:nvSpPr>
        <p:spPr bwMode="auto">
          <a:xfrm>
            <a:off x="3886200" y="0"/>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6084" name="Rectangle 3"/>
          <p:cNvSpPr>
            <a:spLocks noChangeArrowheads="1"/>
          </p:cNvSpPr>
          <p:nvPr/>
        </p:nvSpPr>
        <p:spPr bwMode="auto">
          <a:xfrm>
            <a:off x="3886200" y="8721725"/>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19050" tIns="0" rIns="19050" bIns="0" anchor="b"/>
          <a:lstStyle/>
          <a:p>
            <a:pPr algn="r" eaLnBrk="0" hangingPunct="0"/>
            <a:r>
              <a:rPr lang="en-US" sz="1000" i="1">
                <a:latin typeface="Times New Roman" charset="0"/>
              </a:rPr>
              <a:t>16</a:t>
            </a:r>
          </a:p>
        </p:txBody>
      </p:sp>
      <p:sp>
        <p:nvSpPr>
          <p:cNvPr id="46085" name="Rectangle 4"/>
          <p:cNvSpPr>
            <a:spLocks noChangeArrowheads="1"/>
          </p:cNvSpPr>
          <p:nvPr/>
        </p:nvSpPr>
        <p:spPr bwMode="auto">
          <a:xfrm>
            <a:off x="0" y="8721725"/>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6086" name="Rectangle 5"/>
          <p:cNvSpPr>
            <a:spLocks noChangeArrowheads="1"/>
          </p:cNvSpPr>
          <p:nvPr/>
        </p:nvSpPr>
        <p:spPr bwMode="auto">
          <a:xfrm>
            <a:off x="0" y="0"/>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6087" name="Rectangle 6"/>
          <p:cNvSpPr>
            <a:spLocks noGrp="1" noRot="1" noChangeAspect="1" noChangeArrowheads="1"/>
          </p:cNvSpPr>
          <p:nvPr>
            <p:ph type="sldImg"/>
          </p:nvPr>
        </p:nvSpPr>
        <p:spPr>
          <a:xfrm>
            <a:off x="1143000" y="695325"/>
            <a:ext cx="4572000" cy="3429000"/>
          </a:xfrm>
          <a:ln w="12700" cap="flat">
            <a:solidFill>
              <a:schemeClr val="tx1"/>
            </a:solidFill>
          </a:ln>
        </p:spPr>
      </p:sp>
      <p:sp>
        <p:nvSpPr>
          <p:cNvPr id="46088" name="Rectangle 7"/>
          <p:cNvSpPr>
            <a:spLocks noGrp="1" noChangeArrowheads="1"/>
          </p:cNvSpPr>
          <p:nvPr>
            <p:ph type="body" idx="1"/>
          </p:nvPr>
        </p:nvSpPr>
        <p:spPr>
          <a:xfrm>
            <a:off x="914400" y="4360863"/>
            <a:ext cx="5029200" cy="4130675"/>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86316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r>
              <a:rPr lang="en-US" dirty="0" err="1"/>
              <a:t>CAPM</a:t>
            </a:r>
            <a:endParaRPr lang="en-US" dirty="0"/>
          </a:p>
        </p:txBody>
      </p:sp>
    </p:spTree>
    <p:extLst>
      <p:ext uri="{BB962C8B-B14F-4D97-AF65-F5344CB8AC3E}">
        <p14:creationId xmlns:p14="http://schemas.microsoft.com/office/powerpoint/2010/main" val="139239409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r>
              <a:rPr lang="en-US"/>
              <a:t>CAPM</a:t>
            </a:r>
          </a:p>
        </p:txBody>
      </p:sp>
    </p:spTree>
    <p:extLst>
      <p:ext uri="{BB962C8B-B14F-4D97-AF65-F5344CB8AC3E}">
        <p14:creationId xmlns:p14="http://schemas.microsoft.com/office/powerpoint/2010/main" val="6509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189896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21145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r>
              <a:rPr lang="en-US"/>
              <a:t>CAPM</a:t>
            </a:r>
            <a:endParaRPr lang="en-US" dirty="0"/>
          </a:p>
        </p:txBody>
      </p:sp>
    </p:spTree>
    <p:extLst>
      <p:ext uri="{BB962C8B-B14F-4D97-AF65-F5344CB8AC3E}">
        <p14:creationId xmlns:p14="http://schemas.microsoft.com/office/powerpoint/2010/main" val="2065782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r>
              <a:rPr lang="en-US"/>
              <a:t>CAPM</a:t>
            </a:r>
          </a:p>
        </p:txBody>
      </p:sp>
    </p:spTree>
    <p:extLst>
      <p:ext uri="{BB962C8B-B14F-4D97-AF65-F5344CB8AC3E}">
        <p14:creationId xmlns:p14="http://schemas.microsoft.com/office/powerpoint/2010/main" val="1983158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788925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r>
              <a:rPr lang="en-US"/>
              <a:t>CAPM</a:t>
            </a:r>
          </a:p>
        </p:txBody>
      </p:sp>
    </p:spTree>
    <p:extLst>
      <p:ext uri="{BB962C8B-B14F-4D97-AF65-F5344CB8AC3E}">
        <p14:creationId xmlns:p14="http://schemas.microsoft.com/office/powerpoint/2010/main" val="1879906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946652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r>
              <a:rPr lang="en-US"/>
              <a:t>CAPM</a:t>
            </a:r>
          </a:p>
        </p:txBody>
      </p:sp>
    </p:spTree>
    <p:extLst>
      <p:ext uri="{BB962C8B-B14F-4D97-AF65-F5344CB8AC3E}">
        <p14:creationId xmlns:p14="http://schemas.microsoft.com/office/powerpoint/2010/main" val="1408861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r>
              <a:rPr lang="en-US"/>
              <a:t>CAPM</a:t>
            </a:r>
          </a:p>
        </p:txBody>
      </p:sp>
    </p:spTree>
    <p:extLst>
      <p:ext uri="{BB962C8B-B14F-4D97-AF65-F5344CB8AC3E}">
        <p14:creationId xmlns:p14="http://schemas.microsoft.com/office/powerpoint/2010/main" val="122110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000" smtClean="0"/>
            </a:lvl1pPr>
          </a:lstStyle>
          <a:p>
            <a:r>
              <a:rPr lang="en-US" dirty="0"/>
              <a:t>CAPM</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05367406-9F44-E4EC-66C6-8DFE99524E07}"/>
              </a:ext>
            </a:extLst>
          </p:cNvPr>
          <p:cNvSpPr txBox="1"/>
          <p:nvPr userDrawn="1"/>
        </p:nvSpPr>
        <p:spPr>
          <a:xfrm>
            <a:off x="731520" y="662432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1306487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r>
              <a:rPr lang="en-US"/>
              <a:t>CAPM</a:t>
            </a:r>
          </a:p>
        </p:txBody>
      </p:sp>
    </p:spTree>
    <p:extLst>
      <p:ext uri="{BB962C8B-B14F-4D97-AF65-F5344CB8AC3E}">
        <p14:creationId xmlns:p14="http://schemas.microsoft.com/office/powerpoint/2010/main" val="16991956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r>
              <a:rPr lang="en-US"/>
              <a:t>CAPM</a:t>
            </a:r>
          </a:p>
        </p:txBody>
      </p:sp>
    </p:spTree>
    <p:extLst>
      <p:ext uri="{BB962C8B-B14F-4D97-AF65-F5344CB8AC3E}">
        <p14:creationId xmlns:p14="http://schemas.microsoft.com/office/powerpoint/2010/main" val="3411278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r>
              <a:rPr lang="en-US"/>
              <a:t>CAPM</a:t>
            </a:r>
          </a:p>
        </p:txBody>
      </p:sp>
    </p:spTree>
    <p:extLst>
      <p:ext uri="{BB962C8B-B14F-4D97-AF65-F5344CB8AC3E}">
        <p14:creationId xmlns:p14="http://schemas.microsoft.com/office/powerpoint/2010/main" val="11760821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17582765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r>
              <a:rPr lang="en-US"/>
              <a:t>CAPM</a:t>
            </a:r>
          </a:p>
        </p:txBody>
      </p:sp>
    </p:spTree>
    <p:extLst>
      <p:ext uri="{BB962C8B-B14F-4D97-AF65-F5344CB8AC3E}">
        <p14:creationId xmlns:p14="http://schemas.microsoft.com/office/powerpoint/2010/main" val="601851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r>
              <a:rPr lang="en-US"/>
              <a:t>CAPM</a:t>
            </a:r>
          </a:p>
        </p:txBody>
      </p:sp>
    </p:spTree>
    <p:extLst>
      <p:ext uri="{BB962C8B-B14F-4D97-AF65-F5344CB8AC3E}">
        <p14:creationId xmlns:p14="http://schemas.microsoft.com/office/powerpoint/2010/main" val="1111325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r>
              <a:rPr lang="en-US"/>
              <a:t>CAPM</a:t>
            </a:r>
          </a:p>
        </p:txBody>
      </p:sp>
    </p:spTree>
    <p:extLst>
      <p:ext uri="{BB962C8B-B14F-4D97-AF65-F5344CB8AC3E}">
        <p14:creationId xmlns:p14="http://schemas.microsoft.com/office/powerpoint/2010/main" val="1407974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137820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8342419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171800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r>
              <a:rPr lang="en-US"/>
              <a:t>CAPM</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605756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r>
              <a:rPr lang="en-US"/>
              <a:t>CAPM</a:t>
            </a:r>
          </a:p>
        </p:txBody>
      </p:sp>
    </p:spTree>
    <p:extLst>
      <p:ext uri="{BB962C8B-B14F-4D97-AF65-F5344CB8AC3E}">
        <p14:creationId xmlns:p14="http://schemas.microsoft.com/office/powerpoint/2010/main" val="13617763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r>
              <a:rPr lang="en-US"/>
              <a:t>CAPM</a:t>
            </a:r>
          </a:p>
        </p:txBody>
      </p:sp>
    </p:spTree>
    <p:extLst>
      <p:ext uri="{BB962C8B-B14F-4D97-AF65-F5344CB8AC3E}">
        <p14:creationId xmlns:p14="http://schemas.microsoft.com/office/powerpoint/2010/main" val="2265031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r>
              <a:rPr lang="en-US"/>
              <a:t>CAPM</a:t>
            </a:r>
          </a:p>
        </p:txBody>
      </p:sp>
    </p:spTree>
    <p:extLst>
      <p:ext uri="{BB962C8B-B14F-4D97-AF65-F5344CB8AC3E}">
        <p14:creationId xmlns:p14="http://schemas.microsoft.com/office/powerpoint/2010/main" val="20153646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r>
              <a:rPr lang="en-US"/>
              <a:t>CAPM</a:t>
            </a:r>
          </a:p>
        </p:txBody>
      </p:sp>
    </p:spTree>
    <p:extLst>
      <p:ext uri="{BB962C8B-B14F-4D97-AF65-F5344CB8AC3E}">
        <p14:creationId xmlns:p14="http://schemas.microsoft.com/office/powerpoint/2010/main" val="15111271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r>
              <a:rPr lang="en-US"/>
              <a:t>CAPM</a:t>
            </a:r>
          </a:p>
        </p:txBody>
      </p:sp>
    </p:spTree>
    <p:extLst>
      <p:ext uri="{BB962C8B-B14F-4D97-AF65-F5344CB8AC3E}">
        <p14:creationId xmlns:p14="http://schemas.microsoft.com/office/powerpoint/2010/main" val="15715511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r>
              <a:rPr lang="en-US"/>
              <a:t>CAPM</a:t>
            </a:r>
          </a:p>
        </p:txBody>
      </p:sp>
    </p:spTree>
    <p:extLst>
      <p:ext uri="{BB962C8B-B14F-4D97-AF65-F5344CB8AC3E}">
        <p14:creationId xmlns:p14="http://schemas.microsoft.com/office/powerpoint/2010/main" val="3093444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r>
              <a:rPr lang="en-US"/>
              <a:t>CAPM</a:t>
            </a:r>
          </a:p>
        </p:txBody>
      </p:sp>
    </p:spTree>
    <p:extLst>
      <p:ext uri="{BB962C8B-B14F-4D97-AF65-F5344CB8AC3E}">
        <p14:creationId xmlns:p14="http://schemas.microsoft.com/office/powerpoint/2010/main" val="19567964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r>
              <a:rPr lang="en-US"/>
              <a:t>CAPM</a:t>
            </a:r>
          </a:p>
        </p:txBody>
      </p:sp>
    </p:spTree>
    <p:extLst>
      <p:ext uri="{BB962C8B-B14F-4D97-AF65-F5344CB8AC3E}">
        <p14:creationId xmlns:p14="http://schemas.microsoft.com/office/powerpoint/2010/main" val="19974562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r>
              <a:rPr lang="en-US"/>
              <a:t>CAPM</a:t>
            </a:r>
          </a:p>
        </p:txBody>
      </p:sp>
    </p:spTree>
    <p:extLst>
      <p:ext uri="{BB962C8B-B14F-4D97-AF65-F5344CB8AC3E}">
        <p14:creationId xmlns:p14="http://schemas.microsoft.com/office/powerpoint/2010/main" val="810531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r>
              <a:rPr lang="en-US"/>
              <a:t>CAPM</a:t>
            </a:r>
          </a:p>
        </p:txBody>
      </p:sp>
    </p:spTree>
    <p:extLst>
      <p:ext uri="{BB962C8B-B14F-4D97-AF65-F5344CB8AC3E}">
        <p14:creationId xmlns:p14="http://schemas.microsoft.com/office/powerpoint/2010/main" val="123226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r>
              <a:rPr lang="en-US"/>
              <a:t>CAPM</a:t>
            </a:r>
          </a:p>
        </p:txBody>
      </p:sp>
    </p:spTree>
    <p:extLst>
      <p:ext uri="{BB962C8B-B14F-4D97-AF65-F5344CB8AC3E}">
        <p14:creationId xmlns:p14="http://schemas.microsoft.com/office/powerpoint/2010/main" val="6618478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r>
              <a:rPr lang="en-US"/>
              <a:t>CAPM</a:t>
            </a:r>
          </a:p>
        </p:txBody>
      </p:sp>
    </p:spTree>
    <p:extLst>
      <p:ext uri="{BB962C8B-B14F-4D97-AF65-F5344CB8AC3E}">
        <p14:creationId xmlns:p14="http://schemas.microsoft.com/office/powerpoint/2010/main" val="4852424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r>
              <a:rPr lang="en-US"/>
              <a:t>CAPM</a:t>
            </a:r>
          </a:p>
        </p:txBody>
      </p:sp>
    </p:spTree>
    <p:extLst>
      <p:ext uri="{BB962C8B-B14F-4D97-AF65-F5344CB8AC3E}">
        <p14:creationId xmlns:p14="http://schemas.microsoft.com/office/powerpoint/2010/main" val="13166310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r>
              <a:rPr lang="en-US"/>
              <a:t>CAPM</a:t>
            </a:r>
          </a:p>
        </p:txBody>
      </p:sp>
    </p:spTree>
    <p:extLst>
      <p:ext uri="{BB962C8B-B14F-4D97-AF65-F5344CB8AC3E}">
        <p14:creationId xmlns:p14="http://schemas.microsoft.com/office/powerpoint/2010/main" val="17772698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r>
              <a:rPr lang="en-US"/>
              <a:t>CAPM</a:t>
            </a:r>
          </a:p>
        </p:txBody>
      </p:sp>
    </p:spTree>
    <p:extLst>
      <p:ext uri="{BB962C8B-B14F-4D97-AF65-F5344CB8AC3E}">
        <p14:creationId xmlns:p14="http://schemas.microsoft.com/office/powerpoint/2010/main" val="15879809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5342266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17255649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3460031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r>
              <a:rPr lang="en-US"/>
              <a:t>CAPM</a:t>
            </a:r>
          </a:p>
        </p:txBody>
      </p:sp>
    </p:spTree>
    <p:extLst>
      <p:ext uri="{BB962C8B-B14F-4D97-AF65-F5344CB8AC3E}">
        <p14:creationId xmlns:p14="http://schemas.microsoft.com/office/powerpoint/2010/main" val="2049440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13613436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133612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r>
              <a:rPr lang="en-US"/>
              <a:t>CAPM</a:t>
            </a:r>
          </a:p>
        </p:txBody>
      </p:sp>
    </p:spTree>
    <p:extLst>
      <p:ext uri="{BB962C8B-B14F-4D97-AF65-F5344CB8AC3E}">
        <p14:creationId xmlns:p14="http://schemas.microsoft.com/office/powerpoint/2010/main" val="16109540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r>
              <a:rPr lang="en-US"/>
              <a:t>CAPM</a:t>
            </a:r>
          </a:p>
        </p:txBody>
      </p:sp>
    </p:spTree>
    <p:extLst>
      <p:ext uri="{BB962C8B-B14F-4D97-AF65-F5344CB8AC3E}">
        <p14:creationId xmlns:p14="http://schemas.microsoft.com/office/powerpoint/2010/main" val="2026257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r>
              <a:rPr lang="en-US"/>
              <a:t>CAPM</a:t>
            </a:r>
          </a:p>
        </p:txBody>
      </p:sp>
    </p:spTree>
    <p:extLst>
      <p:ext uri="{BB962C8B-B14F-4D97-AF65-F5344CB8AC3E}">
        <p14:creationId xmlns:p14="http://schemas.microsoft.com/office/powerpoint/2010/main" val="5097303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6755836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2308255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11995187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CAPM</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9607798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CAPM</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56595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189225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r>
              <a:rPr lang="en-US"/>
              <a:t>CAPM</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78919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r>
              <a:rPr lang="en-US"/>
              <a:t>CAPM</a:t>
            </a:r>
          </a:p>
        </p:txBody>
      </p:sp>
    </p:spTree>
    <p:extLst>
      <p:ext uri="{BB962C8B-B14F-4D97-AF65-F5344CB8AC3E}">
        <p14:creationId xmlns:p14="http://schemas.microsoft.com/office/powerpoint/2010/main" val="125562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r>
              <a:rPr lang="en-US"/>
              <a:t>CAPM</a:t>
            </a:r>
          </a:p>
        </p:txBody>
      </p:sp>
    </p:spTree>
    <p:extLst>
      <p:ext uri="{BB962C8B-B14F-4D97-AF65-F5344CB8AC3E}">
        <p14:creationId xmlns:p14="http://schemas.microsoft.com/office/powerpoint/2010/main" val="18252299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smtClean="0">
                <a:solidFill>
                  <a:srgbClr val="898989"/>
                </a:solidFill>
                <a:latin typeface="+mn-lt"/>
                <a:ea typeface="+mn-ea"/>
              </a:defRPr>
            </a:lvl1pPr>
          </a:lstStyle>
          <a:p>
            <a:r>
              <a:rPr lang="en-US" dirty="0"/>
              <a:t>CAPM</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endParaRPr lang="en-US" sz="600" dirty="0">
              <a:latin typeface="+mn-lt"/>
            </a:endParaRPr>
          </a:p>
        </p:txBody>
      </p:sp>
      <p:sp>
        <p:nvSpPr>
          <p:cNvPr id="2" name="Rectangle 1"/>
          <p:cNvSpPr/>
          <p:nvPr userDrawn="1"/>
        </p:nvSpPr>
        <p:spPr>
          <a:xfrm>
            <a:off x="197618" y="6547078"/>
            <a:ext cx="805029" cy="184666"/>
          </a:xfrm>
          <a:prstGeom prst="rect">
            <a:avLst/>
          </a:prstGeom>
        </p:spPr>
        <p:txBody>
          <a:bodyPr wrap="none">
            <a:spAutoFit/>
          </a:bodyPr>
          <a:lstStyle/>
          <a:p>
            <a:r>
              <a:rPr lang="en-US" sz="600" b="0" dirty="0">
                <a:latin typeface="+mn-lt"/>
              </a:rPr>
              <a:t>CF_Ch10_CAPM_24</a:t>
            </a:r>
            <a:endParaRPr lang="en-US" sz="600" b="0" dirty="0"/>
          </a:p>
        </p:txBody>
      </p:sp>
    </p:spTree>
    <p:extLst>
      <p:ext uri="{BB962C8B-B14F-4D97-AF65-F5344CB8AC3E}">
        <p14:creationId xmlns:p14="http://schemas.microsoft.com/office/powerpoint/2010/main" val="157054408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1.e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10.emf"/><Relationship Id="rId4" Type="http://schemas.openxmlformats.org/officeDocument/2006/relationships/oleObject" Target="../embeddings/oleObject3.bin"/><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6B908C-B5CB-4D61-9AAA-0E6FA8ADABD9}"/>
              </a:ext>
            </a:extLst>
          </p:cNvPr>
          <p:cNvSpPr>
            <a:spLocks noGrp="1"/>
          </p:cNvSpPr>
          <p:nvPr>
            <p:ph type="sldNum" sz="quarter" idx="10"/>
          </p:nvPr>
        </p:nvSpPr>
        <p:spPr/>
        <p:txBody>
          <a:bodyPr/>
          <a:lstStyle/>
          <a:p>
            <a:fld id="{395527EB-3756-C241-BFD3-DBB1E111190F}" type="slidenum">
              <a:rPr lang="en-US" altLang="en-US" smtClean="0"/>
              <a:pPr/>
              <a:t>1</a:t>
            </a:fld>
            <a:endParaRPr lang="en-US" altLang="en-US"/>
          </a:p>
        </p:txBody>
      </p:sp>
      <p:sp>
        <p:nvSpPr>
          <p:cNvPr id="4" name="Footer Placeholder 3">
            <a:extLst>
              <a:ext uri="{FF2B5EF4-FFF2-40B4-BE49-F238E27FC236}">
                <a16:creationId xmlns:a16="http://schemas.microsoft.com/office/drawing/2014/main" id="{5F26835F-3425-4D22-A3BF-7A8DB7F9F478}"/>
              </a:ext>
            </a:extLst>
          </p:cNvPr>
          <p:cNvSpPr>
            <a:spLocks noGrp="1"/>
          </p:cNvSpPr>
          <p:nvPr>
            <p:ph type="ftr" sz="quarter" idx="11"/>
          </p:nvPr>
        </p:nvSpPr>
        <p:spPr/>
        <p:txBody>
          <a:bodyPr/>
          <a:lstStyle/>
          <a:p>
            <a:pPr>
              <a:defRPr/>
            </a:pPr>
            <a:r>
              <a:rPr lang="en-US" sz="1000" dirty="0"/>
              <a:t>CAPM</a:t>
            </a:r>
          </a:p>
        </p:txBody>
      </p:sp>
      <p:sp>
        <p:nvSpPr>
          <p:cNvPr id="6" name="Rectangle 5">
            <a:extLst>
              <a:ext uri="{FF2B5EF4-FFF2-40B4-BE49-F238E27FC236}">
                <a16:creationId xmlns:a16="http://schemas.microsoft.com/office/drawing/2014/main" id="{E9ED9786-58D6-4467-A340-9C08B3251F1F}"/>
              </a:ext>
            </a:extLst>
          </p:cNvPr>
          <p:cNvSpPr/>
          <p:nvPr/>
        </p:nvSpPr>
        <p:spPr>
          <a:xfrm>
            <a:off x="641839" y="2111043"/>
            <a:ext cx="8088922" cy="2585323"/>
          </a:xfrm>
          <a:prstGeom prst="rect">
            <a:avLst/>
          </a:prstGeom>
        </p:spPr>
        <p:txBody>
          <a:bodyPr wrap="square">
            <a:spAutoFit/>
          </a:bodyPr>
          <a:lstStyle/>
          <a:p>
            <a:pPr algn="ctr"/>
            <a:r>
              <a:rPr lang="en-US" sz="3600" b="1" dirty="0"/>
              <a:t>Corporate Finance</a:t>
            </a:r>
          </a:p>
          <a:p>
            <a:pPr algn="ctr"/>
            <a:r>
              <a:rPr lang="en-US" sz="2700" b="1" dirty="0"/>
              <a:t>Capital Asset Pricing Model</a:t>
            </a:r>
          </a:p>
          <a:p>
            <a:pPr algn="ctr"/>
            <a:endParaRPr lang="en-US" sz="2700" b="1" dirty="0"/>
          </a:p>
          <a:p>
            <a:pPr algn="ctr"/>
            <a:endParaRPr lang="en-US" b="1" dirty="0">
              <a:ea typeface="ＭＳ Ｐゴシック" charset="0"/>
              <a:cs typeface="ＭＳ Ｐゴシック" charset="0"/>
            </a:endParaRPr>
          </a:p>
          <a:p>
            <a:pPr algn="ctr"/>
            <a:endParaRPr lang="en-US" b="1" dirty="0"/>
          </a:p>
          <a:p>
            <a:pPr algn="ctr">
              <a:buNone/>
            </a:pPr>
            <a:r>
              <a:rPr lang="en-US" b="1" dirty="0"/>
              <a:t>Fall 2024</a:t>
            </a:r>
          </a:p>
          <a:p>
            <a:pPr algn="ctr"/>
            <a:r>
              <a:rPr lang="en-US" b="1" dirty="0"/>
              <a:t>Prof. Jeffrey Colón</a:t>
            </a:r>
            <a:endParaRPr lang="en-US" dirty="0"/>
          </a:p>
        </p:txBody>
      </p:sp>
    </p:spTree>
    <p:extLst>
      <p:ext uri="{BB962C8B-B14F-4D97-AF65-F5344CB8AC3E}">
        <p14:creationId xmlns:p14="http://schemas.microsoft.com/office/powerpoint/2010/main" val="362287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lstStyle/>
          <a:p>
            <a:pPr eaLnBrk="1" hangingPunct="1">
              <a:lnSpc>
                <a:spcPct val="80000"/>
              </a:lnSpc>
              <a:buFontTx/>
              <a:buNone/>
            </a:pPr>
            <a:r>
              <a:rPr lang="en-US" sz="3600" dirty="0">
                <a:ea typeface="ＭＳ Ｐゴシック" charset="0"/>
                <a:cs typeface="ＭＳ Ｐゴシック" charset="0"/>
              </a:rPr>
              <a:t> </a:t>
            </a:r>
          </a:p>
        </p:txBody>
      </p:sp>
      <p:sp>
        <p:nvSpPr>
          <p:cNvPr id="3174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Rate of Returns:  Risk Premiums</a:t>
            </a:r>
            <a:endParaRPr lang="en-US" dirty="0">
              <a:ea typeface="ＭＳ Ｐゴシック" charset="0"/>
              <a:cs typeface="ＭＳ Ｐゴシック" charset="0"/>
            </a:endParaRPr>
          </a:p>
        </p:txBody>
      </p:sp>
      <p:sp>
        <p:nvSpPr>
          <p:cNvPr id="27" name="Footer Placeholder 3"/>
          <p:cNvSpPr>
            <a:spLocks noGrp="1"/>
          </p:cNvSpPr>
          <p:nvPr>
            <p:ph type="ftr" sz="quarter" idx="11"/>
          </p:nvPr>
        </p:nvSpPr>
        <p:spPr/>
        <p:txBody>
          <a:bodyPr/>
          <a:lstStyle/>
          <a:p>
            <a:r>
              <a:rPr lang="en-US"/>
              <a:t>CAPM</a:t>
            </a:r>
          </a:p>
        </p:txBody>
      </p:sp>
      <p:sp>
        <p:nvSpPr>
          <p:cNvPr id="31750" name="Rectangle 4"/>
          <p:cNvSpPr>
            <a:spLocks noChangeArrowheads="1"/>
          </p:cNvSpPr>
          <p:nvPr/>
        </p:nvSpPr>
        <p:spPr bwMode="auto">
          <a:xfrm>
            <a:off x="1404938" y="2057400"/>
            <a:ext cx="457200" cy="4038600"/>
          </a:xfrm>
          <a:prstGeom prst="rect">
            <a:avLst/>
          </a:prstGeom>
          <a:solidFill>
            <a:srgbClr val="FF0502"/>
          </a:solidFill>
          <a:ln w="28575">
            <a:solidFill>
              <a:schemeClr val="tx1"/>
            </a:solidFill>
            <a:miter lim="800000"/>
            <a:headEnd/>
            <a:tailEnd/>
          </a:ln>
        </p:spPr>
        <p:txBody>
          <a:bodyPr wrap="none" anchor="ctr"/>
          <a:lstStyle/>
          <a:p>
            <a:endParaRPr lang="en-US"/>
          </a:p>
        </p:txBody>
      </p:sp>
      <p:sp>
        <p:nvSpPr>
          <p:cNvPr id="31751" name="AutoShape 5"/>
          <p:cNvSpPr>
            <a:spLocks/>
          </p:cNvSpPr>
          <p:nvPr/>
        </p:nvSpPr>
        <p:spPr bwMode="auto">
          <a:xfrm>
            <a:off x="2090738" y="4000500"/>
            <a:ext cx="358775" cy="2019300"/>
          </a:xfrm>
          <a:prstGeom prst="rightBrace">
            <a:avLst>
              <a:gd name="adj1" fmla="val 4690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52" name="AutoShape 6"/>
          <p:cNvSpPr>
            <a:spLocks/>
          </p:cNvSpPr>
          <p:nvPr/>
        </p:nvSpPr>
        <p:spPr bwMode="auto">
          <a:xfrm>
            <a:off x="2090738" y="2057400"/>
            <a:ext cx="195262" cy="620713"/>
          </a:xfrm>
          <a:prstGeom prst="rightBrace">
            <a:avLst>
              <a:gd name="adj1" fmla="val 26491"/>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53" name="AutoShape 7"/>
          <p:cNvSpPr>
            <a:spLocks/>
          </p:cNvSpPr>
          <p:nvPr/>
        </p:nvSpPr>
        <p:spPr bwMode="auto">
          <a:xfrm>
            <a:off x="871538" y="2133600"/>
            <a:ext cx="457200" cy="3886200"/>
          </a:xfrm>
          <a:prstGeom prst="leftBrace">
            <a:avLst>
              <a:gd name="adj1" fmla="val 7083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54" name="AutoShape 8"/>
          <p:cNvSpPr>
            <a:spLocks/>
          </p:cNvSpPr>
          <p:nvPr/>
        </p:nvSpPr>
        <p:spPr bwMode="auto">
          <a:xfrm>
            <a:off x="2090738" y="2667000"/>
            <a:ext cx="163512" cy="1320800"/>
          </a:xfrm>
          <a:prstGeom prst="rightBrace">
            <a:avLst>
              <a:gd name="adj1" fmla="val 67314"/>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55" name="Text Box 9"/>
          <p:cNvSpPr txBox="1">
            <a:spLocks noChangeArrowheads="1"/>
          </p:cNvSpPr>
          <p:nvPr/>
        </p:nvSpPr>
        <p:spPr bwMode="auto">
          <a:xfrm>
            <a:off x="381000" y="1524000"/>
            <a:ext cx="3810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b="1" dirty="0">
                <a:latin typeface="Calibri"/>
              </a:rPr>
              <a:t>Promised/Quoted/Stated</a:t>
            </a:r>
            <a:r>
              <a:rPr lang="en-US" sz="1800" b="1" dirty="0">
                <a:latin typeface="Calibri"/>
              </a:rPr>
              <a:t> </a:t>
            </a:r>
            <a:r>
              <a:rPr lang="en-US" sz="2000" b="1" dirty="0">
                <a:latin typeface="Calibri"/>
              </a:rPr>
              <a:t>Return</a:t>
            </a:r>
            <a:endParaRPr lang="en-US" b="1" dirty="0">
              <a:latin typeface="Calibri"/>
            </a:endParaRPr>
          </a:p>
        </p:txBody>
      </p:sp>
      <p:sp>
        <p:nvSpPr>
          <p:cNvPr id="31756" name="Text Box 10"/>
          <p:cNvSpPr txBox="1">
            <a:spLocks noChangeArrowheads="1"/>
          </p:cNvSpPr>
          <p:nvPr/>
        </p:nvSpPr>
        <p:spPr bwMode="auto">
          <a:xfrm>
            <a:off x="2547938" y="4814888"/>
            <a:ext cx="9683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Time Premium</a:t>
            </a:r>
          </a:p>
        </p:txBody>
      </p:sp>
      <p:sp>
        <p:nvSpPr>
          <p:cNvPr id="31757" name="Text Box 11"/>
          <p:cNvSpPr txBox="1">
            <a:spLocks noChangeArrowheads="1"/>
          </p:cNvSpPr>
          <p:nvPr/>
        </p:nvSpPr>
        <p:spPr bwMode="auto">
          <a:xfrm>
            <a:off x="2362200" y="2133600"/>
            <a:ext cx="1752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Contract/Risk/</a:t>
            </a:r>
          </a:p>
          <a:p>
            <a:pPr eaLnBrk="1" hangingPunct="1"/>
            <a:r>
              <a:rPr lang="en-US" sz="1400" b="1">
                <a:latin typeface="Calibri"/>
              </a:rPr>
              <a:t>Liquidity Premiums</a:t>
            </a:r>
          </a:p>
        </p:txBody>
      </p:sp>
      <p:sp>
        <p:nvSpPr>
          <p:cNvPr id="31758" name="Text Box 12"/>
          <p:cNvSpPr txBox="1">
            <a:spLocks noChangeArrowheads="1"/>
          </p:cNvSpPr>
          <p:nvPr/>
        </p:nvSpPr>
        <p:spPr bwMode="auto">
          <a:xfrm>
            <a:off x="2243138" y="3124200"/>
            <a:ext cx="133826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Credit/Default Premium</a:t>
            </a:r>
          </a:p>
        </p:txBody>
      </p:sp>
      <p:sp>
        <p:nvSpPr>
          <p:cNvPr id="31759" name="Line 13"/>
          <p:cNvSpPr>
            <a:spLocks noChangeShapeType="1"/>
          </p:cNvSpPr>
          <p:nvPr/>
        </p:nvSpPr>
        <p:spPr bwMode="auto">
          <a:xfrm>
            <a:off x="1404938" y="4038600"/>
            <a:ext cx="457200" cy="15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60" name="Line 14"/>
          <p:cNvSpPr>
            <a:spLocks noChangeShapeType="1"/>
          </p:cNvSpPr>
          <p:nvPr/>
        </p:nvSpPr>
        <p:spPr bwMode="auto">
          <a:xfrm flipH="1">
            <a:off x="1404938" y="2667000"/>
            <a:ext cx="457200" cy="158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61" name="Rectangle 15"/>
          <p:cNvSpPr>
            <a:spLocks noChangeArrowheads="1"/>
          </p:cNvSpPr>
          <p:nvPr/>
        </p:nvSpPr>
        <p:spPr bwMode="auto">
          <a:xfrm>
            <a:off x="1404938" y="2667000"/>
            <a:ext cx="457200" cy="1398588"/>
          </a:xfrm>
          <a:prstGeom prst="rect">
            <a:avLst/>
          </a:prstGeom>
          <a:solidFill>
            <a:srgbClr val="FFEF06"/>
          </a:solidFill>
          <a:ln w="9525">
            <a:solidFill>
              <a:schemeClr val="tx1"/>
            </a:solidFill>
            <a:miter lim="800000"/>
            <a:headEnd/>
            <a:tailEnd/>
          </a:ln>
        </p:spPr>
        <p:txBody>
          <a:bodyPr wrap="none" anchor="ctr"/>
          <a:lstStyle/>
          <a:p>
            <a:endParaRPr lang="en-US"/>
          </a:p>
        </p:txBody>
      </p:sp>
      <p:sp>
        <p:nvSpPr>
          <p:cNvPr id="31762" name="Rectangle 16"/>
          <p:cNvSpPr>
            <a:spLocks noChangeArrowheads="1"/>
          </p:cNvSpPr>
          <p:nvPr/>
        </p:nvSpPr>
        <p:spPr bwMode="auto">
          <a:xfrm>
            <a:off x="1404938" y="2057400"/>
            <a:ext cx="457200" cy="620713"/>
          </a:xfrm>
          <a:prstGeom prst="rect">
            <a:avLst/>
          </a:prstGeom>
          <a:solidFill>
            <a:srgbClr val="A3FBF9"/>
          </a:solidFill>
          <a:ln w="9525">
            <a:solidFill>
              <a:schemeClr val="tx1"/>
            </a:solidFill>
            <a:miter lim="800000"/>
            <a:headEnd/>
            <a:tailEnd/>
          </a:ln>
        </p:spPr>
        <p:txBody>
          <a:bodyPr wrap="none" anchor="ctr"/>
          <a:lstStyle/>
          <a:p>
            <a:endParaRPr lang="en-US"/>
          </a:p>
        </p:txBody>
      </p:sp>
      <p:sp>
        <p:nvSpPr>
          <p:cNvPr id="31763" name="Rectangle 18"/>
          <p:cNvSpPr>
            <a:spLocks noChangeArrowheads="1"/>
          </p:cNvSpPr>
          <p:nvPr/>
        </p:nvSpPr>
        <p:spPr bwMode="auto">
          <a:xfrm>
            <a:off x="5943600" y="3505200"/>
            <a:ext cx="457200" cy="2667000"/>
          </a:xfrm>
          <a:prstGeom prst="rect">
            <a:avLst/>
          </a:prstGeom>
          <a:solidFill>
            <a:srgbClr val="FF0502"/>
          </a:solidFill>
          <a:ln w="28575">
            <a:solidFill>
              <a:schemeClr val="tx1"/>
            </a:solidFill>
            <a:miter lim="800000"/>
            <a:headEnd/>
            <a:tailEnd/>
          </a:ln>
        </p:spPr>
        <p:txBody>
          <a:bodyPr wrap="none" anchor="ctr"/>
          <a:lstStyle/>
          <a:p>
            <a:endParaRPr lang="en-US"/>
          </a:p>
        </p:txBody>
      </p:sp>
      <p:sp>
        <p:nvSpPr>
          <p:cNvPr id="31764" name="AutoShape 19"/>
          <p:cNvSpPr>
            <a:spLocks/>
          </p:cNvSpPr>
          <p:nvPr/>
        </p:nvSpPr>
        <p:spPr bwMode="auto">
          <a:xfrm>
            <a:off x="6629400" y="4191000"/>
            <a:ext cx="358775" cy="1866900"/>
          </a:xfrm>
          <a:prstGeom prst="rightBrace">
            <a:avLst>
              <a:gd name="adj1" fmla="val 4336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65" name="AutoShape 20"/>
          <p:cNvSpPr>
            <a:spLocks/>
          </p:cNvSpPr>
          <p:nvPr/>
        </p:nvSpPr>
        <p:spPr bwMode="auto">
          <a:xfrm>
            <a:off x="6629400" y="3570288"/>
            <a:ext cx="195263" cy="620712"/>
          </a:xfrm>
          <a:prstGeom prst="rightBrace">
            <a:avLst>
              <a:gd name="adj1" fmla="val 26490"/>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66" name="AutoShape 21"/>
          <p:cNvSpPr>
            <a:spLocks/>
          </p:cNvSpPr>
          <p:nvPr/>
        </p:nvSpPr>
        <p:spPr bwMode="auto">
          <a:xfrm>
            <a:off x="5410200" y="3505200"/>
            <a:ext cx="457200" cy="2590800"/>
          </a:xfrm>
          <a:prstGeom prst="leftBrace">
            <a:avLst>
              <a:gd name="adj1" fmla="val 47222"/>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67" name="Text Box 23"/>
          <p:cNvSpPr txBox="1">
            <a:spLocks noChangeArrowheads="1"/>
          </p:cNvSpPr>
          <p:nvPr/>
        </p:nvSpPr>
        <p:spPr bwMode="auto">
          <a:xfrm>
            <a:off x="7086600" y="4891088"/>
            <a:ext cx="9683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Time Premium</a:t>
            </a:r>
          </a:p>
        </p:txBody>
      </p:sp>
      <p:sp>
        <p:nvSpPr>
          <p:cNvPr id="31768" name="Text Box 24"/>
          <p:cNvSpPr txBox="1">
            <a:spLocks noChangeArrowheads="1"/>
          </p:cNvSpPr>
          <p:nvPr/>
        </p:nvSpPr>
        <p:spPr bwMode="auto">
          <a:xfrm>
            <a:off x="6858000" y="3494088"/>
            <a:ext cx="2057400" cy="800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b="1">
                <a:latin typeface="Calibri"/>
              </a:rPr>
              <a:t>Risk</a:t>
            </a:r>
            <a:r>
              <a:rPr lang="en-US" sz="1400" b="1">
                <a:latin typeface="Calibri"/>
              </a:rPr>
              <a:t>,</a:t>
            </a:r>
          </a:p>
          <a:p>
            <a:pPr eaLnBrk="1" hangingPunct="1"/>
            <a:r>
              <a:rPr lang="en-US" sz="1400" b="1">
                <a:latin typeface="Calibri"/>
              </a:rPr>
              <a:t>Contract, and </a:t>
            </a:r>
          </a:p>
          <a:p>
            <a:pPr eaLnBrk="1" hangingPunct="1"/>
            <a:r>
              <a:rPr lang="en-US" sz="1400" b="1">
                <a:latin typeface="Calibri"/>
              </a:rPr>
              <a:t>Liquidity Premiums</a:t>
            </a:r>
          </a:p>
        </p:txBody>
      </p:sp>
      <p:sp>
        <p:nvSpPr>
          <p:cNvPr id="31769" name="Line 26"/>
          <p:cNvSpPr>
            <a:spLocks noChangeShapeType="1"/>
          </p:cNvSpPr>
          <p:nvPr/>
        </p:nvSpPr>
        <p:spPr bwMode="auto">
          <a:xfrm>
            <a:off x="5943600" y="4114800"/>
            <a:ext cx="457200" cy="15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70" name="Line 27"/>
          <p:cNvSpPr>
            <a:spLocks noChangeShapeType="1"/>
          </p:cNvSpPr>
          <p:nvPr/>
        </p:nvSpPr>
        <p:spPr bwMode="auto">
          <a:xfrm flipH="1">
            <a:off x="5943600" y="3505200"/>
            <a:ext cx="457200" cy="158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71" name="Rectangle 29"/>
          <p:cNvSpPr>
            <a:spLocks noChangeArrowheads="1"/>
          </p:cNvSpPr>
          <p:nvPr/>
        </p:nvSpPr>
        <p:spPr bwMode="auto">
          <a:xfrm>
            <a:off x="5943600" y="3505200"/>
            <a:ext cx="457200" cy="620713"/>
          </a:xfrm>
          <a:prstGeom prst="rect">
            <a:avLst/>
          </a:prstGeom>
          <a:solidFill>
            <a:srgbClr val="A3FBF9"/>
          </a:solidFill>
          <a:ln w="9525">
            <a:solidFill>
              <a:schemeClr val="tx1"/>
            </a:solidFill>
            <a:miter lim="800000"/>
            <a:headEnd/>
            <a:tailEnd/>
          </a:ln>
        </p:spPr>
        <p:txBody>
          <a:bodyPr wrap="none" anchor="ctr"/>
          <a:lstStyle/>
          <a:p>
            <a:endParaRPr lang="en-US"/>
          </a:p>
        </p:txBody>
      </p:sp>
      <p:sp>
        <p:nvSpPr>
          <p:cNvPr id="31772" name="Text Box 30"/>
          <p:cNvSpPr txBox="1">
            <a:spLocks noChangeArrowheads="1"/>
          </p:cNvSpPr>
          <p:nvPr/>
        </p:nvSpPr>
        <p:spPr bwMode="auto">
          <a:xfrm>
            <a:off x="4953000" y="1508125"/>
            <a:ext cx="37338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b="1" dirty="0">
                <a:latin typeface="Calibri"/>
              </a:rPr>
              <a:t>Expected Rate of Return:</a:t>
            </a:r>
          </a:p>
          <a:p>
            <a:pPr eaLnBrk="1" hangingPunct="1"/>
            <a:r>
              <a:rPr lang="en-US" sz="2000" b="1" dirty="0">
                <a:latin typeface="Calibri"/>
              </a:rPr>
              <a:t>In CAPM, different assets have different</a:t>
            </a:r>
            <a:r>
              <a:rPr lang="en-US" sz="2000" b="1" i="1" dirty="0">
                <a:latin typeface="Calibri"/>
              </a:rPr>
              <a:t> E(r)</a:t>
            </a:r>
            <a:endParaRPr lang="en-US" b="1" i="1" dirty="0">
              <a:latin typeface="Calibri"/>
            </a:endParaRP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p:txBody>
          <a:bodyPr>
            <a:normAutofit/>
          </a:bodyPr>
          <a:lstStyle/>
          <a:p>
            <a:r>
              <a:rPr lang="en-US" sz="2400" dirty="0">
                <a:ea typeface="ＭＳ Ｐゴシック" charset="0"/>
                <a:cs typeface="ＭＳ Ｐゴシック" charset="0"/>
              </a:rPr>
              <a:t>CAPM gives </a:t>
            </a:r>
            <a:r>
              <a:rPr lang="en-US" sz="2400" i="1" dirty="0">
                <a:ea typeface="ＭＳ Ｐゴシック" charset="0"/>
                <a:cs typeface="ＭＳ Ｐゴシック" charset="0"/>
              </a:rPr>
              <a:t>expected</a:t>
            </a:r>
            <a:r>
              <a:rPr lang="en-US" sz="2400" dirty="0">
                <a:ea typeface="ＭＳ Ｐゴシック" charset="0"/>
                <a:cs typeface="ＭＳ Ｐゴシック" charset="0"/>
              </a:rPr>
              <a:t> return, </a:t>
            </a:r>
            <a:r>
              <a:rPr lang="en-US" sz="2400" i="1" dirty="0">
                <a:ea typeface="ＭＳ Ｐゴシック" charset="0"/>
                <a:cs typeface="ＭＳ Ｐゴシック" charset="0"/>
              </a:rPr>
              <a:t>E(r)</a:t>
            </a:r>
            <a:r>
              <a:rPr lang="en-US" sz="2400" dirty="0">
                <a:ea typeface="ＭＳ Ｐゴシック" charset="0"/>
                <a:cs typeface="ＭＳ Ｐゴシック" charset="0"/>
              </a:rPr>
              <a:t>, not </a:t>
            </a:r>
            <a:r>
              <a:rPr lang="en-US" sz="2400" i="1" dirty="0">
                <a:ea typeface="ＭＳ Ｐゴシック" charset="0"/>
                <a:cs typeface="ＭＳ Ｐゴシック" charset="0"/>
              </a:rPr>
              <a:t>promised</a:t>
            </a:r>
            <a:r>
              <a:rPr lang="en-US" sz="2400" dirty="0">
                <a:ea typeface="ＭＳ Ｐゴシック" charset="0"/>
                <a:cs typeface="ＭＳ Ｐゴシック" charset="0"/>
              </a:rPr>
              <a:t> return.</a:t>
            </a:r>
          </a:p>
          <a:p>
            <a:r>
              <a:rPr lang="en-US" sz="2400" dirty="0">
                <a:ea typeface="ＭＳ Ｐゴシック" charset="0"/>
                <a:cs typeface="ＭＳ Ｐゴシック" charset="0"/>
              </a:rPr>
              <a:t>CAPM </a:t>
            </a:r>
            <a:r>
              <a:rPr lang="en-US" sz="2400" i="1" dirty="0">
                <a:ea typeface="ＭＳ Ｐゴシック" charset="0"/>
                <a:cs typeface="ＭＳ Ｐゴシック" charset="0"/>
              </a:rPr>
              <a:t>E(r) </a:t>
            </a:r>
            <a:r>
              <a:rPr lang="en-US" sz="2400" u="sng" dirty="0">
                <a:ea typeface="ＭＳ Ｐゴシック" charset="0"/>
                <a:cs typeface="ＭＳ Ｐゴシック" charset="0"/>
              </a:rPr>
              <a:t>doesn’t</a:t>
            </a:r>
            <a:r>
              <a:rPr lang="en-US" sz="2400" dirty="0">
                <a:ea typeface="ＭＳ Ｐゴシック" charset="0"/>
                <a:cs typeface="ＭＳ Ｐゴシック" charset="0"/>
              </a:rPr>
              <a:t> incorporate default risk.</a:t>
            </a:r>
          </a:p>
          <a:p>
            <a:pPr lvl="1"/>
            <a:r>
              <a:rPr lang="en-US" sz="2250" dirty="0">
                <a:ea typeface="ＭＳ Ｐゴシック" charset="0"/>
                <a:cs typeface="ＭＳ Ｐゴシック" charset="0"/>
              </a:rPr>
              <a:t>Default risk is incorporated in the </a:t>
            </a:r>
            <a:r>
              <a:rPr lang="en-US" sz="2250" i="1" dirty="0">
                <a:ea typeface="ＭＳ Ｐゴシック" charset="0"/>
                <a:cs typeface="ＭＳ Ｐゴシック" charset="0"/>
              </a:rPr>
              <a:t>numerator, E(CF),</a:t>
            </a:r>
            <a:r>
              <a:rPr lang="en-US" sz="2250" dirty="0">
                <a:ea typeface="ＭＳ Ｐゴシック" charset="0"/>
                <a:cs typeface="ＭＳ Ｐゴシック" charset="0"/>
              </a:rPr>
              <a:t> of the NPV formula.</a:t>
            </a:r>
          </a:p>
          <a:p>
            <a:pPr lvl="1"/>
            <a:r>
              <a:rPr lang="en-US" sz="2250" dirty="0">
                <a:ea typeface="ＭＳ Ｐゴシック" charset="0"/>
                <a:cs typeface="ＭＳ Ｐゴシック" charset="0"/>
              </a:rPr>
              <a:t>Default risk affects the price today but </a:t>
            </a:r>
            <a:r>
              <a:rPr lang="en-US" sz="2250" i="1" dirty="0">
                <a:ea typeface="ＭＳ Ｐゴシック" charset="0"/>
                <a:cs typeface="ＭＳ Ｐゴシック" charset="0"/>
              </a:rPr>
              <a:t>not</a:t>
            </a:r>
            <a:r>
              <a:rPr lang="en-US" sz="2250" dirty="0">
                <a:ea typeface="ＭＳ Ｐゴシック" charset="0"/>
                <a:cs typeface="ＭＳ Ｐゴシック" charset="0"/>
              </a:rPr>
              <a:t> through the expected return, </a:t>
            </a:r>
            <a:r>
              <a:rPr lang="en-US" sz="2250" i="1" dirty="0">
                <a:ea typeface="ＭＳ Ｐゴシック" charset="0"/>
                <a:cs typeface="ＭＳ Ｐゴシック" charset="0"/>
              </a:rPr>
              <a:t>E(r).</a:t>
            </a:r>
          </a:p>
          <a:p>
            <a:pPr marL="0" indent="0">
              <a:buNone/>
            </a:pPr>
            <a:endParaRPr lang="en-US" sz="2400" dirty="0">
              <a:ea typeface="ＭＳ Ｐゴシック" charset="0"/>
              <a:cs typeface="ＭＳ Ｐゴシック" charset="0"/>
            </a:endParaRPr>
          </a:p>
        </p:txBody>
      </p:sp>
      <p:sp>
        <p:nvSpPr>
          <p:cNvPr id="33794" name="Title 1"/>
          <p:cNvSpPr>
            <a:spLocks noGrp="1"/>
          </p:cNvSpPr>
          <p:nvPr>
            <p:ph type="title"/>
          </p:nvPr>
        </p:nvSpPr>
        <p:spPr/>
        <p:txBody>
          <a:bodyPr/>
          <a:lstStyle/>
          <a:p>
            <a:r>
              <a:rPr lang="en-US" b="1">
                <a:ea typeface="ＭＳ Ｐゴシック" charset="0"/>
                <a:cs typeface="ＭＳ Ｐゴシック" charset="0"/>
              </a:rPr>
              <a:t>Using CAPM in the NPV Formula</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r>
              <a:rPr lang="en-US" sz="900">
                <a:latin typeface="Calibri"/>
              </a:rPr>
              <a:t>CAPM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Financial Leverage and Beta: Be Careful in Comparing Reported </a:t>
            </a:r>
            <a:r>
              <a:rPr lang="en-US" dirty="0">
                <a:solidFill>
                  <a:srgbClr val="FF0000"/>
                </a:solidFill>
                <a:ea typeface="ＭＳ Ｐゴシック" charset="0"/>
                <a:cs typeface="ＭＳ Ｐゴシック" charset="0"/>
              </a:rPr>
              <a:t>Equity</a:t>
            </a:r>
            <a:r>
              <a:rPr lang="en-US" dirty="0">
                <a:ea typeface="ＭＳ Ｐゴシック" charset="0"/>
                <a:cs typeface="ＭＳ Ｐゴシック" charset="0"/>
              </a:rPr>
              <a:t> Betas</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Rectangle 3"/>
          <p:cNvSpPr>
            <a:spLocks noGrp="1" noChangeArrowheads="1"/>
          </p:cNvSpPr>
          <p:nvPr>
            <p:ph idx="1"/>
          </p:nvPr>
        </p:nvSpPr>
        <p:spPr/>
        <p:txBody>
          <a:bodyPr/>
          <a:lstStyle/>
          <a:p>
            <a:pPr marL="342900" indent="-342900" eaLnBrk="1" hangingPunct="1"/>
            <a:r>
              <a:rPr lang="en-US" sz="2400" dirty="0">
                <a:solidFill>
                  <a:srgbClr val="010004"/>
                </a:solidFill>
                <a:ea typeface="ＭＳ Ｐゴシック" charset="0"/>
                <a:cs typeface="ＭＳ Ｐゴシック" charset="0"/>
              </a:rPr>
              <a:t>The relationship between the betas of a firm’</a:t>
            </a:r>
            <a:r>
              <a:rPr lang="en-US" altLang="ja-JP" sz="2400" dirty="0">
                <a:solidFill>
                  <a:srgbClr val="010004"/>
                </a:solidFill>
                <a:ea typeface="ＭＳ Ｐゴシック" charset="0"/>
                <a:cs typeface="ＭＳ Ｐゴシック" charset="0"/>
              </a:rPr>
              <a:t>s debt, equity, and assets is:</a:t>
            </a: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a:tabLst>
                <a:tab pos="1420813" algn="l"/>
              </a:tabLst>
            </a:pPr>
            <a:r>
              <a:rPr lang="en-US" sz="2400" dirty="0">
                <a:solidFill>
                  <a:srgbClr val="010004"/>
                </a:solidFill>
                <a:latin typeface="Calibri"/>
                <a:cs typeface="Calibri"/>
              </a:rPr>
              <a:t>Financial leverage always increases the </a:t>
            </a:r>
            <a:r>
              <a:rPr lang="en-US" sz="2400" b="1" i="1" dirty="0">
                <a:solidFill>
                  <a:srgbClr val="010004"/>
                </a:solidFill>
                <a:latin typeface="Calibri"/>
                <a:cs typeface="Calibri"/>
              </a:rPr>
              <a:t>equity beta </a:t>
            </a:r>
            <a:r>
              <a:rPr lang="en-US" sz="2400" dirty="0">
                <a:solidFill>
                  <a:srgbClr val="010004"/>
                </a:solidFill>
                <a:latin typeface="Calibri"/>
                <a:cs typeface="Calibri"/>
              </a:rPr>
              <a:t>relative to the </a:t>
            </a:r>
            <a:r>
              <a:rPr lang="en-US" sz="2400" i="1" dirty="0">
                <a:solidFill>
                  <a:srgbClr val="010004"/>
                </a:solidFill>
                <a:latin typeface="Calibri"/>
                <a:cs typeface="Calibri"/>
              </a:rPr>
              <a:t>asset beta </a:t>
            </a:r>
            <a:r>
              <a:rPr lang="en-US" sz="2400" dirty="0">
                <a:solidFill>
                  <a:srgbClr val="010004"/>
                </a:solidFill>
                <a:latin typeface="Calibri"/>
                <a:cs typeface="Calibri"/>
              </a:rPr>
              <a:t>(assume </a:t>
            </a:r>
            <a:r>
              <a:rPr lang="en-US" sz="2400" b="1" i="1" dirty="0" err="1">
                <a:latin typeface="Symbol" charset="0"/>
                <a:cs typeface="Times New Roman" charset="0"/>
              </a:rPr>
              <a:t>b</a:t>
            </a:r>
            <a:r>
              <a:rPr lang="en-US" sz="2400" b="1" i="1" baseline="-25000" dirty="0" err="1">
                <a:latin typeface="Times New Roman" charset="0"/>
                <a:cs typeface="Times New Roman" charset="0"/>
              </a:rPr>
              <a:t>Debt</a:t>
            </a:r>
            <a:r>
              <a:rPr lang="en-US" sz="2400" b="1" i="1" dirty="0">
                <a:latin typeface="Times New Roman" charset="0"/>
                <a:cs typeface="Times New Roman" charset="0"/>
              </a:rPr>
              <a:t>=0)</a:t>
            </a:r>
            <a:r>
              <a:rPr lang="en-US" sz="2400" b="1" i="1" baseline="-25000" dirty="0">
                <a:latin typeface="Times New Roman" charset="0"/>
                <a:cs typeface="Times New Roman" charset="0"/>
              </a:rPr>
              <a:t> </a:t>
            </a:r>
            <a:r>
              <a:rPr lang="en-US" sz="2400" dirty="0">
                <a:solidFill>
                  <a:srgbClr val="010004"/>
                </a:solidFill>
                <a:latin typeface="Calibri"/>
                <a:cs typeface="Calibri"/>
              </a:rPr>
              <a:t> :     </a:t>
            </a:r>
          </a:p>
          <a:p>
            <a:pPr marL="342900" indent="-342900">
              <a:tabLst>
                <a:tab pos="1420813" algn="l"/>
              </a:tabLst>
            </a:pPr>
            <a:endParaRPr lang="en-US" sz="2400" dirty="0">
              <a:solidFill>
                <a:srgbClr val="010004"/>
              </a:solidFill>
              <a:latin typeface="Calibri"/>
              <a:cs typeface="Calibri"/>
            </a:endParaRPr>
          </a:p>
          <a:p>
            <a:pPr marL="0" indent="0" algn="ctr">
              <a:buNone/>
              <a:tabLst>
                <a:tab pos="1420813" algn="l"/>
              </a:tabLst>
            </a:pPr>
            <a:r>
              <a:rPr lang="en-US" sz="2800" b="1" i="1" dirty="0" err="1">
                <a:latin typeface="Symbol" charset="0"/>
                <a:cs typeface="Calibri"/>
              </a:rPr>
              <a:t>b</a:t>
            </a:r>
            <a:r>
              <a:rPr lang="en-US" sz="2800" b="1" i="1" baseline="-25000" dirty="0" err="1">
                <a:latin typeface="Times New Roman" charset="0"/>
                <a:cs typeface="Calibri"/>
              </a:rPr>
              <a:t>Asset</a:t>
            </a:r>
            <a:r>
              <a:rPr lang="en-US" sz="2800" b="1" i="1" baseline="-25000" dirty="0">
                <a:latin typeface="Times New Roman" charset="0"/>
                <a:cs typeface="Calibri"/>
              </a:rPr>
              <a:t>  </a:t>
            </a:r>
            <a:r>
              <a:rPr lang="en-US" sz="2800" b="1" dirty="0">
                <a:latin typeface="Times New Roman" charset="0"/>
                <a:cs typeface="Calibri"/>
              </a:rPr>
              <a:t>x </a:t>
            </a:r>
            <a:r>
              <a:rPr lang="en-US" sz="2800" b="1" i="1" dirty="0">
                <a:latin typeface="Times New Roman" charset="0"/>
                <a:cs typeface="Calibri"/>
              </a:rPr>
              <a:t>(1+D/E) = </a:t>
            </a:r>
            <a:r>
              <a:rPr lang="en-US" sz="2800" b="1" i="1" dirty="0" err="1">
                <a:latin typeface="Symbol" charset="0"/>
                <a:cs typeface="Calibri"/>
              </a:rPr>
              <a:t>b</a:t>
            </a:r>
            <a:r>
              <a:rPr lang="en-US" sz="2800" b="1" i="1" baseline="-25000" dirty="0" err="1">
                <a:latin typeface="Times New Roman" charset="0"/>
                <a:cs typeface="Calibri"/>
              </a:rPr>
              <a:t>Equity</a:t>
            </a:r>
            <a:r>
              <a:rPr lang="en-US" sz="2800" i="1" dirty="0">
                <a:latin typeface="Times New Roman" charset="0"/>
                <a:cs typeface="Calibri"/>
              </a:rPr>
              <a:t> </a:t>
            </a:r>
          </a:p>
          <a:p>
            <a:pPr marL="342900" indent="-342900" eaLnBrk="1" hangingPunct="1"/>
            <a:endParaRPr lang="en-US" dirty="0">
              <a:solidFill>
                <a:srgbClr val="010004"/>
              </a:solidFill>
              <a:ea typeface="ＭＳ Ｐゴシック" charset="0"/>
              <a:cs typeface="ＭＳ Ｐゴシック" charset="0"/>
            </a:endParaRPr>
          </a:p>
        </p:txBody>
      </p:sp>
      <p:grpSp>
        <p:nvGrpSpPr>
          <p:cNvPr id="7" name="Group 5"/>
          <p:cNvGrpSpPr>
            <a:grpSpLocks/>
          </p:cNvGrpSpPr>
          <p:nvPr/>
        </p:nvGrpSpPr>
        <p:grpSpPr bwMode="auto">
          <a:xfrm>
            <a:off x="533400" y="1603377"/>
            <a:ext cx="8305800" cy="812148"/>
            <a:chOff x="624" y="3120"/>
            <a:chExt cx="5280" cy="568"/>
          </a:xfrm>
        </p:grpSpPr>
        <p:sp>
          <p:nvSpPr>
            <p:cNvPr id="8" name="Text Box 6"/>
            <p:cNvSpPr txBox="1">
              <a:spLocks noChangeArrowheads="1"/>
            </p:cNvSpPr>
            <p:nvPr/>
          </p:nvSpPr>
          <p:spPr bwMode="auto">
            <a:xfrm>
              <a:off x="624" y="3225"/>
              <a:ext cx="816"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i="1" dirty="0" err="1">
                  <a:latin typeface="Symbol" charset="0"/>
                </a:rPr>
                <a:t>b</a:t>
              </a:r>
              <a:r>
                <a:rPr lang="en-US" sz="2000" b="1" i="1" baseline="-25000" dirty="0" err="1">
                  <a:latin typeface="Times New Roman" charset="0"/>
                </a:rPr>
                <a:t>Asset</a:t>
              </a:r>
              <a:r>
                <a:rPr lang="en-US" sz="2000" b="1" dirty="0">
                  <a:latin typeface="Times New Roman" charset="0"/>
                </a:rPr>
                <a:t> = </a:t>
              </a:r>
            </a:p>
          </p:txBody>
        </p:sp>
        <p:sp>
          <p:nvSpPr>
            <p:cNvPr id="9" name="Text Box 7"/>
            <p:cNvSpPr txBox="1">
              <a:spLocks noChangeArrowheads="1"/>
            </p:cNvSpPr>
            <p:nvPr/>
          </p:nvSpPr>
          <p:spPr bwMode="auto">
            <a:xfrm>
              <a:off x="1344" y="3408"/>
              <a:ext cx="144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Times New Roman" charset="0"/>
                </a:rPr>
                <a:t>Debt + Equity</a:t>
              </a:r>
            </a:p>
          </p:txBody>
        </p:sp>
        <p:sp>
          <p:nvSpPr>
            <p:cNvPr id="10" name="Text Box 8"/>
            <p:cNvSpPr txBox="1">
              <a:spLocks noChangeArrowheads="1"/>
            </p:cNvSpPr>
            <p:nvPr/>
          </p:nvSpPr>
          <p:spPr bwMode="auto">
            <a:xfrm>
              <a:off x="1464" y="3120"/>
              <a:ext cx="120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Times New Roman" charset="0"/>
                </a:rPr>
                <a:t>Debt</a:t>
              </a:r>
            </a:p>
          </p:txBody>
        </p:sp>
        <p:sp>
          <p:nvSpPr>
            <p:cNvPr id="11" name="Line 9"/>
            <p:cNvSpPr>
              <a:spLocks noChangeShapeType="1"/>
            </p:cNvSpPr>
            <p:nvPr/>
          </p:nvSpPr>
          <p:spPr bwMode="auto">
            <a:xfrm>
              <a:off x="1440" y="3408"/>
              <a:ext cx="12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sz="1400"/>
            </a:p>
          </p:txBody>
        </p:sp>
        <p:sp>
          <p:nvSpPr>
            <p:cNvPr id="12" name="Text Box 10"/>
            <p:cNvSpPr txBox="1">
              <a:spLocks noChangeArrowheads="1"/>
            </p:cNvSpPr>
            <p:nvPr/>
          </p:nvSpPr>
          <p:spPr bwMode="auto">
            <a:xfrm>
              <a:off x="2779" y="3223"/>
              <a:ext cx="96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dirty="0">
                  <a:latin typeface="Times New Roman" charset="0"/>
                  <a:cs typeface="Times New Roman" charset="0"/>
                </a:rPr>
                <a:t>x</a:t>
              </a:r>
              <a:r>
                <a:rPr lang="en-US" sz="2000" b="1" i="1" dirty="0">
                  <a:latin typeface="Times New Roman" charset="0"/>
                  <a:cs typeface="Times New Roman" charset="0"/>
                </a:rPr>
                <a:t> </a:t>
              </a:r>
              <a:r>
                <a:rPr lang="en-US" sz="2000" b="1" i="1" dirty="0" err="1">
                  <a:latin typeface="Symbol" charset="0"/>
                  <a:cs typeface="Times New Roman" charset="0"/>
                </a:rPr>
                <a:t>b</a:t>
              </a:r>
              <a:r>
                <a:rPr lang="en-US" sz="2000" b="1" i="1" baseline="-25000" dirty="0" err="1">
                  <a:latin typeface="Times New Roman" charset="0"/>
                  <a:cs typeface="Times New Roman" charset="0"/>
                </a:rPr>
                <a:t>Debt</a:t>
              </a:r>
              <a:r>
                <a:rPr lang="en-US" sz="2000" b="1" dirty="0">
                  <a:latin typeface="Times New Roman" charset="0"/>
                  <a:cs typeface="Times New Roman" charset="0"/>
                </a:rPr>
                <a:t>  +</a:t>
              </a:r>
            </a:p>
          </p:txBody>
        </p:sp>
        <p:sp>
          <p:nvSpPr>
            <p:cNvPr id="13" name="Text Box 11"/>
            <p:cNvSpPr txBox="1">
              <a:spLocks noChangeArrowheads="1"/>
            </p:cNvSpPr>
            <p:nvPr/>
          </p:nvSpPr>
          <p:spPr bwMode="auto">
            <a:xfrm>
              <a:off x="3600" y="3408"/>
              <a:ext cx="144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Debt + Equity</a:t>
              </a:r>
            </a:p>
          </p:txBody>
        </p:sp>
        <p:sp>
          <p:nvSpPr>
            <p:cNvPr id="14" name="Text Box 12"/>
            <p:cNvSpPr txBox="1">
              <a:spLocks noChangeArrowheads="1"/>
            </p:cNvSpPr>
            <p:nvPr/>
          </p:nvSpPr>
          <p:spPr bwMode="auto">
            <a:xfrm>
              <a:off x="3720" y="3120"/>
              <a:ext cx="120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Equity</a:t>
              </a:r>
            </a:p>
          </p:txBody>
        </p:sp>
        <p:sp>
          <p:nvSpPr>
            <p:cNvPr id="15" name="Line 13"/>
            <p:cNvSpPr>
              <a:spLocks noChangeShapeType="1"/>
            </p:cNvSpPr>
            <p:nvPr/>
          </p:nvSpPr>
          <p:spPr bwMode="auto">
            <a:xfrm>
              <a:off x="3696" y="3408"/>
              <a:ext cx="12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sz="1400"/>
            </a:p>
          </p:txBody>
        </p:sp>
        <p:sp>
          <p:nvSpPr>
            <p:cNvPr id="16" name="Text Box 14"/>
            <p:cNvSpPr txBox="1">
              <a:spLocks noChangeArrowheads="1"/>
            </p:cNvSpPr>
            <p:nvPr/>
          </p:nvSpPr>
          <p:spPr bwMode="auto">
            <a:xfrm>
              <a:off x="4944" y="3225"/>
              <a:ext cx="96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a:latin typeface="Times New Roman" charset="0"/>
                  <a:cs typeface="Times New Roman" charset="0"/>
                </a:rPr>
                <a:t>x</a:t>
              </a:r>
              <a:r>
                <a:rPr lang="en-US" sz="2000" b="1" i="1">
                  <a:latin typeface="Times New Roman" charset="0"/>
                  <a:cs typeface="Times New Roman" charset="0"/>
                </a:rPr>
                <a:t> </a:t>
              </a:r>
              <a:r>
                <a:rPr lang="en-US" sz="2000" b="1" i="1">
                  <a:latin typeface="Symbol" charset="0"/>
                  <a:cs typeface="Times New Roman" charset="0"/>
                </a:rPr>
                <a:t>b</a:t>
              </a:r>
              <a:r>
                <a:rPr lang="en-US" sz="2000" b="1" i="1" baseline="-25000">
                  <a:latin typeface="Times New Roman" charset="0"/>
                  <a:cs typeface="Times New Roman" charset="0"/>
                </a:rPr>
                <a:t>Equity</a:t>
              </a:r>
              <a:endParaRPr lang="en-US" sz="2000" b="1">
                <a:latin typeface="Times New Roman" charset="0"/>
                <a:cs typeface="Times New Roman" charset="0"/>
              </a:endParaRPr>
            </a:p>
          </p:txBody>
        </p:sp>
      </p:grpSp>
      <p:sp>
        <p:nvSpPr>
          <p:cNvPr id="17" name="Slide Number Placeholder 16"/>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37102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Financial Leverage and Beta: Example</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Rectangle 3"/>
          <p:cNvSpPr>
            <a:spLocks noGrp="1" noChangeArrowheads="1"/>
          </p:cNvSpPr>
          <p:nvPr>
            <p:ph idx="1"/>
          </p:nvPr>
        </p:nvSpPr>
        <p:spPr/>
        <p:txBody>
          <a:bodyPr/>
          <a:lstStyle/>
          <a:p>
            <a:pPr eaLnBrk="1" hangingPunct="1"/>
            <a:r>
              <a:rPr lang="en-US" sz="2400" dirty="0">
                <a:solidFill>
                  <a:srgbClr val="010004"/>
                </a:solidFill>
                <a:ea typeface="ＭＳ Ｐゴシック" charset="0"/>
                <a:cs typeface="ＭＳ Ｐゴシック" charset="0"/>
              </a:rPr>
              <a:t>Consider a firm that is currently all-equity and has an equity and asset beta of 0.90. The firm has decided to lever up to a capital structure of </a:t>
            </a:r>
            <a:r>
              <a:rPr lang="en-US" sz="2400">
                <a:solidFill>
                  <a:srgbClr val="010004"/>
                </a:solidFill>
                <a:ea typeface="ＭＳ Ｐゴシック" charset="0"/>
                <a:cs typeface="ＭＳ Ｐゴシック" charset="0"/>
              </a:rPr>
              <a:t>2 parts </a:t>
            </a:r>
            <a:r>
              <a:rPr lang="en-US" sz="2400" dirty="0">
                <a:solidFill>
                  <a:srgbClr val="010004"/>
                </a:solidFill>
                <a:ea typeface="ＭＳ Ｐゴシック" charset="0"/>
                <a:cs typeface="ＭＳ Ｐゴシック" charset="0"/>
              </a:rPr>
              <a:t>debt to 1 part equity.</a:t>
            </a:r>
          </a:p>
          <a:p>
            <a:pPr eaLnBrk="1" hangingPunct="1"/>
            <a:r>
              <a:rPr lang="en-US" sz="2400" dirty="0">
                <a:solidFill>
                  <a:srgbClr val="010004"/>
                </a:solidFill>
                <a:ea typeface="ＭＳ Ｐゴシック" charset="0"/>
                <a:cs typeface="ＭＳ Ｐゴシック" charset="0"/>
              </a:rPr>
              <a:t>Since the firm will remain in the same industry, its </a:t>
            </a:r>
            <a:r>
              <a:rPr lang="en-US" sz="2400" i="1" dirty="0">
                <a:solidFill>
                  <a:srgbClr val="010004"/>
                </a:solidFill>
                <a:ea typeface="ＭＳ Ｐゴシック" charset="0"/>
                <a:cs typeface="ＭＳ Ｐゴシック" charset="0"/>
              </a:rPr>
              <a:t>asset beta</a:t>
            </a:r>
            <a:r>
              <a:rPr lang="en-US" sz="2400" dirty="0">
                <a:solidFill>
                  <a:srgbClr val="010004"/>
                </a:solidFill>
                <a:ea typeface="ＭＳ Ｐゴシック" charset="0"/>
                <a:cs typeface="ＭＳ Ｐゴシック" charset="0"/>
              </a:rPr>
              <a:t> should remain 0.90.</a:t>
            </a:r>
          </a:p>
          <a:p>
            <a:pPr eaLnBrk="1" hangingPunct="1"/>
            <a:r>
              <a:rPr lang="en-US" sz="2400" i="1" dirty="0">
                <a:solidFill>
                  <a:srgbClr val="010004"/>
                </a:solidFill>
                <a:ea typeface="ＭＳ Ｐゴシック" charset="0"/>
                <a:cs typeface="ＭＳ Ｐゴシック" charset="0"/>
              </a:rPr>
              <a:t>Assuming</a:t>
            </a:r>
            <a:r>
              <a:rPr lang="en-US" sz="2400" dirty="0">
                <a:solidFill>
                  <a:srgbClr val="010004"/>
                </a:solidFill>
                <a:ea typeface="ＭＳ Ｐゴシック" charset="0"/>
                <a:cs typeface="ＭＳ Ｐゴシック" charset="0"/>
              </a:rPr>
              <a:t> a zero beta for its debt, its </a:t>
            </a:r>
            <a:r>
              <a:rPr lang="en-US" sz="2400" i="1" dirty="0">
                <a:solidFill>
                  <a:srgbClr val="010004"/>
                </a:solidFill>
                <a:ea typeface="ＭＳ Ｐゴシック" charset="0"/>
                <a:cs typeface="ＭＳ Ｐゴシック" charset="0"/>
              </a:rPr>
              <a:t>equity beta</a:t>
            </a:r>
            <a:r>
              <a:rPr lang="en-US" sz="2400" dirty="0">
                <a:solidFill>
                  <a:srgbClr val="010004"/>
                </a:solidFill>
                <a:ea typeface="ＭＳ Ｐゴシック" charset="0"/>
                <a:cs typeface="ＭＳ Ｐゴシック" charset="0"/>
              </a:rPr>
              <a:t> would become 3 times as large:</a:t>
            </a:r>
          </a:p>
        </p:txBody>
      </p:sp>
      <p:grpSp>
        <p:nvGrpSpPr>
          <p:cNvPr id="7" name="Group 4"/>
          <p:cNvGrpSpPr>
            <a:grpSpLocks/>
          </p:cNvGrpSpPr>
          <p:nvPr/>
        </p:nvGrpSpPr>
        <p:grpSpPr bwMode="auto">
          <a:xfrm>
            <a:off x="1658587" y="4243299"/>
            <a:ext cx="4419600" cy="885102"/>
            <a:chOff x="528" y="3168"/>
            <a:chExt cx="2784" cy="603"/>
          </a:xfrm>
        </p:grpSpPr>
        <p:sp>
          <p:nvSpPr>
            <p:cNvPr id="8" name="Text Box 5"/>
            <p:cNvSpPr txBox="1">
              <a:spLocks noChangeArrowheads="1"/>
            </p:cNvSpPr>
            <p:nvPr/>
          </p:nvSpPr>
          <p:spPr bwMode="auto">
            <a:xfrm>
              <a:off x="528" y="3273"/>
              <a:ext cx="1200" cy="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i="1" dirty="0" err="1">
                  <a:solidFill>
                    <a:srgbClr val="010004"/>
                  </a:solidFill>
                  <a:latin typeface="Symbol" charset="0"/>
                </a:rPr>
                <a:t>b</a:t>
              </a:r>
              <a:r>
                <a:rPr lang="en-US" b="1" i="1" baseline="-25000" dirty="0" err="1">
                  <a:solidFill>
                    <a:srgbClr val="010004"/>
                  </a:solidFill>
                  <a:latin typeface="Times New Roman" charset="0"/>
                </a:rPr>
                <a:t>Asset</a:t>
              </a:r>
              <a:r>
                <a:rPr lang="en-US" b="1" dirty="0">
                  <a:solidFill>
                    <a:srgbClr val="010004"/>
                  </a:solidFill>
                  <a:latin typeface="Times New Roman" charset="0"/>
                </a:rPr>
                <a:t> = 0.90 = </a:t>
              </a:r>
            </a:p>
          </p:txBody>
        </p:sp>
        <p:sp>
          <p:nvSpPr>
            <p:cNvPr id="9" name="Text Box 6"/>
            <p:cNvSpPr txBox="1">
              <a:spLocks noChangeArrowheads="1"/>
            </p:cNvSpPr>
            <p:nvPr/>
          </p:nvSpPr>
          <p:spPr bwMode="auto">
            <a:xfrm>
              <a:off x="1728" y="3456"/>
              <a:ext cx="720" cy="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Times New Roman" charset="0"/>
                </a:rPr>
                <a:t>2 + 1</a:t>
              </a:r>
            </a:p>
          </p:txBody>
        </p:sp>
        <p:sp>
          <p:nvSpPr>
            <p:cNvPr id="10" name="Text Box 7"/>
            <p:cNvSpPr txBox="1">
              <a:spLocks noChangeArrowheads="1"/>
            </p:cNvSpPr>
            <p:nvPr/>
          </p:nvSpPr>
          <p:spPr bwMode="auto">
            <a:xfrm>
              <a:off x="1884" y="3168"/>
              <a:ext cx="408" cy="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Times New Roman" charset="0"/>
                </a:rPr>
                <a:t>1</a:t>
              </a:r>
            </a:p>
          </p:txBody>
        </p:sp>
        <p:sp>
          <p:nvSpPr>
            <p:cNvPr id="11" name="Line 8"/>
            <p:cNvSpPr>
              <a:spLocks noChangeShapeType="1"/>
            </p:cNvSpPr>
            <p:nvPr/>
          </p:nvSpPr>
          <p:spPr bwMode="auto">
            <a:xfrm>
              <a:off x="1824" y="3456"/>
              <a:ext cx="52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b="1"/>
            </a:p>
          </p:txBody>
        </p:sp>
        <p:sp>
          <p:nvSpPr>
            <p:cNvPr id="12" name="Text Box 9"/>
            <p:cNvSpPr txBox="1">
              <a:spLocks noChangeArrowheads="1"/>
            </p:cNvSpPr>
            <p:nvPr/>
          </p:nvSpPr>
          <p:spPr bwMode="auto">
            <a:xfrm>
              <a:off x="2352" y="3273"/>
              <a:ext cx="960" cy="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dirty="0">
                  <a:latin typeface="Times New Roman" charset="0"/>
                  <a:cs typeface="Times New Roman" charset="0"/>
                </a:rPr>
                <a:t>x</a:t>
              </a:r>
              <a:r>
                <a:rPr lang="en-US" b="1" i="1" dirty="0">
                  <a:latin typeface="Times New Roman" charset="0"/>
                  <a:cs typeface="Times New Roman" charset="0"/>
                </a:rPr>
                <a:t> </a:t>
              </a:r>
              <a:r>
                <a:rPr lang="en-US" b="1" i="1" dirty="0" err="1">
                  <a:latin typeface="Symbol" charset="0"/>
                  <a:cs typeface="Times New Roman" charset="0"/>
                </a:rPr>
                <a:t>b</a:t>
              </a:r>
              <a:r>
                <a:rPr lang="en-US" b="1" i="1" baseline="-25000" dirty="0" err="1">
                  <a:latin typeface="Times New Roman" charset="0"/>
                  <a:cs typeface="Times New Roman" charset="0"/>
                </a:rPr>
                <a:t>Equity</a:t>
              </a:r>
              <a:endParaRPr lang="en-US" b="1" dirty="0">
                <a:latin typeface="Times New Roman" charset="0"/>
                <a:cs typeface="Times New Roman" charset="0"/>
              </a:endParaRPr>
            </a:p>
          </p:txBody>
        </p:sp>
      </p:grpSp>
      <p:sp>
        <p:nvSpPr>
          <p:cNvPr id="13" name="Text Box 10"/>
          <p:cNvSpPr txBox="1">
            <a:spLocks noChangeArrowheads="1"/>
          </p:cNvSpPr>
          <p:nvPr/>
        </p:nvSpPr>
        <p:spPr bwMode="auto">
          <a:xfrm>
            <a:off x="1828800" y="5292472"/>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i="1" dirty="0" err="1">
                <a:latin typeface="Symbol" charset="0"/>
              </a:rPr>
              <a:t>b</a:t>
            </a:r>
            <a:r>
              <a:rPr lang="en-US" b="1" i="1" baseline="-25000" dirty="0" err="1">
                <a:latin typeface="Times New Roman" charset="0"/>
              </a:rPr>
              <a:t>Equity</a:t>
            </a:r>
            <a:r>
              <a:rPr lang="en-US" b="1" i="1" baseline="-25000" dirty="0">
                <a:latin typeface="Times New Roman" charset="0"/>
              </a:rPr>
              <a:t> </a:t>
            </a:r>
            <a:r>
              <a:rPr lang="en-US" b="1" i="1" dirty="0">
                <a:latin typeface="Times New Roman" charset="0"/>
                <a:cs typeface="Times New Roman" charset="0"/>
              </a:rPr>
              <a:t>=</a:t>
            </a:r>
          </a:p>
        </p:txBody>
      </p:sp>
      <p:sp>
        <p:nvSpPr>
          <p:cNvPr id="14" name="Rectangle 11"/>
          <p:cNvSpPr>
            <a:spLocks noChangeArrowheads="1"/>
          </p:cNvSpPr>
          <p:nvPr/>
        </p:nvSpPr>
        <p:spPr bwMode="auto">
          <a:xfrm>
            <a:off x="2938593" y="5336519"/>
            <a:ext cx="212750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p>
            <a:r>
              <a:rPr lang="en-US" sz="2400" b="1" dirty="0">
                <a:latin typeface="Times New Roman" charset="0"/>
              </a:rPr>
              <a:t> 3 </a:t>
            </a:r>
            <a:r>
              <a:rPr lang="en-US" sz="2400" b="1" dirty="0">
                <a:latin typeface="Times New Roman" charset="0"/>
                <a:cs typeface="Times New Roman" charset="0"/>
              </a:rPr>
              <a:t>x 0.90 = 2.70</a:t>
            </a:r>
          </a:p>
        </p:txBody>
      </p:sp>
      <p:sp>
        <p:nvSpPr>
          <p:cNvPr id="15" name="Slide Number Placeholder 1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4" name="TextBox 3">
            <a:extLst>
              <a:ext uri="{FF2B5EF4-FFF2-40B4-BE49-F238E27FC236}">
                <a16:creationId xmlns:a16="http://schemas.microsoft.com/office/drawing/2014/main" id="{442DEEB7-A36D-D6E0-47A4-F342A105CB3D}"/>
              </a:ext>
            </a:extLst>
          </p:cNvPr>
          <p:cNvSpPr txBox="1"/>
          <p:nvPr/>
        </p:nvSpPr>
        <p:spPr>
          <a:xfrm>
            <a:off x="1063832" y="3326374"/>
            <a:ext cx="4577936" cy="461665"/>
          </a:xfrm>
          <a:prstGeom prst="rect">
            <a:avLst/>
          </a:prstGeom>
          <a:noFill/>
        </p:spPr>
        <p:txBody>
          <a:bodyPr wrap="square">
            <a:spAutoFit/>
          </a:bodyPr>
          <a:lstStyle/>
          <a:p>
            <a:pPr marL="0" indent="0" algn="ctr">
              <a:buNone/>
              <a:tabLst>
                <a:tab pos="1420813" algn="l"/>
              </a:tabLst>
            </a:pPr>
            <a:r>
              <a:rPr lang="en-US" sz="2400" b="1" i="1" dirty="0" err="1">
                <a:latin typeface="Symbol" charset="0"/>
                <a:cs typeface="Calibri"/>
              </a:rPr>
              <a:t>b</a:t>
            </a:r>
            <a:r>
              <a:rPr lang="en-US" sz="2400" b="1" i="1" baseline="-25000" dirty="0" err="1">
                <a:latin typeface="Times New Roman" charset="0"/>
                <a:cs typeface="Calibri"/>
              </a:rPr>
              <a:t>Asset</a:t>
            </a:r>
            <a:r>
              <a:rPr lang="en-US" sz="2400" b="1" i="1" baseline="-25000" dirty="0">
                <a:latin typeface="Times New Roman" charset="0"/>
                <a:cs typeface="Calibri"/>
              </a:rPr>
              <a:t>  </a:t>
            </a:r>
            <a:r>
              <a:rPr lang="en-US" sz="2400" b="1" dirty="0">
                <a:latin typeface="Times New Roman" charset="0"/>
                <a:cs typeface="Calibri"/>
              </a:rPr>
              <a:t>x </a:t>
            </a:r>
            <a:r>
              <a:rPr lang="en-US" sz="2400" b="1" i="1" dirty="0">
                <a:latin typeface="Times New Roman" charset="0"/>
                <a:cs typeface="Calibri"/>
              </a:rPr>
              <a:t>(1+D/E) = </a:t>
            </a:r>
            <a:r>
              <a:rPr lang="en-US" sz="2400" b="1" i="1" dirty="0" err="1">
                <a:latin typeface="Symbol" charset="0"/>
                <a:cs typeface="Calibri"/>
              </a:rPr>
              <a:t>b</a:t>
            </a:r>
            <a:r>
              <a:rPr lang="en-US" sz="2400" b="1" i="1" baseline="-25000" dirty="0" err="1">
                <a:latin typeface="Times New Roman" charset="0"/>
                <a:cs typeface="Calibri"/>
              </a:rPr>
              <a:t>Equity</a:t>
            </a:r>
            <a:r>
              <a:rPr lang="en-US" sz="2400" i="1" dirty="0">
                <a:latin typeface="Times New Roman" charset="0"/>
                <a:cs typeface="Calibri"/>
              </a:rPr>
              <a:t> </a:t>
            </a:r>
          </a:p>
        </p:txBody>
      </p:sp>
    </p:spTree>
    <p:extLst>
      <p:ext uri="{BB962C8B-B14F-4D97-AF65-F5344CB8AC3E}">
        <p14:creationId xmlns:p14="http://schemas.microsoft.com/office/powerpoint/2010/main" val="186130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13" grpId="0" autoUpdateAnimBg="0"/>
      <p:bldP spid="14" grpId="0" autoUpdateAnimBg="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a:t>Corp A, which is worth $900mm and has a beta of 2 and a SD of 20%, is considering combining with Corp B, which is worth $100mm and has a beta of 1 and a SD of 20%.  Assume that risk-free rate is 3% and the equity premium is 5%. </a:t>
            </a:r>
          </a:p>
          <a:p>
            <a:pPr lvl="1"/>
            <a:r>
              <a:rPr lang="en-US" sz="2400" dirty="0"/>
              <a:t>Very generally, will the risk of the combined company be greater or less than 20%?</a:t>
            </a:r>
          </a:p>
          <a:p>
            <a:pPr lvl="1"/>
            <a:r>
              <a:rPr lang="en-US" sz="2400" dirty="0"/>
              <a:t>What is the expected return of each company if the </a:t>
            </a:r>
            <a:r>
              <a:rPr lang="en-US" sz="2400" dirty="0" err="1"/>
              <a:t>CAPM</a:t>
            </a:r>
            <a:r>
              <a:rPr lang="en-US" sz="2400" dirty="0"/>
              <a:t> applies?</a:t>
            </a:r>
          </a:p>
          <a:p>
            <a:pPr lvl="1"/>
            <a:r>
              <a:rPr lang="en-US" sz="2400" dirty="0"/>
              <a:t>What will be the expected return (cost of capital) of the combined company?</a:t>
            </a:r>
          </a:p>
          <a:p>
            <a:pPr lvl="1"/>
            <a:r>
              <a:rPr lang="en-US" sz="2400" dirty="0"/>
              <a:t>If the beta of a portfolio is the weighted average of the portfolio betas, what is the beta of the combined company?</a:t>
            </a:r>
          </a:p>
          <a:p>
            <a:pPr lvl="1"/>
            <a:r>
              <a:rPr lang="en-US" sz="2400" dirty="0"/>
              <a:t>What will be the expected return of the combined company under </a:t>
            </a:r>
            <a:r>
              <a:rPr lang="en-US" sz="2400" dirty="0" err="1"/>
              <a:t>CAPM</a:t>
            </a:r>
            <a:r>
              <a:rPr lang="en-US" sz="2400" dirty="0"/>
              <a:t>?</a:t>
            </a:r>
          </a:p>
          <a:p>
            <a:pPr lvl="1"/>
            <a:endParaRPr lang="en-US" sz="1850" dirty="0"/>
          </a:p>
        </p:txBody>
      </p:sp>
      <p:sp>
        <p:nvSpPr>
          <p:cNvPr id="3" name="Title 2"/>
          <p:cNvSpPr>
            <a:spLocks noGrp="1"/>
          </p:cNvSpPr>
          <p:nvPr>
            <p:ph type="title"/>
          </p:nvPr>
        </p:nvSpPr>
        <p:spPr/>
        <p:txBody>
          <a:bodyPr/>
          <a:lstStyle/>
          <a:p>
            <a:r>
              <a:rPr lang="en-US" dirty="0"/>
              <a:t>Combining Betas in Portfolios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690272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23875" indent="-441325" eaLnBrk="1" hangingPunct="1">
              <a:lnSpc>
                <a:spcPct val="80000"/>
              </a:lnSpc>
            </a:pPr>
            <a:r>
              <a:rPr lang="en-US" sz="2800" b="1" dirty="0">
                <a:ea typeface="ＭＳ Ｐゴシック" charset="0"/>
              </a:rPr>
              <a:t>Project </a:t>
            </a:r>
            <a:r>
              <a:rPr lang="en-US" sz="2800" dirty="0">
                <a:ea typeface="ＭＳ Ｐゴシック" charset="0"/>
              </a:rPr>
              <a:t>(not necessarily firm) specific</a:t>
            </a:r>
          </a:p>
          <a:p>
            <a:pPr marL="523875" indent="-441325" eaLnBrk="1" hangingPunct="1">
              <a:lnSpc>
                <a:spcPct val="80000"/>
              </a:lnSpc>
            </a:pPr>
            <a:endParaRPr lang="en-US" sz="2800" dirty="0">
              <a:ea typeface="ＭＳ Ｐゴシック" charset="0"/>
            </a:endParaRPr>
          </a:p>
          <a:p>
            <a:pPr marL="523875" indent="-441325" eaLnBrk="1" hangingPunct="1">
              <a:lnSpc>
                <a:spcPct val="80000"/>
              </a:lnSpc>
            </a:pPr>
            <a:r>
              <a:rPr lang="en-US" sz="2800" dirty="0">
                <a:ea typeface="ＭＳ Ｐゴシック" charset="0"/>
              </a:rPr>
              <a:t>Estimation issue</a:t>
            </a:r>
          </a:p>
          <a:p>
            <a:pPr marL="904875" lvl="1" indent="-441325" eaLnBrk="1" hangingPunct="1">
              <a:lnSpc>
                <a:spcPct val="80000"/>
              </a:lnSpc>
            </a:pPr>
            <a:r>
              <a:rPr lang="en-US" sz="2400" dirty="0">
                <a:ea typeface="ＭＳ Ｐゴシック" charset="0"/>
              </a:rPr>
              <a:t>Historical rates of return for </a:t>
            </a:r>
            <a:r>
              <a:rPr lang="en-US" sz="2400" b="1" dirty="0">
                <a:ea typeface="ＭＳ Ｐゴシック" charset="0"/>
              </a:rPr>
              <a:t>specific firm </a:t>
            </a:r>
            <a:r>
              <a:rPr lang="en-US" sz="2400" dirty="0">
                <a:ea typeface="ＭＳ Ｐゴシック" charset="0"/>
              </a:rPr>
              <a:t>vs. historical rates of return for industry</a:t>
            </a:r>
          </a:p>
          <a:p>
            <a:pPr marL="904875" lvl="1" indent="-441325" eaLnBrk="1" hangingPunct="1">
              <a:lnSpc>
                <a:spcPct val="80000"/>
              </a:lnSpc>
            </a:pPr>
            <a:r>
              <a:rPr lang="en-US" sz="2400" dirty="0">
                <a:ea typeface="ＭＳ Ｐゴシック" charset="0"/>
              </a:rPr>
              <a:t>Beta </a:t>
            </a:r>
            <a:r>
              <a:rPr lang="en-US" sz="2400" b="1" dirty="0">
                <a:ea typeface="ＭＳ Ｐゴシック" charset="0"/>
              </a:rPr>
              <a:t>shrinkage</a:t>
            </a:r>
            <a:r>
              <a:rPr lang="en-US" sz="2400" dirty="0">
                <a:ea typeface="ＭＳ Ｐゴシック" charset="0"/>
              </a:rPr>
              <a:t> towards 1</a:t>
            </a:r>
          </a:p>
          <a:p>
            <a:pPr marL="904875" lvl="1" indent="-441325" eaLnBrk="1" hangingPunct="1">
              <a:lnSpc>
                <a:spcPct val="80000"/>
              </a:lnSpc>
            </a:pPr>
            <a:r>
              <a:rPr lang="en-US" sz="2400" b="1" dirty="0">
                <a:ea typeface="ＭＳ Ｐゴシック" charset="0"/>
              </a:rPr>
              <a:t>Daily</a:t>
            </a:r>
            <a:r>
              <a:rPr lang="en-US" sz="2400" dirty="0">
                <a:ea typeface="ＭＳ Ｐゴシック" charset="0"/>
              </a:rPr>
              <a:t>, monthly, number of years?</a:t>
            </a:r>
          </a:p>
          <a:p>
            <a:pPr marL="523875" indent="-441325" eaLnBrk="1" hangingPunct="1">
              <a:lnSpc>
                <a:spcPct val="80000"/>
              </a:lnSpc>
            </a:pPr>
            <a:endParaRPr lang="en-US" sz="2800" dirty="0">
              <a:ea typeface="ＭＳ Ｐゴシック" charset="0"/>
            </a:endParaRPr>
          </a:p>
          <a:p>
            <a:pPr marL="523875" indent="-441325" eaLnBrk="1" hangingPunct="1">
              <a:lnSpc>
                <a:spcPct val="80000"/>
              </a:lnSpc>
            </a:pPr>
            <a:r>
              <a:rPr lang="en-US" sz="2800" i="1" dirty="0">
                <a:ea typeface="ＭＳ Ｐゴシック" charset="0"/>
              </a:rPr>
              <a:t>Equity Beta</a:t>
            </a:r>
            <a:r>
              <a:rPr lang="en-US" sz="2800" dirty="0">
                <a:ea typeface="ＭＳ Ｐゴシック" charset="0"/>
              </a:rPr>
              <a:t>, which is reported on finance sites, depends on a firm’</a:t>
            </a:r>
            <a:r>
              <a:rPr lang="en-US" altLang="ja-JP" sz="2800" dirty="0">
                <a:ea typeface="ＭＳ Ｐゴシック" charset="0"/>
              </a:rPr>
              <a:t>s leverage</a:t>
            </a:r>
          </a:p>
          <a:p>
            <a:pPr marL="523875" indent="-441325" eaLnBrk="1" hangingPunct="1">
              <a:lnSpc>
                <a:spcPct val="80000"/>
              </a:lnSpc>
            </a:pPr>
            <a:endParaRPr lang="en-US" altLang="ja-JP" sz="2800" dirty="0">
              <a:ea typeface="ＭＳ Ｐゴシック" charset="0"/>
            </a:endParaRPr>
          </a:p>
          <a:p>
            <a:pPr marL="523875" indent="-441325">
              <a:lnSpc>
                <a:spcPct val="80000"/>
              </a:lnSpc>
            </a:pPr>
            <a:r>
              <a:rPr lang="en-US" altLang="ja-JP" sz="2800" i="1" dirty="0">
                <a:ea typeface="ＭＳ Ｐゴシック" charset="0"/>
              </a:rPr>
              <a:t>Equity beta </a:t>
            </a:r>
            <a:r>
              <a:rPr lang="en-US" altLang="ja-JP" sz="2800" dirty="0">
                <a:ea typeface="ＭＳ Ｐゴシック" charset="0"/>
              </a:rPr>
              <a:t>helps find </a:t>
            </a:r>
            <a:r>
              <a:rPr lang="en-US" altLang="ja-JP" sz="2800" i="1" dirty="0">
                <a:ea typeface="ＭＳ Ｐゴシック" charset="0"/>
              </a:rPr>
              <a:t>E</a:t>
            </a:r>
            <a:r>
              <a:rPr lang="en-US" altLang="ja-JP" sz="2800" dirty="0">
                <a:ea typeface="ＭＳ Ｐゴシック" charset="0"/>
              </a:rPr>
              <a:t>(</a:t>
            </a:r>
            <a:r>
              <a:rPr lang="en-US" altLang="ja-JP" sz="2800" i="1" dirty="0" err="1">
                <a:ea typeface="ＭＳ Ｐゴシック" charset="0"/>
              </a:rPr>
              <a:t>r</a:t>
            </a:r>
            <a:r>
              <a:rPr lang="en-US" altLang="ja-JP" sz="2800" i="1" baseline="-25000" dirty="0" err="1">
                <a:ea typeface="ＭＳ Ｐゴシック" charset="0"/>
              </a:rPr>
              <a:t>Equity</a:t>
            </a:r>
            <a:r>
              <a:rPr lang="en-US" altLang="ja-JP" sz="2800" dirty="0">
                <a:ea typeface="ＭＳ Ｐゴシック" charset="0"/>
              </a:rPr>
              <a:t>), but you should use </a:t>
            </a:r>
            <a:r>
              <a:rPr lang="en-US" sz="2800" i="1" dirty="0" err="1">
                <a:latin typeface="Symbol" charset="0"/>
              </a:rPr>
              <a:t>b</a:t>
            </a:r>
            <a:r>
              <a:rPr lang="en-US" sz="2800" i="1" baseline="-25000" dirty="0" err="1">
                <a:latin typeface="Times New Roman" charset="0"/>
              </a:rPr>
              <a:t>Asset</a:t>
            </a:r>
            <a:r>
              <a:rPr lang="en-US" sz="2800" dirty="0">
                <a:latin typeface="Times New Roman" charset="0"/>
              </a:rPr>
              <a:t> to </a:t>
            </a:r>
            <a:r>
              <a:rPr lang="en-US" sz="2800" dirty="0">
                <a:latin typeface="+mn-lt"/>
              </a:rPr>
              <a:t>finding the appropriate hurdle/discount rate for a project</a:t>
            </a:r>
            <a:endParaRPr lang="en-US" altLang="ja-JP" sz="2800" dirty="0">
              <a:latin typeface="+mn-lt"/>
              <a:ea typeface="ＭＳ Ｐゴシック" charset="0"/>
            </a:endParaRPr>
          </a:p>
          <a:p>
            <a:pPr marL="576263" lvl="1" indent="-225425" eaLnBrk="1" hangingPunct="1">
              <a:lnSpc>
                <a:spcPct val="80000"/>
              </a:lnSpc>
            </a:pPr>
            <a:endParaRPr lang="en-US" sz="2400" dirty="0">
              <a:ea typeface="ＭＳ Ｐゴシック" charset="0"/>
            </a:endParaRPr>
          </a:p>
        </p:txBody>
      </p:sp>
      <p:sp>
        <p:nvSpPr>
          <p:cNvPr id="2" name="Title 1"/>
          <p:cNvSpPr>
            <a:spLocks noGrp="1"/>
          </p:cNvSpPr>
          <p:nvPr>
            <p:ph type="title"/>
          </p:nvPr>
        </p:nvSpPr>
        <p:spPr/>
        <p:txBody>
          <a:bodyPr/>
          <a:lstStyle/>
          <a:p>
            <a:r>
              <a:rPr lang="en-US" b="1" dirty="0"/>
              <a:t>Estimating CAPM Inputs:  Beta</a:t>
            </a:r>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extLst>
      <p:ext uri="{BB962C8B-B14F-4D97-AF65-F5344CB8AC3E}">
        <p14:creationId xmlns:p14="http://schemas.microsoft.com/office/powerpoint/2010/main" val="9700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533400"/>
            <a:ext cx="7315199" cy="5586731"/>
          </a:xfrm>
        </p:spPr>
      </p:pic>
      <p:sp>
        <p:nvSpPr>
          <p:cNvPr id="3" name="Title 2"/>
          <p:cNvSpPr>
            <a:spLocks noGrp="1"/>
          </p:cNvSpPr>
          <p:nvPr>
            <p:ph type="title"/>
          </p:nvPr>
        </p:nvSpPr>
        <p:spPr/>
        <p:txBody>
          <a:bodyPr/>
          <a:lstStyle/>
          <a:p>
            <a:r>
              <a:rPr lang="en-US" dirty="0" err="1"/>
              <a:t>CAPM</a:t>
            </a:r>
            <a:r>
              <a:rPr lang="en-US" dirty="0"/>
              <a:t> Beta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9" name="TextBox 8"/>
          <p:cNvSpPr txBox="1"/>
          <p:nvPr/>
        </p:nvSpPr>
        <p:spPr>
          <a:xfrm>
            <a:off x="3048000" y="6158971"/>
            <a:ext cx="2767104" cy="261610"/>
          </a:xfrm>
          <a:prstGeom prst="rect">
            <a:avLst/>
          </a:prstGeom>
          <a:noFill/>
        </p:spPr>
        <p:txBody>
          <a:bodyPr wrap="none" rtlCol="0">
            <a:spAutoFit/>
          </a:bodyPr>
          <a:lstStyle/>
          <a:p>
            <a:r>
              <a:rPr lang="en-US" sz="1100" dirty="0"/>
              <a:t>Source: </a:t>
            </a:r>
            <a:r>
              <a:rPr lang="en-US" sz="1100" dirty="0" err="1"/>
              <a:t>Nyborg</a:t>
            </a:r>
            <a:r>
              <a:rPr lang="en-US" sz="1100" dirty="0"/>
              <a:t> &amp; </a:t>
            </a:r>
            <a:r>
              <a:rPr lang="en-US" sz="1100" dirty="0" err="1"/>
              <a:t>Mukhlynina</a:t>
            </a:r>
            <a:r>
              <a:rPr lang="en-US" sz="1100" dirty="0"/>
              <a:t>, 2016</a:t>
            </a:r>
          </a:p>
        </p:txBody>
      </p:sp>
      <p:pic>
        <p:nvPicPr>
          <p:cNvPr id="1025" name="Picture 1" descr="age18image1432">
            <a:extLst>
              <a:ext uri="{FF2B5EF4-FFF2-40B4-BE49-F238E27FC236}">
                <a16:creationId xmlns:a16="http://schemas.microsoft.com/office/drawing/2014/main" id="{8704C992-7B2A-6449-8656-1904A23FA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3867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538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33388" indent="-463550" eaLnBrk="1" hangingPunct="1">
              <a:lnSpc>
                <a:spcPct val="80000"/>
              </a:lnSpc>
            </a:pPr>
            <a:r>
              <a:rPr lang="en-US" sz="3600" dirty="0">
                <a:ea typeface="ＭＳ Ｐゴシック" charset="0"/>
              </a:rPr>
              <a:t>Historical averages for </a:t>
            </a:r>
            <a:r>
              <a:rPr lang="en-US" sz="3600" i="1" dirty="0" err="1">
                <a:ea typeface="ＭＳ Ｐゴシック" charset="0"/>
              </a:rPr>
              <a:t>r</a:t>
            </a:r>
            <a:r>
              <a:rPr lang="en-US" sz="3600" i="1" baseline="-25000" dirty="0" err="1">
                <a:ea typeface="ＭＳ Ｐゴシック" charset="0"/>
              </a:rPr>
              <a:t>m</a:t>
            </a:r>
            <a:r>
              <a:rPr lang="en-US" sz="3600" dirty="0">
                <a:ea typeface="ＭＳ Ｐゴシック" charset="0"/>
              </a:rPr>
              <a:t>:  </a:t>
            </a:r>
          </a:p>
          <a:p>
            <a:pPr marL="814388" lvl="1" indent="-463550" eaLnBrk="1" hangingPunct="1">
              <a:lnSpc>
                <a:spcPct val="80000"/>
              </a:lnSpc>
            </a:pPr>
            <a:r>
              <a:rPr lang="en-US" sz="3200" dirty="0">
                <a:ea typeface="ＭＳ Ｐゴシック" charset="0"/>
              </a:rPr>
              <a:t>Time period? </a:t>
            </a:r>
          </a:p>
          <a:p>
            <a:pPr marL="814388" lvl="1" indent="-463550" eaLnBrk="1" hangingPunct="1">
              <a:lnSpc>
                <a:spcPct val="80000"/>
              </a:lnSpc>
            </a:pPr>
            <a:r>
              <a:rPr lang="en-US" sz="3200" dirty="0">
                <a:ea typeface="ＭＳ Ｐゴシック" charset="0"/>
              </a:rPr>
              <a:t>LT or ST bonds for </a:t>
            </a:r>
            <a:r>
              <a:rPr lang="en-US" sz="3200" i="1" dirty="0" err="1">
                <a:ea typeface="ＭＳ Ｐゴシック" charset="0"/>
              </a:rPr>
              <a:t>r</a:t>
            </a:r>
            <a:r>
              <a:rPr lang="en-US" sz="3200" i="1" baseline="-25000" dirty="0" err="1">
                <a:ea typeface="ＭＳ Ｐゴシック" charset="0"/>
              </a:rPr>
              <a:t>f</a:t>
            </a:r>
            <a:r>
              <a:rPr lang="en-US" sz="3200" dirty="0">
                <a:ea typeface="ＭＳ Ｐゴシック" charset="0"/>
              </a:rPr>
              <a:t>? </a:t>
            </a:r>
          </a:p>
          <a:p>
            <a:pPr marL="814388" lvl="1" indent="-463550" eaLnBrk="1" hangingPunct="1">
              <a:lnSpc>
                <a:spcPct val="80000"/>
              </a:lnSpc>
            </a:pPr>
            <a:r>
              <a:rPr lang="en-US" sz="3200" dirty="0">
                <a:ea typeface="ＭＳ Ｐゴシック" charset="0"/>
              </a:rPr>
              <a:t>Geometric v. arithmetic?</a:t>
            </a:r>
          </a:p>
          <a:p>
            <a:pPr marL="814388" lvl="1" indent="-463550" eaLnBrk="1" hangingPunct="1">
              <a:lnSpc>
                <a:spcPct val="80000"/>
              </a:lnSpc>
            </a:pPr>
            <a:r>
              <a:rPr lang="en-US" sz="3200" dirty="0">
                <a:ea typeface="ＭＳ Ｐゴシック" charset="0"/>
              </a:rPr>
              <a:t>Peso problem</a:t>
            </a:r>
          </a:p>
          <a:p>
            <a:pPr marL="814388" lvl="1" indent="-463550" eaLnBrk="1" hangingPunct="1">
              <a:lnSpc>
                <a:spcPct val="80000"/>
              </a:lnSpc>
            </a:pPr>
            <a:r>
              <a:rPr lang="en-US" sz="3200" dirty="0">
                <a:ea typeface="ＭＳ Ｐゴシック" charset="0"/>
              </a:rPr>
              <a:t>Adjustment for bubbles and busts?</a:t>
            </a:r>
          </a:p>
        </p:txBody>
      </p:sp>
      <p:sp>
        <p:nvSpPr>
          <p:cNvPr id="2" name="Title 1"/>
          <p:cNvSpPr>
            <a:spLocks noGrp="1"/>
          </p:cNvSpPr>
          <p:nvPr>
            <p:ph type="title"/>
          </p:nvPr>
        </p:nvSpPr>
        <p:spPr/>
        <p:txBody>
          <a:bodyPr/>
          <a:lstStyle/>
          <a:p>
            <a:r>
              <a:rPr lang="en-US" b="1" dirty="0"/>
              <a:t>CAPM Inputs:  Equity Risk Premium (</a:t>
            </a:r>
            <a:r>
              <a:rPr lang="en-US" sz="1800" i="1" dirty="0">
                <a:ea typeface="ＭＳ Ｐゴシック" charset="0"/>
              </a:rPr>
              <a:t>r</a:t>
            </a:r>
            <a:r>
              <a:rPr lang="en-US" sz="1800" i="1" baseline="-25000" dirty="0">
                <a:ea typeface="ＭＳ Ｐゴシック" charset="0"/>
              </a:rPr>
              <a:t>m </a:t>
            </a:r>
            <a:r>
              <a:rPr lang="en-US" sz="1800" i="1" dirty="0">
                <a:ea typeface="ＭＳ Ｐゴシック" charset="0"/>
              </a:rPr>
              <a:t>– r</a:t>
            </a:r>
            <a:r>
              <a:rPr lang="en-US" sz="1800" i="1" baseline="-25000" dirty="0">
                <a:ea typeface="ＭＳ Ｐゴシック" charset="0"/>
              </a:rPr>
              <a:t>f</a:t>
            </a:r>
            <a:r>
              <a:rPr lang="en-US" sz="1800" i="1" dirty="0">
                <a:ea typeface="ＭＳ Ｐゴシック" charset="0"/>
              </a:rPr>
              <a:t>)</a:t>
            </a:r>
            <a:endParaRPr lang="en-US" b="1"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193654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9" name="Rectangle 5"/>
          <p:cNvSpPr>
            <a:spLocks noGrp="1" noChangeArrowheads="1"/>
          </p:cNvSpPr>
          <p:nvPr>
            <p:ph idx="1"/>
          </p:nvPr>
        </p:nvSpPr>
        <p:spPr>
          <a:noFill/>
        </p:spPr>
        <p:txBody>
          <a:bodyPr lIns="90488" tIns="44450" rIns="90488" bIns="44450"/>
          <a:lstStyle/>
          <a:p>
            <a:pPr eaLnBrk="1" hangingPunct="1">
              <a:lnSpc>
                <a:spcPct val="90000"/>
              </a:lnSpc>
            </a:pPr>
            <a:r>
              <a:rPr lang="en-US" sz="2800" dirty="0">
                <a:ea typeface="ＭＳ Ｐゴシック" charset="0"/>
                <a:cs typeface="ＭＳ Ｐゴシック" charset="0"/>
              </a:rPr>
              <a:t>If a project has the same risk as the company as a whole and the company has debt, the equity beta is used to calculate the </a:t>
            </a:r>
            <a:r>
              <a:rPr lang="en-US" sz="2800" i="1" dirty="0">
                <a:ea typeface="ＭＳ Ｐゴシック" charset="0"/>
                <a:cs typeface="ＭＳ Ｐゴシック" charset="0"/>
              </a:rPr>
              <a:t>E(r)</a:t>
            </a:r>
            <a:r>
              <a:rPr lang="en-US" sz="2800" dirty="0">
                <a:ea typeface="ＭＳ Ｐゴシック" charset="0"/>
                <a:cs typeface="ＭＳ Ｐゴシック" charset="0"/>
              </a:rPr>
              <a:t> on equity and the WACC is used to discount the </a:t>
            </a:r>
            <a:r>
              <a:rPr lang="en-US" sz="2800" i="1" dirty="0">
                <a:ea typeface="ＭＳ Ｐゴシック" charset="0"/>
                <a:cs typeface="ＭＳ Ｐゴシック" charset="0"/>
              </a:rPr>
              <a:t>E(CFs)</a:t>
            </a:r>
            <a:r>
              <a:rPr lang="en-US" sz="2800" dirty="0">
                <a:ea typeface="ＭＳ Ｐゴシック" charset="0"/>
                <a:cs typeface="ＭＳ Ｐゴシック" charset="0"/>
              </a:rPr>
              <a:t> of the project. </a:t>
            </a:r>
          </a:p>
          <a:p>
            <a:pPr eaLnBrk="1" hangingPunct="1">
              <a:lnSpc>
                <a:spcPct val="90000"/>
              </a:lnSpc>
            </a:pPr>
            <a:r>
              <a:rPr lang="en-US" sz="2800" dirty="0">
                <a:solidFill>
                  <a:srgbClr val="010004"/>
                </a:solidFill>
                <a:ea typeface="ＭＳ Ｐゴシック" charset="0"/>
                <a:cs typeface="ＭＳ Ｐゴシック" charset="0"/>
              </a:rPr>
              <a:t>Any project’</a:t>
            </a:r>
            <a:r>
              <a:rPr lang="en-US" altLang="ja-JP" sz="2800" dirty="0">
                <a:solidFill>
                  <a:srgbClr val="010004"/>
                </a:solidFill>
                <a:ea typeface="ＭＳ Ｐゴシック" charset="0"/>
                <a:cs typeface="ＭＳ Ｐゴシック" charset="0"/>
              </a:rPr>
              <a:t>s cost of capital depends on the </a:t>
            </a:r>
            <a:r>
              <a:rPr lang="en-US" altLang="ja-JP" sz="2800" u="sng" dirty="0">
                <a:solidFill>
                  <a:srgbClr val="010004"/>
                </a:solidFill>
                <a:ea typeface="ＭＳ Ｐゴシック" charset="0"/>
                <a:cs typeface="ＭＳ Ｐゴシック" charset="0"/>
              </a:rPr>
              <a:t>use</a:t>
            </a:r>
            <a:r>
              <a:rPr lang="en-US" altLang="ja-JP" sz="2800" dirty="0">
                <a:solidFill>
                  <a:srgbClr val="010004"/>
                </a:solidFill>
                <a:ea typeface="ＭＳ Ｐゴシック" charset="0"/>
                <a:cs typeface="ＭＳ Ｐゴシック" charset="0"/>
              </a:rPr>
              <a:t> to which the capital is being put—not the source.  </a:t>
            </a:r>
          </a:p>
          <a:p>
            <a:pPr eaLnBrk="1" hangingPunct="1">
              <a:lnSpc>
                <a:spcPct val="90000"/>
              </a:lnSpc>
            </a:pPr>
            <a:r>
              <a:rPr lang="en-US" sz="2800" dirty="0">
                <a:solidFill>
                  <a:srgbClr val="010004"/>
                </a:solidFill>
                <a:ea typeface="ＭＳ Ｐゴシック" charset="0"/>
                <a:cs typeface="ＭＳ Ｐゴシック" charset="0"/>
              </a:rPr>
              <a:t>Therefore, it depends on the </a:t>
            </a:r>
            <a:r>
              <a:rPr lang="en-US" sz="2800" i="1" u="sng" dirty="0">
                <a:solidFill>
                  <a:srgbClr val="010004"/>
                </a:solidFill>
                <a:ea typeface="ＭＳ Ｐゴシック" charset="0"/>
                <a:cs typeface="ＭＳ Ｐゴシック" charset="0"/>
              </a:rPr>
              <a:t>risk of the project</a:t>
            </a:r>
            <a:r>
              <a:rPr lang="en-US" sz="2800" u="sng" dirty="0">
                <a:solidFill>
                  <a:srgbClr val="010004"/>
                </a:solidFill>
                <a:ea typeface="ＭＳ Ｐゴシック" charset="0"/>
                <a:cs typeface="ＭＳ Ｐゴシック" charset="0"/>
              </a:rPr>
              <a:t> and not the risk of the </a:t>
            </a:r>
            <a:r>
              <a:rPr lang="en-US" sz="2800" i="1" u="sng" dirty="0">
                <a:solidFill>
                  <a:srgbClr val="010004"/>
                </a:solidFill>
                <a:ea typeface="ＭＳ Ｐゴシック" charset="0"/>
                <a:cs typeface="ＭＳ Ｐゴシック" charset="0"/>
              </a:rPr>
              <a:t>company</a:t>
            </a:r>
            <a:r>
              <a:rPr lang="en-US" sz="2800" dirty="0">
                <a:ea typeface="ＭＳ Ｐゴシック" charset="0"/>
                <a:cs typeface="ＭＳ Ｐゴシック" charset="0"/>
              </a:rPr>
              <a:t>.</a:t>
            </a:r>
          </a:p>
          <a:p>
            <a:pPr eaLnBrk="1" hangingPunct="1">
              <a:lnSpc>
                <a:spcPct val="90000"/>
              </a:lnSpc>
            </a:pPr>
            <a:endParaRPr lang="en-US" sz="2400" dirty="0">
              <a:ea typeface="ＭＳ Ｐゴシック" charset="0"/>
              <a:cs typeface="ＭＳ Ｐゴシック" charset="0"/>
            </a:endParaRPr>
          </a:p>
        </p:txBody>
      </p:sp>
      <p:sp>
        <p:nvSpPr>
          <p:cNvPr id="548868" name="Rectangle 4"/>
          <p:cNvSpPr>
            <a:spLocks noGrp="1" noChangeArrowheads="1"/>
          </p:cNvSpPr>
          <p:nvPr>
            <p:ph type="title"/>
          </p:nvPr>
        </p:nvSpPr>
        <p:spPr>
          <a:noFill/>
        </p:spPr>
        <p:txBody>
          <a:bodyPr lIns="90488" tIns="44450" rIns="90488" bIns="44450"/>
          <a:lstStyle/>
          <a:p>
            <a:pPr eaLnBrk="1" hangingPunct="1"/>
            <a:r>
              <a:rPr lang="en-US" b="1" dirty="0">
                <a:solidFill>
                  <a:srgbClr val="010004"/>
                </a:solidFill>
                <a:ea typeface="ＭＳ Ｐゴシック" charset="0"/>
                <a:cs typeface="ＭＳ Ｐゴシック" charset="0"/>
              </a:rPr>
              <a:t>The Firm versus the Project</a:t>
            </a:r>
            <a:endParaRPr lang="en-US" dirty="0">
              <a:ea typeface="ＭＳ Ｐゴシック" charset="0"/>
              <a:cs typeface="ＭＳ Ｐゴシック" charset="0"/>
            </a:endParaRPr>
          </a:p>
        </p:txBody>
      </p:sp>
      <p:sp>
        <p:nvSpPr>
          <p:cNvPr id="6" name="Footer Placeholder 3"/>
          <p:cNvSpPr>
            <a:spLocks noGrp="1"/>
          </p:cNvSpPr>
          <p:nvPr>
            <p:ph type="ftr" sz="quarter" idx="11"/>
          </p:nvPr>
        </p:nvSpPr>
        <p:spPr/>
        <p:txBody>
          <a:bodyPr/>
          <a:lstStyle/>
          <a:p>
            <a:r>
              <a:rPr lang="en-US"/>
              <a:t>CAPM</a:t>
            </a:r>
          </a:p>
        </p:txBody>
      </p:sp>
      <p:sp>
        <p:nvSpPr>
          <p:cNvPr id="4506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506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488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886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886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88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9" grpId="0" build="p" autoUpdateAnimBg="0"/>
      <p:bldP spid="54886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The Cost of Capital with Debt</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7" name="Rectangle 3"/>
          <p:cNvSpPr>
            <a:spLocks noGrp="1" noChangeArrowheads="1"/>
          </p:cNvSpPr>
          <p:nvPr>
            <p:ph idx="1"/>
          </p:nvPr>
        </p:nvSpPr>
        <p:spPr/>
        <p:txBody>
          <a:bodyPr/>
          <a:lstStyle/>
          <a:p>
            <a:pPr eaLnBrk="1" hangingPunct="1">
              <a:lnSpc>
                <a:spcPct val="90000"/>
              </a:lnSpc>
            </a:pPr>
            <a:r>
              <a:rPr lang="en-US" sz="2400" dirty="0">
                <a:solidFill>
                  <a:srgbClr val="010004"/>
                </a:solidFill>
                <a:ea typeface="ＭＳ Ｐゴシック" charset="0"/>
                <a:cs typeface="ＭＳ Ｐゴシック" charset="0"/>
              </a:rPr>
              <a:t>The Weighted Average Cost of Capital (</a:t>
            </a:r>
            <a:r>
              <a:rPr lang="en-US" sz="2400" dirty="0" err="1">
                <a:solidFill>
                  <a:srgbClr val="010004"/>
                </a:solidFill>
                <a:ea typeface="ＭＳ Ｐゴシック" charset="0"/>
                <a:cs typeface="ＭＳ Ｐゴシック" charset="0"/>
              </a:rPr>
              <a:t>WACC</a:t>
            </a:r>
            <a:r>
              <a:rPr lang="en-US" sz="2400" dirty="0">
                <a:solidFill>
                  <a:srgbClr val="010004"/>
                </a:solidFill>
                <a:ea typeface="ＭＳ Ｐゴシック" charset="0"/>
                <a:cs typeface="ＭＳ Ｐゴシック" charset="0"/>
              </a:rPr>
              <a:t>) is given by:</a:t>
            </a: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a:lnSpc>
                <a:spcPct val="90000"/>
              </a:lnSpc>
            </a:pPr>
            <a:r>
              <a:rPr lang="en-US" sz="2400" dirty="0">
                <a:solidFill>
                  <a:srgbClr val="010004"/>
                </a:solidFill>
                <a:latin typeface="Calibri"/>
                <a:cs typeface="Calibri"/>
              </a:rPr>
              <a:t>Because interest expense is tax deductible, we multiply the last term by (1 </a:t>
            </a:r>
            <a:r>
              <a:rPr lang="en-US" sz="2400" dirty="0">
                <a:solidFill>
                  <a:srgbClr val="010004"/>
                </a:solidFill>
                <a:latin typeface="Calibri"/>
                <a:cs typeface="Times New Roman" charset="0"/>
              </a:rPr>
              <a:t>–</a:t>
            </a:r>
            <a:r>
              <a:rPr lang="en-US" sz="2400" dirty="0">
                <a:solidFill>
                  <a:srgbClr val="010004"/>
                </a:solidFill>
                <a:latin typeface="Calibri"/>
                <a:cs typeface="Calibri"/>
              </a:rPr>
              <a:t> </a:t>
            </a:r>
            <a:r>
              <a:rPr lang="en-US" sz="2400" i="1" dirty="0">
                <a:solidFill>
                  <a:srgbClr val="010004"/>
                </a:solidFill>
                <a:latin typeface="Calibri"/>
                <a:cs typeface="Calibri"/>
              </a:rPr>
              <a:t>T</a:t>
            </a:r>
            <a:r>
              <a:rPr lang="en-US" sz="2400" i="1" baseline="-25000" dirty="0">
                <a:solidFill>
                  <a:srgbClr val="010004"/>
                </a:solidFill>
                <a:latin typeface="Calibri"/>
                <a:cs typeface="Calibri"/>
              </a:rPr>
              <a:t>C</a:t>
            </a:r>
            <a:r>
              <a:rPr lang="en-US" sz="2400" dirty="0">
                <a:solidFill>
                  <a:srgbClr val="010004"/>
                </a:solidFill>
                <a:latin typeface="Calibri"/>
                <a:cs typeface="Calibri"/>
              </a:rPr>
              <a:t>)</a:t>
            </a:r>
          </a:p>
          <a:p>
            <a:pPr>
              <a:lnSpc>
                <a:spcPct val="90000"/>
              </a:lnSpc>
            </a:pPr>
            <a:endParaRPr lang="en-US" sz="2400" dirty="0">
              <a:latin typeface="Calibri"/>
              <a:cs typeface="Calibri"/>
            </a:endParaRPr>
          </a:p>
          <a:p>
            <a:pPr>
              <a:lnSpc>
                <a:spcPct val="90000"/>
              </a:lnSpc>
            </a:pPr>
            <a:r>
              <a:rPr lang="en-US" altLang="ja-JP" sz="2400" dirty="0">
                <a:solidFill>
                  <a:srgbClr val="010004"/>
                </a:solidFill>
                <a:latin typeface="Calibri"/>
                <a:cs typeface="Calibri"/>
              </a:rPr>
              <a:t>Remember: Equity beta helps find </a:t>
            </a:r>
            <a:r>
              <a:rPr lang="en-US" altLang="ja-JP" sz="2400" i="1" dirty="0">
                <a:ea typeface="ＭＳ Ｐゴシック" charset="0"/>
              </a:rPr>
              <a:t>E</a:t>
            </a:r>
            <a:r>
              <a:rPr lang="en-US" altLang="ja-JP" sz="2400" dirty="0">
                <a:ea typeface="ＭＳ Ｐゴシック" charset="0"/>
              </a:rPr>
              <a:t>(</a:t>
            </a:r>
            <a:r>
              <a:rPr lang="en-US" altLang="ja-JP" sz="2400" i="1" dirty="0" err="1">
                <a:ea typeface="ＭＳ Ｐゴシック" charset="0"/>
              </a:rPr>
              <a:t>r</a:t>
            </a:r>
            <a:r>
              <a:rPr lang="en-US" altLang="ja-JP" sz="2400" i="1" baseline="-25000" dirty="0" err="1">
                <a:ea typeface="ＭＳ Ｐゴシック" charset="0"/>
              </a:rPr>
              <a:t>Equity</a:t>
            </a:r>
            <a:r>
              <a:rPr lang="en-US" altLang="ja-JP" sz="2400" dirty="0">
                <a:ea typeface="ＭＳ Ｐゴシック" charset="0"/>
              </a:rPr>
              <a:t>); for </a:t>
            </a:r>
            <a:r>
              <a:rPr lang="en-US" sz="2400" i="1" dirty="0">
                <a:ea typeface="ＭＳ Ｐゴシック" charset="0"/>
              </a:rPr>
              <a:t>E(</a:t>
            </a:r>
            <a:r>
              <a:rPr lang="en-US" sz="2400" i="1" dirty="0" err="1">
                <a:ea typeface="ＭＳ Ｐゴシック" charset="0"/>
              </a:rPr>
              <a:t>r</a:t>
            </a:r>
            <a:r>
              <a:rPr lang="en-US" sz="2400" i="1" baseline="-25000" dirty="0" err="1">
                <a:ea typeface="ＭＳ Ｐゴシック" charset="0"/>
              </a:rPr>
              <a:t>Debt</a:t>
            </a:r>
            <a:r>
              <a:rPr lang="en-US" sz="2400" i="1" dirty="0">
                <a:ea typeface="ＭＳ Ｐゴシック" charset="0"/>
              </a:rPr>
              <a:t>) </a:t>
            </a:r>
            <a:r>
              <a:rPr lang="en-US" sz="2400" dirty="0">
                <a:solidFill>
                  <a:srgbClr val="010004"/>
                </a:solidFill>
                <a:latin typeface="Calibri"/>
                <a:cs typeface="Calibri"/>
              </a:rPr>
              <a:t>best to use market rates</a:t>
            </a:r>
          </a:p>
        </p:txBody>
      </p:sp>
      <p:grpSp>
        <p:nvGrpSpPr>
          <p:cNvPr id="8" name="Group 5"/>
          <p:cNvGrpSpPr>
            <a:grpSpLocks/>
          </p:cNvGrpSpPr>
          <p:nvPr/>
        </p:nvGrpSpPr>
        <p:grpSpPr bwMode="auto">
          <a:xfrm>
            <a:off x="374904" y="1524782"/>
            <a:ext cx="8385048" cy="762267"/>
            <a:chOff x="480" y="3129"/>
            <a:chExt cx="5376" cy="644"/>
          </a:xfrm>
        </p:grpSpPr>
        <p:sp>
          <p:nvSpPr>
            <p:cNvPr id="9" name="Text Box 6"/>
            <p:cNvSpPr txBox="1">
              <a:spLocks noChangeArrowheads="1"/>
            </p:cNvSpPr>
            <p:nvPr/>
          </p:nvSpPr>
          <p:spPr bwMode="auto">
            <a:xfrm>
              <a:off x="480" y="3234"/>
              <a:ext cx="816"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i="1">
                  <a:latin typeface="Times New Roman" charset="0"/>
                </a:rPr>
                <a:t>r</a:t>
              </a:r>
              <a:r>
                <a:rPr lang="en-US" sz="2000" b="1" i="1" baseline="-25000">
                  <a:latin typeface="Times New Roman" charset="0"/>
                </a:rPr>
                <a:t>WACC</a:t>
              </a:r>
              <a:r>
                <a:rPr lang="en-US" sz="2000" b="1">
                  <a:latin typeface="Times New Roman" charset="0"/>
                </a:rPr>
                <a:t> </a:t>
              </a:r>
              <a:r>
                <a:rPr lang="en-US" sz="2000">
                  <a:latin typeface="Times New Roman" charset="0"/>
                </a:rPr>
                <a:t>= </a:t>
              </a:r>
            </a:p>
          </p:txBody>
        </p:sp>
        <p:sp>
          <p:nvSpPr>
            <p:cNvPr id="10" name="Text Box 7"/>
            <p:cNvSpPr txBox="1">
              <a:spLocks noChangeArrowheads="1"/>
            </p:cNvSpPr>
            <p:nvPr/>
          </p:nvSpPr>
          <p:spPr bwMode="auto">
            <a:xfrm>
              <a:off x="1056" y="3417"/>
              <a:ext cx="144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 + Debt </a:t>
              </a:r>
            </a:p>
          </p:txBody>
        </p:sp>
        <p:sp>
          <p:nvSpPr>
            <p:cNvPr id="11" name="Text Box 8"/>
            <p:cNvSpPr txBox="1">
              <a:spLocks noChangeArrowheads="1"/>
            </p:cNvSpPr>
            <p:nvPr/>
          </p:nvSpPr>
          <p:spPr bwMode="auto">
            <a:xfrm>
              <a:off x="1176" y="3129"/>
              <a:ext cx="120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a:t>
              </a:r>
            </a:p>
          </p:txBody>
        </p:sp>
        <p:sp>
          <p:nvSpPr>
            <p:cNvPr id="12" name="Line 9"/>
            <p:cNvSpPr>
              <a:spLocks noChangeShapeType="1"/>
            </p:cNvSpPr>
            <p:nvPr/>
          </p:nvSpPr>
          <p:spPr bwMode="auto">
            <a:xfrm>
              <a:off x="1200" y="3408"/>
              <a:ext cx="1152" cy="9"/>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sz="1600"/>
            </a:p>
          </p:txBody>
        </p:sp>
        <p:sp>
          <p:nvSpPr>
            <p:cNvPr id="13" name="Text Box 10"/>
            <p:cNvSpPr txBox="1">
              <a:spLocks noChangeArrowheads="1"/>
            </p:cNvSpPr>
            <p:nvPr/>
          </p:nvSpPr>
          <p:spPr bwMode="auto">
            <a:xfrm>
              <a:off x="2304" y="3234"/>
              <a:ext cx="1068" cy="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i="1" dirty="0">
                  <a:latin typeface="Times New Roman" charset="0"/>
                  <a:cs typeface="Times New Roman" charset="0"/>
                </a:rPr>
                <a:t> * E</a:t>
              </a:r>
              <a:r>
                <a:rPr lang="en-US" sz="2000" dirty="0">
                  <a:latin typeface="Times New Roman" charset="0"/>
                  <a:cs typeface="Times New Roman" charset="0"/>
                </a:rPr>
                <a:t>(</a:t>
              </a:r>
              <a:r>
                <a:rPr lang="en-US" sz="2000" i="1" dirty="0" err="1">
                  <a:latin typeface="Times New Roman" charset="0"/>
                  <a:cs typeface="Times New Roman" charset="0"/>
                </a:rPr>
                <a:t>r</a:t>
              </a:r>
              <a:r>
                <a:rPr lang="en-US" sz="2000" i="1" baseline="-25000" dirty="0" err="1">
                  <a:latin typeface="Times New Roman" charset="0"/>
                  <a:cs typeface="Times New Roman" charset="0"/>
                </a:rPr>
                <a:t>Equity</a:t>
              </a:r>
              <a:r>
                <a:rPr lang="en-US" sz="2000" dirty="0">
                  <a:latin typeface="Times New Roman" charset="0"/>
                  <a:cs typeface="Times New Roman" charset="0"/>
                </a:rPr>
                <a:t>) + </a:t>
              </a:r>
            </a:p>
          </p:txBody>
        </p:sp>
        <p:sp>
          <p:nvSpPr>
            <p:cNvPr id="14" name="Text Box 11"/>
            <p:cNvSpPr txBox="1">
              <a:spLocks noChangeArrowheads="1"/>
            </p:cNvSpPr>
            <p:nvPr/>
          </p:nvSpPr>
          <p:spPr bwMode="auto">
            <a:xfrm>
              <a:off x="3072" y="3417"/>
              <a:ext cx="144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 + Debt</a:t>
              </a:r>
              <a:r>
                <a:rPr lang="en-US" sz="2000" b="1">
                  <a:latin typeface="Times New Roman" charset="0"/>
                </a:rPr>
                <a:t> </a:t>
              </a:r>
            </a:p>
          </p:txBody>
        </p:sp>
        <p:sp>
          <p:nvSpPr>
            <p:cNvPr id="15" name="Text Box 12"/>
            <p:cNvSpPr txBox="1">
              <a:spLocks noChangeArrowheads="1"/>
            </p:cNvSpPr>
            <p:nvPr/>
          </p:nvSpPr>
          <p:spPr bwMode="auto">
            <a:xfrm>
              <a:off x="3269" y="3129"/>
              <a:ext cx="1026" cy="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dirty="0">
                  <a:latin typeface="Times New Roman" charset="0"/>
                </a:rPr>
                <a:t>Debt</a:t>
              </a:r>
            </a:p>
          </p:txBody>
        </p:sp>
        <p:sp>
          <p:nvSpPr>
            <p:cNvPr id="16" name="Line 13"/>
            <p:cNvSpPr>
              <a:spLocks noChangeShapeType="1"/>
            </p:cNvSpPr>
            <p:nvPr/>
          </p:nvSpPr>
          <p:spPr bwMode="auto">
            <a:xfrm>
              <a:off x="3345" y="3408"/>
              <a:ext cx="956" cy="9"/>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sz="1600" dirty="0"/>
            </a:p>
          </p:txBody>
        </p:sp>
        <p:sp>
          <p:nvSpPr>
            <p:cNvPr id="17" name="Text Box 14"/>
            <p:cNvSpPr txBox="1">
              <a:spLocks noChangeArrowheads="1"/>
            </p:cNvSpPr>
            <p:nvPr/>
          </p:nvSpPr>
          <p:spPr bwMode="auto">
            <a:xfrm>
              <a:off x="4416" y="3234"/>
              <a:ext cx="1440" cy="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i="1" dirty="0">
                  <a:latin typeface="Times New Roman" charset="0"/>
                  <a:cs typeface="Times New Roman" charset="0"/>
                </a:rPr>
                <a:t>*  </a:t>
              </a:r>
              <a:r>
                <a:rPr lang="en-US" sz="2000" dirty="0">
                  <a:latin typeface="Times New Roman" charset="0"/>
                  <a:cs typeface="Times New Roman" charset="0"/>
                </a:rPr>
                <a:t>E(</a:t>
              </a:r>
              <a:r>
                <a:rPr lang="en-US" sz="2000" dirty="0" err="1">
                  <a:latin typeface="Times New Roman" charset="0"/>
                  <a:cs typeface="Times New Roman" charset="0"/>
                </a:rPr>
                <a:t>r</a:t>
              </a:r>
              <a:r>
                <a:rPr lang="en-US" sz="2000" baseline="-25000" dirty="0" err="1">
                  <a:latin typeface="Times New Roman" charset="0"/>
                  <a:cs typeface="Times New Roman" charset="0"/>
                </a:rPr>
                <a:t>Debt</a:t>
              </a:r>
              <a:r>
                <a:rPr lang="en-US" sz="2000" dirty="0">
                  <a:latin typeface="Times New Roman" charset="0"/>
                  <a:cs typeface="Times New Roman" charset="0"/>
                </a:rPr>
                <a:t>)</a:t>
              </a:r>
              <a:r>
                <a:rPr lang="en-US" sz="2000" i="1" dirty="0">
                  <a:latin typeface="Times New Roman" charset="0"/>
                  <a:cs typeface="Times New Roman" charset="0"/>
                </a:rPr>
                <a:t>*</a:t>
              </a:r>
              <a:r>
                <a:rPr lang="en-US" sz="2000" dirty="0">
                  <a:latin typeface="Times New Roman" charset="0"/>
                  <a:cs typeface="Times New Roman" charset="0"/>
                </a:rPr>
                <a:t> (1 – </a:t>
              </a:r>
              <a:r>
                <a:rPr lang="en-US" sz="2000" i="1" dirty="0">
                  <a:latin typeface="Times New Roman" charset="0"/>
                  <a:cs typeface="Times New Roman" charset="0"/>
                </a:rPr>
                <a:t>T</a:t>
              </a:r>
              <a:r>
                <a:rPr lang="en-US" sz="2000" i="1" baseline="-25000" dirty="0">
                  <a:latin typeface="Times New Roman" charset="0"/>
                  <a:cs typeface="Times New Roman" charset="0"/>
                </a:rPr>
                <a:t>C</a:t>
              </a:r>
              <a:r>
                <a:rPr lang="en-US" sz="2000" dirty="0">
                  <a:latin typeface="Times New Roman" charset="0"/>
                  <a:cs typeface="Times New Roman" charset="0"/>
                </a:rPr>
                <a:t>)</a:t>
              </a:r>
            </a:p>
          </p:txBody>
        </p:sp>
      </p:grpSp>
      <p:grpSp>
        <p:nvGrpSpPr>
          <p:cNvPr id="18" name="Group 15"/>
          <p:cNvGrpSpPr>
            <a:grpSpLocks/>
          </p:cNvGrpSpPr>
          <p:nvPr/>
        </p:nvGrpSpPr>
        <p:grpSpPr bwMode="auto">
          <a:xfrm>
            <a:off x="1413782" y="2896782"/>
            <a:ext cx="6057900" cy="914400"/>
            <a:chOff x="816" y="2352"/>
            <a:chExt cx="3816" cy="576"/>
          </a:xfrm>
        </p:grpSpPr>
        <p:sp>
          <p:nvSpPr>
            <p:cNvPr id="19" name="Text Box 16"/>
            <p:cNvSpPr txBox="1">
              <a:spLocks noChangeArrowheads="1"/>
            </p:cNvSpPr>
            <p:nvPr/>
          </p:nvSpPr>
          <p:spPr bwMode="auto">
            <a:xfrm>
              <a:off x="816" y="2496"/>
              <a:ext cx="81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i="1">
                  <a:latin typeface="Times New Roman" charset="0"/>
                </a:rPr>
                <a:t>r</a:t>
              </a:r>
              <a:r>
                <a:rPr lang="en-US" b="1" i="1" baseline="-25000">
                  <a:latin typeface="Times New Roman" charset="0"/>
                </a:rPr>
                <a:t>WACC</a:t>
              </a:r>
              <a:r>
                <a:rPr lang="en-US" b="1">
                  <a:latin typeface="Times New Roman" charset="0"/>
                </a:rPr>
                <a:t> </a:t>
              </a:r>
              <a:r>
                <a:rPr lang="en-US">
                  <a:latin typeface="Times New Roman" charset="0"/>
                </a:rPr>
                <a:t>= </a:t>
              </a:r>
            </a:p>
          </p:txBody>
        </p:sp>
        <p:sp>
          <p:nvSpPr>
            <p:cNvPr id="20" name="Text Box 17"/>
            <p:cNvSpPr txBox="1">
              <a:spLocks noChangeArrowheads="1"/>
            </p:cNvSpPr>
            <p:nvPr/>
          </p:nvSpPr>
          <p:spPr bwMode="auto">
            <a:xfrm>
              <a:off x="1056" y="2640"/>
              <a:ext cx="14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dirty="0">
                  <a:latin typeface="Times New Roman" charset="0"/>
                </a:rPr>
                <a:t>E</a:t>
              </a:r>
              <a:r>
                <a:rPr lang="en-US" dirty="0">
                  <a:latin typeface="Times New Roman" charset="0"/>
                </a:rPr>
                <a:t> + </a:t>
              </a:r>
              <a:r>
                <a:rPr lang="en-US" i="1" dirty="0">
                  <a:latin typeface="Times New Roman" charset="0"/>
                </a:rPr>
                <a:t>D</a:t>
              </a:r>
            </a:p>
          </p:txBody>
        </p:sp>
        <p:sp>
          <p:nvSpPr>
            <p:cNvPr id="21" name="Text Box 18"/>
            <p:cNvSpPr txBox="1">
              <a:spLocks noChangeArrowheads="1"/>
            </p:cNvSpPr>
            <p:nvPr/>
          </p:nvSpPr>
          <p:spPr bwMode="auto">
            <a:xfrm>
              <a:off x="1176" y="2352"/>
              <a:ext cx="120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p>
          </p:txBody>
        </p:sp>
        <p:sp>
          <p:nvSpPr>
            <p:cNvPr id="22" name="Line 19"/>
            <p:cNvSpPr>
              <a:spLocks noChangeShapeType="1"/>
            </p:cNvSpPr>
            <p:nvPr/>
          </p:nvSpPr>
          <p:spPr bwMode="auto">
            <a:xfrm>
              <a:off x="1536" y="2640"/>
              <a:ext cx="48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23" name="Text Box 20"/>
            <p:cNvSpPr txBox="1">
              <a:spLocks noChangeArrowheads="1"/>
            </p:cNvSpPr>
            <p:nvPr/>
          </p:nvSpPr>
          <p:spPr bwMode="auto">
            <a:xfrm>
              <a:off x="2016" y="2496"/>
              <a:ext cx="96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i="1" dirty="0">
                  <a:latin typeface="Times New Roman" charset="0"/>
                  <a:cs typeface="Times New Roman" charset="0"/>
                </a:rPr>
                <a:t>* </a:t>
              </a:r>
              <a:r>
                <a:rPr lang="en-US" i="1" dirty="0" err="1">
                  <a:latin typeface="Times New Roman" charset="0"/>
                  <a:cs typeface="Times New Roman" charset="0"/>
                </a:rPr>
                <a:t>r</a:t>
              </a:r>
              <a:r>
                <a:rPr lang="en-US" i="1" baseline="-25000" dirty="0" err="1">
                  <a:latin typeface="Times New Roman" charset="0"/>
                  <a:cs typeface="Times New Roman" charset="0"/>
                </a:rPr>
                <a:t>E</a:t>
              </a:r>
              <a:r>
                <a:rPr lang="en-US" dirty="0">
                  <a:latin typeface="Times New Roman" charset="0"/>
                  <a:cs typeface="Times New Roman" charset="0"/>
                </a:rPr>
                <a:t> + </a:t>
              </a:r>
            </a:p>
          </p:txBody>
        </p:sp>
        <p:sp>
          <p:nvSpPr>
            <p:cNvPr id="24" name="Text Box 21"/>
            <p:cNvSpPr txBox="1">
              <a:spLocks noChangeArrowheads="1"/>
            </p:cNvSpPr>
            <p:nvPr/>
          </p:nvSpPr>
          <p:spPr bwMode="auto">
            <a:xfrm>
              <a:off x="2160" y="2640"/>
              <a:ext cx="14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r>
                <a:rPr lang="en-US">
                  <a:latin typeface="Times New Roman" charset="0"/>
                </a:rPr>
                <a:t> + </a:t>
              </a:r>
              <a:r>
                <a:rPr lang="en-US" i="1">
                  <a:latin typeface="Times New Roman" charset="0"/>
                </a:rPr>
                <a:t>D</a:t>
              </a:r>
            </a:p>
          </p:txBody>
        </p:sp>
        <p:sp>
          <p:nvSpPr>
            <p:cNvPr id="25" name="Text Box 22"/>
            <p:cNvSpPr txBox="1">
              <a:spLocks noChangeArrowheads="1"/>
            </p:cNvSpPr>
            <p:nvPr/>
          </p:nvSpPr>
          <p:spPr bwMode="auto">
            <a:xfrm>
              <a:off x="2304" y="2352"/>
              <a:ext cx="120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D</a:t>
              </a:r>
            </a:p>
          </p:txBody>
        </p:sp>
        <p:sp>
          <p:nvSpPr>
            <p:cNvPr id="26" name="Line 23"/>
            <p:cNvSpPr>
              <a:spLocks noChangeShapeType="1"/>
            </p:cNvSpPr>
            <p:nvPr/>
          </p:nvSpPr>
          <p:spPr bwMode="auto">
            <a:xfrm>
              <a:off x="2616" y="2640"/>
              <a:ext cx="576"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27" name="Text Box 24"/>
            <p:cNvSpPr txBox="1">
              <a:spLocks noChangeArrowheads="1"/>
            </p:cNvSpPr>
            <p:nvPr/>
          </p:nvSpPr>
          <p:spPr bwMode="auto">
            <a:xfrm>
              <a:off x="3192" y="2496"/>
              <a:ext cx="14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cs typeface="Times New Roman" charset="0"/>
                </a:rPr>
                <a:t>*</a:t>
              </a:r>
              <a:r>
                <a:rPr lang="en-US" i="1">
                  <a:latin typeface="Times New Roman" charset="0"/>
                  <a:cs typeface="Times New Roman" charset="0"/>
                </a:rPr>
                <a:t> r</a:t>
              </a:r>
              <a:r>
                <a:rPr lang="en-US" i="1" baseline="-25000">
                  <a:latin typeface="Times New Roman" charset="0"/>
                  <a:cs typeface="Times New Roman" charset="0"/>
                </a:rPr>
                <a:t>D </a:t>
              </a:r>
              <a:r>
                <a:rPr lang="en-US">
                  <a:latin typeface="Times New Roman" charset="0"/>
                  <a:cs typeface="Times New Roman" charset="0"/>
                </a:rPr>
                <a:t>* (1 – </a:t>
              </a:r>
              <a:r>
                <a:rPr lang="en-US" i="1">
                  <a:latin typeface="Times New Roman" charset="0"/>
                  <a:cs typeface="Times New Roman" charset="0"/>
                </a:rPr>
                <a:t>T</a:t>
              </a:r>
              <a:r>
                <a:rPr lang="en-US" i="1" baseline="-25000">
                  <a:latin typeface="Times New Roman" charset="0"/>
                  <a:cs typeface="Times New Roman" charset="0"/>
                </a:rPr>
                <a:t>C</a:t>
              </a:r>
              <a:r>
                <a:rPr lang="en-US">
                  <a:latin typeface="Times New Roman" charset="0"/>
                  <a:cs typeface="Times New Roman" charset="0"/>
                </a:rPr>
                <a:t>)</a:t>
              </a:r>
            </a:p>
          </p:txBody>
        </p:sp>
      </p:grpSp>
      <p:sp>
        <p:nvSpPr>
          <p:cNvPr id="28" name="Slide Number Placeholder 27"/>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86571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Use of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6" name="Footer Placeholder 3"/>
          <p:cNvSpPr>
            <a:spLocks noGrp="1"/>
          </p:cNvSpPr>
          <p:nvPr>
            <p:ph type="ftr" sz="quarter" idx="11"/>
          </p:nvPr>
        </p:nvSpPr>
        <p:spPr/>
        <p:txBody>
          <a:bodyPr/>
          <a:lstStyle/>
          <a:p>
            <a:r>
              <a:rPr lang="en-US"/>
              <a:t>CAPM</a:t>
            </a:r>
          </a:p>
        </p:txBody>
      </p:sp>
      <p:sp>
        <p:nvSpPr>
          <p:cNvPr id="36871" name="Text Box 5"/>
          <p:cNvSpPr txBox="1">
            <a:spLocks noChangeArrowheads="1"/>
          </p:cNvSpPr>
          <p:nvPr/>
        </p:nvSpPr>
        <p:spPr bwMode="auto">
          <a:xfrm>
            <a:off x="1524000" y="6271051"/>
            <a:ext cx="3577037" cy="2000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700" dirty="0">
                <a:latin typeface="Calibri"/>
              </a:rPr>
              <a:t>Source: Graham, </a:t>
            </a:r>
            <a:r>
              <a:rPr lang="en-US" sz="700" i="1" dirty="0">
                <a:latin typeface="Calibri"/>
              </a:rPr>
              <a:t>Corp. Fin. And Reality</a:t>
            </a:r>
            <a:r>
              <a:rPr lang="en-US" sz="700" dirty="0">
                <a:latin typeface="Calibri"/>
              </a:rPr>
              <a:t> , NBER (Mar. 2022)</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123" y="838200"/>
            <a:ext cx="3949700" cy="2133600"/>
          </a:xfrm>
          <a:prstGeom prst="rect">
            <a:avLst/>
          </a:prstGeom>
        </p:spPr>
      </p:pic>
      <p:cxnSp>
        <p:nvCxnSpPr>
          <p:cNvPr id="5" name="Straight Connector 4"/>
          <p:cNvCxnSpPr/>
          <p:nvPr/>
        </p:nvCxnSpPr>
        <p:spPr>
          <a:xfrm flipV="1">
            <a:off x="4953000" y="606712"/>
            <a:ext cx="0" cy="57178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10200" y="5242929"/>
            <a:ext cx="2646878" cy="253916"/>
          </a:xfrm>
          <a:prstGeom prst="rect">
            <a:avLst/>
          </a:prstGeom>
          <a:noFill/>
        </p:spPr>
        <p:txBody>
          <a:bodyPr wrap="none" rtlCol="0">
            <a:spAutoFit/>
          </a:bodyPr>
          <a:lstStyle/>
          <a:p>
            <a:r>
              <a:rPr lang="en-US" sz="1050" dirty="0"/>
              <a:t>Source: </a:t>
            </a:r>
            <a:r>
              <a:rPr lang="en-US" sz="1050" dirty="0" err="1"/>
              <a:t>Nyborg</a:t>
            </a:r>
            <a:r>
              <a:rPr lang="en-US" sz="1050" dirty="0"/>
              <a:t> &amp; </a:t>
            </a:r>
            <a:r>
              <a:rPr lang="en-US" sz="1050" dirty="0" err="1"/>
              <a:t>Mukhlynina</a:t>
            </a:r>
            <a:r>
              <a:rPr lang="en-US" sz="1050" dirty="0"/>
              <a:t>, 2016</a:t>
            </a:r>
          </a:p>
        </p:txBody>
      </p:sp>
      <p:pic>
        <p:nvPicPr>
          <p:cNvPr id="7" name="Picture 6" descr="Chart, bar chart&#10;&#10;Description automatically generated">
            <a:extLst>
              <a:ext uri="{FF2B5EF4-FFF2-40B4-BE49-F238E27FC236}">
                <a16:creationId xmlns:a16="http://schemas.microsoft.com/office/drawing/2014/main" id="{67619E41-9075-F14C-EF68-EF2D8BDEBCCC}"/>
              </a:ext>
            </a:extLst>
          </p:cNvPr>
          <p:cNvPicPr>
            <a:picLocks noChangeAspect="1"/>
          </p:cNvPicPr>
          <p:nvPr/>
        </p:nvPicPr>
        <p:blipFill>
          <a:blip r:embed="rId4"/>
          <a:stretch>
            <a:fillRect/>
          </a:stretch>
        </p:blipFill>
        <p:spPr>
          <a:xfrm>
            <a:off x="495311" y="524949"/>
            <a:ext cx="4267189" cy="4229100"/>
          </a:xfrm>
          <a:prstGeom prst="rect">
            <a:avLst/>
          </a:prstGeom>
        </p:spPr>
      </p:pic>
      <p:pic>
        <p:nvPicPr>
          <p:cNvPr id="9" name="Picture 8" descr="Text&#10;&#10;Description automatically generated">
            <a:extLst>
              <a:ext uri="{FF2B5EF4-FFF2-40B4-BE49-F238E27FC236}">
                <a16:creationId xmlns:a16="http://schemas.microsoft.com/office/drawing/2014/main" id="{7AE6A772-C2DD-4573-E595-D4F5E8441088}"/>
              </a:ext>
            </a:extLst>
          </p:cNvPr>
          <p:cNvPicPr>
            <a:picLocks noChangeAspect="1"/>
          </p:cNvPicPr>
          <p:nvPr/>
        </p:nvPicPr>
        <p:blipFill>
          <a:blip r:embed="rId5"/>
          <a:stretch>
            <a:fillRect/>
          </a:stretch>
        </p:blipFill>
        <p:spPr>
          <a:xfrm>
            <a:off x="462732" y="4744702"/>
            <a:ext cx="4342227" cy="15065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87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1"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Low Beta vs. High Beta Stock Returns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pic>
        <p:nvPicPr>
          <p:cNvPr id="9" name="Content Placeholder 8" descr="Chart, line chart&#10;&#10;Description automatically generated">
            <a:extLst>
              <a:ext uri="{FF2B5EF4-FFF2-40B4-BE49-F238E27FC236}">
                <a16:creationId xmlns:a16="http://schemas.microsoft.com/office/drawing/2014/main" id="{A101645D-EEEF-D91F-379B-3166A416E2FB}"/>
              </a:ext>
            </a:extLst>
          </p:cNvPr>
          <p:cNvPicPr>
            <a:picLocks noGrp="1" noChangeAspect="1"/>
          </p:cNvPicPr>
          <p:nvPr>
            <p:ph idx="1"/>
          </p:nvPr>
        </p:nvPicPr>
        <p:blipFill>
          <a:blip r:embed="rId2"/>
          <a:stretch>
            <a:fillRect/>
          </a:stretch>
        </p:blipFill>
        <p:spPr>
          <a:xfrm>
            <a:off x="384048" y="609600"/>
            <a:ext cx="8458200" cy="3761509"/>
          </a:xfrm>
        </p:spPr>
      </p:pic>
      <p:pic>
        <p:nvPicPr>
          <p:cNvPr id="11" name="Picture 10" descr="A picture containing text, person&#10;&#10;Description automatically generated">
            <a:extLst>
              <a:ext uri="{FF2B5EF4-FFF2-40B4-BE49-F238E27FC236}">
                <a16:creationId xmlns:a16="http://schemas.microsoft.com/office/drawing/2014/main" id="{17DAC251-F31B-1A84-9F08-204A40F30931}"/>
              </a:ext>
            </a:extLst>
          </p:cNvPr>
          <p:cNvPicPr>
            <a:picLocks noChangeAspect="1"/>
          </p:cNvPicPr>
          <p:nvPr/>
        </p:nvPicPr>
        <p:blipFill>
          <a:blip r:embed="rId3"/>
          <a:stretch>
            <a:fillRect/>
          </a:stretch>
        </p:blipFill>
        <p:spPr>
          <a:xfrm>
            <a:off x="609600" y="4370119"/>
            <a:ext cx="8150352" cy="1871932"/>
          </a:xfrm>
          <a:prstGeom prst="rect">
            <a:avLst/>
          </a:prstGeom>
        </p:spPr>
      </p:pic>
    </p:spTree>
    <p:extLst>
      <p:ext uri="{BB962C8B-B14F-4D97-AF65-F5344CB8AC3E}">
        <p14:creationId xmlns:p14="http://schemas.microsoft.com/office/powerpoint/2010/main" val="1752117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D8F155-CFAB-184C-B6A1-6FFFCB82A307}"/>
              </a:ext>
            </a:extLst>
          </p:cNvPr>
          <p:cNvSpPr>
            <a:spLocks noGrp="1"/>
          </p:cNvSpPr>
          <p:nvPr>
            <p:ph idx="1"/>
          </p:nvPr>
        </p:nvSpPr>
        <p:spPr/>
        <p:txBody>
          <a:bodyPr/>
          <a:lstStyle/>
          <a:p>
            <a:pPr marL="0" indent="0">
              <a:buNone/>
            </a:pPr>
            <a:r>
              <a:rPr lang="en-US" sz="2000" dirty="0"/>
              <a:t>The version of the CAPM developed by Sharpe (1964) and Lintner (1965) has never been an empirical success…</a:t>
            </a:r>
            <a:r>
              <a:rPr lang="en-US" sz="2000" b="1" dirty="0"/>
              <a:t>The problems are serious enough to invalidate most applications of the CAPM.</a:t>
            </a:r>
          </a:p>
          <a:p>
            <a:endParaRPr lang="en-US" sz="2000" dirty="0"/>
          </a:p>
          <a:p>
            <a:pPr marL="0" indent="0">
              <a:buNone/>
            </a:pPr>
            <a:r>
              <a:rPr lang="en-US" sz="2000" dirty="0"/>
              <a:t>…CAPM estimates of the cost of equity for high beta stocks are too high (relative to historical average returns) and estimates for low beta stocks are too low. Similarly, if the high average returns on value stocks (with high book-to-market ratios) imply high expected returns, CAPM cost of equity estimates for such stocks are too low.</a:t>
            </a:r>
          </a:p>
          <a:p>
            <a:pPr marL="0" indent="0">
              <a:buNone/>
            </a:pPr>
            <a:endParaRPr lang="en-US" sz="2000" dirty="0"/>
          </a:p>
          <a:p>
            <a:pPr marL="0" indent="0">
              <a:buNone/>
            </a:pPr>
            <a:r>
              <a:rPr lang="en-US" sz="2000" dirty="0"/>
              <a:t>The CAPM, like Markowitz’s (1952, 1959) portfolio model on which it is built, is nevertheless a theoretical tour de force. We continue to teach the CAPM as an introduction to the fundamental concepts of portfolio theory and asset pricing, to be built on by more complicated models… </a:t>
            </a:r>
            <a:r>
              <a:rPr lang="en-US" sz="2000" b="1" dirty="0"/>
              <a:t>But we also warn students that despite its seductive simplicity, the CAPM’s empirical problems probably invalidate its use in applications.</a:t>
            </a:r>
          </a:p>
        </p:txBody>
      </p:sp>
      <p:sp>
        <p:nvSpPr>
          <p:cNvPr id="3" name="Title 2">
            <a:extLst>
              <a:ext uri="{FF2B5EF4-FFF2-40B4-BE49-F238E27FC236}">
                <a16:creationId xmlns:a16="http://schemas.microsoft.com/office/drawing/2014/main" id="{2875E0CE-2477-9945-9ED4-AA5007B9CD15}"/>
              </a:ext>
            </a:extLst>
          </p:cNvPr>
          <p:cNvSpPr>
            <a:spLocks noGrp="1"/>
          </p:cNvSpPr>
          <p:nvPr>
            <p:ph type="title"/>
          </p:nvPr>
        </p:nvSpPr>
        <p:spPr/>
        <p:txBody>
          <a:bodyPr/>
          <a:lstStyle/>
          <a:p>
            <a:r>
              <a:rPr lang="en-US" dirty="0" err="1"/>
              <a:t>Fama</a:t>
            </a:r>
            <a:r>
              <a:rPr lang="en-US" dirty="0"/>
              <a:t> &amp; French: Theory and Evidence (2004)</a:t>
            </a:r>
          </a:p>
        </p:txBody>
      </p:sp>
      <p:sp>
        <p:nvSpPr>
          <p:cNvPr id="4" name="Slide Number Placeholder 3">
            <a:extLst>
              <a:ext uri="{FF2B5EF4-FFF2-40B4-BE49-F238E27FC236}">
                <a16:creationId xmlns:a16="http://schemas.microsoft.com/office/drawing/2014/main" id="{7EFB0783-FFAB-8D41-98A4-B73D520EBFB7}"/>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D597CD6B-9326-B841-9F29-4E3995A65D3D}"/>
              </a:ext>
            </a:extLst>
          </p:cNvPr>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334830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computer screen&#10;&#10;Description automatically generated">
            <a:extLst>
              <a:ext uri="{FF2B5EF4-FFF2-40B4-BE49-F238E27FC236}">
                <a16:creationId xmlns:a16="http://schemas.microsoft.com/office/drawing/2014/main" id="{4C67C0E4-85FB-3902-33BC-3825DECB155C}"/>
              </a:ext>
            </a:extLst>
          </p:cNvPr>
          <p:cNvPicPr>
            <a:picLocks noGrp="1" noChangeAspect="1"/>
          </p:cNvPicPr>
          <p:nvPr>
            <p:ph idx="1"/>
          </p:nvPr>
        </p:nvPicPr>
        <p:blipFill>
          <a:blip r:embed="rId2"/>
          <a:stretch>
            <a:fillRect/>
          </a:stretch>
        </p:blipFill>
        <p:spPr>
          <a:xfrm>
            <a:off x="290232" y="533400"/>
            <a:ext cx="8458200" cy="5638800"/>
          </a:xfrm>
        </p:spPr>
      </p:pic>
      <p:sp>
        <p:nvSpPr>
          <p:cNvPr id="3" name="Title 2">
            <a:extLst>
              <a:ext uri="{FF2B5EF4-FFF2-40B4-BE49-F238E27FC236}">
                <a16:creationId xmlns:a16="http://schemas.microsoft.com/office/drawing/2014/main" id="{F29E8658-16B6-230E-9B5E-421C745D225D}"/>
              </a:ext>
            </a:extLst>
          </p:cNvPr>
          <p:cNvSpPr>
            <a:spLocks noGrp="1"/>
          </p:cNvSpPr>
          <p:nvPr>
            <p:ph type="title"/>
          </p:nvPr>
        </p:nvSpPr>
        <p:spPr/>
        <p:txBody>
          <a:bodyPr/>
          <a:lstStyle/>
          <a:p>
            <a:r>
              <a:rPr lang="en-US" dirty="0"/>
              <a:t>CAPM: Practice</a:t>
            </a:r>
          </a:p>
        </p:txBody>
      </p:sp>
      <p:sp>
        <p:nvSpPr>
          <p:cNvPr id="4" name="Slide Number Placeholder 3">
            <a:extLst>
              <a:ext uri="{FF2B5EF4-FFF2-40B4-BE49-F238E27FC236}">
                <a16:creationId xmlns:a16="http://schemas.microsoft.com/office/drawing/2014/main" id="{F9794FF4-BB96-95A2-6EA2-B3A27DF43DE4}"/>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EA4F6821-B98D-F47B-5248-9D049FA2FE13}"/>
              </a:ext>
            </a:extLst>
          </p:cNvPr>
          <p:cNvSpPr>
            <a:spLocks noGrp="1"/>
          </p:cNvSpPr>
          <p:nvPr>
            <p:ph type="ftr" sz="quarter" idx="11"/>
          </p:nvPr>
        </p:nvSpPr>
        <p:spPr/>
        <p:txBody>
          <a:bodyPr/>
          <a:lstStyle/>
          <a:p>
            <a:r>
              <a:rPr lang="en-US"/>
              <a:t>CAPM</a:t>
            </a:r>
            <a:endParaRPr lang="en-US" dirty="0"/>
          </a:p>
        </p:txBody>
      </p:sp>
      <p:sp>
        <p:nvSpPr>
          <p:cNvPr id="8" name="TextBox 7">
            <a:extLst>
              <a:ext uri="{FF2B5EF4-FFF2-40B4-BE49-F238E27FC236}">
                <a16:creationId xmlns:a16="http://schemas.microsoft.com/office/drawing/2014/main" id="{99CCB0DF-547F-8C67-DA33-1DECA306678C}"/>
              </a:ext>
            </a:extLst>
          </p:cNvPr>
          <p:cNvSpPr txBox="1"/>
          <p:nvPr/>
        </p:nvSpPr>
        <p:spPr>
          <a:xfrm>
            <a:off x="5867400" y="6158537"/>
            <a:ext cx="1747594" cy="230832"/>
          </a:xfrm>
          <a:prstGeom prst="rect">
            <a:avLst/>
          </a:prstGeom>
          <a:noFill/>
        </p:spPr>
        <p:txBody>
          <a:bodyPr wrap="none" rtlCol="0">
            <a:spAutoFit/>
          </a:bodyPr>
          <a:lstStyle/>
          <a:p>
            <a:r>
              <a:rPr lang="en-US" sz="900" dirty="0"/>
              <a:t>F-1 Br. Potash Corp (8/24)</a:t>
            </a:r>
          </a:p>
        </p:txBody>
      </p:sp>
      <p:cxnSp>
        <p:nvCxnSpPr>
          <p:cNvPr id="10" name="Straight Connector 9">
            <a:extLst>
              <a:ext uri="{FF2B5EF4-FFF2-40B4-BE49-F238E27FC236}">
                <a16:creationId xmlns:a16="http://schemas.microsoft.com/office/drawing/2014/main" id="{51646487-48FA-4EAE-2E86-D761FE5C9E7B}"/>
              </a:ext>
            </a:extLst>
          </p:cNvPr>
          <p:cNvCxnSpPr/>
          <p:nvPr/>
        </p:nvCxnSpPr>
        <p:spPr>
          <a:xfrm>
            <a:off x="4724400" y="990600"/>
            <a:ext cx="1371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9EB4235-32FA-966F-F7DA-E487DC53D76A}"/>
              </a:ext>
            </a:extLst>
          </p:cNvPr>
          <p:cNvCxnSpPr>
            <a:cxnSpLocks/>
          </p:cNvCxnSpPr>
          <p:nvPr/>
        </p:nvCxnSpPr>
        <p:spPr>
          <a:xfrm>
            <a:off x="1066800" y="11430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24A1F42-1238-05E8-429E-0A39479A2DE4}"/>
              </a:ext>
            </a:extLst>
          </p:cNvPr>
          <p:cNvCxnSpPr>
            <a:cxnSpLocks/>
          </p:cNvCxnSpPr>
          <p:nvPr/>
        </p:nvCxnSpPr>
        <p:spPr>
          <a:xfrm>
            <a:off x="457200" y="1600200"/>
            <a:ext cx="27432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D5F0EAF-19EE-A39E-2933-74F0CE72250C}"/>
              </a:ext>
            </a:extLst>
          </p:cNvPr>
          <p:cNvCxnSpPr>
            <a:cxnSpLocks/>
          </p:cNvCxnSpPr>
          <p:nvPr/>
        </p:nvCxnSpPr>
        <p:spPr>
          <a:xfrm>
            <a:off x="457200" y="2514600"/>
            <a:ext cx="14478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D59C018-6B13-99B1-1973-7EF4B125FEC4}"/>
              </a:ext>
            </a:extLst>
          </p:cNvPr>
          <p:cNvCxnSpPr>
            <a:cxnSpLocks/>
          </p:cNvCxnSpPr>
          <p:nvPr/>
        </p:nvCxnSpPr>
        <p:spPr>
          <a:xfrm>
            <a:off x="4038600" y="2209800"/>
            <a:ext cx="381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4B4C0AF-4E72-660A-3157-D0DCD06AA92C}"/>
              </a:ext>
            </a:extLst>
          </p:cNvPr>
          <p:cNvCxnSpPr>
            <a:cxnSpLocks/>
          </p:cNvCxnSpPr>
          <p:nvPr/>
        </p:nvCxnSpPr>
        <p:spPr>
          <a:xfrm>
            <a:off x="4800600" y="4572000"/>
            <a:ext cx="3813048"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0945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list of tax calculations&#10;&#10;Description automatically generated with medium confidence">
            <a:extLst>
              <a:ext uri="{FF2B5EF4-FFF2-40B4-BE49-F238E27FC236}">
                <a16:creationId xmlns:a16="http://schemas.microsoft.com/office/drawing/2014/main" id="{85709444-9B50-A088-4DF0-FC1A07ED9791}"/>
              </a:ext>
            </a:extLst>
          </p:cNvPr>
          <p:cNvPicPr>
            <a:picLocks noGrp="1" noChangeAspect="1"/>
          </p:cNvPicPr>
          <p:nvPr>
            <p:ph idx="1"/>
          </p:nvPr>
        </p:nvPicPr>
        <p:blipFill>
          <a:blip r:embed="rId2"/>
          <a:stretch>
            <a:fillRect/>
          </a:stretch>
        </p:blipFill>
        <p:spPr>
          <a:xfrm>
            <a:off x="384048" y="533400"/>
            <a:ext cx="8458200" cy="5562600"/>
          </a:xfrm>
        </p:spPr>
      </p:pic>
      <p:sp>
        <p:nvSpPr>
          <p:cNvPr id="3" name="Title 2">
            <a:extLst>
              <a:ext uri="{FF2B5EF4-FFF2-40B4-BE49-F238E27FC236}">
                <a16:creationId xmlns:a16="http://schemas.microsoft.com/office/drawing/2014/main" id="{6136FA28-E136-4E3B-19EB-940B8013EBBF}"/>
              </a:ext>
            </a:extLst>
          </p:cNvPr>
          <p:cNvSpPr>
            <a:spLocks noGrp="1"/>
          </p:cNvSpPr>
          <p:nvPr>
            <p:ph type="title"/>
          </p:nvPr>
        </p:nvSpPr>
        <p:spPr/>
        <p:txBody>
          <a:bodyPr/>
          <a:lstStyle/>
          <a:p>
            <a:r>
              <a:rPr lang="en-US" dirty="0"/>
              <a:t>CAPM: Practice</a:t>
            </a:r>
          </a:p>
        </p:txBody>
      </p:sp>
      <p:sp>
        <p:nvSpPr>
          <p:cNvPr id="4" name="Slide Number Placeholder 3">
            <a:extLst>
              <a:ext uri="{FF2B5EF4-FFF2-40B4-BE49-F238E27FC236}">
                <a16:creationId xmlns:a16="http://schemas.microsoft.com/office/drawing/2014/main" id="{B6C60097-FDA1-FA8B-D584-D3C9B8FC66D8}"/>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69B6D5B4-79C4-4C76-8120-9C063D0B66EF}"/>
              </a:ext>
            </a:extLst>
          </p:cNvPr>
          <p:cNvSpPr>
            <a:spLocks noGrp="1"/>
          </p:cNvSpPr>
          <p:nvPr>
            <p:ph type="ftr" sz="quarter" idx="11"/>
          </p:nvPr>
        </p:nvSpPr>
        <p:spPr/>
        <p:txBody>
          <a:bodyPr/>
          <a:lstStyle/>
          <a:p>
            <a:r>
              <a:rPr lang="en-US"/>
              <a:t>CAPM</a:t>
            </a:r>
            <a:endParaRPr lang="en-US" dirty="0"/>
          </a:p>
        </p:txBody>
      </p:sp>
      <p:sp>
        <p:nvSpPr>
          <p:cNvPr id="8" name="TextBox 7">
            <a:extLst>
              <a:ext uri="{FF2B5EF4-FFF2-40B4-BE49-F238E27FC236}">
                <a16:creationId xmlns:a16="http://schemas.microsoft.com/office/drawing/2014/main" id="{514FDFED-39F7-2CCE-8E84-18C2A323D9F3}"/>
              </a:ext>
            </a:extLst>
          </p:cNvPr>
          <p:cNvSpPr txBox="1"/>
          <p:nvPr/>
        </p:nvSpPr>
        <p:spPr>
          <a:xfrm>
            <a:off x="5681609" y="6195317"/>
            <a:ext cx="1747594" cy="230832"/>
          </a:xfrm>
          <a:prstGeom prst="rect">
            <a:avLst/>
          </a:prstGeom>
          <a:noFill/>
        </p:spPr>
        <p:txBody>
          <a:bodyPr wrap="none" rtlCol="0">
            <a:spAutoFit/>
          </a:bodyPr>
          <a:lstStyle/>
          <a:p>
            <a:r>
              <a:rPr lang="en-US" sz="900" dirty="0"/>
              <a:t>F-1 Br. Potash Corp (8/24)</a:t>
            </a:r>
          </a:p>
        </p:txBody>
      </p:sp>
      <p:cxnSp>
        <p:nvCxnSpPr>
          <p:cNvPr id="9" name="Straight Connector 8">
            <a:extLst>
              <a:ext uri="{FF2B5EF4-FFF2-40B4-BE49-F238E27FC236}">
                <a16:creationId xmlns:a16="http://schemas.microsoft.com/office/drawing/2014/main" id="{C8EBA6DA-C96C-57C1-13E6-F28B1A34005C}"/>
              </a:ext>
            </a:extLst>
          </p:cNvPr>
          <p:cNvCxnSpPr>
            <a:cxnSpLocks/>
          </p:cNvCxnSpPr>
          <p:nvPr/>
        </p:nvCxnSpPr>
        <p:spPr>
          <a:xfrm>
            <a:off x="3200400" y="1524000"/>
            <a:ext cx="1143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92AC3A-DAE3-82E6-BE49-50E86816B0B4}"/>
              </a:ext>
            </a:extLst>
          </p:cNvPr>
          <p:cNvCxnSpPr>
            <a:cxnSpLocks/>
          </p:cNvCxnSpPr>
          <p:nvPr/>
        </p:nvCxnSpPr>
        <p:spPr>
          <a:xfrm>
            <a:off x="914400" y="1828800"/>
            <a:ext cx="1752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AAC96AE-CE8A-867B-D77A-1E0361BE87C2}"/>
              </a:ext>
            </a:extLst>
          </p:cNvPr>
          <p:cNvCxnSpPr>
            <a:cxnSpLocks/>
          </p:cNvCxnSpPr>
          <p:nvPr/>
        </p:nvCxnSpPr>
        <p:spPr>
          <a:xfrm>
            <a:off x="3048000" y="2362200"/>
            <a:ext cx="1143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582F832-4DE1-0961-D3B4-E660D4009681}"/>
              </a:ext>
            </a:extLst>
          </p:cNvPr>
          <p:cNvCxnSpPr>
            <a:cxnSpLocks/>
          </p:cNvCxnSpPr>
          <p:nvPr/>
        </p:nvCxnSpPr>
        <p:spPr>
          <a:xfrm>
            <a:off x="1676400" y="2743200"/>
            <a:ext cx="32004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5548E9F-F8AD-5070-7BE5-8BFAC990977C}"/>
              </a:ext>
            </a:extLst>
          </p:cNvPr>
          <p:cNvCxnSpPr>
            <a:cxnSpLocks/>
          </p:cNvCxnSpPr>
          <p:nvPr/>
        </p:nvCxnSpPr>
        <p:spPr>
          <a:xfrm>
            <a:off x="1371600" y="3200400"/>
            <a:ext cx="1143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A720915-E743-0B9C-76ED-626462EBD854}"/>
              </a:ext>
            </a:extLst>
          </p:cNvPr>
          <p:cNvCxnSpPr>
            <a:cxnSpLocks/>
          </p:cNvCxnSpPr>
          <p:nvPr/>
        </p:nvCxnSpPr>
        <p:spPr>
          <a:xfrm>
            <a:off x="800100" y="5029200"/>
            <a:ext cx="8001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CB89C4-C7D7-D16A-B3A9-0417D7167D5C}"/>
              </a:ext>
            </a:extLst>
          </p:cNvPr>
          <p:cNvCxnSpPr>
            <a:cxnSpLocks/>
          </p:cNvCxnSpPr>
          <p:nvPr/>
        </p:nvCxnSpPr>
        <p:spPr>
          <a:xfrm>
            <a:off x="581346" y="5410200"/>
            <a:ext cx="254285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90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charset="2"/>
              <a:buChar char="§"/>
            </a:pPr>
            <a:r>
              <a:rPr lang="en-US" sz="2000" dirty="0">
                <a:latin typeface="Calibri"/>
                <a:cs typeface="Calibri"/>
              </a:rPr>
              <a:t>Investors care only about means and variances (</a:t>
            </a:r>
            <a:r>
              <a:rPr lang="en-US" sz="2000" dirty="0" err="1">
                <a:latin typeface="Calibri"/>
                <a:cs typeface="Calibri"/>
              </a:rPr>
              <a:t>SDs</a:t>
            </a:r>
            <a:r>
              <a:rPr lang="en-US" sz="2000" dirty="0">
                <a:latin typeface="Calibri"/>
                <a:cs typeface="Calibri"/>
              </a:rPr>
              <a:t>)</a:t>
            </a:r>
          </a:p>
          <a:p>
            <a:pPr>
              <a:buFont typeface="Wingdings" charset="2"/>
              <a:buChar char="§"/>
            </a:pPr>
            <a:r>
              <a:rPr lang="en-US" sz="2000" dirty="0">
                <a:latin typeface="Calibri"/>
                <a:cs typeface="Calibri"/>
              </a:rPr>
              <a:t>Markets are frictionless</a:t>
            </a:r>
          </a:p>
          <a:p>
            <a:pPr lvl="1"/>
            <a:r>
              <a:rPr lang="en-US" sz="1850" dirty="0">
                <a:latin typeface="Calibri"/>
                <a:cs typeface="Calibri"/>
              </a:rPr>
              <a:t>No Taxes</a:t>
            </a:r>
          </a:p>
          <a:p>
            <a:pPr lvl="1"/>
            <a:r>
              <a:rPr lang="en-US" sz="2000" dirty="0">
                <a:latin typeface="Calibri"/>
                <a:cs typeface="Calibri"/>
              </a:rPr>
              <a:t>No Transaction costs</a:t>
            </a:r>
          </a:p>
          <a:p>
            <a:pPr lvl="1"/>
            <a:r>
              <a:rPr lang="en-US" sz="2000" dirty="0">
                <a:latin typeface="Calibri"/>
                <a:cs typeface="Calibri"/>
              </a:rPr>
              <a:t>Same investment choices for everyone</a:t>
            </a:r>
          </a:p>
          <a:p>
            <a:pPr>
              <a:buFont typeface="Wingdings" charset="2"/>
              <a:buChar char="§"/>
            </a:pPr>
            <a:r>
              <a:rPr lang="en-US" sz="2000" dirty="0">
                <a:latin typeface="Calibri"/>
                <a:cs typeface="Calibri"/>
              </a:rPr>
              <a:t>Markets are efficient</a:t>
            </a:r>
          </a:p>
          <a:p>
            <a:pPr>
              <a:buFont typeface="Wingdings" charset="2"/>
              <a:buChar char="§"/>
            </a:pPr>
            <a:r>
              <a:rPr lang="en-US" sz="2000" dirty="0">
                <a:latin typeface="Calibri"/>
                <a:cs typeface="Calibri"/>
              </a:rPr>
              <a:t>Same risk-free rates for borrowing and lending</a:t>
            </a:r>
          </a:p>
          <a:p>
            <a:pPr>
              <a:buFont typeface="Wingdings" charset="2"/>
              <a:buChar char="§"/>
            </a:pPr>
            <a:r>
              <a:rPr lang="en-US" sz="2000" dirty="0">
                <a:latin typeface="Calibri"/>
                <a:cs typeface="Calibri"/>
              </a:rPr>
              <a:t>All model parameters are perfectly known</a:t>
            </a:r>
          </a:p>
          <a:p>
            <a:pPr lvl="1"/>
            <a:r>
              <a:rPr lang="en-US" sz="2000" i="1" dirty="0">
                <a:latin typeface="Calibri"/>
                <a:cs typeface="Calibri"/>
              </a:rPr>
              <a:t>E(r)</a:t>
            </a:r>
            <a:r>
              <a:rPr lang="en-US" sz="2000" dirty="0">
                <a:latin typeface="Calibri"/>
                <a:cs typeface="Calibri"/>
              </a:rPr>
              <a:t> of every stock, bond, </a:t>
            </a:r>
            <a:r>
              <a:rPr lang="en-US" sz="2000" i="1" dirty="0">
                <a:latin typeface="Calibri"/>
                <a:cs typeface="Calibri"/>
              </a:rPr>
              <a:t>etc</a:t>
            </a:r>
            <a:r>
              <a:rPr lang="en-US" sz="2000" dirty="0">
                <a:latin typeface="Calibri"/>
                <a:cs typeface="Calibri"/>
              </a:rPr>
              <a:t>.</a:t>
            </a:r>
          </a:p>
          <a:p>
            <a:pPr lvl="1"/>
            <a:r>
              <a:rPr lang="en-US" sz="2000" dirty="0">
                <a:latin typeface="Calibri"/>
                <a:cs typeface="Calibri"/>
              </a:rPr>
              <a:t>All </a:t>
            </a:r>
            <a:r>
              <a:rPr lang="en-US" sz="2000" i="1" dirty="0">
                <a:latin typeface="Calibri"/>
                <a:cs typeface="Calibri"/>
              </a:rPr>
              <a:t>expected </a:t>
            </a:r>
            <a:r>
              <a:rPr lang="en-US" sz="2000" dirty="0" err="1">
                <a:latin typeface="Calibri"/>
                <a:cs typeface="Calibri"/>
              </a:rPr>
              <a:t>covariances</a:t>
            </a:r>
            <a:r>
              <a:rPr lang="en-US" sz="2000" dirty="0">
                <a:latin typeface="Calibri"/>
                <a:cs typeface="Calibri"/>
              </a:rPr>
              <a:t> (betas) are known</a:t>
            </a:r>
          </a:p>
          <a:p>
            <a:endParaRPr lang="en-US" dirty="0"/>
          </a:p>
        </p:txBody>
      </p:sp>
      <p:sp>
        <p:nvSpPr>
          <p:cNvPr id="3" name="Title 2"/>
          <p:cNvSpPr>
            <a:spLocks noGrp="1"/>
          </p:cNvSpPr>
          <p:nvPr>
            <p:ph type="title"/>
          </p:nvPr>
        </p:nvSpPr>
        <p:spPr/>
        <p:txBody>
          <a:bodyPr/>
          <a:lstStyle/>
          <a:p>
            <a:r>
              <a:rPr lang="en-US" sz="1800" dirty="0" err="1">
                <a:solidFill>
                  <a:srgbClr val="010004"/>
                </a:solidFill>
                <a:ea typeface="ＭＳ Ｐゴシック" charset="0"/>
                <a:cs typeface="ＭＳ Ｐゴシック" charset="0"/>
              </a:rPr>
              <a:t>CAPM</a:t>
            </a:r>
            <a:r>
              <a:rPr lang="en-US" sz="1800" dirty="0">
                <a:solidFill>
                  <a:srgbClr val="010004"/>
                </a:solidFill>
                <a:ea typeface="ＭＳ Ｐゴシック" charset="0"/>
                <a:cs typeface="ＭＳ Ｐゴシック" charset="0"/>
              </a:rPr>
              <a:t> Assumptions</a:t>
            </a:r>
            <a:endParaRPr lang="en-US" dirty="0"/>
          </a:p>
        </p:txBody>
      </p:sp>
      <p:sp>
        <p:nvSpPr>
          <p:cNvPr id="5" name="Footer Placeholder 4"/>
          <p:cNvSpPr>
            <a:spLocks noGrp="1"/>
          </p:cNvSpPr>
          <p:nvPr>
            <p:ph type="ftr" sz="quarter" idx="11"/>
          </p:nvPr>
        </p:nvSpPr>
        <p:spPr/>
        <p:txBody>
          <a:bodyPr/>
          <a:lstStyle/>
          <a:p>
            <a:r>
              <a:rPr lang="en-US" dirty="0" err="1"/>
              <a:t>CAPM</a:t>
            </a:r>
            <a:endParaRPr lang="en-US" dirty="0"/>
          </a:p>
        </p:txBody>
      </p:sp>
      <p:sp>
        <p:nvSpPr>
          <p:cNvPr id="7" name="Rectangle 6"/>
          <p:cNvSpPr/>
          <p:nvPr/>
        </p:nvSpPr>
        <p:spPr>
          <a:xfrm>
            <a:off x="765048" y="4876800"/>
            <a:ext cx="7696200" cy="646331"/>
          </a:xfrm>
          <a:prstGeom prst="rect">
            <a:avLst/>
          </a:prstGeom>
          <a:ln w="31750">
            <a:solidFill>
              <a:srgbClr val="FF0021"/>
            </a:solidFill>
          </a:ln>
        </p:spPr>
        <p:txBody>
          <a:bodyPr wrap="square">
            <a:spAutoFit/>
          </a:bodyPr>
          <a:lstStyle/>
          <a:p>
            <a:pPr eaLnBrk="1" hangingPunct="1">
              <a:buFontTx/>
              <a:buChar char="•"/>
            </a:pPr>
            <a:r>
              <a:rPr lang="en-US" b="1" u="sng" dirty="0">
                <a:latin typeface="Calibri" charset="0"/>
                <a:ea typeface="Calibri" charset="0"/>
                <a:cs typeface="Calibri" charset="0"/>
              </a:rPr>
              <a:t>Implication</a:t>
            </a:r>
            <a:r>
              <a:rPr lang="en-US" b="1" dirty="0">
                <a:latin typeface="Calibri" charset="0"/>
                <a:ea typeface="Calibri" charset="0"/>
                <a:cs typeface="Calibri" charset="0"/>
              </a:rPr>
              <a:t>:  Under the </a:t>
            </a:r>
            <a:r>
              <a:rPr lang="en-US" b="1" dirty="0" err="1">
                <a:latin typeface="Calibri" charset="0"/>
                <a:ea typeface="Calibri" charset="0"/>
                <a:cs typeface="Calibri" charset="0"/>
              </a:rPr>
              <a:t>CAPM</a:t>
            </a:r>
            <a:r>
              <a:rPr lang="en-US" b="1" dirty="0">
                <a:latin typeface="Calibri" charset="0"/>
                <a:ea typeface="Calibri" charset="0"/>
                <a:cs typeface="Calibri" charset="0"/>
              </a:rPr>
              <a:t> assumptions, if a risk-free asset exists, every investor should hold a combination of the </a:t>
            </a:r>
            <a:r>
              <a:rPr lang="en-US" b="1" i="1" dirty="0">
                <a:latin typeface="Calibri" charset="0"/>
                <a:ea typeface="Calibri" charset="0"/>
                <a:cs typeface="Calibri" charset="0"/>
              </a:rPr>
              <a:t>market portfolio </a:t>
            </a:r>
            <a:r>
              <a:rPr lang="en-US" b="1" dirty="0">
                <a:latin typeface="Calibri" charset="0"/>
                <a:ea typeface="Calibri" charset="0"/>
                <a:cs typeface="Calibri" charset="0"/>
              </a:rPr>
              <a:t>and risk-free asset</a:t>
            </a:r>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147276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2210"/>
          <a:stretch/>
        </p:blipFill>
        <p:spPr>
          <a:xfrm>
            <a:off x="763524" y="914400"/>
            <a:ext cx="7699248" cy="5037611"/>
          </a:xfrm>
        </p:spPr>
      </p:pic>
      <p:sp>
        <p:nvSpPr>
          <p:cNvPr id="3" name="Title 2"/>
          <p:cNvSpPr>
            <a:spLocks noGrp="1"/>
          </p:cNvSpPr>
          <p:nvPr>
            <p:ph type="title"/>
          </p:nvPr>
        </p:nvSpPr>
        <p:spPr/>
        <p:txBody>
          <a:bodyPr/>
          <a:lstStyle/>
          <a:p>
            <a:r>
              <a:rPr lang="en-US" sz="1600" dirty="0" err="1">
                <a:solidFill>
                  <a:srgbClr val="010004"/>
                </a:solidFill>
                <a:ea typeface="ＭＳ Ｐゴシック" charset="0"/>
                <a:cs typeface="ＭＳ Ｐゴシック" charset="0"/>
              </a:rPr>
              <a:t>CAPM</a:t>
            </a:r>
            <a:endParaRPr lang="en-US" dirty="0"/>
          </a:p>
        </p:txBody>
      </p:sp>
      <p:sp>
        <p:nvSpPr>
          <p:cNvPr id="5" name="Footer Placeholder 4"/>
          <p:cNvSpPr>
            <a:spLocks noGrp="1"/>
          </p:cNvSpPr>
          <p:nvPr>
            <p:ph type="ftr" sz="quarter" idx="11"/>
          </p:nvPr>
        </p:nvSpPr>
        <p:spPr/>
        <p:txBody>
          <a:bodyPr/>
          <a:lstStyle/>
          <a:p>
            <a:r>
              <a:rPr lang="en-US" dirty="0"/>
              <a:t>CAPM</a:t>
            </a:r>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extLst>
      <p:ext uri="{BB962C8B-B14F-4D97-AF65-F5344CB8AC3E}">
        <p14:creationId xmlns:p14="http://schemas.microsoft.com/office/powerpoint/2010/main" val="885176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sz="2400" b="1" dirty="0">
                    <a:solidFill>
                      <a:srgbClr val="010004"/>
                    </a:solidFill>
                    <a:ea typeface="ＭＳ Ｐゴシック" charset="0"/>
                    <a:cs typeface="ＭＳ Ｐゴシック" charset="0"/>
                  </a:rPr>
                  <a:t>The</a:t>
                </a:r>
                <a:r>
                  <a:rPr lang="en-US" sz="2400" dirty="0">
                    <a:solidFill>
                      <a:srgbClr val="010004"/>
                    </a:solidFill>
                    <a:ea typeface="ＭＳ Ｐゴシック" charset="0"/>
                    <a:cs typeface="ＭＳ Ｐゴシック" charset="0"/>
                  </a:rPr>
                  <a:t> </a:t>
                </a:r>
                <a:r>
                  <a:rPr lang="en-US" sz="2400" b="1" dirty="0">
                    <a:solidFill>
                      <a:srgbClr val="010004"/>
                    </a:solidFill>
                    <a:ea typeface="ＭＳ Ｐゴシック" charset="0"/>
                    <a:cs typeface="ＭＳ Ｐゴシック" charset="0"/>
                  </a:rPr>
                  <a:t>Capital Asset Pricing Model (</a:t>
                </a:r>
                <a:r>
                  <a:rPr lang="en-US" sz="2400" b="1" dirty="0" err="1">
                    <a:solidFill>
                      <a:srgbClr val="010004"/>
                    </a:solidFill>
                    <a:ea typeface="ＭＳ Ｐゴシック" charset="0"/>
                    <a:cs typeface="ＭＳ Ｐゴシック" charset="0"/>
                  </a:rPr>
                  <a:t>CAPM</a:t>
                </a:r>
                <a:r>
                  <a:rPr lang="en-US" sz="2400" b="1" dirty="0">
                    <a:solidFill>
                      <a:srgbClr val="010004"/>
                    </a:solidFill>
                    <a:ea typeface="ＭＳ Ｐゴシック" charset="0"/>
                    <a:cs typeface="ＭＳ Ｐゴシック" charset="0"/>
                  </a:rPr>
                  <a:t>)</a:t>
                </a:r>
              </a:p>
              <a:p>
                <a:endParaRPr lang="en-US" sz="2400"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pPr eaLnBrk="0" hangingPunct="0">
                  <a:lnSpc>
                    <a:spcPct val="90000"/>
                  </a:lnSpc>
                  <a:buSzPct val="90000"/>
                  <a:buFont typeface="Wingdings" charset="2"/>
                  <a:buChar char="§"/>
                </a:pPr>
                <a:r>
                  <a:rPr lang="en-US" sz="2400" dirty="0">
                    <a:latin typeface="Calibri"/>
                    <a:cs typeface="Calibri"/>
                  </a:rPr>
                  <a:t>Assume β</a:t>
                </a:r>
                <a:r>
                  <a:rPr lang="en-US" sz="2400" baseline="-25000" dirty="0" err="1">
                    <a:latin typeface="Calibri"/>
                    <a:cs typeface="Calibri"/>
                  </a:rPr>
                  <a:t>i</a:t>
                </a:r>
                <a:r>
                  <a:rPr lang="en-US" sz="2400" dirty="0">
                    <a:latin typeface="Calibri"/>
                    <a:cs typeface="Calibri"/>
                  </a:rPr>
                  <a:t> = 0,  then the </a:t>
                </a:r>
                <a:r>
                  <a:rPr lang="en-US" sz="2400" i="1" dirty="0">
                    <a:latin typeface="Calibri"/>
                    <a:cs typeface="Calibri"/>
                  </a:rPr>
                  <a:t>E(r) </a:t>
                </a:r>
                <a:r>
                  <a:rPr lang="en-US" sz="2400" dirty="0">
                    <a:latin typeface="Calibri"/>
                    <a:cs typeface="Calibri"/>
                  </a:rPr>
                  <a:t>is </a:t>
                </a:r>
                <a:r>
                  <a:rPr lang="en-US" sz="2400" i="1" dirty="0">
                    <a:latin typeface="Calibri"/>
                    <a:cs typeface="Calibri"/>
                  </a:rPr>
                  <a:t>R</a:t>
                </a:r>
                <a:r>
                  <a:rPr lang="en-US" sz="2400" i="1" baseline="-25000" dirty="0">
                    <a:latin typeface="Calibri"/>
                    <a:cs typeface="Calibri"/>
                  </a:rPr>
                  <a:t>F</a:t>
                </a:r>
                <a:endParaRPr lang="en-US" sz="2400" dirty="0">
                  <a:latin typeface="Calibri"/>
                  <a:cs typeface="Calibri"/>
                </a:endParaRPr>
              </a:p>
              <a:p>
                <a:pPr eaLnBrk="0" hangingPunct="0">
                  <a:lnSpc>
                    <a:spcPct val="90000"/>
                  </a:lnSpc>
                  <a:buSzPct val="90000"/>
                  <a:buFont typeface="Wingdings" charset="2"/>
                  <a:buChar char="§"/>
                </a:pPr>
                <a:r>
                  <a:rPr lang="en-US" sz="2400" dirty="0">
                    <a:latin typeface="Calibri"/>
                    <a:cs typeface="Calibri"/>
                  </a:rPr>
                  <a:t>Assume</a:t>
                </a:r>
                <a:r>
                  <a:rPr lang="en-US" sz="2400" dirty="0">
                    <a:solidFill>
                      <a:schemeClr val="bg1"/>
                    </a:solidFill>
                    <a:latin typeface="Calibri"/>
                    <a:cs typeface="Calibri"/>
                  </a:rPr>
                  <a:t> </a:t>
                </a:r>
                <a:r>
                  <a:rPr lang="en-US" sz="2400" dirty="0">
                    <a:latin typeface="Calibri"/>
                    <a:cs typeface="Calibri"/>
                  </a:rPr>
                  <a:t>β</a:t>
                </a:r>
                <a:r>
                  <a:rPr lang="en-US" sz="2400" baseline="-25000" dirty="0" err="1">
                    <a:latin typeface="Calibri"/>
                    <a:cs typeface="Calibri"/>
                  </a:rPr>
                  <a:t>i</a:t>
                </a:r>
                <a:r>
                  <a:rPr lang="en-US" sz="2400" dirty="0">
                    <a:latin typeface="Calibri"/>
                    <a:cs typeface="Calibri"/>
                  </a:rPr>
                  <a:t> = 1,  then</a:t>
                </a:r>
                <a:r>
                  <a:rPr lang="en-US" sz="2400" b="1" dirty="0">
                    <a:solidFill>
                      <a:srgbClr val="010004"/>
                    </a:solidFill>
                  </a:rPr>
                  <a:t> </a:t>
                </a:r>
                <a14:m>
                  <m:oMath xmlns:m="http://schemas.openxmlformats.org/officeDocument/2006/math">
                    <m:r>
                      <a:rPr lang="en-US" sz="2400" b="1" i="1">
                        <a:solidFill>
                          <a:srgbClr val="010004"/>
                        </a:solidFill>
                        <a:latin typeface="Cambria Math" charset="0"/>
                      </a:rPr>
                      <m:t>𝑬</m:t>
                    </m:r>
                    <m:r>
                      <a:rPr lang="en-US" sz="2400" b="1" i="1">
                        <a:solidFill>
                          <a:srgbClr val="010004"/>
                        </a:solidFill>
                        <a:latin typeface="Cambria Math" charset="0"/>
                      </a:rPr>
                      <m:t>(</m:t>
                    </m:r>
                    <m:sSub>
                      <m:sSubPr>
                        <m:ctrlPr>
                          <a:rPr lang="en-US" sz="2400" b="1" i="1">
                            <a:solidFill>
                              <a:srgbClr val="010004"/>
                            </a:solidFill>
                            <a:latin typeface="Cambria Math" panose="02040503050406030204" pitchFamily="18" charset="0"/>
                          </a:rPr>
                        </m:ctrlPr>
                      </m:sSubPr>
                      <m:e>
                        <m:r>
                          <a:rPr lang="en-US" sz="2400" b="1" i="1">
                            <a:solidFill>
                              <a:srgbClr val="010004"/>
                            </a:solidFill>
                            <a:latin typeface="Cambria Math" charset="0"/>
                          </a:rPr>
                          <m:t>𝑹</m:t>
                        </m:r>
                      </m:e>
                      <m:sub>
                        <m:r>
                          <a:rPr lang="en-US" sz="2400" b="1" i="1">
                            <a:solidFill>
                              <a:srgbClr val="010004"/>
                            </a:solidFill>
                            <a:latin typeface="Cambria Math" charset="0"/>
                          </a:rPr>
                          <m:t>𝒊</m:t>
                        </m:r>
                      </m:sub>
                    </m:sSub>
                    <m:r>
                      <a:rPr lang="en-US" sz="2400" b="1" i="1">
                        <a:solidFill>
                          <a:srgbClr val="010004"/>
                        </a:solidFill>
                        <a:latin typeface="Cambria Math" charset="0"/>
                      </a:rPr>
                      <m:t>)</m:t>
                    </m:r>
                  </m:oMath>
                </a14:m>
                <a:r>
                  <a:rPr lang="en-US" sz="2400" b="1" dirty="0">
                    <a:solidFill>
                      <a:srgbClr val="010004"/>
                    </a:solidFill>
                  </a:rPr>
                  <a:t> = </a:t>
                </a:r>
                <a14:m>
                  <m:oMath xmlns:m="http://schemas.openxmlformats.org/officeDocument/2006/math">
                    <m:r>
                      <a:rPr lang="en-US" sz="2400" b="1" i="1">
                        <a:solidFill>
                          <a:srgbClr val="010004"/>
                        </a:solidFill>
                        <a:latin typeface="Cambria Math" charset="0"/>
                      </a:rPr>
                      <m:t>𝑬</m:t>
                    </m:r>
                    <m:r>
                      <a:rPr lang="en-US" sz="2400" b="1" i="1">
                        <a:solidFill>
                          <a:srgbClr val="010004"/>
                        </a:solidFill>
                        <a:latin typeface="Cambria Math" charset="0"/>
                      </a:rPr>
                      <m:t>(</m:t>
                    </m:r>
                    <m:sSub>
                      <m:sSubPr>
                        <m:ctrlPr>
                          <a:rPr lang="en-US" sz="2400" b="1" i="1">
                            <a:solidFill>
                              <a:srgbClr val="010004"/>
                            </a:solidFill>
                            <a:latin typeface="Cambria Math" panose="02040503050406030204" pitchFamily="18" charset="0"/>
                          </a:rPr>
                        </m:ctrlPr>
                      </m:sSubPr>
                      <m:e>
                        <m:r>
                          <a:rPr lang="en-US" sz="2400" b="1" i="1">
                            <a:solidFill>
                              <a:srgbClr val="010004"/>
                            </a:solidFill>
                            <a:latin typeface="Cambria Math" charset="0"/>
                          </a:rPr>
                          <m:t>𝑹</m:t>
                        </m:r>
                      </m:e>
                      <m:sub>
                        <m:r>
                          <a:rPr lang="en-US" sz="2400" b="1" i="1">
                            <a:solidFill>
                              <a:srgbClr val="010004"/>
                            </a:solidFill>
                            <a:latin typeface="Cambria Math" charset="0"/>
                          </a:rPr>
                          <m:t>𝑴</m:t>
                        </m:r>
                      </m:sub>
                    </m:sSub>
                    <m:r>
                      <a:rPr lang="en-US" sz="2400" b="1" i="1">
                        <a:solidFill>
                          <a:srgbClr val="010004"/>
                        </a:solidFill>
                        <a:latin typeface="Cambria Math" charset="0"/>
                      </a:rPr>
                      <m:t>)</m:t>
                    </m:r>
                  </m:oMath>
                </a14:m>
                <a:r>
                  <a:rPr lang="en-US" sz="2400" b="1" dirty="0">
                    <a:solidFill>
                      <a:srgbClr val="010004"/>
                    </a:solidFill>
                  </a:rPr>
                  <a:t> </a:t>
                </a:r>
                <a:endParaRPr lang="en-US" sz="2400" dirty="0">
                  <a:latin typeface="Calibri"/>
                  <a:cs typeface="Calibri"/>
                </a:endParaRPr>
              </a:p>
              <a:p>
                <a:pPr eaLnBrk="0" hangingPunct="0">
                  <a:lnSpc>
                    <a:spcPct val="90000"/>
                  </a:lnSpc>
                  <a:buSzPct val="90000"/>
                  <a:buFont typeface="Wingdings" charset="2"/>
                  <a:buChar char="§"/>
                </a:pPr>
                <a:r>
                  <a:rPr lang="en-US" sz="2400" dirty="0">
                    <a:latin typeface="Calibri"/>
                    <a:cs typeface="Calibri"/>
                  </a:rPr>
                  <a:t>Assume β</a:t>
                </a:r>
                <a:r>
                  <a:rPr lang="en-US" sz="2400" baseline="-25000" dirty="0" err="1">
                    <a:latin typeface="Calibri"/>
                    <a:cs typeface="Calibri"/>
                  </a:rPr>
                  <a:t>i</a:t>
                </a:r>
                <a:r>
                  <a:rPr lang="en-US" sz="2400" dirty="0">
                    <a:latin typeface="Calibri"/>
                    <a:cs typeface="Calibri"/>
                  </a:rPr>
                  <a:t> = -1, </a:t>
                </a:r>
                <a:r>
                  <a:rPr lang="en-US" sz="2400" i="1" dirty="0">
                    <a:latin typeface="Calibri"/>
                    <a:cs typeface="Calibri"/>
                  </a:rPr>
                  <a:t>R</a:t>
                </a:r>
                <a:r>
                  <a:rPr lang="en-US" sz="2400" i="1" baseline="-25000" dirty="0">
                    <a:latin typeface="Calibri"/>
                    <a:cs typeface="Calibri"/>
                  </a:rPr>
                  <a:t>i</a:t>
                </a:r>
                <a:r>
                  <a:rPr lang="en-US" sz="2400" dirty="0">
                    <a:latin typeface="Calibri"/>
                    <a:cs typeface="Calibri"/>
                  </a:rPr>
                  <a:t> is negative if market premium is greater than R</a:t>
                </a:r>
                <a:r>
                  <a:rPr lang="en-US" sz="2400" baseline="-25000" dirty="0">
                    <a:latin typeface="Calibri"/>
                    <a:cs typeface="Calibri"/>
                  </a:rPr>
                  <a:t>f</a:t>
                </a:r>
                <a:r>
                  <a:rPr lang="en-US" sz="2400" dirty="0">
                    <a:latin typeface="Calibri"/>
                    <a:cs typeface="Calibri"/>
                  </a:rPr>
                  <a:t> </a:t>
                </a:r>
              </a:p>
              <a:p>
                <a:pPr eaLnBrk="0" hangingPunct="0">
                  <a:lnSpc>
                    <a:spcPct val="90000"/>
                  </a:lnSpc>
                  <a:buSzPct val="90000"/>
                  <a:buFont typeface="Wingdings" charset="2"/>
                  <a:buChar char="§"/>
                </a:pPr>
                <a:r>
                  <a:rPr lang="en-US" sz="2400" dirty="0">
                    <a:latin typeface="Calibri"/>
                    <a:cs typeface="Calibri"/>
                  </a:rPr>
                  <a:t>Note:  </a:t>
                </a:r>
                <a:r>
                  <a:rPr lang="en-US" sz="2400" i="1" dirty="0" err="1">
                    <a:latin typeface="Calibri"/>
                    <a:cs typeface="Calibri"/>
                  </a:rPr>
                  <a:t>SDev</a:t>
                </a:r>
                <a:r>
                  <a:rPr lang="en-US" sz="2400" baseline="-25000" dirty="0" err="1">
                    <a:latin typeface="Calibri"/>
                    <a:cs typeface="Calibri"/>
                  </a:rPr>
                  <a:t>i</a:t>
                </a:r>
                <a:r>
                  <a:rPr lang="en-US" sz="2400" dirty="0">
                    <a:latin typeface="Calibri"/>
                    <a:cs typeface="Calibri"/>
                  </a:rPr>
                  <a:t> is irrelevant</a:t>
                </a:r>
              </a:p>
              <a:p>
                <a:endParaRPr lang="en-US" b="1" dirty="0">
                  <a:solidFill>
                    <a:srgbClr val="010004"/>
                  </a:solidFill>
                  <a:ea typeface="ＭＳ Ｐゴシック" charset="0"/>
                  <a:cs typeface="ＭＳ Ｐゴシック" charset="0"/>
                </a:endParaRP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750" t="-109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ea typeface="ＭＳ Ｐゴシック" charset="0"/>
                <a:cs typeface="ＭＳ Ｐゴシック" charset="0"/>
              </a:rPr>
              <a:t>Expected Return on an Individual Security</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Text Box 9"/>
          <p:cNvSpPr txBox="1">
            <a:spLocks noChangeArrowheads="1"/>
          </p:cNvSpPr>
          <p:nvPr/>
        </p:nvSpPr>
        <p:spPr bwMode="auto">
          <a:xfrm>
            <a:off x="685800" y="2914650"/>
            <a:ext cx="1738313"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Calibri"/>
                <a:cs typeface="Calibri"/>
              </a:rPr>
              <a:t>Expected return on a security</a:t>
            </a:r>
          </a:p>
        </p:txBody>
      </p:sp>
      <p:sp>
        <p:nvSpPr>
          <p:cNvPr id="7" name="Text Box 10"/>
          <p:cNvSpPr txBox="1">
            <a:spLocks noChangeArrowheads="1"/>
          </p:cNvSpPr>
          <p:nvPr/>
        </p:nvSpPr>
        <p:spPr bwMode="auto">
          <a:xfrm>
            <a:off x="2503488" y="3279775"/>
            <a:ext cx="6000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a:t>
            </a:r>
          </a:p>
        </p:txBody>
      </p:sp>
      <p:sp>
        <p:nvSpPr>
          <p:cNvPr id="8" name="Text Box 11"/>
          <p:cNvSpPr txBox="1">
            <a:spLocks noChangeArrowheads="1"/>
          </p:cNvSpPr>
          <p:nvPr/>
        </p:nvSpPr>
        <p:spPr bwMode="auto">
          <a:xfrm>
            <a:off x="2914196" y="3279775"/>
            <a:ext cx="16414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Calibri"/>
                <a:cs typeface="Calibri"/>
              </a:rPr>
              <a:t>Risk-free rate</a:t>
            </a:r>
          </a:p>
        </p:txBody>
      </p:sp>
      <p:sp>
        <p:nvSpPr>
          <p:cNvPr id="9" name="Text Box 12"/>
          <p:cNvSpPr txBox="1">
            <a:spLocks noChangeArrowheads="1"/>
          </p:cNvSpPr>
          <p:nvPr/>
        </p:nvSpPr>
        <p:spPr bwMode="auto">
          <a:xfrm>
            <a:off x="4390132" y="3295650"/>
            <a:ext cx="6000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a:t>
            </a:r>
          </a:p>
        </p:txBody>
      </p:sp>
      <p:sp>
        <p:nvSpPr>
          <p:cNvPr id="10" name="Text Box 13"/>
          <p:cNvSpPr txBox="1">
            <a:spLocks noChangeArrowheads="1"/>
          </p:cNvSpPr>
          <p:nvPr/>
        </p:nvSpPr>
        <p:spPr bwMode="auto">
          <a:xfrm>
            <a:off x="4648200" y="3067050"/>
            <a:ext cx="1931988"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Calibri"/>
                <a:cs typeface="Calibri"/>
              </a:rPr>
              <a:t>Beta of the security</a:t>
            </a:r>
          </a:p>
        </p:txBody>
      </p:sp>
      <p:sp>
        <p:nvSpPr>
          <p:cNvPr id="11" name="Text Box 14"/>
          <p:cNvSpPr txBox="1">
            <a:spLocks noChangeArrowheads="1"/>
          </p:cNvSpPr>
          <p:nvPr/>
        </p:nvSpPr>
        <p:spPr bwMode="auto">
          <a:xfrm>
            <a:off x="6248400" y="3295650"/>
            <a:ext cx="6762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x</a:t>
            </a:r>
          </a:p>
        </p:txBody>
      </p:sp>
      <p:sp>
        <p:nvSpPr>
          <p:cNvPr id="12" name="Text Box 15"/>
          <p:cNvSpPr txBox="1">
            <a:spLocks noChangeArrowheads="1"/>
          </p:cNvSpPr>
          <p:nvPr/>
        </p:nvSpPr>
        <p:spPr bwMode="auto">
          <a:xfrm>
            <a:off x="6531287" y="3141762"/>
            <a:ext cx="20574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Calibri"/>
                <a:cs typeface="Calibri"/>
              </a:rPr>
              <a:t>Market risk premium</a:t>
            </a:r>
          </a:p>
        </p:txBody>
      </p:sp>
      <p:sp>
        <p:nvSpPr>
          <p:cNvPr id="13" name="Slide Number Placeholder 12"/>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mc:AlternateContent xmlns:mc="http://schemas.openxmlformats.org/markup-compatibility/2006" xmlns:a14="http://schemas.microsoft.com/office/drawing/2010/main">
        <mc:Choice Requires="a14">
          <p:sp>
            <p:nvSpPr>
              <p:cNvPr id="16" name="Rectangle 15"/>
              <p:cNvSpPr/>
              <p:nvPr/>
            </p:nvSpPr>
            <p:spPr>
              <a:xfrm>
                <a:off x="925973" y="1752600"/>
                <a:ext cx="7292054" cy="784830"/>
              </a:xfrm>
              <a:prstGeom prst="rect">
                <a:avLst/>
              </a:prstGeom>
              <a:ln w="31750">
                <a:solidFill>
                  <a:schemeClr val="accent1"/>
                </a:solidFill>
              </a:ln>
            </p:spPr>
            <p:txBody>
              <a:bodyPr wrap="square">
                <a:spAutoFit/>
              </a:bodyPr>
              <a:lstStyle/>
              <a:p>
                <a:pPr marL="0" indent="0">
                  <a:lnSpc>
                    <a:spcPct val="90000"/>
                  </a:lnSpc>
                  <a:buNone/>
                </a:pPr>
                <a:r>
                  <a:rPr lang="en-US" dirty="0">
                    <a:solidFill>
                      <a:srgbClr val="010004"/>
                    </a:solidFill>
                  </a:rPr>
                  <a:t>				</a:t>
                </a:r>
                <a:endParaRPr lang="en-US" b="1" i="1" dirty="0">
                  <a:solidFill>
                    <a:srgbClr val="010004"/>
                  </a:solidFill>
                  <a:latin typeface="Cambria Math" charset="0"/>
                </a:endParaRPr>
              </a:p>
              <a:p>
                <a:pPr marL="0" indent="0">
                  <a:lnSpc>
                    <a:spcPct val="90000"/>
                  </a:lnSpc>
                  <a:buNone/>
                </a:pPr>
                <a14:m>
                  <m:oMath xmlns:m="http://schemas.openxmlformats.org/officeDocument/2006/math">
                    <m:r>
                      <a:rPr lang="en-US" sz="3200" b="1" i="1">
                        <a:solidFill>
                          <a:srgbClr val="010004"/>
                        </a:solidFill>
                        <a:latin typeface="Cambria Math" charset="0"/>
                      </a:rPr>
                      <m:t>𝑬</m:t>
                    </m:r>
                    <m:r>
                      <a:rPr lang="en-US" sz="3200" b="1" i="1">
                        <a:solidFill>
                          <a:srgbClr val="010004"/>
                        </a:solidFill>
                        <a:latin typeface="Cambria Math" charset="0"/>
                      </a:rPr>
                      <m:t>(</m:t>
                    </m:r>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𝒊</m:t>
                        </m:r>
                      </m:sub>
                    </m:sSub>
                    <m:r>
                      <a:rPr lang="en-US" sz="3200" b="1" i="1">
                        <a:solidFill>
                          <a:srgbClr val="010004"/>
                        </a:solidFill>
                        <a:latin typeface="Cambria Math" charset="0"/>
                      </a:rPr>
                      <m:t>)</m:t>
                    </m:r>
                  </m:oMath>
                </a14:m>
                <a:r>
                  <a:rPr lang="en-US" sz="3200" b="1" dirty="0">
                    <a:solidFill>
                      <a:srgbClr val="010004"/>
                    </a:solidFill>
                  </a:rPr>
                  <a:t> =</a:t>
                </a:r>
                <a14:m>
                  <m:oMath xmlns:m="http://schemas.openxmlformats.org/officeDocument/2006/math">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𝑭</m:t>
                        </m:r>
                      </m:sub>
                    </m:sSub>
                    <m:r>
                      <a:rPr lang="en-US" sz="3200" b="1" i="1" smtClean="0">
                        <a:solidFill>
                          <a:srgbClr val="010004"/>
                        </a:solidFill>
                        <a:latin typeface="Cambria Math" charset="0"/>
                      </a:rPr>
                      <m:t>   </m:t>
                    </m:r>
                    <m:r>
                      <a:rPr lang="en-US" sz="3200" b="1" i="1">
                        <a:solidFill>
                          <a:srgbClr val="010004"/>
                        </a:solidFill>
                        <a:latin typeface="Cambria Math" charset="0"/>
                      </a:rPr>
                      <m:t>+ </m:t>
                    </m:r>
                    <m:r>
                      <a:rPr lang="en-US" sz="3200" b="1" i="1" smtClean="0">
                        <a:solidFill>
                          <a:srgbClr val="010004"/>
                        </a:solidFill>
                        <a:latin typeface="Cambria Math" charset="0"/>
                      </a:rPr>
                      <m:t>      </m:t>
                    </m:r>
                    <m:r>
                      <a:rPr lang="el-GR" sz="3200" b="1" i="1">
                        <a:solidFill>
                          <a:srgbClr val="010004"/>
                        </a:solidFill>
                        <a:latin typeface="Cambria Math" charset="0"/>
                        <a:ea typeface="Cambria Math" charset="0"/>
                        <a:cs typeface="Cambria Math" charset="0"/>
                      </a:rPr>
                      <m:t>𝜷</m:t>
                    </m:r>
                    <m:r>
                      <a:rPr lang="en-US" sz="3200" b="1">
                        <a:solidFill>
                          <a:srgbClr val="010004"/>
                        </a:solidFill>
                        <a:latin typeface="Cambria Math" charset="0"/>
                        <a:ea typeface="Cambria Math" charset="0"/>
                        <a:cs typeface="Cambria Math" charset="0"/>
                      </a:rPr>
                      <m:t> </m:t>
                    </m:r>
                    <m:r>
                      <a:rPr lang="en-US" sz="3200" b="1" i="1">
                        <a:solidFill>
                          <a:srgbClr val="010004"/>
                        </a:solidFill>
                        <a:latin typeface="Cambria Math" charset="0"/>
                        <a:ea typeface="Cambria Math" charset="0"/>
                        <a:cs typeface="Cambria Math" charset="0"/>
                      </a:rPr>
                      <m:t>×[</m:t>
                    </m:r>
                    <m:r>
                      <a:rPr lang="en-US" sz="3200" b="1" i="1">
                        <a:solidFill>
                          <a:srgbClr val="010004"/>
                        </a:solidFill>
                        <a:latin typeface="Cambria Math" charset="0"/>
                      </a:rPr>
                      <m:t>𝑬</m:t>
                    </m:r>
                    <m:r>
                      <a:rPr lang="en-US" sz="3200" b="1" i="1">
                        <a:solidFill>
                          <a:srgbClr val="010004"/>
                        </a:solidFill>
                        <a:latin typeface="Cambria Math" charset="0"/>
                      </a:rPr>
                      <m:t>(</m:t>
                    </m:r>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𝑴</m:t>
                        </m:r>
                      </m:sub>
                    </m:sSub>
                    <m:r>
                      <a:rPr lang="en-US" sz="3200" b="1" i="1">
                        <a:solidFill>
                          <a:srgbClr val="010004"/>
                        </a:solidFill>
                        <a:latin typeface="Cambria Math" charset="0"/>
                      </a:rPr>
                      <m:t>)</m:t>
                    </m:r>
                  </m:oMath>
                </a14:m>
                <a:r>
                  <a:rPr lang="en-US" sz="3200" b="1" dirty="0">
                    <a:solidFill>
                      <a:srgbClr val="010004"/>
                    </a:solidFill>
                  </a:rPr>
                  <a:t> - </a:t>
                </a:r>
                <a14:m>
                  <m:oMath xmlns:m="http://schemas.openxmlformats.org/officeDocument/2006/math">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𝑭</m:t>
                        </m:r>
                      </m:sub>
                    </m:sSub>
                    <m:r>
                      <a:rPr lang="en-US" sz="3200" b="1">
                        <a:solidFill>
                          <a:srgbClr val="010004"/>
                        </a:solidFill>
                        <a:latin typeface="Cambria Math" charset="0"/>
                      </a:rPr>
                      <m:t>]</m:t>
                    </m:r>
                  </m:oMath>
                </a14:m>
                <a:endParaRPr lang="en-US" sz="3200" b="1" dirty="0">
                  <a:solidFill>
                    <a:srgbClr val="010004"/>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925973" y="1752600"/>
                <a:ext cx="7292054" cy="784830"/>
              </a:xfrm>
              <a:prstGeom prst="rect">
                <a:avLst/>
              </a:prstGeom>
              <a:blipFill>
                <a:blip r:embed="rId3"/>
                <a:stretch>
                  <a:fillRect l="-520" b="-19697"/>
                </a:stretch>
              </a:blipFill>
              <a:ln w="3175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56043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P spid="7" grpId="0"/>
      <p:bldP spid="7" grpId="1"/>
      <p:bldP spid="8" grpId="0"/>
      <p:bldP spid="9" grpId="0"/>
      <p:bldP spid="10" grpId="0"/>
      <p:bldP spid="11" grpId="0"/>
      <p:bldP spid="12"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ea typeface="ＭＳ Ｐゴシック" charset="0"/>
                <a:cs typeface="ＭＳ Ｐゴシック" charset="0"/>
              </a:rPr>
              <a:t>CAPM gives us the </a:t>
            </a:r>
            <a:r>
              <a:rPr lang="en-US" sz="2800" i="1" dirty="0">
                <a:ea typeface="ＭＳ Ｐゴシック" charset="0"/>
                <a:cs typeface="ＭＳ Ｐゴシック" charset="0"/>
              </a:rPr>
              <a:t>expected</a:t>
            </a:r>
            <a:r>
              <a:rPr lang="en-US" sz="2800" dirty="0">
                <a:ea typeface="ＭＳ Ｐゴシック" charset="0"/>
                <a:cs typeface="ＭＳ Ｐゴシック" charset="0"/>
              </a:rPr>
              <a:t> return,      , which is used (in the denominator) in calculating </a:t>
            </a:r>
            <a:r>
              <a:rPr lang="en-US" sz="2800" dirty="0" err="1">
                <a:ea typeface="ＭＳ Ｐゴシック" charset="0"/>
                <a:cs typeface="ＭＳ Ｐゴシック" charset="0"/>
              </a:rPr>
              <a:t>NPV</a:t>
            </a:r>
            <a:r>
              <a:rPr lang="en-US" sz="2800" dirty="0">
                <a:ea typeface="ＭＳ Ｐゴシック" charset="0"/>
                <a:cs typeface="ＭＳ Ｐゴシック" charset="0"/>
              </a:rPr>
              <a:t>.</a:t>
            </a:r>
          </a:p>
          <a:p>
            <a:r>
              <a:rPr lang="en-US" sz="2800" dirty="0">
                <a:ea typeface="ＭＳ Ｐゴシック" charset="0"/>
                <a:cs typeface="ＭＳ Ｐゴシック" charset="0"/>
              </a:rPr>
              <a:t>CAPM inputs:</a:t>
            </a:r>
          </a:p>
          <a:p>
            <a:pPr lvl="1"/>
            <a:r>
              <a:rPr lang="en-US" sz="2400" dirty="0">
                <a:ea typeface="ＭＳ Ｐゴシック" charset="0"/>
              </a:rPr>
              <a:t>Risk-free rate</a:t>
            </a:r>
          </a:p>
          <a:p>
            <a:pPr lvl="1"/>
            <a:r>
              <a:rPr lang="en-US" sz="2400" dirty="0">
                <a:ea typeface="ＭＳ Ｐゴシック" charset="0"/>
              </a:rPr>
              <a:t>Market premium</a:t>
            </a:r>
          </a:p>
          <a:p>
            <a:pPr lvl="1"/>
            <a:r>
              <a:rPr lang="en-US" sz="2400" dirty="0">
                <a:ea typeface="ＭＳ Ｐゴシック" charset="0"/>
              </a:rPr>
              <a:t>Project beta (with market)</a:t>
            </a:r>
          </a:p>
          <a:p>
            <a:r>
              <a:rPr lang="en-US" sz="2800" i="1" dirty="0">
                <a:ea typeface="ＭＳ Ｐゴシック" charset="0"/>
                <a:cs typeface="ＭＳ Ｐゴシック" charset="0"/>
              </a:rPr>
              <a:t>E(r) </a:t>
            </a:r>
            <a:r>
              <a:rPr lang="en-US" sz="2800" dirty="0">
                <a:ea typeface="ＭＳ Ｐゴシック" charset="0"/>
                <a:cs typeface="ＭＳ Ｐゴシック" charset="0"/>
              </a:rPr>
              <a:t>is a linear function of beta</a:t>
            </a:r>
          </a:p>
          <a:p>
            <a:pPr lvl="1"/>
            <a:r>
              <a:rPr lang="en-US" sz="2400" dirty="0">
                <a:ea typeface="ＭＳ Ｐゴシック" charset="0"/>
              </a:rPr>
              <a:t>Higher beta, higher expected return</a:t>
            </a:r>
          </a:p>
          <a:p>
            <a:pPr lvl="1"/>
            <a:r>
              <a:rPr lang="en-US" sz="2400" dirty="0">
                <a:ea typeface="ＭＳ Ｐゴシック" charset="0"/>
              </a:rPr>
              <a:t>Lower beta, lower expected return</a:t>
            </a:r>
          </a:p>
          <a:p>
            <a:r>
              <a:rPr lang="en-US" sz="2800" dirty="0">
                <a:ea typeface="ＭＳ Ｐゴシック" charset="0"/>
                <a:cs typeface="ＭＳ Ｐゴシック" charset="0"/>
              </a:rPr>
              <a:t>What does that imply about price?  </a:t>
            </a:r>
          </a:p>
        </p:txBody>
      </p:sp>
      <p:sp>
        <p:nvSpPr>
          <p:cNvPr id="22531" name="Title 1"/>
          <p:cNvSpPr>
            <a:spLocks noGrp="1"/>
          </p:cNvSpPr>
          <p:nvPr>
            <p:ph type="title"/>
          </p:nvPr>
        </p:nvSpPr>
        <p:spPr/>
        <p:txBody>
          <a:bodyPr/>
          <a:lstStyle/>
          <a:p>
            <a:r>
              <a:rPr lang="en-US" b="1" dirty="0" err="1">
                <a:latin typeface="Calibri" charset="0"/>
                <a:ea typeface="Calibri" charset="0"/>
                <a:cs typeface="Calibri" charset="0"/>
              </a:rPr>
              <a:t>CAPM</a:t>
            </a:r>
            <a:endParaRPr lang="en-US" b="1" dirty="0">
              <a:latin typeface="Calibri" charset="0"/>
              <a:ea typeface="Calibri" charset="0"/>
              <a:cs typeface="Calibri" charset="0"/>
            </a:endParaRP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r>
              <a:rPr lang="en-US" sz="900">
                <a:latin typeface="Calibri"/>
              </a:rPr>
              <a:t>CAPM</a:t>
            </a:r>
          </a:p>
        </p:txBody>
      </p:sp>
      <p:graphicFrame>
        <p:nvGraphicFramePr>
          <p:cNvPr id="6" name="Object 3"/>
          <p:cNvGraphicFramePr>
            <a:graphicFrameLocks noChangeAspect="1"/>
          </p:cNvGraphicFramePr>
          <p:nvPr>
            <p:extLst>
              <p:ext uri="{D42A27DB-BD31-4B8C-83A1-F6EECF244321}">
                <p14:modId xmlns:p14="http://schemas.microsoft.com/office/powerpoint/2010/main" val="1411519072"/>
              </p:ext>
            </p:extLst>
          </p:nvPr>
        </p:nvGraphicFramePr>
        <p:xfrm>
          <a:off x="5998029" y="609600"/>
          <a:ext cx="487363" cy="430213"/>
        </p:xfrm>
        <a:graphic>
          <a:graphicData uri="http://schemas.openxmlformats.org/presentationml/2006/ole">
            <mc:AlternateContent xmlns:mc="http://schemas.openxmlformats.org/markup-compatibility/2006">
              <mc:Choice xmlns:v="urn:schemas-microsoft-com:vml" Requires="v">
                <p:oleObj name="Equation" r:id="rId2" imgW="317500" imgH="152400" progId="Equation.3">
                  <p:embed/>
                </p:oleObj>
              </mc:Choice>
              <mc:Fallback>
                <p:oleObj name="Equation" r:id="rId2" imgW="317500" imgH="1524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8029" y="609600"/>
                        <a:ext cx="487363" cy="4302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mlbet-sml0-1.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1324769"/>
            <a:ext cx="8458200" cy="4229100"/>
          </a:xfrm>
        </p:spPr>
      </p:pic>
      <p:sp>
        <p:nvSpPr>
          <p:cNvPr id="2" name="Title 1"/>
          <p:cNvSpPr>
            <a:spLocks noGrp="1"/>
          </p:cNvSpPr>
          <p:nvPr>
            <p:ph type="title"/>
          </p:nvPr>
        </p:nvSpPr>
        <p:spPr/>
        <p:txBody>
          <a:bodyPr/>
          <a:lstStyle/>
          <a:p>
            <a:r>
              <a:rPr lang="en-US" b="1" dirty="0">
                <a:ea typeface="ＭＳ Ｐゴシック" charset="0"/>
                <a:cs typeface="ＭＳ Ｐゴシック" charset="0"/>
              </a:rPr>
              <a:t>Relationship Between Risk &amp; Expected Return:  Security Market Line</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8" name="TextBox 7"/>
          <p:cNvSpPr txBox="1"/>
          <p:nvPr/>
        </p:nvSpPr>
        <p:spPr>
          <a:xfrm>
            <a:off x="1295400" y="762000"/>
            <a:ext cx="6553200" cy="861774"/>
          </a:xfrm>
          <a:prstGeom prst="rect">
            <a:avLst/>
          </a:prstGeom>
          <a:noFill/>
        </p:spPr>
        <p:txBody>
          <a:bodyPr wrap="square" rtlCol="0">
            <a:spAutoFit/>
          </a:bodyPr>
          <a:lstStyle/>
          <a:p>
            <a:pPr algn="ctr"/>
            <a:r>
              <a:rPr lang="en-US" sz="3200" i="1" dirty="0">
                <a:latin typeface="Calibri"/>
                <a:cs typeface="Calibri"/>
              </a:rPr>
              <a:t>R</a:t>
            </a:r>
            <a:r>
              <a:rPr lang="en-US" sz="3200" i="1" baseline="-25000" dirty="0">
                <a:latin typeface="Calibri"/>
                <a:cs typeface="Calibri"/>
              </a:rPr>
              <a:t>F </a:t>
            </a:r>
            <a:r>
              <a:rPr lang="en-US" sz="3200" i="1" dirty="0">
                <a:latin typeface="Calibri"/>
                <a:cs typeface="Calibri"/>
              </a:rPr>
              <a:t>= 3%;   Equity Premium = 5%</a:t>
            </a:r>
            <a:endParaRPr lang="en-US" sz="3200" dirty="0">
              <a:latin typeface="Calibri"/>
              <a:cs typeface="Calibri"/>
            </a:endParaRPr>
          </a:p>
          <a:p>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17351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mlbet-sml1.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544286"/>
            <a:ext cx="8724900" cy="2960914"/>
          </a:xfrm>
        </p:spPr>
      </p:pic>
      <p:sp>
        <p:nvSpPr>
          <p:cNvPr id="2" name="Title 1"/>
          <p:cNvSpPr>
            <a:spLocks noGrp="1"/>
          </p:cNvSpPr>
          <p:nvPr>
            <p:ph type="title"/>
          </p:nvPr>
        </p:nvSpPr>
        <p:spPr/>
        <p:txBody>
          <a:bodyPr/>
          <a:lstStyle/>
          <a:p>
            <a:r>
              <a:rPr lang="en-US" b="1" dirty="0">
                <a:ea typeface="ＭＳ Ｐゴシック" charset="0"/>
                <a:cs typeface="ＭＳ Ｐゴシック" charset="0"/>
              </a:rPr>
              <a:t>Security Market Line</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pic>
        <p:nvPicPr>
          <p:cNvPr id="7" name="Picture 6" descr="smlbet-sml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810000"/>
            <a:ext cx="8724900" cy="2514600"/>
          </a:xfrm>
          <a:prstGeom prst="rect">
            <a:avLst/>
          </a:prstGeom>
        </p:spPr>
      </p:pic>
      <p:sp>
        <p:nvSpPr>
          <p:cNvPr id="3" name="Slide Number Placeholder 2"/>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278591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Relationship Between Risk &amp; Expected Return</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468184821"/>
              </p:ext>
            </p:extLst>
          </p:nvPr>
        </p:nvGraphicFramePr>
        <p:xfrm>
          <a:off x="6034086" y="5031054"/>
          <a:ext cx="442913" cy="553317"/>
        </p:xfrm>
        <a:graphic>
          <a:graphicData uri="http://schemas.openxmlformats.org/presentationml/2006/ole">
            <mc:AlternateContent xmlns:mc="http://schemas.openxmlformats.org/markup-compatibility/2006">
              <mc:Choice xmlns:v="urn:schemas-microsoft-com:vml" Requires="v">
                <p:oleObj name="Equation" r:id="rId2" imgW="266700" imgH="241300" progId="Equation.3">
                  <p:embed/>
                </p:oleObj>
              </mc:Choice>
              <mc:Fallback>
                <p:oleObj name="Equation" r:id="rId2" imgW="266700" imgH="2413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4086" y="5031054"/>
                        <a:ext cx="442913" cy="55331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7" name="Line 3"/>
          <p:cNvSpPr>
            <a:spLocks noChangeShapeType="1"/>
          </p:cNvSpPr>
          <p:nvPr/>
        </p:nvSpPr>
        <p:spPr bwMode="auto">
          <a:xfrm>
            <a:off x="2386012" y="4974771"/>
            <a:ext cx="457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 name="Text Box 4"/>
          <p:cNvSpPr txBox="1">
            <a:spLocks noChangeArrowheads="1"/>
          </p:cNvSpPr>
          <p:nvPr/>
        </p:nvSpPr>
        <p:spPr bwMode="auto">
          <a:xfrm rot="16200000">
            <a:off x="135731" y="3078503"/>
            <a:ext cx="23637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2000" b="1" dirty="0">
                <a:latin typeface="Times New Roman" charset="0"/>
              </a:rPr>
              <a:t>Expected </a:t>
            </a:r>
            <a:r>
              <a:rPr lang="en-US" sz="2000" b="1" dirty="0">
                <a:latin typeface="+mn-lt"/>
              </a:rPr>
              <a:t>return</a:t>
            </a:r>
            <a:endParaRPr lang="en-US" dirty="0">
              <a:latin typeface="+mn-lt"/>
            </a:endParaRPr>
          </a:p>
        </p:txBody>
      </p:sp>
      <p:sp>
        <p:nvSpPr>
          <p:cNvPr id="9" name="Line 6"/>
          <p:cNvSpPr>
            <a:spLocks noChangeShapeType="1"/>
          </p:cNvSpPr>
          <p:nvPr/>
        </p:nvSpPr>
        <p:spPr bwMode="auto">
          <a:xfrm flipV="1">
            <a:off x="2386012" y="1850571"/>
            <a:ext cx="0" cy="31242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 name="Line 8"/>
          <p:cNvSpPr>
            <a:spLocks noChangeShapeType="1"/>
          </p:cNvSpPr>
          <p:nvPr/>
        </p:nvSpPr>
        <p:spPr bwMode="auto">
          <a:xfrm flipV="1">
            <a:off x="2386012" y="2612571"/>
            <a:ext cx="3581400" cy="1600200"/>
          </a:xfrm>
          <a:prstGeom prst="line">
            <a:avLst/>
          </a:prstGeom>
          <a:noFill/>
          <a:ln w="38100">
            <a:solidFill>
              <a:srgbClr val="CC33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1" name="Line 10"/>
          <p:cNvSpPr>
            <a:spLocks noChangeShapeType="1"/>
          </p:cNvSpPr>
          <p:nvPr/>
        </p:nvSpPr>
        <p:spPr bwMode="auto">
          <a:xfrm flipV="1">
            <a:off x="4214812" y="3374571"/>
            <a:ext cx="0" cy="16002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2" name="Line 11"/>
          <p:cNvSpPr>
            <a:spLocks noChangeShapeType="1"/>
          </p:cNvSpPr>
          <p:nvPr/>
        </p:nvSpPr>
        <p:spPr bwMode="auto">
          <a:xfrm>
            <a:off x="2233612" y="4212771"/>
            <a:ext cx="152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3" name="Line 12"/>
          <p:cNvSpPr>
            <a:spLocks noChangeShapeType="1"/>
          </p:cNvSpPr>
          <p:nvPr/>
        </p:nvSpPr>
        <p:spPr bwMode="auto">
          <a:xfrm flipV="1">
            <a:off x="2386012" y="3374571"/>
            <a:ext cx="18288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4" name="Text Box 13"/>
          <p:cNvSpPr txBox="1">
            <a:spLocks noChangeArrowheads="1"/>
          </p:cNvSpPr>
          <p:nvPr/>
        </p:nvSpPr>
        <p:spPr bwMode="auto">
          <a:xfrm>
            <a:off x="3910012" y="4974771"/>
            <a:ext cx="685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a:latin typeface="Times New Roman" charset="0"/>
              </a:rPr>
              <a:t>1.0</a:t>
            </a:r>
          </a:p>
        </p:txBody>
      </p:sp>
      <p:sp>
        <p:nvSpPr>
          <p:cNvPr id="15" name="Line 15"/>
          <p:cNvSpPr>
            <a:spLocks noChangeShapeType="1"/>
          </p:cNvSpPr>
          <p:nvPr/>
        </p:nvSpPr>
        <p:spPr bwMode="auto">
          <a:xfrm>
            <a:off x="2233612" y="3374571"/>
            <a:ext cx="152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6" name="Oval 16"/>
          <p:cNvSpPr>
            <a:spLocks noChangeArrowheads="1"/>
          </p:cNvSpPr>
          <p:nvPr/>
        </p:nvSpPr>
        <p:spPr bwMode="auto">
          <a:xfrm>
            <a:off x="5979458" y="5020201"/>
            <a:ext cx="533400" cy="685800"/>
          </a:xfrm>
          <a:prstGeom prst="ellipse">
            <a:avLst/>
          </a:prstGeom>
          <a:solidFill>
            <a:srgbClr val="FF9FF6">
              <a:alpha val="38039"/>
            </a:srgbClr>
          </a:solidFill>
          <a:ln w="28575">
            <a:solidFill>
              <a:schemeClr val="tx1"/>
            </a:solidFill>
            <a:round/>
            <a:headEnd type="none" w="sm" len="sm"/>
            <a:tailEnd type="none" w="sm" len="sm"/>
          </a:ln>
        </p:spPr>
        <p:txBody>
          <a:bodyPr wrap="none" anchor="ctr"/>
          <a:lstStyle/>
          <a:p>
            <a:endParaRPr lang="en-US"/>
          </a:p>
        </p:txBody>
      </p:sp>
      <p:sp>
        <p:nvSpPr>
          <p:cNvPr id="17" name="Text Box 17"/>
          <p:cNvSpPr txBox="1">
            <a:spLocks noChangeArrowheads="1"/>
          </p:cNvSpPr>
          <p:nvPr/>
        </p:nvSpPr>
        <p:spPr bwMode="auto">
          <a:xfrm>
            <a:off x="5129212" y="3374571"/>
            <a:ext cx="25669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r>
              <a:rPr lang="en-US" sz="1800"/>
              <a:t>Security Market Line</a:t>
            </a:r>
          </a:p>
        </p:txBody>
      </p:sp>
      <p:sp>
        <p:nvSpPr>
          <p:cNvPr id="18" name="Line 18"/>
          <p:cNvSpPr>
            <a:spLocks noChangeShapeType="1"/>
          </p:cNvSpPr>
          <p:nvPr/>
        </p:nvSpPr>
        <p:spPr bwMode="auto">
          <a:xfrm flipH="1" flipV="1">
            <a:off x="4900612" y="3069771"/>
            <a:ext cx="609600" cy="304800"/>
          </a:xfrm>
          <a:prstGeom prst="line">
            <a:avLst/>
          </a:prstGeom>
          <a:noFill/>
          <a:ln w="38100">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9" name="Rectangle 19"/>
          <p:cNvSpPr>
            <a:spLocks noChangeArrowheads="1"/>
          </p:cNvSpPr>
          <p:nvPr/>
        </p:nvSpPr>
        <p:spPr bwMode="auto">
          <a:xfrm>
            <a:off x="3241077" y="3879830"/>
            <a:ext cx="4254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p>
            <a:pPr algn="ctr"/>
            <a:r>
              <a:rPr lang="en-US" sz="2400" b="1" dirty="0">
                <a:latin typeface="Times New Roman" charset="0"/>
                <a:sym typeface="Monotype Sorts" charset="0"/>
              </a:rPr>
              <a:t></a:t>
            </a:r>
            <a:endParaRPr lang="en-US" sz="2400" b="1" dirty="0">
              <a:latin typeface="Times New Roman" charset="0"/>
            </a:endParaRPr>
          </a:p>
        </p:txBody>
      </p:sp>
      <p:sp>
        <p:nvSpPr>
          <p:cNvPr id="20" name="Rectangle 20"/>
          <p:cNvSpPr>
            <a:spLocks noChangeArrowheads="1"/>
          </p:cNvSpPr>
          <p:nvPr/>
        </p:nvSpPr>
        <p:spPr bwMode="auto">
          <a:xfrm>
            <a:off x="4075112" y="2612571"/>
            <a:ext cx="4254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p>
            <a:pPr algn="ctr"/>
            <a:r>
              <a:rPr lang="en-US" sz="2400" b="1">
                <a:latin typeface="Times New Roman" charset="0"/>
                <a:sym typeface="Monotype Sorts" charset="0"/>
              </a:rPr>
              <a:t></a:t>
            </a:r>
          </a:p>
        </p:txBody>
      </p:sp>
      <p:sp>
        <p:nvSpPr>
          <p:cNvPr id="21" name="Text Box 21"/>
          <p:cNvSpPr txBox="1">
            <a:spLocks noChangeArrowheads="1"/>
          </p:cNvSpPr>
          <p:nvPr/>
        </p:nvSpPr>
        <p:spPr bwMode="auto">
          <a:xfrm>
            <a:off x="3835400" y="3907971"/>
            <a:ext cx="1174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Calibri" charset="0"/>
                <a:ea typeface="Calibri" charset="0"/>
                <a:cs typeface="Calibri" charset="0"/>
              </a:rPr>
              <a:t>Asset</a:t>
            </a:r>
            <a:r>
              <a:rPr lang="en-US" b="1" dirty="0">
                <a:latin typeface="Times New Roman" charset="0"/>
              </a:rPr>
              <a:t> A</a:t>
            </a:r>
          </a:p>
        </p:txBody>
      </p:sp>
      <p:sp>
        <p:nvSpPr>
          <p:cNvPr id="22" name="Text Box 22"/>
          <p:cNvSpPr txBox="1">
            <a:spLocks noChangeArrowheads="1"/>
          </p:cNvSpPr>
          <p:nvPr/>
        </p:nvSpPr>
        <p:spPr bwMode="auto">
          <a:xfrm>
            <a:off x="2852737" y="2612571"/>
            <a:ext cx="11572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mn-lt"/>
              </a:rPr>
              <a:t>Asset</a:t>
            </a:r>
            <a:r>
              <a:rPr lang="en-US" b="1" dirty="0">
                <a:latin typeface="Times New Roman" charset="0"/>
              </a:rPr>
              <a:t> B</a:t>
            </a:r>
          </a:p>
        </p:txBody>
      </p:sp>
      <p:sp>
        <p:nvSpPr>
          <p:cNvPr id="23" name="Line 23"/>
          <p:cNvSpPr>
            <a:spLocks noChangeShapeType="1"/>
          </p:cNvSpPr>
          <p:nvPr/>
        </p:nvSpPr>
        <p:spPr bwMode="auto">
          <a:xfrm>
            <a:off x="3910012" y="2841171"/>
            <a:ext cx="228600" cy="0"/>
          </a:xfrm>
          <a:prstGeom prst="line">
            <a:avLst/>
          </a:prstGeom>
          <a:noFill/>
          <a:ln w="12700">
            <a:solidFill>
              <a:schemeClr val="tx1"/>
            </a:solidFill>
            <a:prstDash val="dash"/>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4" name="Line 24"/>
          <p:cNvSpPr>
            <a:spLocks noChangeShapeType="1"/>
          </p:cNvSpPr>
          <p:nvPr/>
        </p:nvSpPr>
        <p:spPr bwMode="auto">
          <a:xfrm flipH="1" flipV="1">
            <a:off x="3605212" y="4136571"/>
            <a:ext cx="304800" cy="0"/>
          </a:xfrm>
          <a:prstGeom prst="line">
            <a:avLst/>
          </a:prstGeom>
          <a:noFill/>
          <a:ln w="12700">
            <a:solidFill>
              <a:schemeClr val="tx1"/>
            </a:solidFill>
            <a:prstDash val="dash"/>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graphicFrame>
        <p:nvGraphicFramePr>
          <p:cNvPr id="26" name="Object 3"/>
          <p:cNvGraphicFramePr>
            <a:graphicFrameLocks noChangeAspect="1"/>
          </p:cNvGraphicFramePr>
          <p:nvPr>
            <p:extLst>
              <p:ext uri="{D42A27DB-BD31-4B8C-83A1-F6EECF244321}">
                <p14:modId xmlns:p14="http://schemas.microsoft.com/office/powerpoint/2010/main" val="1710565664"/>
              </p:ext>
            </p:extLst>
          </p:nvPr>
        </p:nvGraphicFramePr>
        <p:xfrm>
          <a:off x="1776412" y="3145971"/>
          <a:ext cx="609600" cy="474663"/>
        </p:xfrm>
        <a:graphic>
          <a:graphicData uri="http://schemas.openxmlformats.org/presentationml/2006/ole">
            <mc:AlternateContent xmlns:mc="http://schemas.openxmlformats.org/markup-compatibility/2006">
              <mc:Choice xmlns:v="urn:schemas-microsoft-com:vml" Requires="v">
                <p:oleObj name="Equation" r:id="rId4" imgW="228600" imgH="177800" progId="Equation.3">
                  <p:embed/>
                </p:oleObj>
              </mc:Choice>
              <mc:Fallback>
                <p:oleObj name="Equation" r:id="rId4" imgW="228600" imgH="177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412" y="3145971"/>
                        <a:ext cx="609600" cy="474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7" name="Object 4"/>
          <p:cNvGraphicFramePr>
            <a:graphicFrameLocks noChangeAspect="1"/>
          </p:cNvGraphicFramePr>
          <p:nvPr>
            <p:extLst>
              <p:ext uri="{D42A27DB-BD31-4B8C-83A1-F6EECF244321}">
                <p14:modId xmlns:p14="http://schemas.microsoft.com/office/powerpoint/2010/main" val="1113532459"/>
              </p:ext>
            </p:extLst>
          </p:nvPr>
        </p:nvGraphicFramePr>
        <p:xfrm>
          <a:off x="1852612" y="3984171"/>
          <a:ext cx="508000" cy="474663"/>
        </p:xfrm>
        <a:graphic>
          <a:graphicData uri="http://schemas.openxmlformats.org/presentationml/2006/ole">
            <mc:AlternateContent xmlns:mc="http://schemas.openxmlformats.org/markup-compatibility/2006">
              <mc:Choice xmlns:v="urn:schemas-microsoft-com:vml" Requires="v">
                <p:oleObj name="Equation" r:id="rId6" imgW="190500" imgH="177800" progId="Equation.3">
                  <p:embed/>
                </p:oleObj>
              </mc:Choice>
              <mc:Fallback>
                <p:oleObj name="Equation" r:id="rId6" imgW="190500" imgH="177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2612" y="3984171"/>
                        <a:ext cx="508000" cy="474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8" name="Slide Number Placeholder 27"/>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mc:AlternateContent xmlns:mc="http://schemas.openxmlformats.org/markup-compatibility/2006" xmlns:a14="http://schemas.microsoft.com/office/drawing/2010/main">
        <mc:Choice Requires="a14">
          <p:sp>
            <p:nvSpPr>
              <p:cNvPr id="2" name="Rectangle 1"/>
              <p:cNvSpPr/>
              <p:nvPr/>
            </p:nvSpPr>
            <p:spPr>
              <a:xfrm>
                <a:off x="3124200" y="1625035"/>
                <a:ext cx="3651705" cy="341632"/>
              </a:xfrm>
              <a:prstGeom prst="rect">
                <a:avLst/>
              </a:prstGeom>
              <a:ln w="12700">
                <a:solidFill>
                  <a:schemeClr val="accent1"/>
                </a:solidFill>
              </a:ln>
            </p:spPr>
            <p:txBody>
              <a:bodyPr wrap="none">
                <a:spAutoFit/>
              </a:bodyPr>
              <a:lstStyle/>
              <a:p>
                <a:pPr marL="0" indent="0">
                  <a:lnSpc>
                    <a:spcPct val="90000"/>
                  </a:lnSpc>
                  <a:buNone/>
                </a:pPr>
                <a14:m>
                  <m:oMath xmlns:m="http://schemas.openxmlformats.org/officeDocument/2006/math">
                    <m:r>
                      <a:rPr lang="en-US" b="1" i="1" smtClean="0">
                        <a:solidFill>
                          <a:srgbClr val="010004"/>
                        </a:solidFill>
                        <a:latin typeface="Cambria Math" charset="0"/>
                      </a:rPr>
                      <m:t>𝑬</m:t>
                    </m:r>
                    <m:r>
                      <a:rPr lang="en-US" b="1" i="1" smtClean="0">
                        <a:solidFill>
                          <a:srgbClr val="010004"/>
                        </a:solidFill>
                        <a:latin typeface="Cambria Math" charset="0"/>
                      </a:rPr>
                      <m:t>(</m:t>
                    </m:r>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𝒊</m:t>
                        </m:r>
                      </m:sub>
                    </m:sSub>
                  </m:oMath>
                </a14:m>
                <a:r>
                  <a:rPr lang="en-US" b="1" dirty="0">
                    <a:solidFill>
                      <a:srgbClr val="010004"/>
                    </a:solidFill>
                  </a:rPr>
                  <a:t>) =</a:t>
                </a:r>
                <a14:m>
                  <m:oMath xmlns:m="http://schemas.openxmlformats.org/officeDocument/2006/math">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𝑭</m:t>
                        </m:r>
                      </m:sub>
                    </m:sSub>
                    <m:r>
                      <a:rPr lang="en-US" b="1" i="1">
                        <a:solidFill>
                          <a:srgbClr val="010004"/>
                        </a:solidFill>
                        <a:latin typeface="Cambria Math" charset="0"/>
                      </a:rPr>
                      <m:t>  </m:t>
                    </m:r>
                    <m:r>
                      <a:rPr lang="en-US" b="1" i="1" smtClean="0">
                        <a:solidFill>
                          <a:srgbClr val="010004"/>
                        </a:solidFill>
                        <a:latin typeface="Cambria Math" charset="0"/>
                      </a:rPr>
                      <m:t>+</m:t>
                    </m:r>
                    <m:r>
                      <a:rPr lang="en-US" b="1" i="1">
                        <a:solidFill>
                          <a:srgbClr val="010004"/>
                        </a:solidFill>
                        <a:latin typeface="Cambria Math" charset="0"/>
                      </a:rPr>
                      <m:t>  </m:t>
                    </m:r>
                    <m:r>
                      <a:rPr lang="el-GR" b="1" i="1">
                        <a:solidFill>
                          <a:srgbClr val="010004"/>
                        </a:solidFill>
                        <a:latin typeface="Cambria Math" charset="0"/>
                        <a:ea typeface="Cambria Math" charset="0"/>
                        <a:cs typeface="Cambria Math" charset="0"/>
                      </a:rPr>
                      <m:t>𝜷</m:t>
                    </m:r>
                    <m:r>
                      <a:rPr lang="en-US" b="1">
                        <a:solidFill>
                          <a:srgbClr val="010004"/>
                        </a:solidFill>
                        <a:latin typeface="Cambria Math" charset="0"/>
                        <a:ea typeface="Cambria Math" charset="0"/>
                        <a:cs typeface="Cambria Math" charset="0"/>
                      </a:rPr>
                      <m:t> </m:t>
                    </m:r>
                    <m:r>
                      <a:rPr lang="en-US" b="1" i="1">
                        <a:solidFill>
                          <a:srgbClr val="010004"/>
                        </a:solidFill>
                        <a:latin typeface="Cambria Math" charset="0"/>
                        <a:ea typeface="Cambria Math" charset="0"/>
                        <a:cs typeface="Cambria Math" charset="0"/>
                      </a:rPr>
                      <m:t>×</m:t>
                    </m:r>
                    <m:r>
                      <a:rPr lang="en-US" b="1" i="1" smtClean="0">
                        <a:solidFill>
                          <a:srgbClr val="010004"/>
                        </a:solidFill>
                        <a:latin typeface="Cambria Math" panose="02040503050406030204" pitchFamily="18" charset="0"/>
                        <a:ea typeface="Cambria Math" charset="0"/>
                        <a:cs typeface="Cambria Math" charset="0"/>
                      </a:rPr>
                      <m:t> </m:t>
                    </m:r>
                    <m:r>
                      <a:rPr lang="en-US" b="1" i="1" smtClean="0">
                        <a:solidFill>
                          <a:srgbClr val="010004"/>
                        </a:solidFill>
                        <a:latin typeface="Cambria Math" charset="0"/>
                        <a:ea typeface="Cambria Math" charset="0"/>
                        <a:cs typeface="Cambria Math" charset="0"/>
                      </a:rPr>
                      <m:t>[</m:t>
                    </m:r>
                    <m:r>
                      <a:rPr lang="en-US" b="1" i="1">
                        <a:solidFill>
                          <a:srgbClr val="010004"/>
                        </a:solidFill>
                        <a:latin typeface="Cambria Math" charset="0"/>
                      </a:rPr>
                      <m:t>𝑬</m:t>
                    </m:r>
                    <m:r>
                      <a:rPr lang="en-US" b="1" i="1">
                        <a:solidFill>
                          <a:srgbClr val="010004"/>
                        </a:solidFill>
                        <a:latin typeface="Cambria Math" charset="0"/>
                      </a:rPr>
                      <m:t>(</m:t>
                    </m:r>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𝑴</m:t>
                        </m:r>
                      </m:sub>
                    </m:sSub>
                  </m:oMath>
                </a14:m>
                <a:r>
                  <a:rPr lang="en-US" b="1" dirty="0">
                    <a:solidFill>
                      <a:srgbClr val="010004"/>
                    </a:solidFill>
                  </a:rPr>
                  <a:t>) - </a:t>
                </a:r>
                <a14:m>
                  <m:oMath xmlns:m="http://schemas.openxmlformats.org/officeDocument/2006/math">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𝑭</m:t>
                        </m:r>
                      </m:sub>
                    </m:sSub>
                    <m:r>
                      <a:rPr lang="en-US" b="1">
                        <a:solidFill>
                          <a:srgbClr val="010004"/>
                        </a:solidFill>
                        <a:latin typeface="Cambria Math" charset="0"/>
                      </a:rPr>
                      <m:t>]</m:t>
                    </m:r>
                  </m:oMath>
                </a14:m>
                <a:endParaRPr lang="en-US" b="1" dirty="0">
                  <a:solidFill>
                    <a:srgbClr val="010004"/>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3124200" y="1625035"/>
                <a:ext cx="3651705" cy="341632"/>
              </a:xfrm>
              <a:prstGeom prst="rect">
                <a:avLst/>
              </a:prstGeom>
              <a:blipFill>
                <a:blip r:embed="rId9"/>
                <a:stretch>
                  <a:fillRect t="-17241" b="-17241"/>
                </a:stretch>
              </a:blipFill>
              <a:ln w="12700">
                <a:solidFill>
                  <a:schemeClr val="accent1"/>
                </a:solidFill>
              </a:ln>
            </p:spPr>
            <p:txBody>
              <a:bodyPr/>
              <a:lstStyle/>
              <a:p>
                <a:r>
                  <a:rPr lang="en-US">
                    <a:noFill/>
                  </a:rPr>
                  <a:t> </a:t>
                </a:r>
              </a:p>
            </p:txBody>
          </p:sp>
        </mc:Fallback>
      </mc:AlternateContent>
      <p:sp>
        <p:nvSpPr>
          <p:cNvPr id="4" name="TextBox 3">
            <a:extLst>
              <a:ext uri="{FF2B5EF4-FFF2-40B4-BE49-F238E27FC236}">
                <a16:creationId xmlns:a16="http://schemas.microsoft.com/office/drawing/2014/main" id="{AF9B4ADF-366F-1884-CAA9-8E9B3A9C48AB}"/>
              </a:ext>
            </a:extLst>
          </p:cNvPr>
          <p:cNvSpPr txBox="1"/>
          <p:nvPr/>
        </p:nvSpPr>
        <p:spPr>
          <a:xfrm>
            <a:off x="443752" y="5680487"/>
            <a:ext cx="4746428" cy="369332"/>
          </a:xfrm>
          <a:prstGeom prst="rect">
            <a:avLst/>
          </a:prstGeom>
          <a:noFill/>
        </p:spPr>
        <p:txBody>
          <a:bodyPr wrap="none" rtlCol="0">
            <a:spAutoFit/>
          </a:bodyPr>
          <a:lstStyle/>
          <a:p>
            <a:r>
              <a:rPr lang="en-US" dirty="0"/>
              <a:t>Is this a riskless arbitrage opportunity?</a:t>
            </a:r>
          </a:p>
        </p:txBody>
      </p:sp>
    </p:spTree>
    <p:extLst>
      <p:ext uri="{BB962C8B-B14F-4D97-AF65-F5344CB8AC3E}">
        <p14:creationId xmlns:p14="http://schemas.microsoft.com/office/powerpoint/2010/main" val="57796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animBg="1"/>
      <p:bldP spid="10" grpId="0" animBg="1"/>
      <p:bldP spid="11" grpId="0" animBg="1"/>
      <p:bldP spid="12" grpId="0" animBg="1"/>
      <p:bldP spid="13" grpId="0" animBg="1"/>
      <p:bldP spid="14" grpId="0"/>
      <p:bldP spid="15" grpId="0" animBg="1"/>
      <p:bldP spid="16" grpId="0" animBg="1"/>
      <p:bldP spid="17" grpId="0"/>
      <p:bldP spid="18" grpId="0" animBg="1"/>
      <p:bldP spid="19" grpId="0"/>
      <p:bldP spid="20" grpId="0"/>
      <p:bldP spid="21" grpId="0"/>
      <p:bldP spid="22" grpId="0"/>
      <p:bldP spid="23" grpId="0" animBg="1"/>
      <p:bldP spid="24" grpId="0" animBg="1"/>
      <p:bldP spid="2" grpId="0" animBg="1"/>
      <p:bldP spid="4" grpId="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2004:Templates:Presentations:Designs:Bar Code</Template>
  <TotalTime>23532</TotalTime>
  <Words>1387</Words>
  <Application>Microsoft Macintosh PowerPoint</Application>
  <PresentationFormat>On-screen Show (4:3)</PresentationFormat>
  <Paragraphs>239</Paragraphs>
  <Slides>23</Slides>
  <Notes>4</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6" baseType="lpstr">
      <vt:lpstr>ＭＳ Ｐゴシック</vt:lpstr>
      <vt:lpstr>NSimSun</vt:lpstr>
      <vt:lpstr>Arial</vt:lpstr>
      <vt:lpstr>Calibri</vt:lpstr>
      <vt:lpstr>Cambria Math</vt:lpstr>
      <vt:lpstr>Courier New</vt:lpstr>
      <vt:lpstr>Symbol</vt:lpstr>
      <vt:lpstr>Times New Roman</vt:lpstr>
      <vt:lpstr>Verdana</vt:lpstr>
      <vt:lpstr>Wingdings</vt:lpstr>
      <vt:lpstr>Wingdings 2</vt:lpstr>
      <vt:lpstr>CG Body - Standard</vt:lpstr>
      <vt:lpstr>Equation</vt:lpstr>
      <vt:lpstr>PowerPoint Presentation</vt:lpstr>
      <vt:lpstr>Use of CAPM</vt:lpstr>
      <vt:lpstr>CAPM Assumptions</vt:lpstr>
      <vt:lpstr>CAPM</vt:lpstr>
      <vt:lpstr>Expected Return on an Individual Security</vt:lpstr>
      <vt:lpstr>CAPM</vt:lpstr>
      <vt:lpstr>Relationship Between Risk &amp; Expected Return:  Security Market Line</vt:lpstr>
      <vt:lpstr>Security Market Line</vt:lpstr>
      <vt:lpstr>Relationship Between Risk &amp; Expected Return</vt:lpstr>
      <vt:lpstr>Rate of Returns:  Risk Premiums</vt:lpstr>
      <vt:lpstr>Using CAPM in the NPV Formula</vt:lpstr>
      <vt:lpstr>Financial Leverage and Beta: Be Careful in Comparing Reported Equity Betas</vt:lpstr>
      <vt:lpstr>Financial Leverage and Beta: Example</vt:lpstr>
      <vt:lpstr>Combining Betas in Portfolios</vt:lpstr>
      <vt:lpstr>Estimating CAPM Inputs:  Beta</vt:lpstr>
      <vt:lpstr>CAPM Beta</vt:lpstr>
      <vt:lpstr>CAPM Inputs:  Equity Risk Premium (rm – rf)</vt:lpstr>
      <vt:lpstr>The Firm versus the Project</vt:lpstr>
      <vt:lpstr>The Cost of Capital with Debt</vt:lpstr>
      <vt:lpstr>Low Beta vs. High Beta Stock Returns</vt:lpstr>
      <vt:lpstr>Fama &amp; French: Theory and Evidence (2004)</vt:lpstr>
      <vt:lpstr>CAPM: Practice</vt:lpstr>
      <vt:lpstr>CAPM: Practice</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Colon, Jeffrey M.</cp:lastModifiedBy>
  <cp:revision>428</cp:revision>
  <cp:lastPrinted>2022-10-05T23:49:06Z</cp:lastPrinted>
  <dcterms:created xsi:type="dcterms:W3CDTF">2011-02-27T12:28:13Z</dcterms:created>
  <dcterms:modified xsi:type="dcterms:W3CDTF">2024-10-05T16:13:05Z</dcterms:modified>
</cp:coreProperties>
</file>