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8"/>
  </p:notesMasterIdLst>
  <p:handoutMasterIdLst>
    <p:handoutMasterId r:id="rId39"/>
  </p:handoutMasterIdLst>
  <p:sldIdLst>
    <p:sldId id="427" r:id="rId2"/>
    <p:sldId id="296" r:id="rId3"/>
    <p:sldId id="414" r:id="rId4"/>
    <p:sldId id="443" r:id="rId5"/>
    <p:sldId id="393" r:id="rId6"/>
    <p:sldId id="415" r:id="rId7"/>
    <p:sldId id="416" r:id="rId8"/>
    <p:sldId id="418" r:id="rId9"/>
    <p:sldId id="425" r:id="rId10"/>
    <p:sldId id="445" r:id="rId11"/>
    <p:sldId id="446" r:id="rId12"/>
    <p:sldId id="432" r:id="rId13"/>
    <p:sldId id="447" r:id="rId14"/>
    <p:sldId id="420" r:id="rId15"/>
    <p:sldId id="444" r:id="rId16"/>
    <p:sldId id="423" r:id="rId17"/>
    <p:sldId id="442" r:id="rId18"/>
    <p:sldId id="424" r:id="rId19"/>
    <p:sldId id="381" r:id="rId20"/>
    <p:sldId id="385" r:id="rId21"/>
    <p:sldId id="379" r:id="rId22"/>
    <p:sldId id="406" r:id="rId23"/>
    <p:sldId id="451" r:id="rId24"/>
    <p:sldId id="452" r:id="rId25"/>
    <p:sldId id="380" r:id="rId26"/>
    <p:sldId id="428" r:id="rId27"/>
    <p:sldId id="429" r:id="rId28"/>
    <p:sldId id="450" r:id="rId29"/>
    <p:sldId id="300" r:id="rId30"/>
    <p:sldId id="408" r:id="rId31"/>
    <p:sldId id="317" r:id="rId32"/>
    <p:sldId id="388" r:id="rId33"/>
    <p:sldId id="449" r:id="rId34"/>
    <p:sldId id="453" r:id="rId35"/>
    <p:sldId id="454" r:id="rId36"/>
    <p:sldId id="433" r:id="rId37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43" autoAdjust="0"/>
    <p:restoredTop sz="94689"/>
  </p:normalViewPr>
  <p:slideViewPr>
    <p:cSldViewPr>
      <p:cViewPr>
        <p:scale>
          <a:sx n="117" d="100"/>
          <a:sy n="117" d="100"/>
        </p:scale>
        <p:origin x="32" y="1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77D1264C-9D5D-7140-9910-CB249C3803C6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4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25463"/>
            <a:ext cx="3508375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30032"/>
            <a:ext cx="7388860" cy="315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C54DEF93-04A4-824D-9205-E47AF104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7B0922A-775F-7A49-A66B-FB59C2E74CE4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32B7A37-FAAB-A54A-B911-8DB63A3F09C9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388550C-89B8-F34F-B7FF-0F641A78007A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4C6D8E0-EE27-DF4E-87BE-775A06305BF2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5FCACD3-5B8C-7349-B75B-619B8213426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8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574A747-BF3A-9448-895C-1CA49FB409F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8F99B7D-DD84-A240-8980-957E9D3794B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8F31A1A-3FB1-BD4E-8431-263881E13CA4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9F7623-82C3-5A47-A196-7B0D971531D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783639B-914D-E947-8E8A-3E1EADA15E2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5901C0B-73E4-C64A-8FF0-927711F1766F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7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1BA42C8-7B14-C142-A983-ADEC4B342B39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18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089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5356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53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968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264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855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085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1457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310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272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5187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3925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5093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19029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092133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500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6235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4996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87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826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44159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28621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6525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742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9206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18597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910612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264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0234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516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26671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40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6290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49714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0579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75113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9259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999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9873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1295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333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9241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91864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90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66533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5358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4987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Porfolios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3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Porfolios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fld id="{0F9AF5D3-6473-AE4B-AC89-F87D9DBE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1D07-B4D0-C84D-BB47-A1C58155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2FA3A-2FCD-F541-9E65-7990F013F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77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60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307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Portfolios</a:t>
            </a:r>
            <a:endParaRPr lang="en-US" b="1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CF_Ch8_PortDivBeta_21</a:t>
            </a:r>
          </a:p>
        </p:txBody>
      </p:sp>
    </p:spTree>
    <p:extLst>
      <p:ext uri="{BB962C8B-B14F-4D97-AF65-F5344CB8AC3E}">
        <p14:creationId xmlns:p14="http://schemas.microsoft.com/office/powerpoint/2010/main" val="10602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  <p:sldLayoutId id="2147483829" r:id="rId52"/>
    <p:sldLayoutId id="2147483830" r:id="rId53"/>
    <p:sldLayoutId id="2147483831" r:id="rId54"/>
    <p:sldLayoutId id="2147483832" r:id="rId55"/>
    <p:sldLayoutId id="2147483833" r:id="rId56"/>
    <p:sldLayoutId id="2147483834" r:id="rId57"/>
    <p:sldLayoutId id="2147483835" r:id="rId58"/>
    <p:sldLayoutId id="2147483836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sz="2400" dirty="0">
                    <a:latin typeface="Calibri" pitchFamily="34" charset="0"/>
                  </a:rPr>
                  <a:t>Expected return on an individual security: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r>
                      <a:rPr lang="el-GR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24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931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Relationship between Risk and Expected Return (CAPM)</a:t>
            </a:r>
          </a:p>
        </p:txBody>
      </p:sp>
      <p:sp>
        <p:nvSpPr>
          <p:cNvPr id="393224" name="AutoShape 8"/>
          <p:cNvSpPr>
            <a:spLocks/>
          </p:cNvSpPr>
          <p:nvPr/>
        </p:nvSpPr>
        <p:spPr bwMode="auto">
          <a:xfrm rot="16200000">
            <a:off x="5715000" y="3962400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4495800" y="4891119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Market Risk Premium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28600" y="5943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Symbol" charset="0"/>
              <a:buNone/>
            </a:pPr>
            <a:r>
              <a:rPr lang="en-US" sz="2200" b="1" i="1" dirty="0">
                <a:latin typeface="Calibri" pitchFamily="34" charset="0"/>
              </a:rPr>
              <a:t>This applies to individual securities held within well-diversified portfolios.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build="p"/>
      <p:bldP spid="393219" grpId="0" autoUpdateAnimBg="0"/>
      <p:bldP spid="393224" grpId="0" animBg="1"/>
      <p:bldP spid="393225" grpId="0" autoUpdateAnimBg="0"/>
      <p:bldP spid="393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444007"/>
            <a:ext cx="3311525" cy="2980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615781"/>
            <a:ext cx="3962400" cy="271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3371084"/>
            <a:ext cx="3581400" cy="290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3536216"/>
            <a:ext cx="4194048" cy="2968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8382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M&amp;A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6997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M, A, &amp;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47913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</a:t>
            </a:r>
            <a:r>
              <a:rPr lang="en-US" sz="1400" u="sng"/>
              <a:t>&amp; C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38109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&amp; F</a:t>
            </a:r>
          </a:p>
        </p:txBody>
      </p:sp>
    </p:spTree>
    <p:extLst>
      <p:ext uri="{BB962C8B-B14F-4D97-AF65-F5344CB8AC3E}">
        <p14:creationId xmlns:p14="http://schemas.microsoft.com/office/powerpoint/2010/main" val="10885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32492"/>
              </p:ext>
            </p:extLst>
          </p:nvPr>
        </p:nvGraphicFramePr>
        <p:xfrm>
          <a:off x="387350" y="914400"/>
          <a:ext cx="8197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6" name="Worksheet" r:id="rId3" imgW="7200934" imgH="2257470" progId="Excel.Sheet.12">
                  <p:embed/>
                </p:oleObj>
              </mc:Choice>
              <mc:Fallback>
                <p:oleObj name="Worksheet" r:id="rId3" imgW="7200934" imgH="2257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350" y="914400"/>
                        <a:ext cx="81978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448625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Individuals should focus on the risk of their </a:t>
            </a:r>
            <a:r>
              <a:rPr lang="en-US" sz="2000" b="1" dirty="0"/>
              <a:t>overall portfolio </a:t>
            </a:r>
            <a:r>
              <a:rPr lang="en-US" sz="2000" dirty="0"/>
              <a:t>and </a:t>
            </a:r>
            <a:r>
              <a:rPr lang="en-US" sz="2000" b="1" dirty="0"/>
              <a:t>not</a:t>
            </a:r>
            <a:r>
              <a:rPr lang="en-US" sz="2000" dirty="0"/>
              <a:t> the risk of the </a:t>
            </a:r>
            <a:r>
              <a:rPr lang="en-US" sz="2000" b="1" dirty="0"/>
              <a:t>individual investments</a:t>
            </a:r>
            <a:r>
              <a:rPr lang="en-US" sz="2000" dirty="0"/>
              <a:t>.</a:t>
            </a:r>
          </a:p>
          <a:p>
            <a:r>
              <a:rPr lang="en-US" sz="2000" dirty="0"/>
              <a:t>Diversification generally lowers overall portfolio risk.</a:t>
            </a:r>
          </a:p>
          <a:p>
            <a:r>
              <a:rPr lang="en-US" sz="2000" dirty="0"/>
              <a:t>Because investors are risk-adverse they will hold diversified portfolios.  </a:t>
            </a:r>
          </a:p>
          <a:p>
            <a:r>
              <a:rPr lang="en-US" sz="2000" dirty="0"/>
              <a:t>A manager should evaluate a project based on its risk/reward contribution for investors holding diversified portfolios.</a:t>
            </a:r>
          </a:p>
          <a:p>
            <a:r>
              <a:rPr lang="en-US" sz="2000" dirty="0"/>
              <a:t>Investors like projects whose returns are non-synchronous with their portfolio returns.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Insights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91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1"/>
            <a:ext cx="434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Beta &amp; Portfolio Risk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762001"/>
            <a:ext cx="43784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There are 3 choices for measuring an asset’s risk contribution to a portfolio: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Covariance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Correlation</a:t>
            </a:r>
          </a:p>
          <a:p>
            <a:pPr marL="517525" lvl="1" indent="-346075"/>
            <a:r>
              <a:rPr lang="en-US" sz="2400" b="1" dirty="0">
                <a:solidFill>
                  <a:srgbClr val="FF0021"/>
                </a:solidFill>
                <a:ea typeface="ＭＳ Ｐゴシック" charset="0"/>
              </a:rPr>
              <a:t>Beta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Measuring Risk Contribution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covariance is</a:t>
            </a:r>
            <a:r>
              <a:rPr lang="en-US" sz="24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A major drawback to covariance is its units, %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If the covariance is divided by the product of the standard deviation of the assets, the units cancel out.  The result is </a:t>
            </a:r>
            <a:r>
              <a:rPr lang="en-US" sz="2400" i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correlation.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endParaRPr lang="en-US" sz="16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Measuring Risk Contribution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34345"/>
              </p:ext>
            </p:extLst>
          </p:nvPr>
        </p:nvGraphicFramePr>
        <p:xfrm>
          <a:off x="1371600" y="11430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6" name="Equation" r:id="rId3" imgW="2361787" imgH="482278" progId="Equation.3">
                  <p:embed/>
                </p:oleObj>
              </mc:Choice>
              <mc:Fallback>
                <p:oleObj name="Equation" r:id="rId3" imgW="2361787" imgH="48227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5486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8663"/>
              </p:ext>
            </p:extLst>
          </p:nvPr>
        </p:nvGraphicFramePr>
        <p:xfrm>
          <a:off x="2133600" y="4267200"/>
          <a:ext cx="3509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7" name="Equation" r:id="rId5" imgW="1526760" imgH="447840" progId="Equation.3">
                  <p:embed/>
                </p:oleObj>
              </mc:Choice>
              <mc:Fallback>
                <p:oleObj name="Equation" r:id="rId5" imgW="152676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509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</a:t>
            </a:r>
          </a:p>
          <a:p>
            <a:pPr marL="517525" lvl="1" indent="-346075" eaLnBrk="1" hangingPunct="1"/>
            <a:r>
              <a:rPr lang="en-US" sz="2800" dirty="0" err="1">
                <a:solidFill>
                  <a:srgbClr val="010004"/>
                </a:solidFill>
                <a:ea typeface="ＭＳ Ｐゴシック" charset="0"/>
              </a:rPr>
              <a:t>Unitless</a:t>
            </a:r>
            <a:endParaRPr lang="en-US" sz="2800" dirty="0">
              <a:solidFill>
                <a:srgbClr val="010004"/>
              </a:solidFill>
              <a:ea typeface="ＭＳ Ｐゴシック" charset="0"/>
            </a:endParaRP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Always between +1 and -1</a:t>
            </a: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Same sign (+ or - ) as Covariance</a:t>
            </a:r>
          </a:p>
          <a:p>
            <a:pPr marL="517525" lvl="1" indent="-346075" eaLnBrk="1" hangingPunct="1"/>
            <a:r>
              <a:rPr lang="en-US" sz="2800" b="1" dirty="0">
                <a:solidFill>
                  <a:srgbClr val="010004"/>
                </a:solidFill>
                <a:ea typeface="ＭＳ Ｐゴシック" charset="0"/>
              </a:rPr>
              <a:t>Drawback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: correlation measures </a:t>
            </a:r>
            <a:r>
              <a:rPr lang="en-US" sz="2800" i="1" dirty="0">
                <a:solidFill>
                  <a:srgbClr val="010004"/>
                </a:solidFill>
                <a:ea typeface="ＭＳ Ｐゴシック" charset="0"/>
              </a:rPr>
              <a:t>reliability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, not slope</a:t>
            </a:r>
          </a:p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correlation is: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 and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3324"/>
              </p:ext>
            </p:extLst>
          </p:nvPr>
        </p:nvGraphicFramePr>
        <p:xfrm>
          <a:off x="2438400" y="3962400"/>
          <a:ext cx="3516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4" name="Equation" r:id="rId3" imgW="1526760" imgH="447840" progId="Equation.3">
                  <p:embed/>
                </p:oleObj>
              </mc:Choice>
              <mc:Fallback>
                <p:oleObj name="Equation" r:id="rId3" imgW="1526760" imgH="447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516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Problem with Correlation</a:t>
            </a: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7307"/>
              </p:ext>
            </p:extLst>
          </p:nvPr>
        </p:nvGraphicFramePr>
        <p:xfrm>
          <a:off x="612648" y="806748"/>
          <a:ext cx="7772400" cy="50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4" name="Worksheet" r:id="rId3" imgW="2571666" imgH="2514510" progId="Excel.Sheet.12">
                  <p:embed/>
                </p:oleObj>
              </mc:Choice>
              <mc:Fallback>
                <p:oleObj name="Worksheet" r:id="rId3" imgW="2571666" imgH="251451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806748"/>
                        <a:ext cx="7772400" cy="506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876800"/>
            <a:ext cx="6632448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Correlation, Covariance, and Beta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2992"/>
              </p:ext>
            </p:extLst>
          </p:nvPr>
        </p:nvGraphicFramePr>
        <p:xfrm>
          <a:off x="685800" y="914400"/>
          <a:ext cx="775811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9" name="Worksheet" r:id="rId3" imgW="6896224" imgH="3124170" progId="Excel.Sheet.12">
                  <p:embed/>
                </p:oleObj>
              </mc:Choice>
              <mc:Fallback>
                <p:oleObj name="Worksheet" r:id="rId3" imgW="6896224" imgH="3124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914400"/>
                        <a:ext cx="7758113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dirty="0" err="1">
                <a:ea typeface="ＭＳ Ｐゴシック" charset="0"/>
                <a:cs typeface="ＭＳ Ｐゴシック" charset="0"/>
              </a:rPr>
              <a:t>Unitless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Slope of best fitting line through (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): (y =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 + x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Order of variables matters: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y,x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x,y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Tells how much Y will change for given change in X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Time period and frequency matter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600" b="1" dirty="0" err="1">
                <a:ea typeface="ＭＳ Ｐゴシック" charset="0"/>
                <a:cs typeface="ＭＳ Ｐゴシック" charset="0"/>
              </a:rPr>
              <a:t>CAPM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, beta refers to the beta of stock Y (asset, project) with the market return, M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Higher beta means more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and less diversification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ea typeface="ＭＳ Ｐゴシック" charset="0"/>
                <a:cs typeface="ＭＳ Ｐゴシック" charset="0"/>
              </a:rPr>
              <a:t>BETA </a:t>
            </a:r>
            <a:r>
              <a:rPr lang="en-US" sz="18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49016"/>
              </p:ext>
            </p:extLst>
          </p:nvPr>
        </p:nvGraphicFramePr>
        <p:xfrm>
          <a:off x="993775" y="4648200"/>
          <a:ext cx="715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2" name="Equation" r:id="rId4" imgW="2361787" imgH="444247" progId="Equation.3">
                  <p:embed/>
                </p:oleObj>
              </mc:Choice>
              <mc:Fallback>
                <p:oleObj name="Equation" r:id="rId4" imgW="2361787" imgH="44424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648200"/>
                        <a:ext cx="7156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5"/>
          <p:cNvSpPr>
            <a:spLocks noChangeShapeType="1"/>
          </p:cNvSpPr>
          <p:nvPr/>
        </p:nvSpPr>
        <p:spPr bwMode="auto">
          <a:xfrm flipH="1">
            <a:off x="4800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expected returns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 eaLnBrk="1" hangingPunct="1"/>
            <a:r>
              <a:rPr lang="en-US" sz="2400" b="1" dirty="0">
                <a:ea typeface="ＭＳ Ｐゴシック" charset="0"/>
              </a:rPr>
              <a:t>Is the expected return of a portfolio of stocks equal to the weighted average of the expected returns of individual stocks?</a:t>
            </a:r>
          </a:p>
          <a:p>
            <a:pPr marL="287338" indent="-287338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/>
            <a:r>
              <a:rPr lang="en-US" sz="2400" b="1" dirty="0">
                <a:ea typeface="ＭＳ Ｐゴシック" charset="0"/>
              </a:rPr>
              <a:t>Is the SD of a portfolio of stocks equal to the weighted average of the SDs of the individual stocks?</a:t>
            </a:r>
          </a:p>
          <a:p>
            <a:pPr marL="508000" lvl="1" indent="0" eaLnBrk="1" hangingPunct="1">
              <a:buNone/>
            </a:pPr>
            <a:endParaRPr lang="en-US" sz="1800" dirty="0">
              <a:ea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a firm’s shareholders are well diversified, what kinds of projects should managers choose? 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551"/>
              </p:ext>
            </p:extLst>
          </p:nvPr>
        </p:nvGraphicFramePr>
        <p:xfrm>
          <a:off x="1274135" y="1033477"/>
          <a:ext cx="4437063" cy="8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0" name="Equation" r:id="rId4" imgW="2239920" imgH="191880" progId="Equation.3">
                  <p:embed/>
                </p:oleObj>
              </mc:Choice>
              <mc:Fallback>
                <p:oleObj name="Equation" r:id="rId4" imgW="2239920" imgH="191880" progId="Equation.3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1033477"/>
                        <a:ext cx="4437063" cy="8102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Covariance, Correlation, and Beta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82000" cy="5486400"/>
          </a:xfrm>
          <a:prstGeom prst="rect">
            <a:avLst/>
          </a:prstGeom>
        </p:spPr>
        <p:txBody>
          <a:bodyPr anchor="ctr"/>
          <a:lstStyle/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eaLnBrk="1" hangingPunct="1"/>
            <a:endParaRPr lang="en-US" sz="3200" b="1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1185314"/>
              </p:ext>
            </p:extLst>
          </p:nvPr>
        </p:nvGraphicFramePr>
        <p:xfrm>
          <a:off x="1274135" y="2353232"/>
          <a:ext cx="4437063" cy="11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1" name="Equation" r:id="rId6" imgW="1563120" imgH="420480" progId="Equation.3">
                  <p:embed/>
                </p:oleObj>
              </mc:Choice>
              <mc:Fallback>
                <p:oleObj name="Equation" r:id="rId6" imgW="1563120" imgH="420480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2353232"/>
                        <a:ext cx="4437063" cy="118371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6883"/>
              </p:ext>
            </p:extLst>
          </p:nvPr>
        </p:nvGraphicFramePr>
        <p:xfrm>
          <a:off x="1274135" y="4124324"/>
          <a:ext cx="4437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2" name="Equation" r:id="rId8" imgW="1197360" imgH="365400" progId="Equation.3">
                  <p:embed/>
                </p:oleObj>
              </mc:Choice>
              <mc:Fallback>
                <p:oleObj name="Equation" r:id="rId8" imgW="1197360" imgH="365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4124324"/>
                        <a:ext cx="4437063" cy="958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The Formula for Beta of Stock i with the Market Portfolio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524000" y="3962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Your estimate of beta will depend upon your choice of a proxy for the market portfolio.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51669"/>
              </p:ext>
            </p:extLst>
          </p:nvPr>
        </p:nvGraphicFramePr>
        <p:xfrm>
          <a:off x="2514600" y="2133600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6" name="Equation" r:id="rId4" imgW="1042200" imgH="411120" progId="Equation.3">
                  <p:embed/>
                </p:oleObj>
              </mc:Choice>
              <mc:Fallback>
                <p:oleObj name="Equation" r:id="rId4" imgW="1042200" imgH="4111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2895600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b="1" dirty="0">
                <a:ea typeface="ＭＳ Ｐゴシック" charset="0"/>
                <a:cs typeface="ＭＳ Ｐゴシック" charset="0"/>
              </a:rPr>
              <a:t> (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b="1" dirty="0">
                <a:ea typeface="ＭＳ Ｐゴシック" charset="0"/>
                <a:cs typeface="ＭＳ Ｐゴシック" charset="0"/>
              </a:rPr>
              <a:t>of AMZN-SP500 (2017 &amp; 2018)</a:t>
            </a:r>
          </a:p>
        </p:txBody>
      </p:sp>
      <p:sp>
        <p:nvSpPr>
          <p:cNvPr id="2" name="AutoShape 2" descr="Displaying sg201609223338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isplaying sg201609223338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199" cy="58433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A0027-4C15-9B48-9635-9701A296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BA672-DBE9-164E-92EF-32A62818A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BFBC-5C78-334D-AF03-6DB9930D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A97A7DA-826B-4940-9E93-121D51F49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638799"/>
          </a:xfrm>
        </p:spPr>
      </p:pic>
    </p:spTree>
    <p:extLst>
      <p:ext uri="{BB962C8B-B14F-4D97-AF65-F5344CB8AC3E}">
        <p14:creationId xmlns:p14="http://schemas.microsoft.com/office/powerpoint/2010/main" val="270307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531352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2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22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588257"/>
              </p:ext>
            </p:extLst>
          </p:nvPr>
        </p:nvGraphicFramePr>
        <p:xfrm>
          <a:off x="342900" y="815611"/>
          <a:ext cx="8458197" cy="5130800"/>
        </p:xfrm>
        <a:graphic>
          <a:graphicData uri="http://schemas.openxmlformats.org/drawingml/2006/table">
            <a:tbl>
              <a:tblPr lastCol="1"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1016928082"/>
                    </a:ext>
                  </a:extLst>
                </a:gridCol>
                <a:gridCol w="960393">
                  <a:extLst>
                    <a:ext uri="{9D8B030D-6E8A-4147-A177-3AD203B41FA5}">
                      <a16:colId xmlns:a16="http://schemas.microsoft.com/office/drawing/2014/main" val="3614502351"/>
                    </a:ext>
                  </a:extLst>
                </a:gridCol>
              </a:tblGrid>
              <a:tr h="728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(10/1/13)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(10/1/14)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(10/5/15)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(9/23/16)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(9/24/17)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(10/2/18)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(9/27/20)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(9/28/21)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Bank of America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1.76         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Oracle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Starbucks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Du Pont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Kimberly-Clark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Barrick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 Gold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.27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Estimates of </a:t>
            </a:r>
            <a:r>
              <a:rPr lang="en-US" b="1" dirty="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="1" dirty="0">
                <a:ea typeface="ＭＳ Ｐゴシック" charset="0"/>
                <a:cs typeface="ＭＳ Ｐゴシック" charset="0"/>
              </a:rPr>
              <a:t> for Selected Stocks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971800" y="6155048"/>
            <a:ext cx="29210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Source:  Yahoo; Wolfram Alpha, 5-yr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0795" y="533400"/>
            <a:ext cx="5804960" cy="5811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(2000-2010, Monthly)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(2009-2012, Daily)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37516"/>
              </p:ext>
            </p:extLst>
          </p:nvPr>
        </p:nvGraphicFramePr>
        <p:xfrm>
          <a:off x="76200" y="1066800"/>
          <a:ext cx="8077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20" name="Acrobat Document" r:id="rId4" imgW="5171965" imgH="4762260" progId="AcroExch.Document.7">
                  <p:embed/>
                </p:oleObj>
              </mc:Choice>
              <mc:Fallback>
                <p:oleObj name="Acrobat Document" r:id="rId4" imgW="5171965" imgH="476226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66800"/>
                        <a:ext cx="80772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C1E92-EA57-0542-9D51-1102C075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DJI (Feb. 1, 2020- April 1, 2012, Daily)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2B789-680B-7B4B-A001-2D4EFBC76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B13C-3EE0-AD4F-80FA-6480F380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8CC27-E906-464E-B2BF-E94830A8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09600"/>
            <a:ext cx="849325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246" name="Group 1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99581"/>
              </p:ext>
            </p:extLst>
          </p:nvPr>
        </p:nvGraphicFramePr>
        <p:xfrm>
          <a:off x="384048" y="533400"/>
          <a:ext cx="8458201" cy="5029199"/>
        </p:xfrm>
        <a:graphic>
          <a:graphicData uri="http://schemas.openxmlformats.org/drawingml/2006/table">
            <a:tbl>
              <a:tblPr/>
              <a:tblGrid>
                <a:gridCol w="94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Assets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Var(1)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Cov(2,1)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Cov(2,N)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Cov(N,3)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N Assets</a:t>
            </a:r>
          </a:p>
        </p:txBody>
      </p:sp>
      <p:sp>
        <p:nvSpPr>
          <p:cNvPr id="57400" name="Oval 138"/>
          <p:cNvSpPr>
            <a:spLocks noChangeArrowheads="1"/>
          </p:cNvSpPr>
          <p:nvPr/>
        </p:nvSpPr>
        <p:spPr bwMode="auto">
          <a:xfrm>
            <a:off x="1066800" y="914400"/>
            <a:ext cx="4343400" cy="2514600"/>
          </a:xfrm>
          <a:prstGeom prst="ellipse">
            <a:avLst/>
          </a:prstGeom>
          <a:noFill/>
          <a:ln w="28575">
            <a:solidFill>
              <a:srgbClr val="146BE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To the extent that assets don’t move together (nonsynchronous),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diversification reduces risk 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Since most investors probably hold very diversified portfolios, corporate managers should pursue projects that offer high returns and lower risk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project’s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idiosyncratic risk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important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project with a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high SD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may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lower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 investor’s portfolio risk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Market risk is measured using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beta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Diversification: 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Assume a portfolio: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assets, each with a variance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investment of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1/n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each asset, and each asset has a covariance with every other asset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What’s the portfolio’s variance?</a:t>
            </a: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Using the box, add all of the variances (+weights)</a:t>
            </a: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 * </a:t>
            </a:r>
            <a:r>
              <a:rPr lang="en-US" sz="2000" b="1" dirty="0">
                <a:ea typeface="ＭＳ Ｐゴシック" charset="0"/>
              </a:rPr>
              <a:t>(n) * </a:t>
            </a:r>
            <a:r>
              <a:rPr lang="en-US" sz="2000" b="1" dirty="0" err="1">
                <a:ea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</a:rPr>
              <a:t>, or ----&gt; (1/n) * </a:t>
            </a:r>
            <a:r>
              <a:rPr lang="en-US" sz="2000" b="1" dirty="0" err="1">
                <a:ea typeface="ＭＳ Ｐゴシック" charset="0"/>
              </a:rPr>
              <a:t>AveVar</a:t>
            </a:r>
            <a:endParaRPr lang="en-US" sz="2000" b="1" dirty="0">
              <a:ea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Now, add all of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covariances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 * (n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-n) * </a:t>
            </a:r>
            <a:r>
              <a:rPr lang="en-US" sz="2000" b="1" dirty="0" err="1">
                <a:ea typeface="ＭＳ Ｐゴシック" charset="0"/>
              </a:rPr>
              <a:t>AveCov</a:t>
            </a:r>
            <a:r>
              <a:rPr lang="en-US" sz="2000" b="1" dirty="0">
                <a:ea typeface="ＭＳ Ｐゴシック" charset="0"/>
              </a:rPr>
              <a:t>, or ------&gt; (n-1)/n * </a:t>
            </a:r>
            <a:r>
              <a:rPr lang="en-US" sz="2000" b="1" dirty="0" err="1">
                <a:ea typeface="ＭＳ Ｐゴシック" charset="0"/>
              </a:rPr>
              <a:t>AveCov</a:t>
            </a:r>
            <a:endParaRPr lang="en-US" sz="2000" b="1" dirty="0">
              <a:ea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endParaRPr lang="en-US" sz="2000" b="1" dirty="0">
              <a:ea typeface="ＭＳ Ｐゴシック" charset="0"/>
              <a:cs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r>
              <a:rPr lang="en-US" sz="2000" b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Port = (1/n)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+ (n-1)/n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endParaRPr lang="en-US" sz="2400" dirty="0">
              <a:ea typeface="ＭＳ Ｐゴシック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Diversification:  The Role of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14400" y="4038600"/>
            <a:ext cx="7543800" cy="533400"/>
          </a:xfrm>
          <a:prstGeom prst="rect">
            <a:avLst/>
          </a:prstGeom>
          <a:noFill/>
          <a:ln w="28575">
            <a:solidFill>
              <a:srgbClr val="FF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6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Portfolio Risk as a Function of the Number of Stocks in the Portfolio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38200" y="914400"/>
            <a:ext cx="8153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1600200" y="11430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1600200" y="5105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600200" y="3886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0" name="Arc 8"/>
          <p:cNvSpPr>
            <a:spLocks/>
          </p:cNvSpPr>
          <p:nvPr/>
        </p:nvSpPr>
        <p:spPr bwMode="auto">
          <a:xfrm rot="10797192">
            <a:off x="1600200" y="1600200"/>
            <a:ext cx="5254625" cy="2209800"/>
          </a:xfrm>
          <a:custGeom>
            <a:avLst/>
            <a:gdLst>
              <a:gd name="T0" fmla="*/ 0 w 23275"/>
              <a:gd name="T1" fmla="*/ 2147483647 h 21600"/>
              <a:gd name="T2" fmla="*/ 2147483647 w 23275"/>
              <a:gd name="T3" fmla="*/ 2147483647 h 21600"/>
              <a:gd name="T4" fmla="*/ 2147483647 w 23275"/>
              <a:gd name="T5" fmla="*/ 2147483647 h 21600"/>
              <a:gd name="T6" fmla="*/ 0 60000 65536"/>
              <a:gd name="T7" fmla="*/ 0 60000 65536"/>
              <a:gd name="T8" fmla="*/ 0 60000 65536"/>
              <a:gd name="T9" fmla="*/ 0 w 23275"/>
              <a:gd name="T10" fmla="*/ 0 h 21600"/>
              <a:gd name="T11" fmla="*/ 23275 w 23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5" h="21600" fill="none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</a:path>
              <a:path w="23275" h="21600" stroke="0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  <a:lnTo>
                  <a:pt x="167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4114800" y="3886200"/>
            <a:ext cx="0" cy="12192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4343400" y="3886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6699"/>
                </a:solidFill>
                <a:latin typeface="Calibri" pitchFamily="34" charset="0"/>
              </a:rPr>
              <a:t>Nondiversifiable</a:t>
            </a: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 risk; Systematic Risk; Market Risk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057400" y="2590800"/>
            <a:ext cx="0" cy="12954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Diversifiable Risk; Nonsystematic Risk; Firm Specific Risk; Unique Risk</a:t>
            </a:r>
          </a:p>
        </p:txBody>
      </p:sp>
      <p:sp>
        <p:nvSpPr>
          <p:cNvPr id="341005" name="AutoShape 13"/>
          <p:cNvSpPr>
            <a:spLocks/>
          </p:cNvSpPr>
          <p:nvPr/>
        </p:nvSpPr>
        <p:spPr bwMode="auto">
          <a:xfrm>
            <a:off x="3733800" y="2209800"/>
            <a:ext cx="571500" cy="13716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33600" y="2895600"/>
            <a:ext cx="15240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6248400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libri" pitchFamily="34" charset="0"/>
              </a:rPr>
              <a:t>n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9906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sym typeface="Symbol" charset="0"/>
              </a:rPr>
              <a:t>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1905000" y="12954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10004"/>
                </a:solidFill>
                <a:latin typeface="Calibri" pitchFamily="34" charset="0"/>
              </a:rPr>
              <a:t>In a large portfolio the variance terms are effectively diversified away, but the covariance terms are not. 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914400" y="53340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Thus diversification can eliminate some, but not all of the risk of individual securities.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931926" y="350159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/>
      <p:bldP spid="341000" grpId="0" animBg="1"/>
      <p:bldP spid="341001" grpId="0" animBg="1"/>
      <p:bldP spid="341002" grpId="0" autoUpdateAnimBg="0"/>
      <p:bldP spid="341004" grpId="0" autoUpdateAnimBg="0"/>
      <p:bldP spid="341005" grpId="0" animBg="1"/>
      <p:bldP spid="341006" grpId="0" animBg="1"/>
      <p:bldP spid="3410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Diversification is a free lunch, up to a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 a well-diversified investor, an investment’s variance (SD)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doesn’t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generally give us information about the effect that adding the investment has on the investor’s overall portfolio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--what matters is its covariance (or beta).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betas help reduce portfolio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Investments with lower betas have higher prices (and lower expected returns)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 moments of stress, however, correlations can go to 1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458200" cy="4483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148" y="5183172"/>
            <a:ext cx="769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Fifty eight percent of CRSP common stocks have lifetime holding period returns less than those on one-month Treasuries. The modal lifetime return is -100%. When stated in terms of lifetime dollar wealth creation</a:t>
            </a:r>
            <a:r>
              <a:rPr lang="en-US" sz="1400" b="1" i="1" dirty="0">
                <a:latin typeface="+mj-lt"/>
              </a:rPr>
              <a:t>, the entire net gain in the U.S. stock market since 1926 is attributable to the best-performing four percent of listed stocks, as the other ninety six percent collectively matched one-month Treasury bills.  </a:t>
            </a:r>
            <a:r>
              <a:rPr lang="en-US" sz="1400" i="1" dirty="0" err="1">
                <a:latin typeface="+mj-lt"/>
              </a:rPr>
              <a:t>Bessembinder</a:t>
            </a:r>
            <a:r>
              <a:rPr lang="en-US" sz="1400" i="1" dirty="0">
                <a:latin typeface="+mj-lt"/>
              </a:rPr>
              <a:t>, Do Stocks Outperform Treasury Bills (</a:t>
            </a:r>
            <a:r>
              <a:rPr lang="en-US" sz="1400" dirty="0">
                <a:latin typeface="+mj-lt"/>
              </a:rPr>
              <a:t>2017)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20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D741-C5FE-8B48-9954-2207630B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+mn-lt"/>
              </a:rPr>
              <a:t>This report quantifies long-run stock market outcomes in terms of the increases or decreases (relative to a Treasury bill benchmark) in shareholder wealth, when considering the full history of both net cash distributions and capital appreciation. The study includes all of the 26,168 firms with publicly-traded U.S. common stock since 1926. </a:t>
            </a:r>
            <a:r>
              <a:rPr lang="en-US" sz="2000" b="1" dirty="0">
                <a:effectLst/>
                <a:latin typeface="+mn-lt"/>
              </a:rPr>
              <a:t>Despite the fact that investments in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majority (57.8%) of stocks led to reduced </a:t>
            </a:r>
            <a:r>
              <a:rPr lang="en-US" sz="2000" b="1" dirty="0">
                <a:effectLst/>
                <a:latin typeface="+mn-lt"/>
              </a:rPr>
              <a:t>rather than increased shareholder wealth, U.S. stock market investments increased shareholder wealth on net by $47.4 trillion between 1926 and 2019. </a:t>
            </a:r>
            <a:r>
              <a:rPr lang="en-US" sz="2000" dirty="0">
                <a:effectLst/>
                <a:latin typeface="+mn-lt"/>
              </a:rPr>
              <a:t>Technology firms accounted for the largest share, $9.0 trillion, of the total, but Telecommunications, Energy, and Healthcare/ Pharmaceutical stocks created wealth disproportionate to the numbers of firms in the industries. </a:t>
            </a:r>
            <a:r>
              <a:rPr lang="en-US" sz="2000" b="1" dirty="0">
                <a:effectLst/>
                <a:latin typeface="+mn-lt"/>
              </a:rPr>
              <a:t>The degree to which stock market wealth creation is concentrated in a few top-performing firms has increased over time, and was particularly strong during the most recent three years, when five firms accounted for 22% of net wealth creation. </a:t>
            </a:r>
            <a:r>
              <a:rPr lang="en-US" sz="2000" dirty="0">
                <a:effectLst/>
                <a:latin typeface="+mn-lt"/>
              </a:rPr>
              <a:t>These results should be of interest to any </a:t>
            </a:r>
            <a:r>
              <a:rPr lang="en-US" sz="2000" dirty="0">
                <a:solidFill>
                  <a:srgbClr val="FF0000"/>
                </a:solidFill>
                <a:effectLst/>
                <a:latin typeface="+mn-lt"/>
              </a:rPr>
              <a:t>long-term investor assessing the relative merits of broad diversification vs. narrow portfolio selection. 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F8748-983A-BB46-B70C-72F4E26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8BA09-91B5-3F48-9D1A-871C81C8D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1418-EB6B-CE47-B143-F23CC65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6D913-0FFE-FE4E-A5FC-0785B215213C}"/>
              </a:ext>
            </a:extLst>
          </p:cNvPr>
          <p:cNvSpPr txBox="1"/>
          <p:nvPr/>
        </p:nvSpPr>
        <p:spPr>
          <a:xfrm>
            <a:off x="1311011" y="5867400"/>
            <a:ext cx="652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Bessembinder</a:t>
            </a:r>
            <a:r>
              <a:rPr lang="en-US" sz="1200" dirty="0"/>
              <a:t>, </a:t>
            </a:r>
            <a:r>
              <a:rPr lang="en-US" sz="1200" i="1" dirty="0"/>
              <a:t>Wealth Creation in the US Public Stock Markets 1926-2019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53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BA837B6-9A1A-3B44-8173-1FFE3C41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" y="837634"/>
            <a:ext cx="8458200" cy="52583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2D38B-78EA-194C-AEF9-4A5C113D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3C515-1F01-D342-A3F7-A0D064E99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ACA2-87DA-914F-B6AB-939029F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CF1-B1F4-6845-9BD3-C3C11595EED2}"/>
              </a:ext>
            </a:extLst>
          </p:cNvPr>
          <p:cNvSpPr txBox="1"/>
          <p:nvPr/>
        </p:nvSpPr>
        <p:spPr>
          <a:xfrm>
            <a:off x="2209800" y="576023"/>
            <a:ext cx="5492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effectLst/>
                <a:latin typeface="Calibri" panose="020F0502020204030204" pitchFamily="34" charset="0"/>
              </a:rPr>
              <a:t>Exhibit 1: Shareholder Wealth Creation, Measured as of December 31, 2019, Top 30 Firms. 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C5A5C-F4D8-7840-B2C5-AC2D2204953D}"/>
              </a:ext>
            </a:extLst>
          </p:cNvPr>
          <p:cNvSpPr txBox="1"/>
          <p:nvPr/>
        </p:nvSpPr>
        <p:spPr>
          <a:xfrm>
            <a:off x="4354286" y="622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F421-E116-0A44-BA62-C3E273D229D7}"/>
              </a:ext>
            </a:extLst>
          </p:cNvPr>
          <p:cNvSpPr txBox="1"/>
          <p:nvPr/>
        </p:nvSpPr>
        <p:spPr>
          <a:xfrm>
            <a:off x="2140688" y="6169216"/>
            <a:ext cx="38876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Bessembinder</a:t>
            </a:r>
            <a:r>
              <a:rPr lang="en-US" sz="700" dirty="0"/>
              <a:t>, </a:t>
            </a:r>
            <a:r>
              <a:rPr lang="en-US" sz="700" i="1" dirty="0"/>
              <a:t>Wealth Creation in the US Public Stock Markets 1926-2019 (2020)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75549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return of a portfolio (firm) is weighted average of expected returns of the portfolio’s assets (firm’s divisions).</a:t>
            </a:r>
          </a:p>
          <a:p>
            <a:r>
              <a:rPr lang="en-US" sz="2400" dirty="0"/>
              <a:t>The beta of a portfolio (firm) is the weighted average of the betas of the portfolio’s assets (firm’s divisions).</a:t>
            </a:r>
          </a:p>
          <a:p>
            <a:pPr lvl="1"/>
            <a:r>
              <a:rPr lang="en-US" sz="2000" dirty="0"/>
              <a:t>Weighted averaging </a:t>
            </a:r>
            <a:r>
              <a:rPr lang="en-US" sz="2000" i="1" dirty="0"/>
              <a:t>doesn’t</a:t>
            </a:r>
            <a:r>
              <a:rPr lang="en-US" sz="2000" dirty="0"/>
              <a:t> work with </a:t>
            </a:r>
            <a:r>
              <a:rPr lang="en-US" sz="2000" dirty="0" err="1"/>
              <a:t>Sdev</a:t>
            </a:r>
            <a:r>
              <a:rPr lang="en-US" sz="2000" dirty="0"/>
              <a:t> and Var.</a:t>
            </a:r>
          </a:p>
          <a:p>
            <a:r>
              <a:rPr lang="en-US" sz="2400" dirty="0"/>
              <a:t>Firm can be viewed not only as consisting of different projects/divisions but also as debt and equity.</a:t>
            </a:r>
          </a:p>
          <a:p>
            <a:pPr lvl="1"/>
            <a:r>
              <a:rPr lang="en-US" sz="2000" dirty="0"/>
              <a:t>Beta of a firm’s </a:t>
            </a:r>
            <a:r>
              <a:rPr lang="en-US" sz="2000" i="1" dirty="0"/>
              <a:t>assets </a:t>
            </a:r>
            <a:r>
              <a:rPr lang="en-US" sz="2000" dirty="0"/>
              <a:t> is weighted average of its debt and equity:  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Betas </a:t>
            </a:r>
            <a:r>
              <a:rPr lang="en-US" b="1"/>
              <a:t>for Portfolios </a:t>
            </a:r>
            <a:r>
              <a:rPr lang="en-US" b="1" dirty="0"/>
              <a:t>(Firms)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151"/>
              </p:ext>
            </p:extLst>
          </p:nvPr>
        </p:nvGraphicFramePr>
        <p:xfrm>
          <a:off x="1600200" y="4191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3199680" imgH="576000" progId="Equation.3">
                  <p:embed/>
                </p:oleObj>
              </mc:Choice>
              <mc:Fallback>
                <p:oleObj name="Equation" r:id="rId3" imgW="3199680" imgH="576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8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Expected rate of return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on a </a:t>
            </a:r>
            <a:r>
              <a:rPr lang="en-US" sz="2400" b="1" u="sng" dirty="0">
                <a:ea typeface="ＭＳ Ｐゴシック" charset="0"/>
                <a:cs typeface="ＭＳ Ｐゴシック" charset="0"/>
              </a:rPr>
              <a:t>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assets depends on: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Portfolio weights, and 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Individual asset returns</a:t>
            </a:r>
            <a:endParaRPr lang="en-US" sz="2400" dirty="0">
              <a:ea typeface="ＭＳ Ｐゴシック" charset="0"/>
            </a:endParaRPr>
          </a:p>
          <a:p>
            <a:pPr marL="292100" indent="-29210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Expected Return on a portfolio of assets is the weighted average of expected returns of assets: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The sum of all the weights</a:t>
            </a:r>
            <a:r>
              <a:rPr lang="en-US" sz="2000" i="1" dirty="0"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must equal 1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i="1" dirty="0">
                <a:ea typeface="ＭＳ Ｐゴシック" charset="0"/>
              </a:rPr>
              <a:t>W</a:t>
            </a:r>
            <a:r>
              <a:rPr lang="en-US" sz="2000" dirty="0">
                <a:ea typeface="ＭＳ Ｐゴシック" charset="0"/>
              </a:rPr>
              <a:t> can be negative in the case of short sales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Portfolio Expected Returns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1784"/>
              </p:ext>
            </p:extLst>
          </p:nvPr>
        </p:nvGraphicFramePr>
        <p:xfrm>
          <a:off x="2133600" y="3048000"/>
          <a:ext cx="440836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71" name="Equation" r:id="rId3" imgW="3858120" imgH="447840" progId="Equation.3">
                  <p:embed/>
                </p:oleObj>
              </mc:Choice>
              <mc:Fallback>
                <p:oleObj name="Equation" r:id="rId3" imgW="385812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40836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7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Single asset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j):</a:t>
            </a:r>
          </a:p>
          <a:p>
            <a:pPr marL="228600" indent="-228600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Two assets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, x and y):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  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  <a:p>
            <a:pPr marL="139700" indent="-177800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139700" indent="-177800"/>
            <a:r>
              <a:rPr lang="en-US" sz="2000" dirty="0">
                <a:ea typeface="ＭＳ Ｐゴシック" charset="0"/>
                <a:cs typeface="ＭＳ Ｐゴシック" charset="0"/>
              </a:rPr>
              <a:t>Variance or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of a portfolio of assets is generally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not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the weighted average of VAR or SD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the portfolio’s assets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2 Assets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63916"/>
              </p:ext>
            </p:extLst>
          </p:nvPr>
        </p:nvGraphicFramePr>
        <p:xfrm>
          <a:off x="3420140" y="585307"/>
          <a:ext cx="3048000" cy="3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2" name="Equation" r:id="rId4" imgW="1654560" imgH="219240" progId="Equation.3">
                  <p:embed/>
                </p:oleObj>
              </mc:Choice>
              <mc:Fallback>
                <p:oleObj name="Equation" r:id="rId4" imgW="1654560" imgH="21924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140" y="585307"/>
                        <a:ext cx="3048000" cy="3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2393"/>
              </p:ext>
            </p:extLst>
          </p:nvPr>
        </p:nvGraphicFramePr>
        <p:xfrm>
          <a:off x="1269077" y="1773011"/>
          <a:ext cx="519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3" name="Equation" r:id="rId6" imgW="2175840" imgH="228240" progId="Equation.3">
                  <p:embed/>
                </p:oleObj>
              </mc:Choice>
              <mc:Fallback>
                <p:oleObj name="Equation" r:id="rId6" imgW="2175840" imgH="22824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77" y="1773011"/>
                        <a:ext cx="5199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4572"/>
              </p:ext>
            </p:extLst>
          </p:nvPr>
        </p:nvGraphicFramePr>
        <p:xfrm>
          <a:off x="1131887" y="2475728"/>
          <a:ext cx="692150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4" name="Equation" r:id="rId8" imgW="3504373" imgH="292123" progId="Equation.3">
                  <p:embed/>
                </p:oleObj>
              </mc:Choice>
              <mc:Fallback>
                <p:oleObj name="Equation" r:id="rId8" imgW="3504373" imgH="292123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475728"/>
                        <a:ext cx="6921501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4792"/>
              </p:ext>
            </p:extLst>
          </p:nvPr>
        </p:nvGraphicFramePr>
        <p:xfrm>
          <a:off x="1003300" y="3276600"/>
          <a:ext cx="7137400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25" name="Equation" r:id="rId10" imgW="2989440" imgH="237600" progId="Equation.3">
                  <p:embed/>
                </p:oleObj>
              </mc:Choice>
              <mc:Fallback>
                <p:oleObj name="Equation" r:id="rId10" imgW="2989440" imgH="237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76600"/>
                        <a:ext cx="7137400" cy="47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010400" y="3265347"/>
            <a:ext cx="1295400" cy="6096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6019800" y="2489315"/>
            <a:ext cx="2286000" cy="6858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0"/>
          <p:cNvSpPr>
            <a:spLocks/>
          </p:cNvSpPr>
          <p:nvPr/>
        </p:nvSpPr>
        <p:spPr bwMode="auto">
          <a:xfrm>
            <a:off x="8385048" y="2820602"/>
            <a:ext cx="159878" cy="684598"/>
          </a:xfrm>
          <a:custGeom>
            <a:avLst/>
            <a:gdLst>
              <a:gd name="T0" fmla="*/ 2147483647 w 440"/>
              <a:gd name="T1" fmla="*/ 0 h 480"/>
              <a:gd name="T2" fmla="*/ 2147483647 w 440"/>
              <a:gd name="T3" fmla="*/ 2147483647 h 480"/>
              <a:gd name="T4" fmla="*/ 0 w 440"/>
              <a:gd name="T5" fmla="*/ 2147483647 h 480"/>
              <a:gd name="T6" fmla="*/ 0 60000 65536"/>
              <a:gd name="T7" fmla="*/ 0 60000 65536"/>
              <a:gd name="T8" fmla="*/ 0 60000 65536"/>
              <a:gd name="T9" fmla="*/ 0 w 440"/>
              <a:gd name="T10" fmla="*/ 0 h 480"/>
              <a:gd name="T11" fmla="*/ 440 w 4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80">
                <a:moveTo>
                  <a:pt x="336" y="0"/>
                </a:moveTo>
                <a:cubicBezTo>
                  <a:pt x="388" y="128"/>
                  <a:pt x="440" y="256"/>
                  <a:pt x="384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685800" y="5019675"/>
            <a:ext cx="7848600" cy="6461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for each of the investment opportunities, M, A, B, C, and F, calculate the E(r), VAR, and SD.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299"/>
              </p:ext>
            </p:extLst>
          </p:nvPr>
        </p:nvGraphicFramePr>
        <p:xfrm>
          <a:off x="838200" y="838200"/>
          <a:ext cx="739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7" name="Worksheet" r:id="rId4" imgW="5791200" imgH="1549400" progId="Excel.Sheet.12">
                  <p:embed/>
                </p:oleObj>
              </mc:Choice>
              <mc:Fallback>
                <p:oleObj name="Worksheet" r:id="rId4" imgW="5791200" imgH="1549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391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457200" y="5269468"/>
            <a:ext cx="83820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50% M </a:t>
            </a:r>
            <a:r>
              <a:rPr lang="en-US" sz="1800" dirty="0"/>
              <a:t>and </a:t>
            </a:r>
            <a:r>
              <a:rPr lang="en-US" sz="1800" b="1" dirty="0"/>
              <a:t>50% A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2028"/>
              </p:ext>
            </p:extLst>
          </p:nvPr>
        </p:nvGraphicFramePr>
        <p:xfrm>
          <a:off x="762000" y="914400"/>
          <a:ext cx="7467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05" name="Worksheet" r:id="rId3" imgW="5816600" imgH="2413000" progId="Excel.Sheet.12">
                  <p:embed/>
                </p:oleObj>
              </mc:Choice>
              <mc:Fallback>
                <p:oleObj name="Worksheet" r:id="rId3" imgW="5816600" imgH="2413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4676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8189"/>
              </p:ext>
            </p:extLst>
          </p:nvPr>
        </p:nvGraphicFramePr>
        <p:xfrm>
          <a:off x="776288" y="894443"/>
          <a:ext cx="723582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5" name="Worksheet" r:id="rId3" imgW="3124200" imgH="2540000" progId="Excel.Sheet.12">
                  <p:embed/>
                </p:oleObj>
              </mc:Choice>
              <mc:Fallback>
                <p:oleObj name="Worksheet" r:id="rId3" imgW="3124200" imgH="2540000" progId="Excel.Shee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94443"/>
                        <a:ext cx="7235825" cy="424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0444" y="5466309"/>
            <a:ext cx="6767512" cy="6461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90% M and 10% A</a:t>
            </a:r>
            <a:r>
              <a:rPr lang="en-US" sz="1800" dirty="0"/>
              <a:t>, and </a:t>
            </a:r>
            <a:r>
              <a:rPr lang="en-US" sz="1800" b="1" dirty="0"/>
              <a:t>90% M and 10% C</a:t>
            </a:r>
            <a:r>
              <a:rPr lang="en-US" sz="18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1009"/>
              </p:ext>
            </p:extLst>
          </p:nvPr>
        </p:nvGraphicFramePr>
        <p:xfrm>
          <a:off x="384048" y="1037174"/>
          <a:ext cx="8226552" cy="38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6" name="Worksheet" r:id="rId3" imgW="7226300" imgH="2387600" progId="Excel.Sheet.12">
                  <p:embed/>
                </p:oleObj>
              </mc:Choice>
              <mc:Fallback>
                <p:oleObj name="Worksheet" r:id="rId3" imgW="7226300" imgH="2387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48" y="1037174"/>
                        <a:ext cx="8226552" cy="383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34000" y="4419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958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3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5596</TotalTime>
  <Words>1890</Words>
  <Application>Microsoft Macintosh PowerPoint</Application>
  <PresentationFormat>On-screen Show (4:3)</PresentationFormat>
  <Paragraphs>357</Paragraphs>
  <Slides>36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NSimSun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Wingdings 2</vt:lpstr>
      <vt:lpstr>CG Body - Standard</vt:lpstr>
      <vt:lpstr>Equation</vt:lpstr>
      <vt:lpstr>Worksheet</vt:lpstr>
      <vt:lpstr>Acrobat Document</vt:lpstr>
      <vt:lpstr>Relationship between Risk and Expected Return (CAPM)</vt:lpstr>
      <vt:lpstr>Diversification</vt:lpstr>
      <vt:lpstr>Diversification:  Results</vt:lpstr>
      <vt:lpstr>Portfolio Expected Returns</vt:lpstr>
      <vt:lpstr>Portfolio Variance:  2 Assets</vt:lpstr>
      <vt:lpstr>Sample Investment Opportunities</vt:lpstr>
      <vt:lpstr>Sample Investment Opportunities</vt:lpstr>
      <vt:lpstr>Investment Opportunities and Diversification</vt:lpstr>
      <vt:lpstr>Investment Opportunities and Diversification</vt:lpstr>
      <vt:lpstr>Efficient Frontier</vt:lpstr>
      <vt:lpstr>Investment Opportunities and Diversification</vt:lpstr>
      <vt:lpstr>Investing Insights </vt:lpstr>
      <vt:lpstr>Asset Beta &amp; Portfolio Risk Contribution</vt:lpstr>
      <vt:lpstr>Measuring Risk Contribution</vt:lpstr>
      <vt:lpstr>Measuring Risk Contribution</vt:lpstr>
      <vt:lpstr>Correlation and Covariance</vt:lpstr>
      <vt:lpstr>Scaling Problem with Correlation</vt:lpstr>
      <vt:lpstr>Correlation, Covariance, and Beta</vt:lpstr>
      <vt:lpstr>BETA () </vt:lpstr>
      <vt:lpstr>Covariance, Correlation, and Beta</vt:lpstr>
      <vt:lpstr>The Formula for Beta of Stock i with the Market Portfolio</vt:lpstr>
      <vt:lpstr>Beta () of AMZN-SP500 (2017 &amp; 2018)</vt:lpstr>
      <vt:lpstr>Beta () of AMZN-SP500 (Sept 2020)</vt:lpstr>
      <vt:lpstr>Beta () of AMZN-SP500 (Sept 2021)</vt:lpstr>
      <vt:lpstr>Estimates of b for Selected Stocks</vt:lpstr>
      <vt:lpstr>Correlation Matrix: DJI (2000-2010, Monthly)</vt:lpstr>
      <vt:lpstr>Correlation Matrix: DJI (2009-2012, Daily)</vt:lpstr>
      <vt:lpstr>Correlation Matrix: DJI (Feb. 1, 2020- April 1, 2012, Daily)</vt:lpstr>
      <vt:lpstr>Portfolio Variance:  N Assets</vt:lpstr>
      <vt:lpstr>Diversification:  The Role of Covariance</vt:lpstr>
      <vt:lpstr>Portfolio Risk as a Function of the Number of Stocks in the Portfolio</vt:lpstr>
      <vt:lpstr>Diversification</vt:lpstr>
      <vt:lpstr>Diversification: IMPORTANT</vt:lpstr>
      <vt:lpstr>Diversification: IMPORTANT</vt:lpstr>
      <vt:lpstr>Diversification: IMPORTANT</vt:lpstr>
      <vt:lpstr>Market Betas for Portfolios (Firms)</vt:lpstr>
    </vt:vector>
  </TitlesOfParts>
  <Company>Fordham University School of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</dc:title>
  <dc:creator>jcolon</dc:creator>
  <cp:lastModifiedBy>Jeffrey M. Colon</cp:lastModifiedBy>
  <cp:revision>139</cp:revision>
  <cp:lastPrinted>2020-09-30T12:12:12Z</cp:lastPrinted>
  <dcterms:created xsi:type="dcterms:W3CDTF">2013-10-01T13:51:29Z</dcterms:created>
  <dcterms:modified xsi:type="dcterms:W3CDTF">2021-09-29T14:06:08Z</dcterms:modified>
</cp:coreProperties>
</file>