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Treasuries, TIPs, and Implied Inflation</a:t>
            </a:r>
            <a:endParaRPr lang="en-US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Treasury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 YR</c:v>
                </c:pt>
                <c:pt idx="1">
                  <c:v>7 YR</c:v>
                </c:pt>
                <c:pt idx="2">
                  <c:v>10 YR</c:v>
                </c:pt>
                <c:pt idx="3">
                  <c:v>20 YR</c:v>
                </c:pt>
                <c:pt idx="4">
                  <c:v>30 YR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8.0999999999999996E-3</c:v>
                </c:pt>
                <c:pt idx="1">
                  <c:v>1.11E-2</c:v>
                </c:pt>
                <c:pt idx="2">
                  <c:v>1.35E-2</c:v>
                </c:pt>
                <c:pt idx="3">
                  <c:v>1.8800000000000001E-2</c:v>
                </c:pt>
                <c:pt idx="4">
                  <c:v>1.95E-2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B3-404B-98F1-BF81EF0185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TIPS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 YR</c:v>
                </c:pt>
                <c:pt idx="1">
                  <c:v>7 YR</c:v>
                </c:pt>
                <c:pt idx="2">
                  <c:v>10 YR</c:v>
                </c:pt>
                <c:pt idx="3">
                  <c:v>20 YR</c:v>
                </c:pt>
                <c:pt idx="4">
                  <c:v>30 YR</c:v>
                </c:pt>
              </c:strCache>
            </c:strRef>
          </c:cat>
          <c:val>
            <c:numRef>
              <c:f>Sheet1!$C$2:$C$6</c:f>
              <c:numCache>
                <c:formatCode>0.00%</c:formatCode>
                <c:ptCount val="5"/>
                <c:pt idx="0">
                  <c:v>-1.72E-2</c:v>
                </c:pt>
                <c:pt idx="1">
                  <c:v>-1.3599999999999999E-2</c:v>
                </c:pt>
                <c:pt idx="2">
                  <c:v>-1.03E-2</c:v>
                </c:pt>
                <c:pt idx="3">
                  <c:v>-5.3E-3</c:v>
                </c:pt>
                <c:pt idx="4">
                  <c:v>-2.8999999999999998E-3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B3-404B-98F1-BF81EF0185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Implied Inflation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5 YR</c:v>
                </c:pt>
                <c:pt idx="1">
                  <c:v>7 YR</c:v>
                </c:pt>
                <c:pt idx="2">
                  <c:v>10 YR</c:v>
                </c:pt>
                <c:pt idx="3">
                  <c:v>20 YR</c:v>
                </c:pt>
                <c:pt idx="4">
                  <c:v>30 YR</c:v>
                </c:pt>
              </c:strCache>
            </c:strRef>
          </c:cat>
          <c:val>
            <c:numRef>
              <c:f>Sheet1!$D$2:$D$6</c:f>
              <c:numCache>
                <c:formatCode>0.00%</c:formatCode>
                <c:ptCount val="5"/>
                <c:pt idx="0">
                  <c:v>2.53E-2</c:v>
                </c:pt>
                <c:pt idx="1">
                  <c:v>2.47E-2</c:v>
                </c:pt>
                <c:pt idx="2">
                  <c:v>2.3800000000000002E-2</c:v>
                </c:pt>
                <c:pt idx="3">
                  <c:v>2.4199999999999999E-2</c:v>
                </c:pt>
                <c:pt idx="4">
                  <c:v>2.24E-2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B3-404B-98F1-BF81EF0185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9700591"/>
        <c:axId val="1139688111"/>
      </c:lineChart>
      <c:catAx>
        <c:axId val="1139700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688111"/>
        <c:crosses val="autoZero"/>
        <c:auto val="1"/>
        <c:lblAlgn val="ctr"/>
        <c:lblOffset val="100"/>
        <c:noMultiLvlLbl val="0"/>
      </c:catAx>
      <c:valAx>
        <c:axId val="1139688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970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7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991384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7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9" y="3778180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632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8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86443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8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536447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0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50362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991695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7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7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7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21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5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7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7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7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823501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4081769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4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4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4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21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5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21" y="3460754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064033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3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3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3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3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3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3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3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3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5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5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42086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9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75341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213481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872660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6" y="1911355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1" y="1911355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3" y="1911355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7" y="1911355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40854326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9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4" y="1447809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9222924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38936534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687614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3972374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39181550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1959874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38797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42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660611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90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4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4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8649957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31814299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2647400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7606158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21" y="1981205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3" y="1982793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8" y="1981205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7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9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2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3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8296841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20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8959242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8" y="1497018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6" y="149702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6" y="2985441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6" y="4473862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6" y="149702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6" y="2985441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6" y="4473862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6" y="149702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6" y="2985441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6" y="4473862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4429516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7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6" y="3486683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9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10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5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3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834583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5" y="1782765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5" y="5300668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5" y="4129093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5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20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5696623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8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93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7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7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8" y="1290647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7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4026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30027915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7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5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5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21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4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2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2661373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4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2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7" y="1566868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7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7" y="1468442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6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4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6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3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5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5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5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5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5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5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5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5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5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465581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7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40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9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210963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7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7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7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6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6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6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6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7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1063882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9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53846177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7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39040539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314653386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80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80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8083590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6" y="1589238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5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5" y="1589238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501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1" y="1589238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7" y="1589238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1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2" y="1589238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6" y="392719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5" y="392719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501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1" y="392719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7" y="392719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1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2" y="3962405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5059765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3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3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3763745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5404011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3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92118168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3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1787504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3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96665918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3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41363696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3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3058907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Varying Rates of Return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97120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Varying Rates of Return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85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371601"/>
            <a:ext cx="109728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Varying Rates of Return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>
                <a:latin typeface="Calibri"/>
              </a:defRPr>
            </a:lvl1pPr>
          </a:lstStyle>
          <a:p>
            <a:fld id="{D73BDDF0-D611-5747-98E9-44F7AB03917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37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91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Varying Rates of Return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900">
                <a:latin typeface="Calibri"/>
              </a:defRPr>
            </a:lvl1pPr>
          </a:lstStyle>
          <a:p>
            <a:fld id="{B964C707-BAA9-614C-A59F-B1F1B822DC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02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5075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6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561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97641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Varying Rates of Return</a:t>
            </a:r>
          </a:p>
        </p:txBody>
      </p:sp>
    </p:spTree>
    <p:extLst>
      <p:ext uri="{BB962C8B-B14F-4D97-AF65-F5344CB8AC3E}">
        <p14:creationId xmlns:p14="http://schemas.microsoft.com/office/powerpoint/2010/main" val="276431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8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9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Varying Rates of Return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32"/>
            <a:ext cx="3149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CF_Ch5_YTM_21</a:t>
            </a:r>
          </a:p>
        </p:txBody>
      </p:sp>
    </p:spTree>
    <p:extLst>
      <p:ext uri="{BB962C8B-B14F-4D97-AF65-F5344CB8AC3E}">
        <p14:creationId xmlns:p14="http://schemas.microsoft.com/office/powerpoint/2010/main" val="26831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426208" y="4814400"/>
          <a:ext cx="7421881" cy="13333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8211">
                  <a:extLst>
                    <a:ext uri="{9D8B030D-6E8A-4147-A177-3AD203B41FA5}">
                      <a16:colId xmlns:a16="http://schemas.microsoft.com/office/drawing/2014/main" val="3148367126"/>
                    </a:ext>
                  </a:extLst>
                </a:gridCol>
                <a:gridCol w="2120538">
                  <a:extLst>
                    <a:ext uri="{9D8B030D-6E8A-4147-A177-3AD203B41FA5}">
                      <a16:colId xmlns:a16="http://schemas.microsoft.com/office/drawing/2014/main" val="3371801245"/>
                    </a:ext>
                  </a:extLst>
                </a:gridCol>
                <a:gridCol w="1708211">
                  <a:extLst>
                    <a:ext uri="{9D8B030D-6E8A-4147-A177-3AD203B41FA5}">
                      <a16:colId xmlns:a16="http://schemas.microsoft.com/office/drawing/2014/main" val="2392575309"/>
                    </a:ext>
                  </a:extLst>
                </a:gridCol>
                <a:gridCol w="1884921">
                  <a:extLst>
                    <a:ext uri="{9D8B030D-6E8A-4147-A177-3AD203B41FA5}">
                      <a16:colId xmlns:a16="http://schemas.microsoft.com/office/drawing/2014/main" val="64779558"/>
                    </a:ext>
                  </a:extLst>
                </a:gridCol>
              </a:tblGrid>
              <a:tr h="218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Term</a:t>
                      </a:r>
                      <a:endParaRPr lang="en-US" sz="12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Treasury</a:t>
                      </a:r>
                      <a:endParaRPr lang="en-US" sz="12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TIPS</a:t>
                      </a:r>
                      <a:endParaRPr lang="en-US" sz="12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Implied Inflation</a:t>
                      </a:r>
                      <a:endParaRPr lang="en-US" sz="1200" b="1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367373"/>
                  </a:ext>
                </a:extLst>
              </a:tr>
              <a:tr h="149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 YR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0.81%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-1.72%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2.53%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436429"/>
                  </a:ext>
                </a:extLst>
              </a:tr>
              <a:tr h="149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 YR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1.11%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-1.36%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2.47%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42173"/>
                  </a:ext>
                </a:extLst>
              </a:tr>
              <a:tr h="149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 YR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1.35%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-1.03%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2.38%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184729"/>
                  </a:ext>
                </a:extLst>
              </a:tr>
              <a:tr h="149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 YR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1.88%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-0.53%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2.42%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176627"/>
                  </a:ext>
                </a:extLst>
              </a:tr>
              <a:tr h="149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 YR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1.95%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-0.29%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2.24%</a:t>
                      </a:r>
                      <a:endParaRPr lang="en-US" sz="1400" b="0" i="0" u="none" strike="noStrike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10478" marR="10478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4980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 Real YTM:  Treasuries and TIPS (Sept 2021)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B3E355C-57B9-BC4B-95D8-406A1F834537}" type="slidenum">
              <a:rPr lang="en-US" altLang="en-US">
                <a:solidFill>
                  <a:prstClr val="black">
                    <a:lumMod val="50000"/>
                    <a:lumOff val="50000"/>
                  </a:prstClr>
                </a:solidFill>
                <a:latin typeface="Calibri" panose="020F0502020204030204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prstClr val="black">
                  <a:lumMod val="50000"/>
                  <a:lumOff val="50000"/>
                </a:prstClr>
              </a:solidFill>
              <a:latin typeface="Calibri" panose="020F0502020204030204"/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Calibri" panose="020F0502020204030204"/>
              </a:rPr>
              <a:t>Varying Rates of Return</a:t>
            </a:r>
            <a:endParaRPr lang="en-US" dirty="0">
              <a:latin typeface="Calibri" panose="020F0502020204030204"/>
            </a:endParaRPr>
          </a:p>
        </p:txBody>
      </p:sp>
      <p:graphicFrame>
        <p:nvGraphicFramePr>
          <p:cNvPr id="11" name="Chart 10"/>
          <p:cNvGraphicFramePr/>
          <p:nvPr/>
        </p:nvGraphicFramePr>
        <p:xfrm>
          <a:off x="2057400" y="701820"/>
          <a:ext cx="8308848" cy="3918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Left Brace 11">
            <a:extLst>
              <a:ext uri="{FF2B5EF4-FFF2-40B4-BE49-F238E27FC236}">
                <a16:creationId xmlns:a16="http://schemas.microsoft.com/office/drawing/2014/main" id="{976CA667-DB80-5E4A-B989-29699E56FA98}"/>
              </a:ext>
            </a:extLst>
          </p:cNvPr>
          <p:cNvSpPr/>
          <p:nvPr/>
        </p:nvSpPr>
        <p:spPr>
          <a:xfrm>
            <a:off x="1696907" y="3048000"/>
            <a:ext cx="422283" cy="1295400"/>
          </a:xfrm>
          <a:prstGeom prst="leftBrace">
            <a:avLst>
              <a:gd name="adj1" fmla="val 0"/>
              <a:gd name="adj2" fmla="val 5131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54570870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 Real YTM:  Treasuries and TIPS (Sept 2021)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Real YTM:  Treasuries and TIPS (Sept 2021)</dc:title>
  <dc:creator>Jeffrey M. Colon</dc:creator>
  <cp:lastModifiedBy>Jeffrey M. Colon</cp:lastModifiedBy>
  <cp:revision>1</cp:revision>
  <dcterms:created xsi:type="dcterms:W3CDTF">2021-09-14T17:49:38Z</dcterms:created>
  <dcterms:modified xsi:type="dcterms:W3CDTF">2021-09-14T17:50:15Z</dcterms:modified>
</cp:coreProperties>
</file>