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51"/>
  </p:notesMasterIdLst>
  <p:handoutMasterIdLst>
    <p:handoutMasterId r:id="rId52"/>
  </p:handoutMasterIdLst>
  <p:sldIdLst>
    <p:sldId id="384" r:id="rId2"/>
    <p:sldId id="385" r:id="rId3"/>
    <p:sldId id="339" r:id="rId4"/>
    <p:sldId id="300" r:id="rId5"/>
    <p:sldId id="341" r:id="rId6"/>
    <p:sldId id="318" r:id="rId7"/>
    <p:sldId id="319" r:id="rId8"/>
    <p:sldId id="340" r:id="rId9"/>
    <p:sldId id="320" r:id="rId10"/>
    <p:sldId id="321" r:id="rId11"/>
    <p:sldId id="323" r:id="rId12"/>
    <p:sldId id="330" r:id="rId13"/>
    <p:sldId id="262" r:id="rId14"/>
    <p:sldId id="263" r:id="rId15"/>
    <p:sldId id="264" r:id="rId16"/>
    <p:sldId id="265" r:id="rId17"/>
    <p:sldId id="266" r:id="rId18"/>
    <p:sldId id="386" r:id="rId19"/>
    <p:sldId id="268" r:id="rId20"/>
    <p:sldId id="269" r:id="rId21"/>
    <p:sldId id="380" r:id="rId22"/>
    <p:sldId id="382" r:id="rId23"/>
    <p:sldId id="383" r:id="rId24"/>
    <p:sldId id="361" r:id="rId25"/>
    <p:sldId id="399" r:id="rId26"/>
    <p:sldId id="391" r:id="rId27"/>
    <p:sldId id="397" r:id="rId28"/>
    <p:sldId id="363" r:id="rId29"/>
    <p:sldId id="364" r:id="rId30"/>
    <p:sldId id="365" r:id="rId31"/>
    <p:sldId id="366" r:id="rId32"/>
    <p:sldId id="387" r:id="rId33"/>
    <p:sldId id="394" r:id="rId34"/>
    <p:sldId id="367" r:id="rId35"/>
    <p:sldId id="368" r:id="rId36"/>
    <p:sldId id="369" r:id="rId37"/>
    <p:sldId id="370" r:id="rId38"/>
    <p:sldId id="371" r:id="rId39"/>
    <p:sldId id="396" r:id="rId40"/>
    <p:sldId id="392" r:id="rId41"/>
    <p:sldId id="393" r:id="rId42"/>
    <p:sldId id="372" r:id="rId43"/>
    <p:sldId id="373" r:id="rId44"/>
    <p:sldId id="374" r:id="rId45"/>
    <p:sldId id="375" r:id="rId46"/>
    <p:sldId id="398" r:id="rId47"/>
    <p:sldId id="258" r:id="rId48"/>
    <p:sldId id="395" r:id="rId49"/>
    <p:sldId id="388" r:id="rId50"/>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845"/>
    <a:srgbClr val="A3FBF9"/>
    <a:srgbClr val="FF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279"/>
    <p:restoredTop sz="96383"/>
  </p:normalViewPr>
  <p:slideViewPr>
    <p:cSldViewPr>
      <p:cViewPr varScale="1">
        <p:scale>
          <a:sx n="150" d="100"/>
          <a:sy n="150" d="100"/>
        </p:scale>
        <p:origin x="184" y="1568"/>
      </p:cViewPr>
      <p:guideLst>
        <p:guide orient="horz" pos="2160"/>
        <p:guide pos="2880"/>
      </p:guideLst>
    </p:cSldViewPr>
  </p:slideViewPr>
  <p:outlineViewPr>
    <p:cViewPr>
      <p:scale>
        <a:sx n="33" d="100"/>
        <a:sy n="33" d="100"/>
      </p:scale>
      <p:origin x="0" y="-13104"/>
    </p:cViewPr>
  </p:outlineViewPr>
  <p:notesTextViewPr>
    <p:cViewPr>
      <p:scale>
        <a:sx n="100" d="100"/>
        <a:sy n="100" d="100"/>
      </p:scale>
      <p:origin x="0" y="0"/>
    </p:cViewPr>
  </p:notesTextViewPr>
  <p:sorterViewPr>
    <p:cViewPr>
      <p:scale>
        <a:sx n="112" d="100"/>
        <a:sy n="112" d="100"/>
      </p:scale>
      <p:origin x="0" y="-80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Users/jmcolon1/Dropbox/Corp%20Finance/CorpFin%2020/CF_Ch5_YTM.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Users\jmcolon1\Library\Containers\com.microsoft.Excel\Data\Library\Application%20Support\Microsoft\Worksheet%20in%20CF_Ch5_YTM_19%20(version%201).xlsb"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376238443167579"/>
          <c:y val="1.8488743157971128E-2"/>
          <c:w val="0.78412698412698401"/>
          <c:h val="0.942934216442051"/>
        </c:manualLayout>
      </c:layout>
      <c:lineChart>
        <c:grouping val="standard"/>
        <c:varyColors val="0"/>
        <c:ser>
          <c:idx val="0"/>
          <c:order val="0"/>
          <c:tx>
            <c:strRef>
              <c:f>Sheet1!$A$2</c:f>
              <c:strCache>
                <c:ptCount val="1"/>
                <c:pt idx="0">
                  <c:v>Treasury Bills</c:v>
                </c:pt>
              </c:strCache>
            </c:strRef>
          </c:tx>
          <c:spPr>
            <a:ln w="21747">
              <a:solidFill>
                <a:srgbClr val="993300"/>
              </a:solidFill>
              <a:prstDash val="solid"/>
            </a:ln>
          </c:spPr>
          <c:marker>
            <c:symbol val="none"/>
          </c:marker>
          <c:cat>
            <c:numRef>
              <c:f>Sheet1!$B$1:$BR$1</c:f>
              <c:numCache>
                <c:formatCode>General</c:formatCode>
                <c:ptCount val="69"/>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pt idx="68">
                  <c:v>2021</c:v>
                </c:pt>
              </c:numCache>
            </c:numRef>
          </c:cat>
          <c:val>
            <c:numRef>
              <c:f>Sheet1!$B$2:$BR$2</c:f>
              <c:numCache>
                <c:formatCode>General</c:formatCode>
                <c:ptCount val="69"/>
                <c:pt idx="0">
                  <c:v>1.82</c:v>
                </c:pt>
                <c:pt idx="1">
                  <c:v>0.86</c:v>
                </c:pt>
                <c:pt idx="2">
                  <c:v>1.57</c:v>
                </c:pt>
                <c:pt idx="3">
                  <c:v>2.46</c:v>
                </c:pt>
                <c:pt idx="4">
                  <c:v>3.14</c:v>
                </c:pt>
                <c:pt idx="5">
                  <c:v>1.54</c:v>
                </c:pt>
                <c:pt idx="6">
                  <c:v>2.95</c:v>
                </c:pt>
                <c:pt idx="7">
                  <c:v>2.66</c:v>
                </c:pt>
                <c:pt idx="8">
                  <c:v>2.13</c:v>
                </c:pt>
                <c:pt idx="9">
                  <c:v>2.73</c:v>
                </c:pt>
                <c:pt idx="10">
                  <c:v>3.12</c:v>
                </c:pt>
                <c:pt idx="11">
                  <c:v>3.54</c:v>
                </c:pt>
                <c:pt idx="12">
                  <c:v>3.93</c:v>
                </c:pt>
                <c:pt idx="13">
                  <c:v>4.76</c:v>
                </c:pt>
                <c:pt idx="14">
                  <c:v>4.21</c:v>
                </c:pt>
                <c:pt idx="15">
                  <c:v>5.21</c:v>
                </c:pt>
                <c:pt idx="16">
                  <c:v>6.58</c:v>
                </c:pt>
                <c:pt idx="17">
                  <c:v>6.52</c:v>
                </c:pt>
                <c:pt idx="18">
                  <c:v>4.3899999999999997</c:v>
                </c:pt>
                <c:pt idx="19">
                  <c:v>3.84</c:v>
                </c:pt>
                <c:pt idx="20">
                  <c:v>6.93</c:v>
                </c:pt>
                <c:pt idx="21">
                  <c:v>8</c:v>
                </c:pt>
                <c:pt idx="22">
                  <c:v>5.8</c:v>
                </c:pt>
                <c:pt idx="23">
                  <c:v>5.08</c:v>
                </c:pt>
                <c:pt idx="24">
                  <c:v>5.12</c:v>
                </c:pt>
                <c:pt idx="25">
                  <c:v>7.18</c:v>
                </c:pt>
                <c:pt idx="26">
                  <c:v>10.38</c:v>
                </c:pt>
                <c:pt idx="27">
                  <c:v>11.24</c:v>
                </c:pt>
                <c:pt idx="28">
                  <c:v>14.71</c:v>
                </c:pt>
                <c:pt idx="29">
                  <c:v>10.54</c:v>
                </c:pt>
                <c:pt idx="30">
                  <c:v>8.8000000000000007</c:v>
                </c:pt>
                <c:pt idx="31">
                  <c:v>9.85</c:v>
                </c:pt>
                <c:pt idx="32">
                  <c:v>7.72</c:v>
                </c:pt>
                <c:pt idx="33">
                  <c:v>6.16</c:v>
                </c:pt>
                <c:pt idx="34">
                  <c:v>5.47</c:v>
                </c:pt>
                <c:pt idx="35">
                  <c:v>6.35</c:v>
                </c:pt>
                <c:pt idx="36">
                  <c:v>8.3699999999999992</c:v>
                </c:pt>
                <c:pt idx="37">
                  <c:v>7.81</c:v>
                </c:pt>
                <c:pt idx="38">
                  <c:v>5.6</c:v>
                </c:pt>
                <c:pt idx="39">
                  <c:v>3.51</c:v>
                </c:pt>
                <c:pt idx="40">
                  <c:v>2.9</c:v>
                </c:pt>
                <c:pt idx="41">
                  <c:v>3.9</c:v>
                </c:pt>
                <c:pt idx="42">
                  <c:v>5.6</c:v>
                </c:pt>
                <c:pt idx="43">
                  <c:v>5.21</c:v>
                </c:pt>
                <c:pt idx="44">
                  <c:v>5.26</c:v>
                </c:pt>
                <c:pt idx="45">
                  <c:v>4.8600000000000003</c:v>
                </c:pt>
                <c:pt idx="46">
                  <c:v>4.68</c:v>
                </c:pt>
                <c:pt idx="47">
                  <c:v>5.89</c:v>
                </c:pt>
                <c:pt idx="48">
                  <c:v>3.83</c:v>
                </c:pt>
                <c:pt idx="49">
                  <c:v>1.65</c:v>
                </c:pt>
                <c:pt idx="50">
                  <c:v>1.02</c:v>
                </c:pt>
                <c:pt idx="51">
                  <c:v>1.2</c:v>
                </c:pt>
                <c:pt idx="52">
                  <c:v>2.98</c:v>
                </c:pt>
                <c:pt idx="53">
                  <c:v>4.75</c:v>
                </c:pt>
                <c:pt idx="54">
                  <c:v>4.6399999999999997</c:v>
                </c:pt>
                <c:pt idx="55">
                  <c:v>1.59</c:v>
                </c:pt>
                <c:pt idx="56">
                  <c:v>0.14000000000000001</c:v>
                </c:pt>
                <c:pt idx="57">
                  <c:v>0.13</c:v>
                </c:pt>
                <c:pt idx="58">
                  <c:v>0.03</c:v>
                </c:pt>
                <c:pt idx="59">
                  <c:v>0.05</c:v>
                </c:pt>
                <c:pt idx="60">
                  <c:v>7.0000000000000007E-2</c:v>
                </c:pt>
                <c:pt idx="61">
                  <c:v>0.05</c:v>
                </c:pt>
                <c:pt idx="62">
                  <c:v>0.21</c:v>
                </c:pt>
                <c:pt idx="63">
                  <c:v>0.51</c:v>
                </c:pt>
                <c:pt idx="64">
                  <c:v>1.39</c:v>
                </c:pt>
                <c:pt idx="65">
                  <c:v>2.37</c:v>
                </c:pt>
                <c:pt idx="66">
                  <c:v>1.55</c:v>
                </c:pt>
                <c:pt idx="67">
                  <c:v>0.09</c:v>
                </c:pt>
                <c:pt idx="68">
                  <c:v>0.06</c:v>
                </c:pt>
              </c:numCache>
            </c:numRef>
          </c:val>
          <c:smooth val="0"/>
          <c:extLst>
            <c:ext xmlns:c16="http://schemas.microsoft.com/office/drawing/2014/chart" uri="{C3380CC4-5D6E-409C-BE32-E72D297353CC}">
              <c16:uniqueId val="{00000000-C995-2D45-8B3E-929167B71F5F}"/>
            </c:ext>
          </c:extLst>
        </c:ser>
        <c:ser>
          <c:idx val="1"/>
          <c:order val="1"/>
          <c:tx>
            <c:strRef>
              <c:f>Sheet1!$A$3</c:f>
              <c:strCache>
                <c:ptCount val="1"/>
                <c:pt idx="0">
                  <c:v>Inflation</c:v>
                </c:pt>
              </c:strCache>
            </c:strRef>
          </c:tx>
          <c:spPr>
            <a:ln w="21747">
              <a:solidFill>
                <a:srgbClr val="006411"/>
              </a:solidFill>
              <a:prstDash val="solid"/>
            </a:ln>
          </c:spPr>
          <c:marker>
            <c:symbol val="none"/>
          </c:marker>
          <c:cat>
            <c:numRef>
              <c:f>Sheet1!$B$1:$BR$1</c:f>
              <c:numCache>
                <c:formatCode>General</c:formatCode>
                <c:ptCount val="69"/>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pt idx="68">
                  <c:v>2021</c:v>
                </c:pt>
              </c:numCache>
            </c:numRef>
          </c:cat>
          <c:val>
            <c:numRef>
              <c:f>Sheet1!$B$3:$BR$3</c:f>
              <c:numCache>
                <c:formatCode>General</c:formatCode>
                <c:ptCount val="69"/>
                <c:pt idx="0">
                  <c:v>0.62</c:v>
                </c:pt>
                <c:pt idx="1">
                  <c:v>-0.5</c:v>
                </c:pt>
                <c:pt idx="2">
                  <c:v>0.37</c:v>
                </c:pt>
                <c:pt idx="3">
                  <c:v>2.86</c:v>
                </c:pt>
                <c:pt idx="4">
                  <c:v>3.02</c:v>
                </c:pt>
                <c:pt idx="5">
                  <c:v>1.76</c:v>
                </c:pt>
                <c:pt idx="6">
                  <c:v>1.5</c:v>
                </c:pt>
                <c:pt idx="7">
                  <c:v>1.48</c:v>
                </c:pt>
                <c:pt idx="8">
                  <c:v>0.67</c:v>
                </c:pt>
                <c:pt idx="9">
                  <c:v>1.22</c:v>
                </c:pt>
                <c:pt idx="10">
                  <c:v>1.65</c:v>
                </c:pt>
                <c:pt idx="11">
                  <c:v>1.19</c:v>
                </c:pt>
                <c:pt idx="12">
                  <c:v>1.92</c:v>
                </c:pt>
                <c:pt idx="13">
                  <c:v>3.35</c:v>
                </c:pt>
                <c:pt idx="14">
                  <c:v>3.04</c:v>
                </c:pt>
                <c:pt idx="15">
                  <c:v>4.72</c:v>
                </c:pt>
                <c:pt idx="16">
                  <c:v>6.11</c:v>
                </c:pt>
                <c:pt idx="17">
                  <c:v>5.49</c:v>
                </c:pt>
                <c:pt idx="18">
                  <c:v>3.36</c:v>
                </c:pt>
                <c:pt idx="19">
                  <c:v>3.41</c:v>
                </c:pt>
                <c:pt idx="20">
                  <c:v>8.8000000000000007</c:v>
                </c:pt>
                <c:pt idx="21">
                  <c:v>12.2</c:v>
                </c:pt>
                <c:pt idx="22">
                  <c:v>7.01</c:v>
                </c:pt>
                <c:pt idx="23">
                  <c:v>4.8099999999999996</c:v>
                </c:pt>
                <c:pt idx="24">
                  <c:v>6.77</c:v>
                </c:pt>
                <c:pt idx="25">
                  <c:v>9.0299999999999994</c:v>
                </c:pt>
                <c:pt idx="26">
                  <c:v>13.31</c:v>
                </c:pt>
                <c:pt idx="27">
                  <c:v>12.4</c:v>
                </c:pt>
                <c:pt idx="28">
                  <c:v>8.94</c:v>
                </c:pt>
                <c:pt idx="29">
                  <c:v>3.87</c:v>
                </c:pt>
                <c:pt idx="30">
                  <c:v>3.8</c:v>
                </c:pt>
                <c:pt idx="31">
                  <c:v>3.95</c:v>
                </c:pt>
                <c:pt idx="32">
                  <c:v>3.77</c:v>
                </c:pt>
                <c:pt idx="33">
                  <c:v>1.1299999999999999</c:v>
                </c:pt>
                <c:pt idx="34">
                  <c:v>4.41</c:v>
                </c:pt>
                <c:pt idx="35">
                  <c:v>4.42</c:v>
                </c:pt>
                <c:pt idx="36">
                  <c:v>4.6500000000000004</c:v>
                </c:pt>
                <c:pt idx="37">
                  <c:v>6.11</c:v>
                </c:pt>
                <c:pt idx="38">
                  <c:v>3.06</c:v>
                </c:pt>
                <c:pt idx="39">
                  <c:v>2.9</c:v>
                </c:pt>
                <c:pt idx="40">
                  <c:v>2.75</c:v>
                </c:pt>
                <c:pt idx="41">
                  <c:v>2.67</c:v>
                </c:pt>
                <c:pt idx="42">
                  <c:v>2.54</c:v>
                </c:pt>
                <c:pt idx="43">
                  <c:v>3.32</c:v>
                </c:pt>
                <c:pt idx="44">
                  <c:v>1.7</c:v>
                </c:pt>
                <c:pt idx="45">
                  <c:v>1.61</c:v>
                </c:pt>
                <c:pt idx="46">
                  <c:v>2.68</c:v>
                </c:pt>
                <c:pt idx="47">
                  <c:v>3.39</c:v>
                </c:pt>
                <c:pt idx="48">
                  <c:v>1.55</c:v>
                </c:pt>
                <c:pt idx="49">
                  <c:v>2.38</c:v>
                </c:pt>
                <c:pt idx="50">
                  <c:v>1.88</c:v>
                </c:pt>
                <c:pt idx="51">
                  <c:v>3.3</c:v>
                </c:pt>
                <c:pt idx="52">
                  <c:v>3.4</c:v>
                </c:pt>
                <c:pt idx="53">
                  <c:v>2.5</c:v>
                </c:pt>
                <c:pt idx="54">
                  <c:v>4.0999999999999996</c:v>
                </c:pt>
                <c:pt idx="55">
                  <c:v>0.1</c:v>
                </c:pt>
                <c:pt idx="56">
                  <c:v>2.7</c:v>
                </c:pt>
                <c:pt idx="57">
                  <c:v>1.5</c:v>
                </c:pt>
                <c:pt idx="58">
                  <c:v>3</c:v>
                </c:pt>
                <c:pt idx="59">
                  <c:v>1.7</c:v>
                </c:pt>
                <c:pt idx="60">
                  <c:v>1.5</c:v>
                </c:pt>
                <c:pt idx="61">
                  <c:v>1.6</c:v>
                </c:pt>
                <c:pt idx="62">
                  <c:v>0.1</c:v>
                </c:pt>
                <c:pt idx="63">
                  <c:v>1.3</c:v>
                </c:pt>
                <c:pt idx="64">
                  <c:v>2.1</c:v>
                </c:pt>
                <c:pt idx="65">
                  <c:v>2.4</c:v>
                </c:pt>
                <c:pt idx="66">
                  <c:v>1.8</c:v>
                </c:pt>
                <c:pt idx="67">
                  <c:v>1.2</c:v>
                </c:pt>
                <c:pt idx="68">
                  <c:v>4.7</c:v>
                </c:pt>
              </c:numCache>
            </c:numRef>
          </c:val>
          <c:smooth val="0"/>
          <c:extLst>
            <c:ext xmlns:c16="http://schemas.microsoft.com/office/drawing/2014/chart" uri="{C3380CC4-5D6E-409C-BE32-E72D297353CC}">
              <c16:uniqueId val="{00000001-C995-2D45-8B3E-929167B71F5F}"/>
            </c:ext>
          </c:extLst>
        </c:ser>
        <c:dLbls>
          <c:showLegendKey val="0"/>
          <c:showVal val="0"/>
          <c:showCatName val="0"/>
          <c:showSerName val="0"/>
          <c:showPercent val="0"/>
          <c:showBubbleSize val="0"/>
        </c:dLbls>
        <c:smooth val="0"/>
        <c:axId val="-442521760"/>
        <c:axId val="-442517312"/>
      </c:lineChart>
      <c:catAx>
        <c:axId val="-442521760"/>
        <c:scaling>
          <c:orientation val="minMax"/>
        </c:scaling>
        <c:delete val="0"/>
        <c:axPos val="b"/>
        <c:numFmt formatCode="General" sourceLinked="1"/>
        <c:majorTickMark val="out"/>
        <c:minorTickMark val="none"/>
        <c:tickLblPos val="nextTo"/>
        <c:spPr>
          <a:ln w="2718">
            <a:solidFill>
              <a:srgbClr val="000000"/>
            </a:solidFill>
            <a:prstDash val="solid"/>
          </a:ln>
        </c:spPr>
        <c:txPr>
          <a:bodyPr rot="-5400000" vert="horz"/>
          <a:lstStyle/>
          <a:p>
            <a:pPr>
              <a:defRPr sz="1348" b="1" i="0" u="none" strike="noStrike" baseline="0">
                <a:solidFill>
                  <a:schemeClr val="tx1"/>
                </a:solidFill>
                <a:latin typeface="Times New Roman"/>
                <a:ea typeface="Times New Roman"/>
                <a:cs typeface="Times New Roman"/>
              </a:defRPr>
            </a:pPr>
            <a:endParaRPr lang="en-US"/>
          </a:p>
        </c:txPr>
        <c:crossAx val="-442517312"/>
        <c:crosses val="autoZero"/>
        <c:auto val="1"/>
        <c:lblAlgn val="ctr"/>
        <c:lblOffset val="100"/>
        <c:tickLblSkip val="5"/>
        <c:tickMarkSkip val="1"/>
        <c:noMultiLvlLbl val="0"/>
      </c:catAx>
      <c:valAx>
        <c:axId val="-442517312"/>
        <c:scaling>
          <c:orientation val="minMax"/>
        </c:scaling>
        <c:delete val="0"/>
        <c:axPos val="l"/>
        <c:title>
          <c:tx>
            <c:rich>
              <a:bodyPr/>
              <a:lstStyle/>
              <a:p>
                <a:pPr>
                  <a:defRPr sz="1730" b="1" i="0" u="none" strike="noStrike" baseline="0">
                    <a:solidFill>
                      <a:srgbClr val="000000"/>
                    </a:solidFill>
                    <a:latin typeface="Times New Roman"/>
                    <a:ea typeface="Times New Roman"/>
                    <a:cs typeface="Times New Roman"/>
                  </a:defRPr>
                </a:pPr>
                <a:r>
                  <a:rPr lang="en-US"/>
                  <a:t>Percent</a:t>
                </a:r>
              </a:p>
            </c:rich>
          </c:tx>
          <c:layout>
            <c:manualLayout>
              <c:xMode val="edge"/>
              <c:yMode val="edge"/>
              <c:x val="1.7460415523985799E-2"/>
              <c:y val="0.39423062476165999"/>
            </c:manualLayout>
          </c:layout>
          <c:overlay val="0"/>
          <c:spPr>
            <a:noFill/>
            <a:ln w="21747">
              <a:noFill/>
            </a:ln>
          </c:spPr>
        </c:title>
        <c:numFmt formatCode="General" sourceLinked="1"/>
        <c:majorTickMark val="out"/>
        <c:minorTickMark val="none"/>
        <c:tickLblPos val="nextTo"/>
        <c:txPr>
          <a:bodyPr rot="0" vert="horz"/>
          <a:lstStyle/>
          <a:p>
            <a:pPr>
              <a:defRPr/>
            </a:pPr>
            <a:endParaRPr lang="en-US"/>
          </a:p>
        </c:txPr>
        <c:crossAx val="-442521760"/>
        <c:crosses val="autoZero"/>
        <c:crossBetween val="between"/>
      </c:valAx>
      <c:spPr>
        <a:noFill/>
        <a:ln w="10874">
          <a:solidFill>
            <a:srgbClr val="000000"/>
          </a:solidFill>
          <a:prstDash val="solid"/>
        </a:ln>
      </c:spPr>
    </c:plotArea>
    <c:legend>
      <c:legendPos val="r"/>
      <c:layout>
        <c:manualLayout>
          <c:xMode val="edge"/>
          <c:yMode val="edge"/>
          <c:x val="0.61145194274028603"/>
          <c:y val="0.14191419141914199"/>
          <c:w val="0.159324324324324"/>
          <c:h val="0.106846652326807"/>
        </c:manualLayout>
      </c:layout>
      <c:overlay val="0"/>
      <c:spPr>
        <a:solidFill>
          <a:srgbClr val="FFFFFF"/>
        </a:solidFill>
        <a:ln w="2718">
          <a:solidFill>
            <a:srgbClr val="000000"/>
          </a:solidFill>
          <a:prstDash val="solid"/>
        </a:ln>
      </c:spPr>
      <c:txPr>
        <a:bodyPr/>
        <a:lstStyle/>
        <a:p>
          <a:pPr>
            <a:defRPr sz="1237" b="1" i="0" u="none" strike="noStrike" baseline="0">
              <a:solidFill>
                <a:schemeClr val="tx1"/>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1348"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Treasuries,</a:t>
            </a:r>
            <a:r>
              <a:rPr lang="en-US" b="1" baseline="0" dirty="0"/>
              <a:t> TIPS, and Implied Inflation</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3.4500000000000003E-2</c:v>
                </c:pt>
                <c:pt idx="1">
                  <c:v>3.4200000000000001E-2</c:v>
                </c:pt>
                <c:pt idx="2">
                  <c:v>3.3300000000000003E-2</c:v>
                </c:pt>
                <c:pt idx="3">
                  <c:v>3.7100000000000001E-2</c:v>
                </c:pt>
                <c:pt idx="4">
                  <c:v>3.4700000000000002E-2</c:v>
                </c:pt>
              </c:numCache>
            </c:numRef>
          </c:val>
          <c:smooth val="0"/>
          <c:extLst>
            <c:ext xmlns:c16="http://schemas.microsoft.com/office/drawing/2014/chart" uri="{C3380CC4-5D6E-409C-BE32-E72D297353CC}">
              <c16:uniqueId val="{00000000-B3BD-7142-8B0B-E78DB128697D}"/>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9.4000000000000004E-3</c:v>
                </c:pt>
                <c:pt idx="1">
                  <c:v>9.1999999999999998E-3</c:v>
                </c:pt>
                <c:pt idx="2">
                  <c:v>9.1000000000000004E-3</c:v>
                </c:pt>
                <c:pt idx="3">
                  <c:v>1.03E-2</c:v>
                </c:pt>
                <c:pt idx="4">
                  <c:v>1.14E-2</c:v>
                </c:pt>
              </c:numCache>
            </c:numRef>
          </c:val>
          <c:smooth val="0"/>
          <c:extLst>
            <c:ext xmlns:c16="http://schemas.microsoft.com/office/drawing/2014/chart" uri="{C3380CC4-5D6E-409C-BE32-E72D297353CC}">
              <c16:uniqueId val="{00000001-B3BD-7142-8B0B-E78DB128697D}"/>
            </c:ext>
          </c:extLst>
        </c:ser>
        <c:ser>
          <c:idx val="2"/>
          <c:order val="2"/>
          <c:tx>
            <c:strRef>
              <c:f>Sheet1!$D$1</c:f>
              <c:strCache>
                <c:ptCount val="1"/>
                <c:pt idx="0">
                  <c:v>Implied Inflation</c:v>
                </c:pt>
              </c:strCache>
            </c:strRef>
          </c:tx>
          <c:spPr>
            <a:ln w="28575" cap="rnd">
              <a:solidFill>
                <a:schemeClr val="accent3">
                  <a:lumMod val="25000"/>
                  <a:lumOff val="75000"/>
                </a:schemeClr>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2.5100000000000004E-2</c:v>
                </c:pt>
                <c:pt idx="1">
                  <c:v>2.5000000000000001E-2</c:v>
                </c:pt>
                <c:pt idx="2">
                  <c:v>2.4200000000000003E-2</c:v>
                </c:pt>
                <c:pt idx="3">
                  <c:v>2.6800000000000001E-2</c:v>
                </c:pt>
                <c:pt idx="4">
                  <c:v>2.3300000000000001E-2</c:v>
                </c:pt>
              </c:numCache>
            </c:numRef>
          </c:val>
          <c:smooth val="0"/>
          <c:extLst>
            <c:ext xmlns:c16="http://schemas.microsoft.com/office/drawing/2014/chart" uri="{C3380CC4-5D6E-409C-BE32-E72D297353CC}">
              <c16:uniqueId val="{00000002-B3BD-7142-8B0B-E78DB128697D}"/>
            </c:ext>
          </c:extLst>
        </c:ser>
        <c:dLbls>
          <c:showLegendKey val="0"/>
          <c:showVal val="0"/>
          <c:showCatName val="0"/>
          <c:showSerName val="0"/>
          <c:showPercent val="0"/>
          <c:showBubbleSize val="0"/>
        </c:dLbls>
        <c:smooth val="0"/>
        <c:axId val="1220639648"/>
        <c:axId val="1220641296"/>
      </c:lineChart>
      <c:catAx>
        <c:axId val="122063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41296"/>
        <c:crosses val="autoZero"/>
        <c:auto val="1"/>
        <c:lblAlgn val="ctr"/>
        <c:lblOffset val="100"/>
        <c:noMultiLvlLbl val="0"/>
      </c:catAx>
      <c:valAx>
        <c:axId val="12206412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39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i="0" baseline="0" dirty="0">
                <a:effectLst/>
              </a:rPr>
              <a:t>Treasuries, TIPs, and Implied Inflation</a:t>
            </a:r>
            <a:endParaRPr lang="en-US"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8.0999999999999996E-3</c:v>
                </c:pt>
                <c:pt idx="1">
                  <c:v>1.11E-2</c:v>
                </c:pt>
                <c:pt idx="2">
                  <c:v>1.35E-2</c:v>
                </c:pt>
                <c:pt idx="3">
                  <c:v>1.8800000000000001E-2</c:v>
                </c:pt>
                <c:pt idx="4">
                  <c:v>1.95E-2</c:v>
                </c:pt>
              </c:numCache>
            </c:numRef>
          </c:val>
          <c:smooth val="0"/>
          <c:extLst>
            <c:ext xmlns:c16="http://schemas.microsoft.com/office/drawing/2014/chart" uri="{C3380CC4-5D6E-409C-BE32-E72D297353CC}">
              <c16:uniqueId val="{00000000-4CB3-404B-98F1-BF81EF018504}"/>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-1.72E-2</c:v>
                </c:pt>
                <c:pt idx="1">
                  <c:v>-1.3599999999999999E-2</c:v>
                </c:pt>
                <c:pt idx="2">
                  <c:v>-1.03E-2</c:v>
                </c:pt>
                <c:pt idx="3">
                  <c:v>-5.3E-3</c:v>
                </c:pt>
                <c:pt idx="4">
                  <c:v>-2.8999999999999998E-3</c:v>
                </c:pt>
              </c:numCache>
            </c:numRef>
          </c:val>
          <c:smooth val="0"/>
          <c:extLst>
            <c:ext xmlns:c16="http://schemas.microsoft.com/office/drawing/2014/chart" uri="{C3380CC4-5D6E-409C-BE32-E72D297353CC}">
              <c16:uniqueId val="{00000001-4CB3-404B-98F1-BF81EF018504}"/>
            </c:ext>
          </c:extLst>
        </c:ser>
        <c:ser>
          <c:idx val="2"/>
          <c:order val="2"/>
          <c:tx>
            <c:strRef>
              <c:f>Sheet1!$D$1</c:f>
              <c:strCache>
                <c:ptCount val="1"/>
                <c:pt idx="0">
                  <c:v>Implied Inflation</c:v>
                </c:pt>
              </c:strCache>
            </c:strRef>
          </c:tx>
          <c:spPr>
            <a:ln w="28575" cap="rnd">
              <a:solidFill>
                <a:srgbClr val="00B0F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2.53E-2</c:v>
                </c:pt>
                <c:pt idx="1">
                  <c:v>2.47E-2</c:v>
                </c:pt>
                <c:pt idx="2">
                  <c:v>2.3800000000000002E-2</c:v>
                </c:pt>
                <c:pt idx="3">
                  <c:v>2.4199999999999999E-2</c:v>
                </c:pt>
                <c:pt idx="4">
                  <c:v>2.24E-2</c:v>
                </c:pt>
              </c:numCache>
            </c:numRef>
          </c:val>
          <c:smooth val="0"/>
          <c:extLst>
            <c:ext xmlns:c16="http://schemas.microsoft.com/office/drawing/2014/chart" uri="{C3380CC4-5D6E-409C-BE32-E72D297353CC}">
              <c16:uniqueId val="{00000002-4CB3-404B-98F1-BF81EF018504}"/>
            </c:ext>
          </c:extLst>
        </c:ser>
        <c:dLbls>
          <c:showLegendKey val="0"/>
          <c:showVal val="0"/>
          <c:showCatName val="0"/>
          <c:showSerName val="0"/>
          <c:showPercent val="0"/>
          <c:showBubbleSize val="0"/>
        </c:dLbls>
        <c:smooth val="0"/>
        <c:axId val="1139700591"/>
        <c:axId val="1139688111"/>
      </c:lineChart>
      <c:catAx>
        <c:axId val="1139700591"/>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197" b="0" i="0" u="none" strike="noStrike" kern="1200" baseline="0">
                <a:solidFill>
                  <a:schemeClr val="tx1">
                    <a:lumMod val="65000"/>
                    <a:lumOff val="35000"/>
                  </a:schemeClr>
                </a:solidFill>
                <a:latin typeface="+mn-lt"/>
                <a:ea typeface="+mn-ea"/>
                <a:cs typeface="+mn-cs"/>
              </a:defRPr>
            </a:pPr>
            <a:endParaRPr lang="en-US"/>
          </a:p>
        </c:txPr>
        <c:crossAx val="1139688111"/>
        <c:crosses val="autoZero"/>
        <c:auto val="1"/>
        <c:lblAlgn val="ctr"/>
        <c:lblOffset val="100"/>
        <c:noMultiLvlLbl val="0"/>
      </c:catAx>
      <c:valAx>
        <c:axId val="113968811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97005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Treasuries, TIPS, and Implied Inflation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5101821446311"/>
          <c:y val="0.15198331579952731"/>
          <c:w val="0.64395371267760171"/>
          <c:h val="0.80818785976376406"/>
        </c:manualLayout>
      </c:layout>
      <c:lineChart>
        <c:grouping val="standard"/>
        <c:varyColors val="0"/>
        <c:ser>
          <c:idx val="0"/>
          <c:order val="0"/>
          <c:tx>
            <c:v>Treasuries</c:v>
          </c:tx>
          <c:spPr>
            <a:ln w="34925" cap="rnd">
              <a:solidFill>
                <a:schemeClr val="accent1"/>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Sheet1!$C$24:$C$28</c:f>
              <c:numCache>
                <c:formatCode>0.00%</c:formatCode>
                <c:ptCount val="5"/>
                <c:pt idx="0">
                  <c:v>2.3999999999999998E-3</c:v>
                </c:pt>
                <c:pt idx="1">
                  <c:v>4.3E-3</c:v>
                </c:pt>
                <c:pt idx="2">
                  <c:v>6.3E-3</c:v>
                </c:pt>
                <c:pt idx="3">
                  <c:v>1.1299999999999999E-2</c:v>
                </c:pt>
                <c:pt idx="4">
                  <c:v>1.34E-2</c:v>
                </c:pt>
              </c:numCache>
            </c:numRef>
          </c:val>
          <c:smooth val="0"/>
          <c:extLst>
            <c:ext xmlns:c16="http://schemas.microsoft.com/office/drawing/2014/chart" uri="{C3380CC4-5D6E-409C-BE32-E72D297353CC}">
              <c16:uniqueId val="{00000000-D7E1-BE46-9B28-2CEB45045E8F}"/>
            </c:ext>
          </c:extLst>
        </c:ser>
        <c:ser>
          <c:idx val="1"/>
          <c:order val="1"/>
          <c:tx>
            <c:v>TIPS</c:v>
          </c:tx>
          <c:spPr>
            <a:ln w="38100" cap="rnd">
              <a:solidFill>
                <a:schemeClr val="accent4">
                  <a:lumMod val="60000"/>
                  <a:lumOff val="4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Sheet1!$D$24:$D$28</c:f>
              <c:numCache>
                <c:formatCode>0.00%</c:formatCode>
                <c:ptCount val="5"/>
                <c:pt idx="0">
                  <c:v>-1.29E-2</c:v>
                </c:pt>
                <c:pt idx="1">
                  <c:v>-1.18E-2</c:v>
                </c:pt>
                <c:pt idx="2">
                  <c:v>-1.0200000000000001E-2</c:v>
                </c:pt>
                <c:pt idx="3">
                  <c:v>-6.4999999999999997E-3</c:v>
                </c:pt>
                <c:pt idx="4">
                  <c:v>-3.8999999999999998E-3</c:v>
                </c:pt>
              </c:numCache>
            </c:numRef>
          </c:val>
          <c:smooth val="0"/>
          <c:extLst>
            <c:ext xmlns:c16="http://schemas.microsoft.com/office/drawing/2014/chart" uri="{C3380CC4-5D6E-409C-BE32-E72D297353CC}">
              <c16:uniqueId val="{00000001-D7E1-BE46-9B28-2CEB45045E8F}"/>
            </c:ext>
          </c:extLst>
        </c:ser>
        <c:ser>
          <c:idx val="2"/>
          <c:order val="2"/>
          <c:tx>
            <c:v>Implied Inflation</c:v>
          </c:tx>
          <c:spPr>
            <a:ln w="38100" cap="rnd">
              <a:solidFill>
                <a:schemeClr val="accent3">
                  <a:lumMod val="50000"/>
                  <a:lumOff val="5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Sheet1!$E$24:$E$28</c:f>
              <c:numCache>
                <c:formatCode>0.00%</c:formatCode>
                <c:ptCount val="5"/>
                <c:pt idx="0">
                  <c:v>1.549994934657084E-2</c:v>
                </c:pt>
                <c:pt idx="1">
                  <c:v>1.6292248532685738E-2</c:v>
                </c:pt>
                <c:pt idx="2">
                  <c:v>1.6670034350373841E-2</c:v>
                </c:pt>
                <c:pt idx="3">
                  <c:v>1.7916456970306971E-2</c:v>
                </c:pt>
                <c:pt idx="4">
                  <c:v>1.7367734163236781E-2</c:v>
                </c:pt>
              </c:numCache>
            </c:numRef>
          </c:val>
          <c:smooth val="0"/>
          <c:extLst>
            <c:ext xmlns:c16="http://schemas.microsoft.com/office/drawing/2014/chart" uri="{C3380CC4-5D6E-409C-BE32-E72D297353CC}">
              <c16:uniqueId val="{00000002-D7E1-BE46-9B28-2CEB45045E8F}"/>
            </c:ext>
          </c:extLst>
        </c:ser>
        <c:dLbls>
          <c:showLegendKey val="0"/>
          <c:showVal val="0"/>
          <c:showCatName val="0"/>
          <c:showSerName val="0"/>
          <c:showPercent val="0"/>
          <c:showBubbleSize val="0"/>
        </c:dLbls>
        <c:smooth val="0"/>
        <c:axId val="1490974383"/>
        <c:axId val="2008992703"/>
      </c:lineChart>
      <c:catAx>
        <c:axId val="149097438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050" b="1" i="0" u="none" strike="noStrike" kern="1200" baseline="0">
                <a:solidFill>
                  <a:schemeClr val="tx1">
                    <a:lumMod val="65000"/>
                    <a:lumOff val="35000"/>
                  </a:schemeClr>
                </a:solidFill>
                <a:latin typeface="+mn-lt"/>
                <a:ea typeface="+mn-ea"/>
                <a:cs typeface="+mn-cs"/>
              </a:defRPr>
            </a:pPr>
            <a:endParaRPr lang="en-US"/>
          </a:p>
        </c:txPr>
        <c:crossAx val="2008992703"/>
        <c:crosses val="autoZero"/>
        <c:auto val="1"/>
        <c:lblAlgn val="ctr"/>
        <c:lblOffset val="100"/>
        <c:noMultiLvlLbl val="0"/>
      </c:catAx>
      <c:valAx>
        <c:axId val="200899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t>YTM</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90974383"/>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Treasuries, TIPS, and Implied Inflation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310269256698524E-2"/>
          <c:y val="0.13811054141488127"/>
          <c:w val="0.76502603386182355"/>
          <c:h val="0.76479002624671921"/>
        </c:manualLayout>
      </c:layout>
      <c:lineChart>
        <c:grouping val="standard"/>
        <c:varyColors val="0"/>
        <c:ser>
          <c:idx val="0"/>
          <c:order val="0"/>
          <c:tx>
            <c:v>Treasuries</c:v>
          </c:tx>
          <c:spPr>
            <a:ln w="222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Sheet1!$C$4:$C$8</c:f>
              <c:numCache>
                <c:formatCode>0.00%</c:formatCode>
                <c:ptCount val="5"/>
                <c:pt idx="0">
                  <c:v>1.7500000000000002E-2</c:v>
                </c:pt>
                <c:pt idx="1">
                  <c:v>1.83E-2</c:v>
                </c:pt>
                <c:pt idx="2">
                  <c:v>1.9E-2</c:v>
                </c:pt>
                <c:pt idx="3">
                  <c:v>2.1700000000000001E-2</c:v>
                </c:pt>
                <c:pt idx="4">
                  <c:v>2.3699999999999999E-2</c:v>
                </c:pt>
              </c:numCache>
            </c:numRef>
          </c:val>
          <c:smooth val="0"/>
          <c:extLst>
            <c:ext xmlns:c16="http://schemas.microsoft.com/office/drawing/2014/chart" uri="{C3380CC4-5D6E-409C-BE32-E72D297353CC}">
              <c16:uniqueId val="{00000000-5840-9C4E-984C-C5F5EC009443}"/>
            </c:ext>
          </c:extLst>
        </c:ser>
        <c:ser>
          <c:idx val="2"/>
          <c:order val="1"/>
          <c:tx>
            <c:v>Implied Inflation</c:v>
          </c:tx>
          <c:spPr>
            <a:ln w="22225" cap="rnd">
              <a:solidFill>
                <a:schemeClr val="accent3">
                  <a:lumMod val="50000"/>
                  <a:lumOff val="5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Pt>
            <c:idx val="3"/>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bubble3D val="0"/>
            <c:spPr>
              <a:ln w="31750" cap="rnd">
                <a:solidFill>
                  <a:schemeClr val="accent3">
                    <a:lumMod val="50000"/>
                    <a:lumOff val="50000"/>
                  </a:schemeClr>
                </a:solidFill>
                <a:round/>
              </a:ln>
              <a:effectLst>
                <a:outerShdw blurRad="40000" dist="23000" dir="5400000" rotWithShape="0">
                  <a:srgbClr val="000000">
                    <a:alpha val="35000"/>
                  </a:srgbClr>
                </a:outerShdw>
              </a:effectLst>
            </c:spPr>
            <c:extLst>
              <c:ext xmlns:c16="http://schemas.microsoft.com/office/drawing/2014/chart" uri="{C3380CC4-5D6E-409C-BE32-E72D297353CC}">
                <c16:uniqueId val="{00000001-3C80-584D-9682-3ABC9D377E6B}"/>
              </c:ext>
            </c:extLst>
          </c:dPt>
          <c:cat>
            <c:strRef>
              <c:f>Sheet1!$B$4:$B$8</c:f>
              <c:strCache>
                <c:ptCount val="5"/>
                <c:pt idx="0">
                  <c:v>5 YR</c:v>
                </c:pt>
                <c:pt idx="1">
                  <c:v>7 YR</c:v>
                </c:pt>
                <c:pt idx="2">
                  <c:v>10 YR</c:v>
                </c:pt>
                <c:pt idx="3">
                  <c:v>20 YR</c:v>
                </c:pt>
                <c:pt idx="4">
                  <c:v>30 YR</c:v>
                </c:pt>
              </c:strCache>
            </c:strRef>
          </c:cat>
          <c:val>
            <c:numRef>
              <c:f>Sheet1!$E$4:$E$8</c:f>
              <c:numCache>
                <c:formatCode>0.00%</c:formatCode>
                <c:ptCount val="5"/>
                <c:pt idx="0">
                  <c:v>1.4600000000000002E-2</c:v>
                </c:pt>
                <c:pt idx="1">
                  <c:v>1.5800000000000002E-2</c:v>
                </c:pt>
                <c:pt idx="2">
                  <c:v>1.67E-2</c:v>
                </c:pt>
                <c:pt idx="3">
                  <c:v>1.72E-2</c:v>
                </c:pt>
                <c:pt idx="4">
                  <c:v>1.72E-2</c:v>
                </c:pt>
              </c:numCache>
            </c:numRef>
          </c:val>
          <c:smooth val="0"/>
          <c:extLst>
            <c:ext xmlns:c16="http://schemas.microsoft.com/office/drawing/2014/chart" uri="{C3380CC4-5D6E-409C-BE32-E72D297353CC}">
              <c16:uniqueId val="{00000001-5840-9C4E-984C-C5F5EC009443}"/>
            </c:ext>
          </c:extLst>
        </c:ser>
        <c:ser>
          <c:idx val="1"/>
          <c:order val="2"/>
          <c:tx>
            <c:v>TIPs</c:v>
          </c:tx>
          <c:spPr>
            <a:ln w="22225" cap="rnd">
              <a:solidFill>
                <a:schemeClr val="accent4">
                  <a:lumMod val="60000"/>
                  <a:lumOff val="4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rnd">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Sheet1!$D$4:$D$8</c:f>
              <c:numCache>
                <c:formatCode>0.00%</c:formatCode>
                <c:ptCount val="5"/>
                <c:pt idx="0">
                  <c:v>2.8999999999999998E-3</c:v>
                </c:pt>
                <c:pt idx="1">
                  <c:v>2.5000000000000001E-3</c:v>
                </c:pt>
                <c:pt idx="2">
                  <c:v>2.3E-3</c:v>
                </c:pt>
                <c:pt idx="3">
                  <c:v>4.4999999999999997E-3</c:v>
                </c:pt>
                <c:pt idx="4">
                  <c:v>6.4999999999999997E-3</c:v>
                </c:pt>
              </c:numCache>
            </c:numRef>
          </c:val>
          <c:smooth val="0"/>
          <c:extLst>
            <c:ext xmlns:c16="http://schemas.microsoft.com/office/drawing/2014/chart" uri="{C3380CC4-5D6E-409C-BE32-E72D297353CC}">
              <c16:uniqueId val="{00000002-5840-9C4E-984C-C5F5EC009443}"/>
            </c:ext>
          </c:extLst>
        </c:ser>
        <c:dLbls>
          <c:showLegendKey val="0"/>
          <c:showVal val="0"/>
          <c:showCatName val="0"/>
          <c:showSerName val="0"/>
          <c:showPercent val="0"/>
          <c:showBubbleSize val="0"/>
        </c:dLbls>
        <c:marker val="1"/>
        <c:smooth val="0"/>
        <c:axId val="1197935584"/>
        <c:axId val="1197937632"/>
      </c:lineChart>
      <c:catAx>
        <c:axId val="11979355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7632"/>
        <c:crosses val="autoZero"/>
        <c:auto val="1"/>
        <c:lblAlgn val="ctr"/>
        <c:lblOffset val="100"/>
        <c:noMultiLvlLbl val="1"/>
      </c:catAx>
      <c:valAx>
        <c:axId val="1197937632"/>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5584"/>
        <c:crosses val="autoZero"/>
        <c:crossBetween val="between"/>
      </c:valAx>
      <c: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plotArea>
    <c:legend>
      <c:legendPos val="r"/>
      <c:layout>
        <c:manualLayout>
          <c:xMode val="edge"/>
          <c:yMode val="edge"/>
          <c:x val="0.8296235188311325"/>
          <c:y val="0.44780687544547843"/>
          <c:w val="0.16139237596098682"/>
          <c:h val="0.33078424140320095"/>
        </c:manualLayout>
      </c:layout>
      <c:overlay val="0"/>
      <c:spPr>
        <a:noFill/>
        <a:ln w="22225">
          <a:solidFill>
            <a:schemeClr val="accent2"/>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vl1pPr>
          </a:lstStyle>
          <a:p>
            <a:fld id="{FF7350CD-6B49-5A4F-9EAA-2CC2E3C37102}" type="slidenum">
              <a:rPr lang="en-US">
                <a:latin typeface="Calibri"/>
              </a:rPr>
              <a:pPr/>
              <a:t>‹#›</a:t>
            </a:fld>
            <a:endParaRPr lang="en-US">
              <a:latin typeface="Calibri"/>
            </a:endParaRPr>
          </a:p>
        </p:txBody>
      </p:sp>
    </p:spTree>
    <p:extLst>
      <p:ext uri="{BB962C8B-B14F-4D97-AF65-F5344CB8AC3E}">
        <p14:creationId xmlns:p14="http://schemas.microsoft.com/office/powerpoint/2010/main" val="1866856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95388" y="692150"/>
            <a:ext cx="4619625" cy="3465513"/>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701040" y="4387257"/>
            <a:ext cx="5608320" cy="415567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30032AB1-FFC3-E443-8017-82889125E548}" type="slidenum">
              <a:rPr lang="en-US"/>
              <a:pPr/>
              <a:t>‹#›</a:t>
            </a:fld>
            <a:endParaRPr lang="en-US"/>
          </a:p>
        </p:txBody>
      </p:sp>
    </p:spTree>
    <p:extLst>
      <p:ext uri="{BB962C8B-B14F-4D97-AF65-F5344CB8AC3E}">
        <p14:creationId xmlns:p14="http://schemas.microsoft.com/office/powerpoint/2010/main" val="15216443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41A60-B995-6C4F-BF47-8BAFF753B637}" type="slidenum">
              <a:rPr lang="en-US">
                <a:latin typeface="Calibri"/>
              </a:rPr>
              <a:pPr eaLnBrk="1" hangingPunct="1"/>
              <a:t>3</a:t>
            </a:fld>
            <a:endParaRPr lang="en-US">
              <a:latin typeface="Calibri"/>
            </a:endParaRPr>
          </a:p>
        </p:txBody>
      </p:sp>
      <p:sp>
        <p:nvSpPr>
          <p:cNvPr id="55299" name="Rectangle 2"/>
          <p:cNvSpPr>
            <a:spLocks noGrp="1" noRot="1" noChangeAspect="1" noChangeArrowheads="1" noTextEdit="1"/>
          </p:cNvSpPr>
          <p:nvPr>
            <p:ph type="sldImg"/>
          </p:nvPr>
        </p:nvSpPr>
        <p:spPr>
          <a:xfrm>
            <a:off x="1195388" y="692150"/>
            <a:ext cx="4619625" cy="3465513"/>
          </a:xfrm>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389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EC25BF-8C24-6D4A-A602-9C9338D77023}" type="slidenum">
              <a:rPr lang="en-US">
                <a:latin typeface="Calibri"/>
              </a:rPr>
              <a:pPr eaLnBrk="1" hangingPunct="1"/>
              <a:t>12</a:t>
            </a:fld>
            <a:endParaRPr lang="en-US">
              <a:latin typeface="Calibri"/>
            </a:endParaRPr>
          </a:p>
        </p:txBody>
      </p:sp>
      <p:sp>
        <p:nvSpPr>
          <p:cNvPr id="65539" name="Rectangle 2"/>
          <p:cNvSpPr>
            <a:spLocks noGrp="1" noRot="1" noChangeAspect="1" noChangeArrowheads="1" noTextEdit="1"/>
          </p:cNvSpPr>
          <p:nvPr>
            <p:ph type="sldImg"/>
          </p:nvPr>
        </p:nvSpPr>
        <p:spPr>
          <a:xfrm>
            <a:off x="1195388" y="692150"/>
            <a:ext cx="4619625" cy="3465513"/>
          </a:xfrm>
          <a:ln/>
        </p:spPr>
      </p:sp>
      <p:sp>
        <p:nvSpPr>
          <p:cNvPr id="6554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36136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645E7B8-58BC-8E4F-B578-9131200B0CBF}" type="slidenum">
              <a:rPr lang="en-US">
                <a:latin typeface="Calibri"/>
              </a:rPr>
              <a:pPr eaLnBrk="1" hangingPunct="1"/>
              <a:t>13</a:t>
            </a:fld>
            <a:endParaRPr lang="en-US">
              <a:latin typeface="Calibri"/>
            </a:endParaRPr>
          </a:p>
        </p:txBody>
      </p:sp>
      <p:sp>
        <p:nvSpPr>
          <p:cNvPr id="665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65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643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5C58E06-BE19-5D48-9620-9847FA167F21}" type="slidenum">
              <a:rPr lang="en-US">
                <a:latin typeface="Calibri"/>
              </a:rPr>
              <a:pPr eaLnBrk="1" hangingPunct="1"/>
              <a:t>14</a:t>
            </a:fld>
            <a:endParaRPr lang="en-US">
              <a:latin typeface="Calibri"/>
            </a:endParaRPr>
          </a:p>
        </p:txBody>
      </p:sp>
      <p:sp>
        <p:nvSpPr>
          <p:cNvPr id="675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75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528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09F318-8E76-094C-A19D-529C9042E3B5}" type="slidenum">
              <a:rPr lang="en-US">
                <a:latin typeface="Calibri"/>
              </a:rPr>
              <a:pPr eaLnBrk="1" hangingPunct="1"/>
              <a:t>15</a:t>
            </a:fld>
            <a:endParaRPr lang="en-US">
              <a:latin typeface="Calibri"/>
            </a:endParaRPr>
          </a:p>
        </p:txBody>
      </p:sp>
      <p:sp>
        <p:nvSpPr>
          <p:cNvPr id="6861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861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915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4AB431-5DA8-134E-8C7C-6F8EB50BBBC2}" type="slidenum">
              <a:rPr lang="en-US">
                <a:latin typeface="Calibri"/>
              </a:rPr>
              <a:pPr eaLnBrk="1" hangingPunct="1"/>
              <a:t>16</a:t>
            </a:fld>
            <a:endParaRPr lang="en-US">
              <a:latin typeface="Calibri"/>
            </a:endParaRPr>
          </a:p>
        </p:txBody>
      </p:sp>
      <p:sp>
        <p:nvSpPr>
          <p:cNvPr id="6963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963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9622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9C18A9-9E5C-E347-B7F4-120F4EDCA2F9}" type="slidenum">
              <a:rPr lang="en-US">
                <a:latin typeface="Calibri"/>
              </a:rPr>
              <a:pPr eaLnBrk="1" hangingPunct="1"/>
              <a:t>17</a:t>
            </a:fld>
            <a:endParaRPr lang="en-US">
              <a:latin typeface="Calibri"/>
            </a:endParaRPr>
          </a:p>
        </p:txBody>
      </p:sp>
      <p:sp>
        <p:nvSpPr>
          <p:cNvPr id="7065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066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6464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7D3FB6-12AC-3F4E-8F05-EC2DC75791AB}" type="slidenum">
              <a:rPr lang="en-US">
                <a:latin typeface="Calibri"/>
              </a:rPr>
              <a:pPr eaLnBrk="1" hangingPunct="1"/>
              <a:t>19</a:t>
            </a:fld>
            <a:endParaRPr lang="en-US">
              <a:latin typeface="Calibri"/>
            </a:endParaRPr>
          </a:p>
        </p:txBody>
      </p:sp>
      <p:sp>
        <p:nvSpPr>
          <p:cNvPr id="7270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270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791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885C3A-BE76-7543-B0DF-21A4EE67BA20}" type="slidenum">
              <a:rPr lang="en-US">
                <a:latin typeface="Calibri"/>
              </a:rPr>
              <a:pPr eaLnBrk="1" hangingPunct="1"/>
              <a:t>20</a:t>
            </a:fld>
            <a:endParaRPr lang="en-US">
              <a:latin typeface="Calibri"/>
            </a:endParaRPr>
          </a:p>
        </p:txBody>
      </p:sp>
      <p:sp>
        <p:nvSpPr>
          <p:cNvPr id="7373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373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75964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008D88-DCC0-CC4A-97F1-1068028739AE}" type="slidenum">
              <a:rPr lang="en-US">
                <a:latin typeface="Calibri"/>
              </a:rPr>
              <a:pPr eaLnBrk="1" hangingPunct="1"/>
              <a:t>24</a:t>
            </a:fld>
            <a:endParaRPr lang="en-US">
              <a:latin typeface="Calibri"/>
            </a:endParaRPr>
          </a:p>
        </p:txBody>
      </p:sp>
      <p:sp>
        <p:nvSpPr>
          <p:cNvPr id="77827" name="Rectangle 1026"/>
          <p:cNvSpPr>
            <a:spLocks noGrp="1" noRot="1" noChangeAspect="1" noChangeArrowheads="1" noTextEdit="1"/>
          </p:cNvSpPr>
          <p:nvPr>
            <p:ph type="sldImg"/>
          </p:nvPr>
        </p:nvSpPr>
        <p:spPr>
          <a:xfrm>
            <a:off x="1195388" y="692150"/>
            <a:ext cx="4619625" cy="3465513"/>
          </a:xfrm>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81060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0F2692-02B3-4043-BF27-3C1B5FBEB84C}" type="slidenum">
              <a:rPr lang="en-US">
                <a:latin typeface="Calibri"/>
              </a:rPr>
              <a:pPr eaLnBrk="1" hangingPunct="1"/>
              <a:t>28</a:t>
            </a:fld>
            <a:endParaRPr lang="en-US">
              <a:latin typeface="Calibri"/>
            </a:endParaRPr>
          </a:p>
        </p:txBody>
      </p:sp>
      <p:sp>
        <p:nvSpPr>
          <p:cNvPr id="7987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6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ADE06-F7A3-F546-BFCA-1B27201FC2E7}" type="slidenum">
              <a:rPr lang="en-US">
                <a:latin typeface="Calibri"/>
              </a:rPr>
              <a:pPr eaLnBrk="1" hangingPunct="1"/>
              <a:t>4</a:t>
            </a:fld>
            <a:endParaRPr lang="en-US">
              <a:latin typeface="Calibri"/>
            </a:endParaRPr>
          </a:p>
        </p:txBody>
      </p:sp>
      <p:sp>
        <p:nvSpPr>
          <p:cNvPr id="54275" name="Rectangle 2"/>
          <p:cNvSpPr>
            <a:spLocks noGrp="1" noRot="1" noChangeAspect="1" noChangeArrowheads="1" noTextEdit="1"/>
          </p:cNvSpPr>
          <p:nvPr>
            <p:ph type="sldImg"/>
          </p:nvPr>
        </p:nvSpPr>
        <p:spPr>
          <a:xfrm>
            <a:off x="1195388" y="692150"/>
            <a:ext cx="4619625" cy="3465513"/>
          </a:xfrm>
          <a:ln/>
        </p:spPr>
      </p:sp>
      <p:sp>
        <p:nvSpPr>
          <p:cNvPr id="5427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48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E6CA9F-8F9B-3343-94A0-4DE20009479E}" type="slidenum">
              <a:rPr lang="en-US">
                <a:latin typeface="Calibri"/>
              </a:rPr>
              <a:pPr eaLnBrk="1" hangingPunct="1"/>
              <a:t>29</a:t>
            </a:fld>
            <a:endParaRPr lang="en-US">
              <a:latin typeface="Calibri"/>
            </a:endParaRPr>
          </a:p>
        </p:txBody>
      </p:sp>
      <p:sp>
        <p:nvSpPr>
          <p:cNvPr id="8089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12660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05720A-39AD-6F46-9B51-B113785DFB43}" type="slidenum">
              <a:rPr lang="en-US">
                <a:latin typeface="Calibri"/>
              </a:rPr>
              <a:pPr eaLnBrk="1" hangingPunct="1"/>
              <a:t>30</a:t>
            </a:fld>
            <a:endParaRPr lang="en-US">
              <a:latin typeface="Calibri"/>
            </a:endParaRPr>
          </a:p>
        </p:txBody>
      </p:sp>
      <p:sp>
        <p:nvSpPr>
          <p:cNvPr id="819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393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8526-B3B1-9043-B9C1-18923219381B}" type="slidenum">
              <a:rPr lang="en-US">
                <a:latin typeface="Calibri"/>
              </a:rPr>
              <a:pPr eaLnBrk="1" hangingPunct="1"/>
              <a:t>31</a:t>
            </a:fld>
            <a:endParaRPr lang="en-US">
              <a:latin typeface="Calibri"/>
            </a:endParaRPr>
          </a:p>
        </p:txBody>
      </p:sp>
      <p:sp>
        <p:nvSpPr>
          <p:cNvPr id="8499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499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0755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A65F55-FE16-A849-821F-001F81C14407}" type="slidenum">
              <a:rPr lang="en-US">
                <a:latin typeface="Calibri"/>
              </a:rPr>
              <a:pPr eaLnBrk="1" hangingPunct="1"/>
              <a:t>34</a:t>
            </a:fld>
            <a:endParaRPr lang="en-US">
              <a:latin typeface="Calibri"/>
            </a:endParaRPr>
          </a:p>
        </p:txBody>
      </p:sp>
      <p:sp>
        <p:nvSpPr>
          <p:cNvPr id="860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83247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81282D-64C0-2245-8DD3-4A5F57596F8B}" type="slidenum">
              <a:rPr lang="en-US">
                <a:latin typeface="Calibri"/>
              </a:rPr>
              <a:pPr eaLnBrk="1" hangingPunct="1"/>
              <a:t>36</a:t>
            </a:fld>
            <a:endParaRPr lang="en-US">
              <a:latin typeface="Calibri"/>
            </a:endParaRPr>
          </a:p>
        </p:txBody>
      </p:sp>
      <p:sp>
        <p:nvSpPr>
          <p:cNvPr id="870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924730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D241A3-D828-2A48-8047-1F6887C03172}" type="slidenum">
              <a:rPr lang="en-US">
                <a:latin typeface="Calibri"/>
              </a:rPr>
              <a:pPr eaLnBrk="1" hangingPunct="1"/>
              <a:t>37</a:t>
            </a:fld>
            <a:endParaRPr lang="en-US">
              <a:latin typeface="Calibri"/>
            </a:endParaRPr>
          </a:p>
        </p:txBody>
      </p:sp>
      <p:sp>
        <p:nvSpPr>
          <p:cNvPr id="8806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5691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ADA755-A916-0A41-B329-C7427FB541AA}" type="slidenum">
              <a:rPr lang="en-US">
                <a:latin typeface="Calibri"/>
              </a:rPr>
              <a:pPr eaLnBrk="1" hangingPunct="1"/>
              <a:t>38</a:t>
            </a:fld>
            <a:endParaRPr lang="en-US">
              <a:latin typeface="Calibri"/>
            </a:endParaRPr>
          </a:p>
        </p:txBody>
      </p:sp>
      <p:sp>
        <p:nvSpPr>
          <p:cNvPr id="8909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4229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D99ADF-A0E5-EF4D-B0F8-3CE8A4AD6EA7}" type="slidenum">
              <a:rPr lang="en-US">
                <a:latin typeface="Calibri"/>
              </a:rPr>
              <a:pPr eaLnBrk="1" hangingPunct="1"/>
              <a:t>42</a:t>
            </a:fld>
            <a:endParaRPr lang="en-US">
              <a:latin typeface="Calibri"/>
            </a:endParaRPr>
          </a:p>
        </p:txBody>
      </p:sp>
      <p:sp>
        <p:nvSpPr>
          <p:cNvPr id="9011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011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0798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2F9C31-3670-8A48-9C64-3AAACE27F4B7}" type="slidenum">
              <a:rPr lang="en-US">
                <a:latin typeface="Calibri"/>
              </a:rPr>
              <a:pPr eaLnBrk="1" hangingPunct="1"/>
              <a:t>43</a:t>
            </a:fld>
            <a:endParaRPr lang="en-US">
              <a:latin typeface="Calibri"/>
            </a:endParaRPr>
          </a:p>
        </p:txBody>
      </p:sp>
      <p:sp>
        <p:nvSpPr>
          <p:cNvPr id="9113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114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0166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A8532B-6E97-A649-AAC1-7349D529F698}" type="slidenum">
              <a:rPr lang="en-US">
                <a:latin typeface="Calibri"/>
              </a:rPr>
              <a:pPr eaLnBrk="1" hangingPunct="1"/>
              <a:t>44</a:t>
            </a:fld>
            <a:endParaRPr lang="en-US">
              <a:latin typeface="Calibri"/>
            </a:endParaRPr>
          </a:p>
        </p:txBody>
      </p:sp>
      <p:sp>
        <p:nvSpPr>
          <p:cNvPr id="921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21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141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55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32AB1-FFC3-E443-8017-82889125E548}" type="slidenum">
              <a:rPr lang="en-US" smtClean="0"/>
              <a:pPr/>
              <a:t>5</a:t>
            </a:fld>
            <a:endParaRPr lang="en-US"/>
          </a:p>
        </p:txBody>
      </p:sp>
    </p:spTree>
    <p:extLst>
      <p:ext uri="{BB962C8B-B14F-4D97-AF65-F5344CB8AC3E}">
        <p14:creationId xmlns:p14="http://schemas.microsoft.com/office/powerpoint/2010/main" val="657079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245CBDA-5C92-4745-9024-02AC5322BE97}" type="slidenum">
              <a:rPr lang="en-US">
                <a:latin typeface="Calibri"/>
              </a:rPr>
              <a:pPr eaLnBrk="1" hangingPunct="1"/>
              <a:t>45</a:t>
            </a:fld>
            <a:endParaRPr lang="en-US">
              <a:latin typeface="Calibri"/>
            </a:endParaRPr>
          </a:p>
        </p:txBody>
      </p:sp>
      <p:sp>
        <p:nvSpPr>
          <p:cNvPr id="931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31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459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9F0D60-79DF-6944-A560-EFB8617FEB13}" type="slidenum">
              <a:rPr lang="en-US">
                <a:latin typeface="Calibri"/>
              </a:rPr>
              <a:pPr eaLnBrk="1" hangingPunct="1"/>
              <a:t>6</a:t>
            </a:fld>
            <a:endParaRPr lang="en-US">
              <a:latin typeface="Calibri"/>
            </a:endParaRPr>
          </a:p>
        </p:txBody>
      </p:sp>
      <p:sp>
        <p:nvSpPr>
          <p:cNvPr id="563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103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D8FA3B9-33CF-7849-B07D-972A9F28E1A7}" type="slidenum">
              <a:rPr lang="en-US">
                <a:latin typeface="Calibri"/>
              </a:rPr>
              <a:pPr eaLnBrk="1" hangingPunct="1"/>
              <a:t>7</a:t>
            </a:fld>
            <a:endParaRPr lang="en-US">
              <a:latin typeface="Calibri"/>
            </a:endParaRPr>
          </a:p>
        </p:txBody>
      </p:sp>
      <p:sp>
        <p:nvSpPr>
          <p:cNvPr id="5734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1843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343292-F5ED-3B44-8219-E846DF00A561}" type="slidenum">
              <a:rPr lang="en-US">
                <a:latin typeface="Calibri"/>
              </a:rPr>
              <a:pPr eaLnBrk="1" hangingPunct="1"/>
              <a:t>8</a:t>
            </a:fld>
            <a:endParaRPr lang="en-US">
              <a:latin typeface="Calibri"/>
            </a:endParaRPr>
          </a:p>
        </p:txBody>
      </p:sp>
      <p:sp>
        <p:nvSpPr>
          <p:cNvPr id="59395" name="Rectangle 2"/>
          <p:cNvSpPr>
            <a:spLocks noGrp="1" noRot="1" noChangeAspect="1" noChangeArrowheads="1" noTextEdit="1"/>
          </p:cNvSpPr>
          <p:nvPr>
            <p:ph type="sldImg"/>
          </p:nvPr>
        </p:nvSpPr>
        <p:spPr>
          <a:xfrm>
            <a:off x="1195388" y="692150"/>
            <a:ext cx="4619625" cy="3465513"/>
          </a:xfrm>
          <a:ln/>
        </p:spPr>
      </p:sp>
      <p:sp>
        <p:nvSpPr>
          <p:cNvPr id="5939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87384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EFF7F9-7B6B-4F43-AFCF-D8294176C21A}" type="slidenum">
              <a:rPr lang="en-US">
                <a:latin typeface="Calibri"/>
              </a:rPr>
              <a:pPr eaLnBrk="1" hangingPunct="1"/>
              <a:t>9</a:t>
            </a:fld>
            <a:endParaRPr lang="en-US">
              <a:latin typeface="Calibri"/>
            </a:endParaRPr>
          </a:p>
        </p:txBody>
      </p:sp>
      <p:sp>
        <p:nvSpPr>
          <p:cNvPr id="604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6984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22A4B0-7A6C-FC45-BCE8-B4357D31404E}" type="slidenum">
              <a:rPr lang="en-US">
                <a:latin typeface="Calibri"/>
              </a:rPr>
              <a:pPr eaLnBrk="1" hangingPunct="1"/>
              <a:t>10</a:t>
            </a:fld>
            <a:endParaRPr lang="en-US">
              <a:latin typeface="Calibri"/>
            </a:endParaRPr>
          </a:p>
        </p:txBody>
      </p:sp>
      <p:sp>
        <p:nvSpPr>
          <p:cNvPr id="614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80957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34ABC16-2C30-9440-A8A2-128F05A446EE}" type="slidenum">
              <a:rPr lang="en-US">
                <a:latin typeface="Calibri"/>
              </a:rPr>
              <a:pPr eaLnBrk="1" hangingPunct="1"/>
              <a:t>11</a:t>
            </a:fld>
            <a:endParaRPr lang="en-US">
              <a:latin typeface="Calibri"/>
            </a:endParaRPr>
          </a:p>
        </p:txBody>
      </p:sp>
      <p:sp>
        <p:nvSpPr>
          <p:cNvPr id="63491" name="Rectangle 2"/>
          <p:cNvSpPr>
            <a:spLocks noGrp="1" noRot="1" noChangeAspect="1" noChangeArrowheads="1" noTextEdit="1"/>
          </p:cNvSpPr>
          <p:nvPr>
            <p:ph type="sldImg"/>
          </p:nvPr>
        </p:nvSpPr>
        <p:spPr>
          <a:xfrm>
            <a:off x="1195388" y="692150"/>
            <a:ext cx="4619625" cy="3465513"/>
          </a:xfrm>
          <a:ln/>
        </p:spPr>
      </p:sp>
      <p:sp>
        <p:nvSpPr>
          <p:cNvPr id="634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87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dirty="0"/>
              <a:t>Varying Rates of Return</a:t>
            </a:r>
          </a:p>
        </p:txBody>
      </p:sp>
    </p:spTree>
    <p:extLst>
      <p:ext uri="{BB962C8B-B14F-4D97-AF65-F5344CB8AC3E}">
        <p14:creationId xmlns:p14="http://schemas.microsoft.com/office/powerpoint/2010/main" val="1198352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6505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2416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1027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Varying Rates of Return</a:t>
            </a:r>
            <a:endParaRPr lang="en-US" dirty="0"/>
          </a:p>
        </p:txBody>
      </p:sp>
    </p:spTree>
    <p:extLst>
      <p:ext uri="{BB962C8B-B14F-4D97-AF65-F5344CB8AC3E}">
        <p14:creationId xmlns:p14="http://schemas.microsoft.com/office/powerpoint/2010/main" val="183113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544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339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806217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91993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952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124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Varying Rates of Return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814220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23858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3769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729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66720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86458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0757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61524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503431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1333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8319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Varying Rates of Return</a:t>
            </a:r>
          </a:p>
        </p:txBody>
      </p:sp>
      <p:sp>
        <p:nvSpPr>
          <p:cNvPr id="2" name="TextBox 1"/>
          <p:cNvSpPr txBox="1"/>
          <p:nvPr userDrawn="1"/>
        </p:nvSpPr>
        <p:spPr>
          <a:xfrm>
            <a:off x="2061031"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2291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3289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03851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7772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48755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1019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85353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839574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59821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0358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9159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24905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273705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75337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109792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4256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15495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61287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772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49910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5637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0866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79586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02786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62251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30062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30755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00544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Varying Rates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26397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Varying Rates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805135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1"/>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929492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90"/>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11850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9968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43535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160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4953757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Varying Rates of Return</a:t>
            </a:r>
          </a:p>
        </p:txBody>
      </p:sp>
      <p:sp>
        <p:nvSpPr>
          <p:cNvPr id="9" name="Footer Placeholder 3"/>
          <p:cNvSpPr txBox="1">
            <a:spLocks/>
          </p:cNvSpPr>
          <p:nvPr userDrawn="1"/>
        </p:nvSpPr>
        <p:spPr>
          <a:xfrm>
            <a:off x="72409" y="6423031"/>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CF_Ch5_YTM_22</a:t>
            </a:r>
          </a:p>
        </p:txBody>
      </p:sp>
    </p:spTree>
    <p:extLst>
      <p:ext uri="{BB962C8B-B14F-4D97-AF65-F5344CB8AC3E}">
        <p14:creationId xmlns:p14="http://schemas.microsoft.com/office/powerpoint/2010/main" val="14199769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 id="2147483786" r:id="rId57"/>
    <p:sldLayoutId id="2147483787"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9.emf"/><Relationship Id="rId3" Type="http://schemas.openxmlformats.org/officeDocument/2006/relationships/hyperlink" Target="http://www.newyorkfed.org/aboutthefed/fedpoint/fed07.html" TargetMode="External"/><Relationship Id="rId7" Type="http://schemas.openxmlformats.org/officeDocument/2006/relationships/image" Target="../media/image6.emf"/><Relationship Id="rId12" Type="http://schemas.openxmlformats.org/officeDocument/2006/relationships/oleObject" Target="../embeddings/oleObject8.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8.emf"/><Relationship Id="rId5" Type="http://schemas.openxmlformats.org/officeDocument/2006/relationships/image" Target="../media/image5.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7.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wmf"/></Relationships>
</file>

<file path=ppt/slides/_rels/slide16.xml.rels><?xml version="1.0" encoding="UTF-8" standalone="yes"?>
<Relationships xmlns="http://schemas.openxmlformats.org/package/2006/relationships"><Relationship Id="rId8" Type="http://schemas.openxmlformats.org/officeDocument/2006/relationships/image" Target="../media/image13.emf"/><Relationship Id="rId13" Type="http://schemas.openxmlformats.org/officeDocument/2006/relationships/oleObject" Target="../embeddings/oleObject15.bin"/><Relationship Id="rId18" Type="http://schemas.openxmlformats.org/officeDocument/2006/relationships/image" Target="../media/image18.emf"/><Relationship Id="rId3" Type="http://schemas.openxmlformats.org/officeDocument/2006/relationships/oleObject" Target="../embeddings/oleObject10.bin"/><Relationship Id="rId21" Type="http://schemas.openxmlformats.org/officeDocument/2006/relationships/oleObject" Target="../embeddings/oleObject19.bin"/><Relationship Id="rId7" Type="http://schemas.openxmlformats.org/officeDocument/2006/relationships/oleObject" Target="../embeddings/oleObject12.bin"/><Relationship Id="rId12" Type="http://schemas.openxmlformats.org/officeDocument/2006/relationships/image" Target="../media/image15.emf"/><Relationship Id="rId17" Type="http://schemas.openxmlformats.org/officeDocument/2006/relationships/oleObject" Target="../embeddings/oleObject17.bin"/><Relationship Id="rId2" Type="http://schemas.openxmlformats.org/officeDocument/2006/relationships/notesSlide" Target="../notesSlides/notesSlide14.xml"/><Relationship Id="rId16" Type="http://schemas.openxmlformats.org/officeDocument/2006/relationships/image" Target="../media/image17.emf"/><Relationship Id="rId20"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12.emf"/><Relationship Id="rId11" Type="http://schemas.openxmlformats.org/officeDocument/2006/relationships/oleObject" Target="../embeddings/oleObject14.bin"/><Relationship Id="rId24" Type="http://schemas.openxmlformats.org/officeDocument/2006/relationships/image" Target="../media/image21.e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0.bin"/><Relationship Id="rId10" Type="http://schemas.openxmlformats.org/officeDocument/2006/relationships/image" Target="../media/image14.emf"/><Relationship Id="rId19" Type="http://schemas.openxmlformats.org/officeDocument/2006/relationships/oleObject" Target="../embeddings/oleObject18.bin"/><Relationship Id="rId4" Type="http://schemas.openxmlformats.org/officeDocument/2006/relationships/image" Target="../media/image11.emf"/><Relationship Id="rId9" Type="http://schemas.openxmlformats.org/officeDocument/2006/relationships/oleObject" Target="../embeddings/oleObject13.bin"/><Relationship Id="rId14" Type="http://schemas.openxmlformats.org/officeDocument/2006/relationships/image" Target="../media/image16.emf"/><Relationship Id="rId22" Type="http://schemas.openxmlformats.org/officeDocument/2006/relationships/image" Target="../media/image20.emf"/></Relationships>
</file>

<file path=ppt/slides/_rels/slide17.xml.rels><?xml version="1.0" encoding="UTF-8" standalone="yes"?>
<Relationships xmlns="http://schemas.openxmlformats.org/package/2006/relationships"><Relationship Id="rId13" Type="http://schemas.openxmlformats.org/officeDocument/2006/relationships/oleObject" Target="../embeddings/oleObject26.bin"/><Relationship Id="rId18" Type="http://schemas.openxmlformats.org/officeDocument/2006/relationships/image" Target="../media/image29.emf"/><Relationship Id="rId26" Type="http://schemas.openxmlformats.org/officeDocument/2006/relationships/image" Target="../media/image33.emf"/><Relationship Id="rId39" Type="http://schemas.openxmlformats.org/officeDocument/2006/relationships/oleObject" Target="../embeddings/oleObject39.bin"/><Relationship Id="rId21" Type="http://schemas.openxmlformats.org/officeDocument/2006/relationships/oleObject" Target="../embeddings/oleObject30.bin"/><Relationship Id="rId34" Type="http://schemas.openxmlformats.org/officeDocument/2006/relationships/image" Target="../media/image37.emf"/><Relationship Id="rId42" Type="http://schemas.openxmlformats.org/officeDocument/2006/relationships/image" Target="../media/image41.emf"/><Relationship Id="rId7" Type="http://schemas.openxmlformats.org/officeDocument/2006/relationships/oleObject" Target="../embeddings/oleObject23.bin"/><Relationship Id="rId2" Type="http://schemas.openxmlformats.org/officeDocument/2006/relationships/notesSlide" Target="../notesSlides/notesSlide15.xml"/><Relationship Id="rId16" Type="http://schemas.openxmlformats.org/officeDocument/2006/relationships/image" Target="../media/image28.emf"/><Relationship Id="rId20" Type="http://schemas.openxmlformats.org/officeDocument/2006/relationships/image" Target="../media/image30.emf"/><Relationship Id="rId29" Type="http://schemas.openxmlformats.org/officeDocument/2006/relationships/oleObject" Target="../embeddings/oleObject34.bin"/><Relationship Id="rId41"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image" Target="../media/image23.emf"/><Relationship Id="rId11" Type="http://schemas.openxmlformats.org/officeDocument/2006/relationships/oleObject" Target="../embeddings/oleObject25.bin"/><Relationship Id="rId24" Type="http://schemas.openxmlformats.org/officeDocument/2006/relationships/image" Target="../media/image32.emf"/><Relationship Id="rId32" Type="http://schemas.openxmlformats.org/officeDocument/2006/relationships/image" Target="../media/image36.emf"/><Relationship Id="rId37" Type="http://schemas.openxmlformats.org/officeDocument/2006/relationships/oleObject" Target="../embeddings/oleObject38.bin"/><Relationship Id="rId40" Type="http://schemas.openxmlformats.org/officeDocument/2006/relationships/image" Target="../media/image40.emf"/><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28" Type="http://schemas.openxmlformats.org/officeDocument/2006/relationships/image" Target="../media/image34.emf"/><Relationship Id="rId36" Type="http://schemas.openxmlformats.org/officeDocument/2006/relationships/image" Target="../media/image38.emf"/><Relationship Id="rId10" Type="http://schemas.openxmlformats.org/officeDocument/2006/relationships/image" Target="../media/image25.emf"/><Relationship Id="rId19" Type="http://schemas.openxmlformats.org/officeDocument/2006/relationships/oleObject" Target="../embeddings/oleObject29.bin"/><Relationship Id="rId31" Type="http://schemas.openxmlformats.org/officeDocument/2006/relationships/oleObject" Target="../embeddings/oleObject35.bin"/><Relationship Id="rId44" Type="http://schemas.openxmlformats.org/officeDocument/2006/relationships/image" Target="../media/image42.emf"/><Relationship Id="rId4" Type="http://schemas.openxmlformats.org/officeDocument/2006/relationships/image" Target="../media/image22.emf"/><Relationship Id="rId9" Type="http://schemas.openxmlformats.org/officeDocument/2006/relationships/oleObject" Target="../embeddings/oleObject24.bin"/><Relationship Id="rId14" Type="http://schemas.openxmlformats.org/officeDocument/2006/relationships/image" Target="../media/image27.emf"/><Relationship Id="rId22" Type="http://schemas.openxmlformats.org/officeDocument/2006/relationships/image" Target="../media/image31.emf"/><Relationship Id="rId27" Type="http://schemas.openxmlformats.org/officeDocument/2006/relationships/oleObject" Target="../embeddings/oleObject33.bin"/><Relationship Id="rId30" Type="http://schemas.openxmlformats.org/officeDocument/2006/relationships/image" Target="../media/image35.emf"/><Relationship Id="rId35" Type="http://schemas.openxmlformats.org/officeDocument/2006/relationships/oleObject" Target="../embeddings/oleObject37.bin"/><Relationship Id="rId43" Type="http://schemas.openxmlformats.org/officeDocument/2006/relationships/oleObject" Target="../embeddings/oleObject41.bin"/><Relationship Id="rId8" Type="http://schemas.openxmlformats.org/officeDocument/2006/relationships/image" Target="../media/image24.emf"/><Relationship Id="rId3" Type="http://schemas.openxmlformats.org/officeDocument/2006/relationships/oleObject" Target="../embeddings/oleObject21.bin"/><Relationship Id="rId12" Type="http://schemas.openxmlformats.org/officeDocument/2006/relationships/image" Target="../media/image26.emf"/><Relationship Id="rId17" Type="http://schemas.openxmlformats.org/officeDocument/2006/relationships/oleObject" Target="../embeddings/oleObject28.bin"/><Relationship Id="rId25" Type="http://schemas.openxmlformats.org/officeDocument/2006/relationships/oleObject" Target="../embeddings/oleObject32.bin"/><Relationship Id="rId33" Type="http://schemas.openxmlformats.org/officeDocument/2006/relationships/oleObject" Target="../embeddings/oleObject36.bin"/><Relationship Id="rId38" Type="http://schemas.openxmlformats.org/officeDocument/2006/relationships/image" Target="../media/image39.emf"/></Relationships>
</file>

<file path=ppt/slides/_rels/slide18.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6.emf"/><Relationship Id="rId13" Type="http://schemas.openxmlformats.org/officeDocument/2006/relationships/oleObject" Target="../embeddings/oleObject47.bin"/><Relationship Id="rId18" Type="http://schemas.openxmlformats.org/officeDocument/2006/relationships/image" Target="../media/image51.emf"/><Relationship Id="rId3" Type="http://schemas.openxmlformats.org/officeDocument/2006/relationships/oleObject" Target="../embeddings/oleObject42.bin"/><Relationship Id="rId21" Type="http://schemas.openxmlformats.org/officeDocument/2006/relationships/oleObject" Target="../embeddings/oleObject51.bin"/><Relationship Id="rId7" Type="http://schemas.openxmlformats.org/officeDocument/2006/relationships/oleObject" Target="../embeddings/oleObject44.bin"/><Relationship Id="rId12" Type="http://schemas.openxmlformats.org/officeDocument/2006/relationships/image" Target="../media/image48.emf"/><Relationship Id="rId17" Type="http://schemas.openxmlformats.org/officeDocument/2006/relationships/oleObject" Target="../embeddings/oleObject49.bin"/><Relationship Id="rId2" Type="http://schemas.openxmlformats.org/officeDocument/2006/relationships/notesSlide" Target="../notesSlides/notesSlide16.xml"/><Relationship Id="rId16" Type="http://schemas.openxmlformats.org/officeDocument/2006/relationships/image" Target="../media/image50.emf"/><Relationship Id="rId20" Type="http://schemas.openxmlformats.org/officeDocument/2006/relationships/image" Target="../media/image52.emf"/><Relationship Id="rId1" Type="http://schemas.openxmlformats.org/officeDocument/2006/relationships/slideLayout" Target="../slideLayouts/slideLayout2.xml"/><Relationship Id="rId6" Type="http://schemas.openxmlformats.org/officeDocument/2006/relationships/image" Target="../media/image45.emf"/><Relationship Id="rId11" Type="http://schemas.openxmlformats.org/officeDocument/2006/relationships/oleObject" Target="../embeddings/oleObject46.bin"/><Relationship Id="rId24" Type="http://schemas.openxmlformats.org/officeDocument/2006/relationships/image" Target="../media/image54.wmf"/><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2.bin"/><Relationship Id="rId10" Type="http://schemas.openxmlformats.org/officeDocument/2006/relationships/image" Target="../media/image47.emf"/><Relationship Id="rId19" Type="http://schemas.openxmlformats.org/officeDocument/2006/relationships/oleObject" Target="../embeddings/oleObject50.bin"/><Relationship Id="rId4" Type="http://schemas.openxmlformats.org/officeDocument/2006/relationships/image" Target="../media/image44.emf"/><Relationship Id="rId9" Type="http://schemas.openxmlformats.org/officeDocument/2006/relationships/oleObject" Target="../embeddings/oleObject45.bin"/><Relationship Id="rId14" Type="http://schemas.openxmlformats.org/officeDocument/2006/relationships/image" Target="../media/image49.emf"/><Relationship Id="rId22" Type="http://schemas.openxmlformats.org/officeDocument/2006/relationships/image" Target="../media/image53.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7.e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9.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6.e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58.emf"/><Relationship Id="rId4" Type="http://schemas.openxmlformats.org/officeDocument/2006/relationships/image" Target="../media/image55.emf"/><Relationship Id="rId9" Type="http://schemas.openxmlformats.org/officeDocument/2006/relationships/oleObject" Target="../embeddings/oleObject56.bin"/><Relationship Id="rId14" Type="http://schemas.openxmlformats.org/officeDocument/2006/relationships/image" Target="../media/image60.emf"/></Relationships>
</file>

<file path=ppt/slides/_rels/slide21.xml.rels><?xml version="1.0" encoding="UTF-8" standalone="yes"?>
<Relationships xmlns="http://schemas.openxmlformats.org/package/2006/relationships"><Relationship Id="rId3" Type="http://schemas.openxmlformats.org/officeDocument/2006/relationships/image" Target="../media/image61.emf"/><Relationship Id="rId2" Type="http://schemas.openxmlformats.org/officeDocument/2006/relationships/package" Target="../embeddings/Microsoft_Excel_Worksheet2.xlsx"/><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oleObject" Target="../embeddings/oleObject60.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6.e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8.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5.e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7.emf"/><Relationship Id="rId4" Type="http://schemas.openxmlformats.org/officeDocument/2006/relationships/image" Target="../media/image64.emf"/><Relationship Id="rId9" Type="http://schemas.openxmlformats.org/officeDocument/2006/relationships/oleObject" Target="../embeddings/oleObject64.bin"/></Relationships>
</file>

<file path=ppt/slides/_rels/slide2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27.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4.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5.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8.emf"/></Relationships>
</file>

<file path=ppt/slides/_rels/slide37.xml.rels><?xml version="1.0" encoding="UTF-8" standalone="yes"?>
<Relationships xmlns="http://schemas.openxmlformats.org/package/2006/relationships"><Relationship Id="rId8" Type="http://schemas.openxmlformats.org/officeDocument/2006/relationships/image" Target="../media/image81.emf"/><Relationship Id="rId3" Type="http://schemas.openxmlformats.org/officeDocument/2006/relationships/oleObject" Target="../embeddings/oleObject70.bin"/><Relationship Id="rId7" Type="http://schemas.openxmlformats.org/officeDocument/2006/relationships/package" Target="../embeddings/Microsoft_Excel_Worksheet4.xlsx"/><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0.emf"/><Relationship Id="rId5" Type="http://schemas.openxmlformats.org/officeDocument/2006/relationships/package" Target="../embeddings/Microsoft_Excel_Worksheet3.xlsx"/><Relationship Id="rId4" Type="http://schemas.openxmlformats.org/officeDocument/2006/relationships/image" Target="../media/image79.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82.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hyperlink" Target="http://www.bls.gov/cp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emf"/><Relationship Id="rId5" Type="http://schemas.openxmlformats.org/officeDocument/2006/relationships/oleObject" Target="../embeddings/oleObject3.bin"/><Relationship Id="rId4" Type="http://schemas.openxmlformats.org/officeDocument/2006/relationships/hyperlink" Target="https://data.bls.gov/cgi-bin/cpicalc.pl" TargetMode="Externa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b="1" dirty="0"/>
              <a:t>Different</a:t>
            </a:r>
          </a:p>
          <a:p>
            <a:pPr lvl="1" algn="l"/>
            <a:r>
              <a:rPr lang="en-US" dirty="0"/>
              <a:t>Rates of return for each period are not necessarily equal (Term Structure of Interest Rates)</a:t>
            </a:r>
          </a:p>
          <a:p>
            <a:pPr lvl="1" algn="l"/>
            <a:r>
              <a:rPr lang="en-US" dirty="0"/>
              <a:t>$1 buys less in the future than it does today (Inflation </a:t>
            </a:r>
            <a:r>
              <a:rPr lang="en-US"/>
              <a:t>and negative rates) </a:t>
            </a:r>
            <a:endParaRPr lang="en-US" dirty="0"/>
          </a:p>
        </p:txBody>
      </p:sp>
      <p:sp>
        <p:nvSpPr>
          <p:cNvPr id="3" name="Title 2"/>
          <p:cNvSpPr>
            <a:spLocks noGrp="1"/>
          </p:cNvSpPr>
          <p:nvPr>
            <p:ph type="title"/>
          </p:nvPr>
        </p:nvSpPr>
        <p:spPr/>
        <p:txBody>
          <a:bodyPr/>
          <a:lstStyle/>
          <a:p>
            <a:r>
              <a:rPr lang="en-US" dirty="0"/>
              <a:t>Time Varying Rates of Return &amp; the Yield Curve</a:t>
            </a:r>
          </a:p>
        </p:txBody>
      </p:sp>
      <p:sp>
        <p:nvSpPr>
          <p:cNvPr id="5" name="Footer Placeholder 4"/>
          <p:cNvSpPr>
            <a:spLocks noGrp="1"/>
          </p:cNvSpPr>
          <p:nvPr>
            <p:ph type="ftr" sz="quarter" idx="11"/>
          </p:nvPr>
        </p:nvSpPr>
        <p:spPr/>
        <p:txBody>
          <a:bodyPr/>
          <a:lstStyle/>
          <a:p>
            <a:pPr>
              <a:defRPr/>
            </a:pPr>
            <a:r>
              <a:rPr lang="en-US" dirty="0"/>
              <a:t>Varying Rates of Return</a:t>
            </a:r>
          </a:p>
        </p:txBody>
      </p:sp>
      <p:sp>
        <p:nvSpPr>
          <p:cNvPr id="6" name="Slide Number Placeholder 5">
            <a:extLst>
              <a:ext uri="{FF2B5EF4-FFF2-40B4-BE49-F238E27FC236}">
                <a16:creationId xmlns:a16="http://schemas.microsoft.com/office/drawing/2014/main" id="{34C95C84-326F-3D44-BAAC-3335081722AC}"/>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extLst>
      <p:ext uri="{BB962C8B-B14F-4D97-AF65-F5344CB8AC3E}">
        <p14:creationId xmlns:p14="http://schemas.microsoft.com/office/powerpoint/2010/main" val="14205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1027"/>
          <p:cNvSpPr>
            <a:spLocks noGrp="1" noChangeArrowheads="1"/>
          </p:cNvSpPr>
          <p:nvPr>
            <p:ph idx="1"/>
          </p:nvPr>
        </p:nvSpPr>
        <p:spPr/>
        <p:txBody>
          <a:bodyPr/>
          <a:lstStyle/>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is 6%, and the CPI is 200 today.  Assume that the CPI will be 206 next year (a 3% increase).  If you invest $200 at </a:t>
            </a:r>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what are the </a:t>
            </a:r>
            <a:r>
              <a:rPr lang="en-US" b="1" dirty="0">
                <a:ea typeface="ＭＳ Ｐゴシック" charset="0"/>
                <a:cs typeface="ＭＳ Ｐゴシック" charset="0"/>
              </a:rPr>
              <a:t>nominal</a:t>
            </a:r>
            <a:r>
              <a:rPr lang="en-US" dirty="0">
                <a:ea typeface="ＭＳ Ｐゴシック" charset="0"/>
                <a:cs typeface="ＭＳ Ｐゴシック" charset="0"/>
              </a:rPr>
              <a:t> and </a:t>
            </a:r>
            <a:r>
              <a:rPr lang="en-US" b="1" dirty="0">
                <a:ea typeface="ＭＳ Ｐゴシック" charset="0"/>
                <a:cs typeface="ＭＳ Ｐゴシック" charset="0"/>
              </a:rPr>
              <a:t>real</a:t>
            </a:r>
            <a:r>
              <a:rPr lang="en-US" dirty="0">
                <a:ea typeface="ＭＳ Ｐゴシック" charset="0"/>
                <a:cs typeface="ＭＳ Ｐゴシック" charset="0"/>
              </a:rPr>
              <a:t> rates of return on this investment?</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NOM</a:t>
            </a:r>
            <a:r>
              <a:rPr lang="en-US" b="1" i="1" baseline="-25000" dirty="0">
                <a:ea typeface="ＭＳ Ｐゴシック" charset="0"/>
                <a:cs typeface="ＭＳ Ｐゴシック" charset="0"/>
              </a:rPr>
              <a:t>:</a:t>
            </a:r>
            <a:r>
              <a:rPr lang="en-US" b="1" i="1" dirty="0">
                <a:ea typeface="ＭＳ Ｐゴシック" charset="0"/>
                <a:cs typeface="ＭＳ Ｐゴシック" charset="0"/>
              </a:rPr>
              <a:t> ?</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REAL</a:t>
            </a:r>
            <a:r>
              <a:rPr lang="en-US" dirty="0">
                <a:ea typeface="ＭＳ Ｐゴシック" charset="0"/>
                <a:cs typeface="ＭＳ Ｐゴシック" charset="0"/>
              </a:rPr>
              <a:t>: ?</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marL="285750" indent="-285750"/>
            <a:r>
              <a:rPr lang="en-US" dirty="0">
                <a:ea typeface="ＭＳ Ｐゴシック" charset="0"/>
                <a:cs typeface="ＭＳ Ｐゴシック" charset="0"/>
              </a:rPr>
              <a:t>For small interest and inflation rates</a:t>
            </a:r>
          </a:p>
          <a:p>
            <a:pPr lvl="1"/>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REAL</a:t>
            </a:r>
            <a:r>
              <a:rPr lang="en-US" b="1" i="1" dirty="0">
                <a:ea typeface="ＭＳ Ｐゴシック" charset="0"/>
              </a:rPr>
              <a:t> ≈ </a:t>
            </a:r>
            <a:r>
              <a:rPr lang="en-US" b="1" i="1" dirty="0" err="1">
                <a:ea typeface="ＭＳ Ｐゴシック" charset="0"/>
              </a:rPr>
              <a:t>R</a:t>
            </a:r>
            <a:r>
              <a:rPr lang="en-US" b="1" i="1" baseline="-25000" dirty="0" err="1">
                <a:ea typeface="ＭＳ Ｐゴシック" charset="0"/>
              </a:rPr>
              <a:t>NOM</a:t>
            </a:r>
            <a:r>
              <a:rPr lang="en-US" b="1" i="1" baseline="-25000" dirty="0">
                <a:ea typeface="ＭＳ Ｐゴシック" charset="0"/>
              </a:rPr>
              <a:t> </a:t>
            </a:r>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INF</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153602"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Real and Nominal Interest Rates: Example</a:t>
            </a:r>
            <a:endParaRPr lang="en-US">
              <a:ea typeface="ＭＳ Ｐゴシック" charset="0"/>
              <a:cs typeface="ＭＳ Ｐゴシック" charset="0"/>
            </a:endParaRPr>
          </a:p>
        </p:txBody>
      </p:sp>
      <p:sp>
        <p:nvSpPr>
          <p:cNvPr id="31749"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 name="Oval 7"/>
          <p:cNvSpPr/>
          <p:nvPr/>
        </p:nvSpPr>
        <p:spPr>
          <a:xfrm>
            <a:off x="38100" y="4114800"/>
            <a:ext cx="6172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2E92A19-A4F5-B74B-A4EC-26057CFDC2B8}"/>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2"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1027"/>
          <p:cNvSpPr>
            <a:spLocks noGrp="1" noChangeArrowheads="1"/>
          </p:cNvSpPr>
          <p:nvPr>
            <p:ph idx="1"/>
          </p:nvPr>
        </p:nvSpPr>
        <p:spPr/>
        <p:txBody>
          <a:bodyPr/>
          <a:lstStyle/>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nominal discount rates</a:t>
            </a:r>
            <a:r>
              <a:rPr lang="en-US" dirty="0">
                <a:ea typeface="ＭＳ Ｐゴシック" charset="0"/>
                <a:cs typeface="ＭＳ Ｐゴシック" charset="0"/>
              </a:rPr>
              <a:t> to discount </a:t>
            </a:r>
            <a:r>
              <a:rPr lang="en-US" i="1" dirty="0">
                <a:ea typeface="ＭＳ Ｐゴシック" charset="0"/>
                <a:cs typeface="ＭＳ Ｐゴシック" charset="0"/>
              </a:rPr>
              <a:t>nominal cash flows</a:t>
            </a:r>
          </a:p>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real discount rates </a:t>
            </a:r>
            <a:r>
              <a:rPr lang="en-US" dirty="0">
                <a:ea typeface="ＭＳ Ｐゴシック" charset="0"/>
                <a:cs typeface="ＭＳ Ｐゴシック" charset="0"/>
              </a:rPr>
              <a:t>to discount</a:t>
            </a:r>
            <a:r>
              <a:rPr lang="en-US" i="1" dirty="0">
                <a:ea typeface="ＭＳ Ｐゴシック" charset="0"/>
                <a:cs typeface="ＭＳ Ｐゴシック" charset="0"/>
              </a:rPr>
              <a:t> real cash flows</a:t>
            </a:r>
          </a:p>
          <a:p>
            <a:pPr marL="280988" indent="-280988">
              <a:lnSpc>
                <a:spcPct val="90000"/>
              </a:lnSpc>
            </a:pPr>
            <a:endParaRPr lang="en-US" dirty="0">
              <a:ea typeface="ＭＳ Ｐゴシック" charset="0"/>
              <a:cs typeface="ＭＳ Ｐゴシック" charset="0"/>
            </a:endParaRPr>
          </a:p>
          <a:p>
            <a:pPr marL="280988" indent="-280988" algn="ctr">
              <a:lnSpc>
                <a:spcPct val="90000"/>
              </a:lnSpc>
              <a:buNone/>
            </a:pPr>
            <a:r>
              <a:rPr lang="en-US" b="1" u="sng" dirty="0">
                <a:ea typeface="ＭＳ Ｐゴシック" charset="0"/>
                <a:cs typeface="ＭＳ Ｐゴシック" charset="0"/>
              </a:rPr>
              <a:t>Example</a:t>
            </a:r>
          </a:p>
          <a:p>
            <a:pPr marL="280988" indent="-280988">
              <a:lnSpc>
                <a:spcPct val="90000"/>
              </a:lnSpc>
            </a:pPr>
            <a:r>
              <a:rPr lang="en-US" dirty="0">
                <a:ea typeface="ＭＳ Ｐゴシック" charset="0"/>
                <a:cs typeface="ＭＳ Ｐゴシック" charset="0"/>
              </a:rPr>
              <a:t>You are offered an investment that pays 1,000/</a:t>
            </a:r>
            <a:r>
              <a:rPr lang="en-US" dirty="0" err="1">
                <a:ea typeface="ＭＳ Ｐゴシック" charset="0"/>
                <a:cs typeface="ＭＳ Ｐゴシック" charset="0"/>
              </a:rPr>
              <a:t>yr</a:t>
            </a:r>
            <a:r>
              <a:rPr lang="en-US" dirty="0">
                <a:ea typeface="ＭＳ Ｐゴシック" charset="0"/>
                <a:cs typeface="ＭＳ Ｐゴシック" charset="0"/>
              </a:rPr>
              <a:t> for 2 years.  What’s the PV in real and nominal dollars if </a:t>
            </a:r>
            <a:r>
              <a:rPr lang="en-US" i="1" dirty="0">
                <a:ea typeface="ＭＳ Ｐゴシック" charset="0"/>
                <a:cs typeface="ＭＳ Ｐゴシック" charset="0"/>
              </a:rPr>
              <a:t>inflation</a:t>
            </a:r>
            <a:r>
              <a:rPr lang="en-US" dirty="0">
                <a:ea typeface="ＭＳ Ｐゴシック" charset="0"/>
                <a:cs typeface="ＭＳ Ｐゴシック" charset="0"/>
              </a:rPr>
              <a:t> is 3%/</a:t>
            </a:r>
            <a:r>
              <a:rPr lang="en-US" dirty="0" err="1">
                <a:ea typeface="ＭＳ Ｐゴシック" charset="0"/>
                <a:cs typeface="ＭＳ Ｐゴシック" charset="0"/>
              </a:rPr>
              <a:t>yr</a:t>
            </a:r>
            <a:r>
              <a:rPr lang="en-US" dirty="0">
                <a:ea typeface="ＭＳ Ｐゴシック" charset="0"/>
                <a:cs typeface="ＭＳ Ｐゴシック" charset="0"/>
              </a:rPr>
              <a:t> and the </a:t>
            </a:r>
            <a:r>
              <a:rPr lang="en-US" i="1" dirty="0">
                <a:ea typeface="ＭＳ Ｐゴシック" charset="0"/>
                <a:cs typeface="ＭＳ Ｐゴシック" charset="0"/>
              </a:rPr>
              <a:t>nominal</a:t>
            </a:r>
            <a:r>
              <a:rPr lang="en-US" dirty="0">
                <a:ea typeface="ＭＳ Ｐゴシック" charset="0"/>
                <a:cs typeface="ＭＳ Ｐゴシック" charset="0"/>
              </a:rPr>
              <a:t> 1yr and 2yr rates are 5%?</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Nominal: ? </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Real: ?</a:t>
            </a:r>
            <a:endParaRPr lang="en-US" u="sng" dirty="0">
              <a:ea typeface="ＭＳ Ｐゴシック" charset="0"/>
              <a:cs typeface="ＭＳ Ｐゴシック" charset="0"/>
            </a:endParaRPr>
          </a:p>
          <a:p>
            <a:pPr marL="280988" indent="-280988">
              <a:lnSpc>
                <a:spcPct val="90000"/>
              </a:lnSpc>
            </a:pPr>
            <a:endParaRPr lang="en-US" dirty="0">
              <a:ea typeface="ＭＳ Ｐゴシック" charset="0"/>
              <a:cs typeface="ＭＳ Ｐゴシック" charset="0"/>
            </a:endParaRPr>
          </a:p>
        </p:txBody>
      </p:sp>
      <p:sp>
        <p:nvSpPr>
          <p:cNvPr id="157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Inflation: Capital Budgeting Rules</a:t>
            </a:r>
          </a:p>
        </p:txBody>
      </p:sp>
      <p:sp>
        <p:nvSpPr>
          <p:cNvPr id="32774"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endParaRPr lang="en-US" dirty="0">
              <a:latin typeface="Calibri"/>
              <a:cs typeface="Calibri"/>
            </a:endParaRPr>
          </a:p>
        </p:txBody>
      </p:sp>
      <p:sp>
        <p:nvSpPr>
          <p:cNvPr id="2" name="Slide Number Placeholder 1">
            <a:extLst>
              <a:ext uri="{FF2B5EF4-FFF2-40B4-BE49-F238E27FC236}">
                <a16:creationId xmlns:a16="http://schemas.microsoft.com/office/drawing/2014/main" id="{5CA4C876-1ABC-9C42-BB3A-F3CA7F3E5D8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69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idx="1"/>
          </p:nvPr>
        </p:nvSpPr>
        <p:spPr/>
        <p:txBody>
          <a:bodyPr/>
          <a:lstStyle/>
          <a:p>
            <a:pPr marL="228600" indent="-228600" algn="ctr">
              <a:buNone/>
            </a:pPr>
            <a:r>
              <a:rPr lang="en-US" b="1" i="1" u="sng" dirty="0">
                <a:ea typeface="ＭＳ Ｐゴシック" charset="0"/>
                <a:cs typeface="ＭＳ Ｐゴシック" charset="0"/>
              </a:rPr>
              <a:t>McCormick &amp; </a:t>
            </a:r>
            <a:r>
              <a:rPr lang="en-US" b="1" i="1" u="sng" dirty="0" err="1">
                <a:ea typeface="ＭＳ Ｐゴシック" charset="0"/>
                <a:cs typeface="ＭＳ Ｐゴシック" charset="0"/>
              </a:rPr>
              <a:t>Schmicks</a:t>
            </a:r>
            <a:r>
              <a:rPr lang="en-US" b="1" i="1" u="sng" dirty="0">
                <a:ea typeface="ＭＳ Ｐゴシック" charset="0"/>
                <a:cs typeface="ＭＳ Ｐゴシック" charset="0"/>
              </a:rPr>
              <a:t> Seafood Restaurants Inc.</a:t>
            </a:r>
          </a:p>
          <a:p>
            <a:pPr marL="228600" indent="-228600">
              <a:buNone/>
            </a:pPr>
            <a:r>
              <a:rPr lang="en-US" sz="2000" i="1" dirty="0">
                <a:ea typeface="ＭＳ Ｐゴシック" charset="0"/>
                <a:cs typeface="ＭＳ Ｐゴシック" charset="0"/>
              </a:rPr>
              <a:t>Base Rent</a:t>
            </a:r>
            <a:r>
              <a:rPr lang="en-US" sz="2000" dirty="0">
                <a:ea typeface="ＭＳ Ｐゴシック" charset="0"/>
                <a:cs typeface="ＭＳ Ｐゴシック" charset="0"/>
              </a:rPr>
              <a:t>. Lessee covenants and agrees to pay to Lessor rentals for the leased Premises in the amount of $10,080.00 for each and every month during the term of the Lease on or before the first day of each month</a:t>
            </a:r>
          </a:p>
          <a:p>
            <a:pPr marL="228600" indent="-228600">
              <a:buNone/>
            </a:pPr>
            <a:endParaRPr lang="en-US" sz="2000" i="1" dirty="0">
              <a:ea typeface="ＭＳ Ｐゴシック" charset="0"/>
              <a:cs typeface="ＭＳ Ｐゴシック" charset="0"/>
            </a:endParaRPr>
          </a:p>
          <a:p>
            <a:pPr marL="228600" indent="-228600">
              <a:buNone/>
            </a:pPr>
            <a:r>
              <a:rPr lang="en-US" sz="2000" i="1" dirty="0">
                <a:ea typeface="ＭＳ Ｐゴシック" charset="0"/>
                <a:cs typeface="ＭＳ Ｐゴシック" charset="0"/>
              </a:rPr>
              <a:t>Rent for First Renewal Term</a:t>
            </a:r>
            <a:r>
              <a:rPr lang="en-US" sz="2000" dirty="0">
                <a:ea typeface="ＭＳ Ｐゴシック" charset="0"/>
                <a:cs typeface="ＭＳ Ｐゴシック" charset="0"/>
              </a:rPr>
              <a:t>.  The Base Rent for the first year of the First Renewal Term shall equal the dollar amount specified above increased by the percentage change in the Consumer Price Index comparing the Consumer Price Index figure for the calendar month immediately preceding the commencement of the Original Term and the Consumer Price Index for the calendar month preceding the commencement of the first lease year of the First Renewal Term; provided, however, that such fraction shall </a:t>
            </a:r>
            <a:r>
              <a:rPr lang="en-US" sz="2000" u="sng" dirty="0">
                <a:ea typeface="ＭＳ Ｐゴシック" charset="0"/>
                <a:cs typeface="ＭＳ Ｐゴシック" charset="0"/>
              </a:rPr>
              <a:t>not in any event result in a decrease in Base Rent</a:t>
            </a:r>
            <a:r>
              <a:rPr lang="en-US" sz="2000" dirty="0">
                <a:ea typeface="ＭＳ Ｐゴシック" charset="0"/>
                <a:cs typeface="ＭＳ Ｐゴシック" charset="0"/>
              </a:rPr>
              <a:t>. The Consumer Price Index shall mean the </a:t>
            </a:r>
            <a:r>
              <a:rPr lang="ja-JP" altLang="en-US" sz="2000" dirty="0">
                <a:ea typeface="ＭＳ Ｐゴシック" charset="0"/>
                <a:cs typeface="ＭＳ Ｐゴシック" charset="0"/>
              </a:rPr>
              <a:t>“</a:t>
            </a:r>
            <a:r>
              <a:rPr lang="en-US" sz="2000" i="1" dirty="0">
                <a:ea typeface="ＭＳ Ｐゴシック" charset="0"/>
                <a:cs typeface="ＭＳ Ｐゴシック" charset="0"/>
              </a:rPr>
              <a:t>All Urban Consumers--All Items--U.S. city average (1982-1984=100)</a:t>
            </a:r>
            <a:r>
              <a:rPr lang="en-US" sz="2000" dirty="0">
                <a:ea typeface="ＭＳ Ｐゴシック" charset="0"/>
                <a:cs typeface="ＭＳ Ｐゴシック" charset="0"/>
              </a:rPr>
              <a:t> published by the United States Department of Labor</a:t>
            </a:r>
          </a:p>
        </p:txBody>
      </p:sp>
      <p:sp>
        <p:nvSpPr>
          <p:cNvPr id="33795"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Inflation Escalation Clause</a:t>
            </a:r>
            <a:endParaRPr lang="en-US">
              <a:ea typeface="ＭＳ Ｐゴシック" charset="0"/>
              <a:cs typeface="ＭＳ Ｐゴシック" charset="0"/>
            </a:endParaRPr>
          </a:p>
        </p:txBody>
      </p:sp>
      <p:sp>
        <p:nvSpPr>
          <p:cNvPr id="3379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1A450D98-DA83-2C47-BF49-13E38B38D0A5}"/>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A bond is a legally binding agreement between a borrower and a lender:</a:t>
            </a:r>
          </a:p>
          <a:p>
            <a:pPr marL="742950" lvl="1" indent="-285750"/>
            <a:r>
              <a:rPr lang="en-US" dirty="0">
                <a:ea typeface="ＭＳ Ｐゴシック" charset="0"/>
              </a:rPr>
              <a:t>Specifies the principal amount of the loan.</a:t>
            </a:r>
          </a:p>
          <a:p>
            <a:pPr marL="742950" lvl="1" indent="-285750"/>
            <a:r>
              <a:rPr lang="en-US" dirty="0">
                <a:ea typeface="ＭＳ Ｐゴシック" charset="0"/>
              </a:rPr>
              <a:t>Specifies the size and timing of the cash flows:</a:t>
            </a:r>
          </a:p>
          <a:p>
            <a:pPr marL="1143000" lvl="2" indent="-228600"/>
            <a:r>
              <a:rPr lang="en-US" dirty="0">
                <a:ea typeface="ＭＳ Ｐゴシック" charset="0"/>
              </a:rPr>
              <a:t>   In dollar terms (fixed-rate borrowing), or </a:t>
            </a:r>
          </a:p>
          <a:p>
            <a:pPr marL="1143000" lvl="2" indent="-228600"/>
            <a:r>
              <a:rPr lang="en-US" dirty="0">
                <a:ea typeface="ＭＳ Ｐゴシック" charset="0"/>
              </a:rPr>
              <a:t>   As a formula (adjustable-rate borrowing, e.</a:t>
            </a:r>
            <a:r>
              <a:rPr lang="en-US">
                <a:ea typeface="ＭＳ Ｐゴシック" charset="0"/>
              </a:rPr>
              <a:t>g., SOFR </a:t>
            </a:r>
            <a:r>
              <a:rPr lang="en-US" strike="sngStrike" dirty="0">
                <a:ea typeface="ＭＳ Ｐゴシック" charset="0"/>
              </a:rPr>
              <a:t>LIBOR</a:t>
            </a:r>
            <a:r>
              <a:rPr lang="en-US" dirty="0">
                <a:ea typeface="ＭＳ Ｐゴシック" charset="0"/>
              </a:rPr>
              <a:t>)</a:t>
            </a:r>
          </a:p>
          <a:p>
            <a:pPr marL="342900" indent="-342900"/>
            <a:r>
              <a:rPr lang="en-US" b="1" u="sng" dirty="0">
                <a:ea typeface="ＭＳ Ｐゴシック" charset="0"/>
                <a:cs typeface="ＭＳ Ｐゴシック" charset="0"/>
              </a:rPr>
              <a:t>Treasuries</a:t>
            </a:r>
            <a:r>
              <a:rPr lang="en-US" dirty="0">
                <a:ea typeface="ＭＳ Ｐゴシック" charset="0"/>
                <a:cs typeface="ＭＳ Ｐゴシック" charset="0"/>
              </a:rPr>
              <a:t>:  </a:t>
            </a:r>
          </a:p>
          <a:p>
            <a:pPr marL="742950" lvl="1" indent="-285750"/>
            <a:r>
              <a:rPr lang="en-US" dirty="0">
                <a:ea typeface="ＭＳ Ｐゴシック" charset="0"/>
              </a:rPr>
              <a:t>Bills:  	Term of 13-52 weeks and no coupon</a:t>
            </a:r>
          </a:p>
          <a:p>
            <a:pPr marL="742950" lvl="1" indent="-285750"/>
            <a:r>
              <a:rPr lang="en-US" dirty="0">
                <a:ea typeface="ＭＳ Ｐゴシック" charset="0"/>
              </a:rPr>
              <a:t>Notes:  	Term of 1-10 years and semi-annual coupon</a:t>
            </a:r>
          </a:p>
          <a:p>
            <a:pPr marL="742950" lvl="1" indent="-285750"/>
            <a:r>
              <a:rPr lang="en-US" dirty="0">
                <a:ea typeface="ＭＳ Ｐゴシック" charset="0"/>
              </a:rPr>
              <a:t>Bonds: 	Term of 10-30 years and semi-annual coupon</a:t>
            </a:r>
          </a:p>
          <a:p>
            <a:pPr marL="742950" lvl="1" indent="-285750"/>
            <a:endParaRPr lang="en-US" dirty="0">
              <a:ea typeface="ＭＳ Ｐゴシック" charset="0"/>
            </a:endParaRPr>
          </a:p>
          <a:p>
            <a:pPr marL="342900" indent="-342900"/>
            <a:r>
              <a:rPr lang="en-US" b="1" u="sng" dirty="0">
                <a:ea typeface="ＭＳ Ｐゴシック" charset="0"/>
                <a:cs typeface="ＭＳ Ｐゴシック" charset="0"/>
              </a:rPr>
              <a:t>Basis Point</a:t>
            </a:r>
            <a:r>
              <a:rPr lang="en-US" dirty="0">
                <a:ea typeface="ＭＳ Ｐゴシック" charset="0"/>
                <a:cs typeface="ＭＳ Ｐゴシック" charset="0"/>
              </a:rPr>
              <a:t>:  1% of 1%, or .0001:  100 Bps = 1%</a:t>
            </a:r>
          </a:p>
        </p:txBody>
      </p:sp>
      <p:sp>
        <p:nvSpPr>
          <p:cNvPr id="34819"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Bond Definition</a:t>
            </a:r>
            <a:endParaRPr lang="en-US">
              <a:ea typeface="ＭＳ Ｐゴシック" charset="0"/>
              <a:cs typeface="ＭＳ Ｐゴシック" charset="0"/>
            </a:endParaRPr>
          </a:p>
        </p:txBody>
      </p:sp>
      <p:sp>
        <p:nvSpPr>
          <p:cNvPr id="3482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C7F4B97F-1380-8947-8C26-E0D5D9C84092}"/>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U.S. government bond listed as 6 3/8 of December 2018.</a:t>
            </a:r>
          </a:p>
          <a:p>
            <a:pPr marL="742950" lvl="1" indent="-285750"/>
            <a:r>
              <a:rPr lang="en-US" dirty="0">
                <a:ea typeface="ＭＳ Ｐゴシック" charset="0"/>
              </a:rPr>
              <a:t>The</a:t>
            </a:r>
            <a:r>
              <a:rPr lang="en-US" b="1" dirty="0">
                <a:ea typeface="ＭＳ Ｐゴシック" charset="0"/>
              </a:rPr>
              <a:t> </a:t>
            </a:r>
            <a:r>
              <a:rPr lang="en-US" b="1" i="1" u="sng" dirty="0">
                <a:ea typeface="ＭＳ Ｐゴシック" charset="0"/>
              </a:rPr>
              <a:t>Par</a:t>
            </a:r>
            <a:r>
              <a:rPr lang="en-US" i="1" dirty="0">
                <a:ea typeface="ＭＳ Ｐゴシック" charset="0"/>
              </a:rPr>
              <a:t> or </a:t>
            </a:r>
            <a:r>
              <a:rPr lang="en-US" b="1" i="1" u="sng" dirty="0">
                <a:ea typeface="ＭＳ Ｐゴシック" charset="0"/>
              </a:rPr>
              <a:t>Face</a:t>
            </a:r>
            <a:r>
              <a:rPr lang="en-US" i="1" dirty="0">
                <a:ea typeface="ＭＳ Ｐゴシック" charset="0"/>
              </a:rPr>
              <a:t> Value</a:t>
            </a:r>
            <a:r>
              <a:rPr lang="en-US" dirty="0">
                <a:ea typeface="ＭＳ Ｐゴシック" charset="0"/>
              </a:rPr>
              <a:t> of the bond is $1,000.</a:t>
            </a:r>
          </a:p>
          <a:p>
            <a:pPr marL="742950" lvl="1" indent="-285750"/>
            <a:r>
              <a:rPr lang="en-US" b="1" i="1" u="sng" dirty="0">
                <a:ea typeface="ＭＳ Ｐゴシック" charset="0"/>
              </a:rPr>
              <a:t>Coupon payments</a:t>
            </a:r>
            <a:r>
              <a:rPr lang="en-US" dirty="0">
                <a:ea typeface="ＭＳ Ｐゴシック" charset="0"/>
              </a:rPr>
              <a:t> are made semi-annually (June 30 and December 31 for this particular bond).</a:t>
            </a:r>
          </a:p>
          <a:p>
            <a:pPr marL="742950" lvl="1" indent="-285750"/>
            <a:r>
              <a:rPr lang="en-US" dirty="0">
                <a:ea typeface="ＭＳ Ｐゴシック" charset="0"/>
              </a:rPr>
              <a:t>Since the </a:t>
            </a:r>
            <a:r>
              <a:rPr lang="en-US" b="1" i="1" dirty="0">
                <a:ea typeface="ＭＳ Ｐゴシック" charset="0"/>
              </a:rPr>
              <a:t>coupon rate</a:t>
            </a:r>
            <a:r>
              <a:rPr lang="en-US" dirty="0">
                <a:ea typeface="ＭＳ Ｐゴシック" charset="0"/>
              </a:rPr>
              <a:t> is 6 3/8 the </a:t>
            </a:r>
            <a:r>
              <a:rPr lang="en-US" dirty="0" err="1">
                <a:ea typeface="ＭＳ Ｐゴシック" charset="0"/>
              </a:rPr>
              <a:t>s.a.</a:t>
            </a:r>
            <a:r>
              <a:rPr lang="en-US" dirty="0">
                <a:ea typeface="ＭＳ Ｐゴシック" charset="0"/>
              </a:rPr>
              <a:t> payment is $31.875.</a:t>
            </a:r>
          </a:p>
          <a:p>
            <a:pPr marL="742950" lvl="1" indent="-285750"/>
            <a:r>
              <a:rPr lang="en-US" dirty="0">
                <a:ea typeface="ＭＳ Ｐゴシック" charset="0"/>
              </a:rPr>
              <a:t>Treasury Price Quotes:  </a:t>
            </a:r>
            <a:r>
              <a:rPr lang="en-US" b="1" dirty="0">
                <a:ea typeface="ＭＳ Ｐゴシック" charset="0"/>
              </a:rPr>
              <a:t>100:01 [% of face + n/32]</a:t>
            </a:r>
          </a:p>
          <a:p>
            <a:pPr marL="1123950" lvl="2" indent="-285750">
              <a:buFont typeface="Arial" pitchFamily="34" charset="0"/>
              <a:buChar char="•"/>
            </a:pPr>
            <a:r>
              <a:rPr lang="en-US" sz="1600" b="1" dirty="0" err="1">
                <a:ea typeface="ＭＳ Ｐゴシック" charset="0"/>
                <a:hlinkClick r:id="rId3"/>
              </a:rPr>
              <a:t>Gov't</a:t>
            </a:r>
            <a:r>
              <a:rPr lang="en-US" sz="1600" b="1" dirty="0">
                <a:ea typeface="ＭＳ Ｐゴシック" charset="0"/>
                <a:hlinkClick r:id="rId3"/>
              </a:rPr>
              <a:t> Securities Quotes</a:t>
            </a:r>
            <a:r>
              <a:rPr lang="en-US" sz="1600" b="1" dirty="0">
                <a:ea typeface="ＭＳ Ｐゴシック" charset="0"/>
              </a:rPr>
              <a:t> (link)</a:t>
            </a:r>
          </a:p>
          <a:p>
            <a:pPr marL="742950" lvl="1" indent="-285750"/>
            <a:r>
              <a:rPr lang="en-US" dirty="0">
                <a:ea typeface="ＭＳ Ｐゴシック" charset="0"/>
              </a:rPr>
              <a:t>On January 1, 2019 the size and timing of cash flows are:</a:t>
            </a:r>
          </a:p>
          <a:p>
            <a:pPr marL="342900" indent="-342900"/>
            <a:endParaRPr lang="en-US" dirty="0">
              <a:ea typeface="ＭＳ Ｐゴシック" charset="0"/>
              <a:cs typeface="ＭＳ Ｐゴシック" charset="0"/>
            </a:endParaRPr>
          </a:p>
        </p:txBody>
      </p:sp>
      <p:sp>
        <p:nvSpPr>
          <p:cNvPr id="8205"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Example of a U.S. Bond</a:t>
            </a:r>
            <a:endParaRPr lang="en-US">
              <a:ea typeface="ＭＳ Ｐゴシック" charset="0"/>
              <a:cs typeface="ＭＳ Ｐゴシック" charset="0"/>
            </a:endParaRPr>
          </a:p>
        </p:txBody>
      </p:sp>
      <p:sp>
        <p:nvSpPr>
          <p:cNvPr id="8214" name="Footer Placeholder 29"/>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207" name="Text Box 4"/>
          <p:cNvSpPr txBox="1">
            <a:spLocks noChangeArrowheads="1"/>
          </p:cNvSpPr>
          <p:nvPr/>
        </p:nvSpPr>
        <p:spPr bwMode="auto">
          <a:xfrm>
            <a:off x="5659438" y="5181600"/>
            <a:ext cx="2743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1257300" y="4900616"/>
            <a:ext cx="6629400" cy="282576"/>
            <a:chOff x="816" y="3312"/>
            <a:chExt cx="4176" cy="178"/>
          </a:xfrm>
        </p:grpSpPr>
        <p:sp>
          <p:nvSpPr>
            <p:cNvPr id="8220"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8221"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8203" name="Object 1033"/>
            <p:cNvGraphicFramePr>
              <a:graphicFrameLocks noChangeAspect="1"/>
            </p:cNvGraphicFramePr>
            <p:nvPr>
              <p:extLst>
                <p:ext uri="{D42A27DB-BD31-4B8C-83A1-F6EECF244321}">
                  <p14:modId xmlns:p14="http://schemas.microsoft.com/office/powerpoint/2010/main" val="4006726560"/>
                </p:ext>
              </p:extLst>
            </p:nvPr>
          </p:nvGraphicFramePr>
          <p:xfrm>
            <a:off x="2918" y="3312"/>
            <a:ext cx="280" cy="178"/>
          </p:xfrm>
          <a:graphic>
            <a:graphicData uri="http://schemas.openxmlformats.org/presentationml/2006/ole">
              <mc:AlternateContent xmlns:mc="http://schemas.openxmlformats.org/markup-compatibility/2006">
                <mc:Choice xmlns:v="urn:schemas-microsoft-com:vml" Requires="v">
                  <p:oleObj name="Equation" r:id="rId4" imgW="164520" imgH="91080" progId="Equation.3">
                    <p:embed/>
                  </p:oleObj>
                </mc:Choice>
                <mc:Fallback>
                  <p:oleObj name="Equation" r:id="rId4" imgW="164520" imgH="91080" progId="Equation.3">
                    <p:embed/>
                    <p:pic>
                      <p:nvPicPr>
                        <p:cNvPr id="0" name="Picture 100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3312"/>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8219" name="Line 10"/>
          <p:cNvSpPr>
            <a:spLocks noChangeShapeType="1"/>
          </p:cNvSpPr>
          <p:nvPr/>
        </p:nvSpPr>
        <p:spPr bwMode="auto">
          <a:xfrm>
            <a:off x="1219200" y="4800602"/>
            <a:ext cx="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nvGrpSpPr>
          <p:cNvPr id="4" name="Group 12"/>
          <p:cNvGrpSpPr>
            <a:grpSpLocks/>
          </p:cNvGrpSpPr>
          <p:nvPr/>
        </p:nvGrpSpPr>
        <p:grpSpPr bwMode="auto">
          <a:xfrm>
            <a:off x="1752600" y="4267201"/>
            <a:ext cx="1239838" cy="976313"/>
            <a:chOff x="1152" y="2937"/>
            <a:chExt cx="781" cy="615"/>
          </a:xfrm>
        </p:grpSpPr>
        <p:graphicFrame>
          <p:nvGraphicFramePr>
            <p:cNvPr id="8200" name="Object 1030"/>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6" imgW="520920" imgH="164520" progId="Equation.3">
                    <p:embed/>
                  </p:oleObj>
                </mc:Choice>
                <mc:Fallback>
                  <p:oleObj name="Equation" r:id="rId6" imgW="520920" imgH="164520" progId="Equation.3">
                    <p:embed/>
                    <p:pic>
                      <p:nvPicPr>
                        <p:cNvPr id="0" name="Picture 100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8"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5" name="Group 16"/>
          <p:cNvGrpSpPr>
            <a:grpSpLocks/>
          </p:cNvGrpSpPr>
          <p:nvPr/>
        </p:nvGrpSpPr>
        <p:grpSpPr bwMode="auto">
          <a:xfrm>
            <a:off x="3373440" y="4267200"/>
            <a:ext cx="1241425" cy="987425"/>
            <a:chOff x="2129" y="2930"/>
            <a:chExt cx="782" cy="622"/>
          </a:xfrm>
        </p:grpSpPr>
        <p:graphicFrame>
          <p:nvGraphicFramePr>
            <p:cNvPr id="8198" name="Object 1028"/>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8" imgW="520920" imgH="164520" progId="Equation.3">
                    <p:embed/>
                  </p:oleObj>
                </mc:Choice>
                <mc:Fallback>
                  <p:oleObj name="Equation" r:id="rId8" imgW="520920" imgH="164520" progId="Equation.3">
                    <p:embed/>
                    <p:pic>
                      <p:nvPicPr>
                        <p:cNvPr id="0" name="Picture 100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7"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6" name="Group 20"/>
          <p:cNvGrpSpPr>
            <a:grpSpLocks/>
          </p:cNvGrpSpPr>
          <p:nvPr/>
        </p:nvGrpSpPr>
        <p:grpSpPr bwMode="auto">
          <a:xfrm>
            <a:off x="5257800" y="4267202"/>
            <a:ext cx="1239838" cy="990600"/>
            <a:chOff x="3347" y="2928"/>
            <a:chExt cx="781" cy="624"/>
          </a:xfrm>
        </p:grpSpPr>
        <p:graphicFrame>
          <p:nvGraphicFramePr>
            <p:cNvPr id="8196" name="Object 1026"/>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10" imgW="520920" imgH="164520" progId="Equation.3">
                    <p:embed/>
                  </p:oleObj>
                </mc:Choice>
                <mc:Fallback>
                  <p:oleObj name="Equation" r:id="rId10" imgW="520920" imgH="164520" progId="Equation.3">
                    <p:embed/>
                    <p:pic>
                      <p:nvPicPr>
                        <p:cNvPr id="0" name="Picture 100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6"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7" name="Group 24"/>
          <p:cNvGrpSpPr>
            <a:grpSpLocks/>
          </p:cNvGrpSpPr>
          <p:nvPr/>
        </p:nvGrpSpPr>
        <p:grpSpPr bwMode="auto">
          <a:xfrm>
            <a:off x="7053265" y="4286252"/>
            <a:ext cx="1654175" cy="971550"/>
            <a:chOff x="4478" y="2940"/>
            <a:chExt cx="1042" cy="612"/>
          </a:xfrm>
        </p:grpSpPr>
        <p:graphicFrame>
          <p:nvGraphicFramePr>
            <p:cNvPr id="8194" name="Object 1024"/>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2" imgW="694800" imgH="191880" progId="Equation.3">
                    <p:embed/>
                  </p:oleObj>
                </mc:Choice>
                <mc:Fallback>
                  <p:oleObj name="Equation" r:id="rId12" imgW="694800" imgH="191880" progId="Equation.3">
                    <p:embed/>
                    <p:pic>
                      <p:nvPicPr>
                        <p:cNvPr id="0" name="Picture 100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5"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sp>
        <p:nvSpPr>
          <p:cNvPr id="8" name="Slide Number Placeholder 7">
            <a:extLst>
              <a:ext uri="{FF2B5EF4-FFF2-40B4-BE49-F238E27FC236}">
                <a16:creationId xmlns:a16="http://schemas.microsoft.com/office/drawing/2014/main" id="{41938379-FC11-474B-99BD-E47D08E66CFB}"/>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30" name="TextBox 29">
            <a:extLst>
              <a:ext uri="{FF2B5EF4-FFF2-40B4-BE49-F238E27FC236}">
                <a16:creationId xmlns:a16="http://schemas.microsoft.com/office/drawing/2014/main" id="{3177A6DE-2EA9-BB4B-8CFC-56A7E167AF67}"/>
              </a:ext>
            </a:extLst>
          </p:cNvPr>
          <p:cNvSpPr txBox="1"/>
          <p:nvPr/>
        </p:nvSpPr>
        <p:spPr>
          <a:xfrm>
            <a:off x="1894671" y="5269687"/>
            <a:ext cx="954107" cy="369332"/>
          </a:xfrm>
          <a:prstGeom prst="rect">
            <a:avLst/>
          </a:prstGeom>
          <a:noFill/>
        </p:spPr>
        <p:txBody>
          <a:bodyPr wrap="none" rtlCol="0">
            <a:spAutoFit/>
          </a:bodyPr>
          <a:lstStyle/>
          <a:p>
            <a:r>
              <a:rPr lang="en-US" dirty="0"/>
              <a:t>6/30/19</a:t>
            </a:r>
          </a:p>
        </p:txBody>
      </p:sp>
      <p:sp>
        <p:nvSpPr>
          <p:cNvPr id="31" name="TextBox 30">
            <a:extLst>
              <a:ext uri="{FF2B5EF4-FFF2-40B4-BE49-F238E27FC236}">
                <a16:creationId xmlns:a16="http://schemas.microsoft.com/office/drawing/2014/main" id="{FAD35A2F-4115-E140-ABC5-C21C30F3627A}"/>
              </a:ext>
            </a:extLst>
          </p:cNvPr>
          <p:cNvSpPr txBox="1"/>
          <p:nvPr/>
        </p:nvSpPr>
        <p:spPr>
          <a:xfrm>
            <a:off x="3366632" y="5284029"/>
            <a:ext cx="1082348" cy="369332"/>
          </a:xfrm>
          <a:prstGeom prst="rect">
            <a:avLst/>
          </a:prstGeom>
          <a:noFill/>
        </p:spPr>
        <p:txBody>
          <a:bodyPr wrap="none" rtlCol="0">
            <a:spAutoFit/>
          </a:bodyPr>
          <a:lstStyle/>
          <a:p>
            <a:r>
              <a:rPr lang="en-US" dirty="0"/>
              <a:t>12/31/19</a:t>
            </a:r>
          </a:p>
        </p:txBody>
      </p:sp>
      <p:sp>
        <p:nvSpPr>
          <p:cNvPr id="32" name="TextBox 31">
            <a:extLst>
              <a:ext uri="{FF2B5EF4-FFF2-40B4-BE49-F238E27FC236}">
                <a16:creationId xmlns:a16="http://schemas.microsoft.com/office/drawing/2014/main" id="{92C7B346-C6A7-C546-B063-41B3E0B0C073}"/>
              </a:ext>
            </a:extLst>
          </p:cNvPr>
          <p:cNvSpPr txBox="1"/>
          <p:nvPr/>
        </p:nvSpPr>
        <p:spPr>
          <a:xfrm>
            <a:off x="7110916" y="5314873"/>
            <a:ext cx="1082348" cy="369332"/>
          </a:xfrm>
          <a:prstGeom prst="rect">
            <a:avLst/>
          </a:prstGeom>
          <a:noFill/>
        </p:spPr>
        <p:txBody>
          <a:bodyPr wrap="none" rtlCol="0">
            <a:spAutoFit/>
          </a:bodyPr>
          <a:lstStyle/>
          <a:p>
            <a:r>
              <a:rPr lang="en-US" dirty="0"/>
              <a:t>12/31/24</a:t>
            </a:r>
          </a:p>
        </p:txBody>
      </p:sp>
      <p:sp>
        <p:nvSpPr>
          <p:cNvPr id="33" name="TextBox 32">
            <a:extLst>
              <a:ext uri="{FF2B5EF4-FFF2-40B4-BE49-F238E27FC236}">
                <a16:creationId xmlns:a16="http://schemas.microsoft.com/office/drawing/2014/main" id="{7F67BEAE-4A03-0742-990F-B90F859E3A4A}"/>
              </a:ext>
            </a:extLst>
          </p:cNvPr>
          <p:cNvSpPr txBox="1"/>
          <p:nvPr/>
        </p:nvSpPr>
        <p:spPr>
          <a:xfrm>
            <a:off x="5377256" y="5332290"/>
            <a:ext cx="954107" cy="369332"/>
          </a:xfrm>
          <a:prstGeom prst="rect">
            <a:avLst/>
          </a:prstGeom>
          <a:noFill/>
        </p:spPr>
        <p:txBody>
          <a:bodyPr wrap="none" rtlCol="0">
            <a:spAutoFit/>
          </a:bodyPr>
          <a:lstStyle/>
          <a:p>
            <a:r>
              <a:rPr lang="en-US" dirty="0"/>
              <a:t>6/30/24</a:t>
            </a:r>
          </a:p>
        </p:txBody>
      </p:sp>
      <p:sp>
        <p:nvSpPr>
          <p:cNvPr id="34" name="TextBox 33">
            <a:extLst>
              <a:ext uri="{FF2B5EF4-FFF2-40B4-BE49-F238E27FC236}">
                <a16:creationId xmlns:a16="http://schemas.microsoft.com/office/drawing/2014/main" id="{793F8439-D17D-D94E-8FE8-9BD5A587A2AA}"/>
              </a:ext>
            </a:extLst>
          </p:cNvPr>
          <p:cNvSpPr txBox="1"/>
          <p:nvPr/>
        </p:nvSpPr>
        <p:spPr>
          <a:xfrm>
            <a:off x="741362" y="5267113"/>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nodeType="afterGroup">
                            <p:stCondLst>
                              <p:cond delay="1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1" uiExpand="1" build="p"/>
      <p:bldP spid="30" grpId="0"/>
      <p:bldP spid="31" grpId="0"/>
      <p:bldP spid="32" grpId="0"/>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Value = PV of </a:t>
            </a:r>
            <a:r>
              <a:rPr lang="en-US" i="1" dirty="0">
                <a:ea typeface="ＭＳ Ｐゴシック" charset="0"/>
                <a:cs typeface="ＭＳ Ｐゴシック" charset="0"/>
              </a:rPr>
              <a:t>E</a:t>
            </a:r>
            <a:r>
              <a:rPr lang="en-US" dirty="0">
                <a:ea typeface="ＭＳ Ｐゴシック" charset="0"/>
                <a:cs typeface="ＭＳ Ｐゴシック" charset="0"/>
              </a:rPr>
              <a:t>(CFs) = Price </a:t>
            </a:r>
          </a:p>
          <a:p>
            <a:pPr eaLnBrk="1" hangingPunct="1"/>
            <a:r>
              <a:rPr lang="en-US" dirty="0">
                <a:ea typeface="ＭＳ Ｐゴシック" charset="0"/>
                <a:cs typeface="ＭＳ Ｐゴシック" charset="0"/>
              </a:rPr>
              <a:t>Bond valuation:  </a:t>
            </a:r>
          </a:p>
          <a:p>
            <a:pPr lvl="1" eaLnBrk="1" hangingPunct="1"/>
            <a:r>
              <a:rPr lang="en-US" dirty="0">
                <a:ea typeface="ＭＳ Ｐゴシック" charset="0"/>
              </a:rPr>
              <a:t>Estimate the size and timing of future cash flows</a:t>
            </a:r>
          </a:p>
          <a:p>
            <a:pPr lvl="1" eaLnBrk="1" hangingPunct="1"/>
            <a:r>
              <a:rPr lang="en-US" dirty="0">
                <a:ea typeface="ＭＳ Ｐゴシック" charset="0"/>
              </a:rPr>
              <a:t>Discount future cash flows at an appropriate, risk-adjusted rate</a:t>
            </a:r>
          </a:p>
          <a:p>
            <a:pPr eaLnBrk="1" hangingPunct="1"/>
            <a:r>
              <a:rPr lang="en-US" dirty="0">
                <a:ea typeface="ＭＳ Ｐゴシック" charset="0"/>
                <a:cs typeface="ＭＳ Ｐゴシック" charset="0"/>
              </a:rPr>
              <a:t>If the </a:t>
            </a:r>
            <a:r>
              <a:rPr lang="en-US" i="1" dirty="0">
                <a:ea typeface="ＭＳ Ｐゴシック" charset="0"/>
                <a:cs typeface="ＭＳ Ｐゴシック" charset="0"/>
              </a:rPr>
              <a:t>price</a:t>
            </a:r>
            <a:r>
              <a:rPr lang="en-US" dirty="0">
                <a:ea typeface="ＭＳ Ｐゴシック" charset="0"/>
                <a:cs typeface="ＭＳ Ｐゴシック" charset="0"/>
              </a:rPr>
              <a:t> and </a:t>
            </a:r>
            <a:r>
              <a:rPr lang="en-US" i="1" dirty="0">
                <a:ea typeface="ＭＳ Ｐゴシック" charset="0"/>
                <a:cs typeface="ＭＳ Ｐゴシック" charset="0"/>
              </a:rPr>
              <a:t>cash flows</a:t>
            </a:r>
            <a:r>
              <a:rPr lang="en-US" dirty="0">
                <a:ea typeface="ＭＳ Ｐゴシック" charset="0"/>
                <a:cs typeface="ＭＳ Ｐゴシック" charset="0"/>
              </a:rPr>
              <a:t> of a bond are known, the </a:t>
            </a:r>
            <a:r>
              <a:rPr lang="en-US" b="1" i="1" dirty="0">
                <a:ea typeface="ＭＳ Ｐゴシック" charset="0"/>
                <a:cs typeface="ＭＳ Ｐゴシック" charset="0"/>
              </a:rPr>
              <a:t>yield to maturity (</a:t>
            </a:r>
            <a:r>
              <a:rPr lang="en-US" b="1" i="1" dirty="0" err="1">
                <a:ea typeface="ＭＳ Ｐゴシック" charset="0"/>
                <a:cs typeface="ＭＳ Ｐゴシック" charset="0"/>
              </a:rPr>
              <a:t>YTM</a:t>
            </a:r>
            <a:r>
              <a:rPr lang="en-US" b="1" i="1" dirty="0">
                <a:ea typeface="ＭＳ Ｐゴシック" charset="0"/>
                <a:cs typeface="ＭＳ Ｐゴシック" charset="0"/>
              </a:rPr>
              <a:t>)</a:t>
            </a:r>
            <a:r>
              <a:rPr lang="en-US" dirty="0">
                <a:ea typeface="ＭＳ Ｐゴシック" charset="0"/>
                <a:cs typeface="ＭＳ Ｐゴシック" charset="0"/>
              </a:rPr>
              <a:t> is the </a:t>
            </a:r>
            <a:r>
              <a:rPr lang="en-US" b="1" dirty="0">
                <a:ea typeface="ＭＳ Ｐゴシック" charset="0"/>
                <a:cs typeface="ＭＳ Ｐゴシック" charset="0"/>
              </a:rPr>
              <a:t>single</a:t>
            </a:r>
            <a:r>
              <a:rPr lang="en-US" dirty="0">
                <a:ea typeface="ＭＳ Ｐゴシック" charset="0"/>
                <a:cs typeface="ＭＳ Ｐゴシック" charset="0"/>
              </a:rPr>
              <a:t> discount rate that makes the sum of the PVs of the cash flows equal to the price. (</a:t>
            </a:r>
            <a:r>
              <a:rPr lang="en-US" b="1" dirty="0" err="1">
                <a:ea typeface="ＭＳ Ｐゴシック" charset="0"/>
                <a:cs typeface="ＭＳ Ｐゴシック" charset="0"/>
              </a:rPr>
              <a:t>YTM</a:t>
            </a:r>
            <a:r>
              <a:rPr lang="en-US" b="1" dirty="0">
                <a:ea typeface="ＭＳ Ｐゴシック" charset="0"/>
                <a:cs typeface="ＭＳ Ｐゴシック" charset="0"/>
              </a:rPr>
              <a:t> = IRR</a:t>
            </a:r>
            <a:r>
              <a:rPr lang="en-US" dirty="0">
                <a:ea typeface="ＭＳ Ｐゴシック" charset="0"/>
                <a:cs typeface="ＭＳ Ｐゴシック" charset="0"/>
              </a:rPr>
              <a:t>)</a:t>
            </a:r>
          </a:p>
          <a:p>
            <a:pPr eaLnBrk="1" hangingPunct="1">
              <a:buFontTx/>
              <a:buNone/>
            </a:pPr>
            <a:endParaRPr lang="en-US" dirty="0">
              <a:ea typeface="ＭＳ Ｐゴシック" charset="0"/>
              <a:cs typeface="ＭＳ Ｐゴシック" charset="0"/>
            </a:endParaRPr>
          </a:p>
        </p:txBody>
      </p:sp>
      <p:sp>
        <p:nvSpPr>
          <p:cNvPr id="922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Bond Valuation</a:t>
            </a:r>
            <a:endParaRPr lang="en-US" dirty="0">
              <a:ea typeface="ＭＳ Ｐゴシック" charset="0"/>
              <a:cs typeface="ＭＳ Ｐゴシック" charset="0"/>
            </a:endParaRPr>
          </a:p>
        </p:txBody>
      </p:sp>
      <p:sp>
        <p:nvSpPr>
          <p:cNvPr id="922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9218" name="Object 4"/>
          <p:cNvGraphicFramePr>
            <a:graphicFrameLocks noChangeAspect="1"/>
          </p:cNvGraphicFramePr>
          <p:nvPr>
            <p:extLst>
              <p:ext uri="{D42A27DB-BD31-4B8C-83A1-F6EECF244321}">
                <p14:modId xmlns:p14="http://schemas.microsoft.com/office/powerpoint/2010/main" val="1465284393"/>
              </p:ext>
            </p:extLst>
          </p:nvPr>
        </p:nvGraphicFramePr>
        <p:xfrm>
          <a:off x="1600200" y="3733802"/>
          <a:ext cx="5029200" cy="811213"/>
        </p:xfrm>
        <a:graphic>
          <a:graphicData uri="http://schemas.openxmlformats.org/presentationml/2006/ole">
            <mc:AlternateContent xmlns:mc="http://schemas.openxmlformats.org/markup-compatibility/2006">
              <mc:Choice xmlns:v="urn:schemas-microsoft-com:vml" Requires="v">
                <p:oleObj name="Equation" r:id="rId3" imgW="2577847" imgH="418893" progId="Equation.3">
                  <p:embed/>
                </p:oleObj>
              </mc:Choice>
              <mc:Fallback>
                <p:oleObj name="Equation" r:id="rId3" imgW="2577847" imgH="418893" progId="Equation.3">
                  <p:embed/>
                  <p:pic>
                    <p:nvPicPr>
                      <p:cNvPr id="0" name="Picture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733802"/>
                        <a:ext cx="5029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813AAB8-3F00-054B-AB70-23A1D16B713C}"/>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342900" indent="-342900">
              <a:lnSpc>
                <a:spcPct val="90000"/>
              </a:lnSpc>
            </a:pPr>
            <a:r>
              <a:rPr lang="en-US" sz="2800" dirty="0">
                <a:ea typeface="ＭＳ Ｐゴシック" charset="0"/>
                <a:cs typeface="ＭＳ Ｐゴシック" charset="0"/>
              </a:rPr>
              <a:t>Information needed to value a zero coupon bond:</a:t>
            </a:r>
          </a:p>
          <a:p>
            <a:pPr marL="742950" lvl="1" indent="-285750">
              <a:lnSpc>
                <a:spcPct val="90000"/>
              </a:lnSpc>
            </a:pPr>
            <a:r>
              <a:rPr lang="en-US" sz="2400" dirty="0">
                <a:ea typeface="ＭＳ Ｐゴシック" charset="0"/>
              </a:rPr>
              <a:t>Time to maturity (</a:t>
            </a:r>
            <a:r>
              <a:rPr lang="en-US" sz="2400" i="1" dirty="0">
                <a:ea typeface="ＭＳ Ｐゴシック" charset="0"/>
              </a:rPr>
              <a:t>T</a:t>
            </a:r>
            <a:r>
              <a:rPr lang="en-US" sz="2400" dirty="0">
                <a:ea typeface="ＭＳ Ｐゴシック" charset="0"/>
              </a:rPr>
              <a:t>) = Maturity date – Today’s date</a:t>
            </a:r>
          </a:p>
          <a:p>
            <a:pPr marL="742950" lvl="1" indent="-285750">
              <a:lnSpc>
                <a:spcPct val="90000"/>
              </a:lnSpc>
            </a:pPr>
            <a:r>
              <a:rPr lang="en-US" sz="2400" dirty="0">
                <a:ea typeface="ＭＳ Ｐゴシック" charset="0"/>
              </a:rPr>
              <a:t>Face value (</a:t>
            </a:r>
            <a:r>
              <a:rPr lang="en-US" sz="2400" i="1" dirty="0">
                <a:ea typeface="ＭＳ Ｐゴシック" charset="0"/>
              </a:rPr>
              <a:t>F</a:t>
            </a:r>
            <a:r>
              <a:rPr lang="en-US" sz="2400" dirty="0">
                <a:ea typeface="ＭＳ Ｐゴシック" charset="0"/>
              </a:rPr>
              <a:t>)</a:t>
            </a:r>
          </a:p>
          <a:p>
            <a:pPr marL="742950" lvl="1" indent="-285750">
              <a:lnSpc>
                <a:spcPct val="90000"/>
              </a:lnSpc>
            </a:pPr>
            <a:r>
              <a:rPr lang="en-US" sz="2400" dirty="0">
                <a:ea typeface="ＭＳ Ｐゴシック" charset="0"/>
              </a:rPr>
              <a:t>Discount rate (</a:t>
            </a:r>
            <a:r>
              <a:rPr lang="en-US" sz="2400" i="1" dirty="0">
                <a:ea typeface="ＭＳ Ｐゴシック" charset="0"/>
              </a:rPr>
              <a:t>r</a:t>
            </a:r>
            <a:r>
              <a:rPr lang="en-US" sz="2400" dirty="0">
                <a:ea typeface="ＭＳ Ｐゴシック" charset="0"/>
              </a:rPr>
              <a:t>)</a:t>
            </a:r>
          </a:p>
          <a:p>
            <a:pPr marL="742950" lvl="1" indent="-285750">
              <a:lnSpc>
                <a:spcPct val="90000"/>
              </a:lnSpc>
            </a:pPr>
            <a:endParaRPr lang="en-US" sz="24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r>
              <a:rPr lang="en-US" sz="2800" dirty="0">
                <a:latin typeface="Times New Roman" charset="0"/>
              </a:rPr>
              <a:t>Present value of a pure discount bond at time 0:</a:t>
            </a:r>
          </a:p>
          <a:p>
            <a:pPr marL="571500" indent="-285750">
              <a:lnSpc>
                <a:spcPct val="90000"/>
              </a:lnSpc>
            </a:pPr>
            <a:endParaRPr lang="en-US" sz="2800" dirty="0">
              <a:ea typeface="ＭＳ Ｐゴシック" charset="0"/>
            </a:endParaRPr>
          </a:p>
          <a:p>
            <a:pPr marL="342900" indent="-342900">
              <a:lnSpc>
                <a:spcPct val="90000"/>
              </a:lnSpc>
              <a:buNone/>
            </a:pPr>
            <a:endParaRPr lang="en-US" sz="1800" dirty="0">
              <a:ea typeface="ＭＳ Ｐゴシック" charset="0"/>
              <a:cs typeface="ＭＳ Ｐゴシック" charset="0"/>
            </a:endParaRPr>
          </a:p>
        </p:txBody>
      </p:sp>
      <p:sp>
        <p:nvSpPr>
          <p:cNvPr id="1025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Zero Coupon Bond</a:t>
            </a:r>
            <a:endParaRPr lang="en-US">
              <a:ea typeface="ＭＳ Ｐゴシック" charset="0"/>
              <a:cs typeface="ＭＳ Ｐゴシック" charset="0"/>
            </a:endParaRPr>
          </a:p>
        </p:txBody>
      </p:sp>
      <p:sp>
        <p:nvSpPr>
          <p:cNvPr id="10258" name="Footer Placeholder 2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581" name="Rectangle 5"/>
          <p:cNvSpPr>
            <a:spLocks noChangeArrowheads="1"/>
          </p:cNvSpPr>
          <p:nvPr/>
        </p:nvSpPr>
        <p:spPr bwMode="auto">
          <a:xfrm>
            <a:off x="471488" y="4393443"/>
            <a:ext cx="800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20000"/>
              </a:spcBef>
              <a:buSzPct val="90000"/>
              <a:buFont typeface="Symbol" charset="0"/>
              <a:buChar char="·"/>
            </a:pPr>
            <a:endParaRPr lang="en-US" sz="2900" dirty="0">
              <a:latin typeface="Times New Roman" charset="0"/>
            </a:endParaRPr>
          </a:p>
        </p:txBody>
      </p:sp>
      <p:grpSp>
        <p:nvGrpSpPr>
          <p:cNvPr id="2" name="Group 6"/>
          <p:cNvGrpSpPr>
            <a:grpSpLocks/>
          </p:cNvGrpSpPr>
          <p:nvPr/>
        </p:nvGrpSpPr>
        <p:grpSpPr bwMode="auto">
          <a:xfrm>
            <a:off x="762002" y="2546320"/>
            <a:ext cx="7313613" cy="1425575"/>
            <a:chOff x="721" y="1920"/>
            <a:chExt cx="4607" cy="898"/>
          </a:xfrm>
        </p:grpSpPr>
        <p:sp>
          <p:nvSpPr>
            <p:cNvPr id="10259" name="Text Box 7"/>
            <p:cNvSpPr txBox="1">
              <a:spLocks noChangeArrowheads="1"/>
            </p:cNvSpPr>
            <p:nvPr/>
          </p:nvSpPr>
          <p:spPr bwMode="auto">
            <a:xfrm>
              <a:off x="3600" y="2496"/>
              <a:ext cx="17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0260"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0261"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3" name="Object 1025"/>
            <p:cNvGraphicFramePr>
              <a:graphicFrameLocks noChangeAspect="1"/>
            </p:cNvGraphicFramePr>
            <p:nvPr>
              <p:extLst>
                <p:ext uri="{D42A27DB-BD31-4B8C-83A1-F6EECF244321}">
                  <p14:modId xmlns:p14="http://schemas.microsoft.com/office/powerpoint/2010/main" val="2195686366"/>
                </p:ext>
              </p:extLst>
            </p:nvPr>
          </p:nvGraphicFramePr>
          <p:xfrm>
            <a:off x="2918" y="2304"/>
            <a:ext cx="280" cy="178"/>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0" name="Picture 109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2"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4"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0" name="Picture 109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5" name="Object 1027"/>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0" name="Picture 109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3"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6"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0" name="Picture 109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7" name="Object 1029"/>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0" name="Picture 109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4"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8"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0" name="Picture 110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9" name="Object 1031"/>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0" name="Picture 110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5"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50"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0" name="Picture 110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10266" name="Group 22"/>
            <p:cNvGrpSpPr>
              <a:grpSpLocks/>
            </p:cNvGrpSpPr>
            <p:nvPr/>
          </p:nvGrpSpPr>
          <p:grpSpPr bwMode="auto">
            <a:xfrm>
              <a:off x="4822" y="1950"/>
              <a:ext cx="354" cy="860"/>
              <a:chOff x="4822" y="1950"/>
              <a:chExt cx="354" cy="860"/>
            </a:xfrm>
          </p:grpSpPr>
          <p:graphicFrame>
            <p:nvGraphicFramePr>
              <p:cNvPr id="10251" name="Object 1033"/>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228240" imgH="164520" progId="Equation.3">
                      <p:embed/>
                    </p:oleObj>
                  </mc:Choice>
                  <mc:Fallback>
                    <p:oleObj name="Equation" r:id="rId19" imgW="228240" imgH="164520" progId="Equation.3">
                      <p:embed/>
                      <p:pic>
                        <p:nvPicPr>
                          <p:cNvPr id="0" name="Picture 110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7" name="Line 24"/>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52"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0" name="Picture 110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pSp>
      <p:graphicFrame>
        <p:nvGraphicFramePr>
          <p:cNvPr id="10242" name="Object 1024"/>
          <p:cNvGraphicFramePr>
            <a:graphicFrameLocks noChangeAspect="1"/>
          </p:cNvGraphicFramePr>
          <p:nvPr>
            <p:extLst>
              <p:ext uri="{D42A27DB-BD31-4B8C-83A1-F6EECF244321}">
                <p14:modId xmlns:p14="http://schemas.microsoft.com/office/powerpoint/2010/main" val="863942823"/>
              </p:ext>
            </p:extLst>
          </p:nvPr>
        </p:nvGraphicFramePr>
        <p:xfrm>
          <a:off x="836613" y="4798951"/>
          <a:ext cx="7239000" cy="828675"/>
        </p:xfrm>
        <a:graphic>
          <a:graphicData uri="http://schemas.openxmlformats.org/presentationml/2006/ole">
            <mc:AlternateContent xmlns:mc="http://schemas.openxmlformats.org/markup-compatibility/2006">
              <mc:Choice xmlns:v="urn:schemas-microsoft-com:vml" Requires="v">
                <p:oleObj name="Equation" r:id="rId23" imgW="3199680" imgH="411120" progId="Equation.3">
                  <p:embed/>
                </p:oleObj>
              </mc:Choice>
              <mc:Fallback>
                <p:oleObj name="Equation" r:id="rId23" imgW="3199680" imgH="411120" progId="Equation.3">
                  <p:embed/>
                  <p:pic>
                    <p:nvPicPr>
                      <p:cNvPr id="0" name="Picture 110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6613" y="4798951"/>
                        <a:ext cx="7239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159D6E15-CA9B-5F47-AA40-59C5A140E788}"/>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4581">
                                            <p:txEl>
                                              <p:pRg st="0" end="0"/>
                                            </p:txEl>
                                          </p:spTgt>
                                        </p:tgtEl>
                                        <p:attrNameLst>
                                          <p:attrName>style.visibility</p:attrName>
                                        </p:attrNameLst>
                                      </p:cBhvr>
                                      <p:to>
                                        <p:strVal val="visible"/>
                                      </p:to>
                                    </p:set>
                                    <p:anim calcmode="lin" valueType="num">
                                      <p:cBhvr additive="base">
                                        <p:cTn id="26"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utoUpdateAnimBg="0"/>
      <p:bldP spid="2458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a:ea typeface="ＭＳ Ｐゴシック" charset="0"/>
                <a:cs typeface="ＭＳ Ｐゴシック" charset="0"/>
              </a:rPr>
              <a:t>Find the value of a 30-year, zero-coupon bond with a $1,000 par value and a YTM of 6%.</a:t>
            </a:r>
          </a:p>
          <a:p>
            <a:pPr eaLnBrk="1" hangingPunct="1">
              <a:buFontTx/>
              <a:buNone/>
            </a:pPr>
            <a:endParaRPr lang="en-US">
              <a:ea typeface="ＭＳ Ｐゴシック" charset="0"/>
              <a:cs typeface="ＭＳ Ｐゴシック" charset="0"/>
            </a:endParaRPr>
          </a:p>
        </p:txBody>
      </p:sp>
      <p:sp>
        <p:nvSpPr>
          <p:cNvPr id="1128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Zero Coupon Bond Example</a:t>
            </a:r>
            <a:endParaRPr lang="en-US" dirty="0">
              <a:ea typeface="ＭＳ Ｐゴシック" charset="0"/>
              <a:cs typeface="ＭＳ Ｐゴシック" charset="0"/>
            </a:endParaRPr>
          </a:p>
        </p:txBody>
      </p:sp>
      <p:sp>
        <p:nvSpPr>
          <p:cNvPr id="11291" name="Footer Placeholder 4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5"/>
          <p:cNvGrpSpPr>
            <a:grpSpLocks/>
          </p:cNvGrpSpPr>
          <p:nvPr/>
        </p:nvGrpSpPr>
        <p:grpSpPr bwMode="auto">
          <a:xfrm>
            <a:off x="1066800" y="2590800"/>
            <a:ext cx="7410450" cy="1524000"/>
            <a:chOff x="721" y="1920"/>
            <a:chExt cx="4619" cy="898"/>
          </a:xfrm>
        </p:grpSpPr>
        <p:grpSp>
          <p:nvGrpSpPr>
            <p:cNvPr id="11292" name="Group 6"/>
            <p:cNvGrpSpPr>
              <a:grpSpLocks/>
            </p:cNvGrpSpPr>
            <p:nvPr/>
          </p:nvGrpSpPr>
          <p:grpSpPr bwMode="auto">
            <a:xfrm>
              <a:off x="5224" y="2195"/>
              <a:ext cx="116" cy="272"/>
              <a:chOff x="-261878" y="842"/>
              <a:chExt cx="534412" cy="16286"/>
            </a:xfrm>
          </p:grpSpPr>
          <p:sp>
            <p:nvSpPr>
              <p:cNvPr id="11300" name="Text Box 7"/>
              <p:cNvSpPr txBox="1">
                <a:spLocks noChangeArrowheads="1"/>
              </p:cNvSpPr>
              <p:nvPr/>
            </p:nvSpPr>
            <p:spPr bwMode="auto">
              <a:xfrm>
                <a:off x="-261878" y="842"/>
                <a:ext cx="534412" cy="16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1301"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1302"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7" name="Object 10"/>
              <p:cNvGraphicFramePr>
                <a:graphicFrameLocks noChangeAspect="1"/>
              </p:cNvGraphicFramePr>
              <p:nvPr/>
            </p:nvGraphicFramePr>
            <p:xfrm>
              <a:off x="2928" y="2337"/>
              <a:ext cx="260" cy="111"/>
            </p:xfrm>
            <a:graphic>
              <a:graphicData uri="http://schemas.openxmlformats.org/presentationml/2006/ole">
                <mc:AlternateContent xmlns:mc="http://schemas.openxmlformats.org/markup-compatibility/2006">
                  <mc:Choice xmlns:v="urn:schemas-microsoft-com:vml" Requires="v">
                    <p:oleObj name="Equation" r:id="rId3" imgW="164520" imgH="63720" progId="Equation.3">
                      <p:embed/>
                    </p:oleObj>
                  </mc:Choice>
                  <mc:Fallback>
                    <p:oleObj name="Equation" r:id="rId3" imgW="164520" imgH="63720" progId="Equation.3">
                      <p:embed/>
                      <p:pic>
                        <p:nvPicPr>
                          <p:cNvPr id="0" name="Picture 104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2337"/>
                            <a:ext cx="260" cy="1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3"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8" name="Object 12"/>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0" name="Picture 104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9" name="Object 13"/>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0" name="Picture 104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4"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0" name="Object 15"/>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0" name="Picture 10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1" name="Object 16"/>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0" name="Picture 10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5"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2" name="Object 18"/>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0" name="Picture 105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3" name="Object 19"/>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0" name="Picture 105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6"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4" name="Object 21"/>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191880" imgH="164520" progId="Equation.3">
                      <p:embed/>
                    </p:oleObj>
                  </mc:Choice>
                  <mc:Fallback>
                    <p:oleObj name="Equation" r:id="rId17" imgW="191880" imgH="164520" progId="Equation.3">
                      <p:embed/>
                      <p:pic>
                        <p:nvPicPr>
                          <p:cNvPr id="0" name="Picture 10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5" name="Object 22"/>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429480" imgH="191880" progId="Equation.3">
                      <p:embed/>
                    </p:oleObj>
                  </mc:Choice>
                  <mc:Fallback>
                    <p:oleObj name="Equation" r:id="rId19" imgW="429480" imgH="191880" progId="Equation.3">
                      <p:embed/>
                      <p:pic>
                        <p:nvPicPr>
                          <p:cNvPr id="0" name="Picture 105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7"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6" name="Object 2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82520" imgH="164520" progId="Equation.3">
                      <p:embed/>
                    </p:oleObj>
                  </mc:Choice>
                  <mc:Fallback>
                    <p:oleObj name="Equation" r:id="rId21" imgW="182520" imgH="164520" progId="Equation.3">
                      <p:embed/>
                      <p:pic>
                        <p:nvPicPr>
                          <p:cNvPr id="0" name="Picture 1056"/>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1293" name="Line 25"/>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1294" name="Line 26"/>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67" name="Object 27"/>
            <p:cNvGraphicFramePr>
              <a:graphicFrameLocks noChangeAspect="1"/>
            </p:cNvGraphicFramePr>
            <p:nvPr>
              <p:extLst>
                <p:ext uri="{D42A27DB-BD31-4B8C-83A1-F6EECF244321}">
                  <p14:modId xmlns:p14="http://schemas.microsoft.com/office/powerpoint/2010/main" val="1951808810"/>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23" imgW="164520" imgH="91080" progId="Equation.3">
                    <p:embed/>
                  </p:oleObj>
                </mc:Choice>
                <mc:Fallback>
                  <p:oleObj name="Equation" r:id="rId23" imgW="164520" imgH="91080" progId="Equation.3">
                    <p:embed/>
                    <p:pic>
                      <p:nvPicPr>
                        <p:cNvPr id="0" name="Picture 105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5" name="Line 28"/>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68" name="Object 29"/>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25" imgW="118800" imgH="164520" progId="Equation.3">
                    <p:embed/>
                  </p:oleObj>
                </mc:Choice>
                <mc:Fallback>
                  <p:oleObj name="Equation" r:id="rId25" imgW="118800" imgH="164520" progId="Equation.3">
                    <p:embed/>
                    <p:pic>
                      <p:nvPicPr>
                        <p:cNvPr id="0" name="Picture 1058"/>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69" name="Object 30"/>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27" imgW="182520" imgH="164520" progId="Equation.3">
                    <p:embed/>
                  </p:oleObj>
                </mc:Choice>
                <mc:Fallback>
                  <p:oleObj name="Equation" r:id="rId27" imgW="182520" imgH="164520" progId="Equation.3">
                    <p:embed/>
                    <p:pic>
                      <p:nvPicPr>
                        <p:cNvPr id="0" name="Picture 105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6" name="Line 31"/>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0" name="Object 32"/>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29" imgW="73080" imgH="155160" progId="Equation.3">
                    <p:embed/>
                  </p:oleObj>
                </mc:Choice>
                <mc:Fallback>
                  <p:oleObj name="Equation" r:id="rId29" imgW="73080" imgH="155160" progId="Equation.3">
                    <p:embed/>
                    <p:pic>
                      <p:nvPicPr>
                        <p:cNvPr id="0" name="Picture 1060"/>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1" name="Object 33"/>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31" imgW="182520" imgH="164520" progId="Equation.3">
                    <p:embed/>
                  </p:oleObj>
                </mc:Choice>
                <mc:Fallback>
                  <p:oleObj name="Equation" r:id="rId31" imgW="182520" imgH="164520" progId="Equation.3">
                    <p:embed/>
                    <p:pic>
                      <p:nvPicPr>
                        <p:cNvPr id="0" name="Picture 1061"/>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7" name="Line 34"/>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2" name="Object 35"/>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33" imgW="118800" imgH="155160" progId="Equation.3">
                    <p:embed/>
                  </p:oleObj>
                </mc:Choice>
                <mc:Fallback>
                  <p:oleObj name="Equation" r:id="rId33" imgW="118800" imgH="155160" progId="Equation.3">
                    <p:embed/>
                    <p:pic>
                      <p:nvPicPr>
                        <p:cNvPr id="0" name="Picture 1062"/>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3" name="Object 36"/>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35" imgW="182520" imgH="164520" progId="Equation.3">
                    <p:embed/>
                  </p:oleObj>
                </mc:Choice>
                <mc:Fallback>
                  <p:oleObj name="Equation" r:id="rId35" imgW="182520" imgH="164520" progId="Equation.3">
                    <p:embed/>
                    <p:pic>
                      <p:nvPicPr>
                        <p:cNvPr id="0" name="Picture 1063"/>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8" name="Line 37"/>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4" name="Object 38"/>
            <p:cNvGraphicFramePr>
              <a:graphicFrameLocks noChangeAspect="1"/>
            </p:cNvGraphicFramePr>
            <p:nvPr/>
          </p:nvGraphicFramePr>
          <p:xfrm>
            <a:off x="3623" y="2618"/>
            <a:ext cx="228" cy="200"/>
          </p:xfrm>
          <a:graphic>
            <a:graphicData uri="http://schemas.openxmlformats.org/presentationml/2006/ole">
              <mc:AlternateContent xmlns:mc="http://schemas.openxmlformats.org/markup-compatibility/2006">
                <mc:Choice xmlns:v="urn:schemas-microsoft-com:vml" Requires="v">
                  <p:oleObj name="Equation" r:id="rId37" imgW="191880" imgH="164520" progId="Equation.3">
                    <p:embed/>
                  </p:oleObj>
                </mc:Choice>
                <mc:Fallback>
                  <p:oleObj name="Equation" r:id="rId37" imgW="191880" imgH="164520" progId="Equation.3">
                    <p:embed/>
                    <p:pic>
                      <p:nvPicPr>
                        <p:cNvPr id="0" name="Picture 1064"/>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23" y="2618"/>
                          <a:ext cx="228"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5" name="Object 39"/>
            <p:cNvGraphicFramePr>
              <a:graphicFrameLocks noChangeAspect="1"/>
            </p:cNvGraphicFramePr>
            <p:nvPr/>
          </p:nvGraphicFramePr>
          <p:xfrm>
            <a:off x="4673" y="1932"/>
            <a:ext cx="652" cy="296"/>
          </p:xfrm>
          <a:graphic>
            <a:graphicData uri="http://schemas.openxmlformats.org/presentationml/2006/ole">
              <mc:AlternateContent xmlns:mc="http://schemas.openxmlformats.org/markup-compatibility/2006">
                <mc:Choice xmlns:v="urn:schemas-microsoft-com:vml" Requires="v">
                  <p:oleObj name="Equation" r:id="rId39" imgW="429480" imgH="191880" progId="Equation.3">
                    <p:embed/>
                  </p:oleObj>
                </mc:Choice>
                <mc:Fallback>
                  <p:oleObj name="Equation" r:id="rId39" imgW="429480" imgH="191880" progId="Equation.3">
                    <p:embed/>
                    <p:pic>
                      <p:nvPicPr>
                        <p:cNvPr id="0" name="Picture 1065"/>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73" y="1932"/>
                          <a:ext cx="65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9" name="Line 40"/>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6" name="Object 41"/>
            <p:cNvGraphicFramePr>
              <a:graphicFrameLocks noChangeAspect="1"/>
            </p:cNvGraphicFramePr>
            <p:nvPr/>
          </p:nvGraphicFramePr>
          <p:xfrm>
            <a:off x="4879" y="2607"/>
            <a:ext cx="226" cy="211"/>
          </p:xfrm>
          <a:graphic>
            <a:graphicData uri="http://schemas.openxmlformats.org/presentationml/2006/ole">
              <mc:AlternateContent xmlns:mc="http://schemas.openxmlformats.org/markup-compatibility/2006">
                <mc:Choice xmlns:v="urn:schemas-microsoft-com:vml" Requires="v">
                  <p:oleObj name="Equation" r:id="rId41" imgW="182520" imgH="164520" progId="Equation.3">
                    <p:embed/>
                  </p:oleObj>
                </mc:Choice>
                <mc:Fallback>
                  <p:oleObj name="Equation" r:id="rId41" imgW="182520" imgH="164520" progId="Equation.3">
                    <p:embed/>
                    <p:pic>
                      <p:nvPicPr>
                        <p:cNvPr id="0" name="Picture 1066"/>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9" y="2607"/>
                          <a:ext cx="226" cy="2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1266" name="Object 42"/>
          <p:cNvGraphicFramePr>
            <a:graphicFrameLocks noChangeAspect="1"/>
          </p:cNvGraphicFramePr>
          <p:nvPr/>
        </p:nvGraphicFramePr>
        <p:xfrm>
          <a:off x="1143000" y="4724400"/>
          <a:ext cx="7086600" cy="990600"/>
        </p:xfrm>
        <a:graphic>
          <a:graphicData uri="http://schemas.openxmlformats.org/presentationml/2006/ole">
            <mc:AlternateContent xmlns:mc="http://schemas.openxmlformats.org/markup-compatibility/2006">
              <mc:Choice xmlns:v="urn:schemas-microsoft-com:vml" Requires="v">
                <p:oleObj name="Equation" r:id="rId43" imgW="2340360" imgH="383760" progId="Equation.3">
                  <p:embed/>
                </p:oleObj>
              </mc:Choice>
              <mc:Fallback>
                <p:oleObj name="Equation" r:id="rId43" imgW="2340360" imgH="383760" progId="Equation.3">
                  <p:embed/>
                  <p:pic>
                    <p:nvPicPr>
                      <p:cNvPr id="0" name="Picture 1067"/>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143000" y="4724400"/>
                        <a:ext cx="7086600" cy="99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CDA8C83-CFBB-EB4C-89DB-47DE5C10C343}"/>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Zero Coupon Bond Example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279464655"/>
              </p:ext>
            </p:extLst>
          </p:nvPr>
        </p:nvGraphicFramePr>
        <p:xfrm>
          <a:off x="2057400" y="1447800"/>
          <a:ext cx="5486400" cy="2971800"/>
        </p:xfrm>
        <a:graphic>
          <a:graphicData uri="http://schemas.openxmlformats.org/presentationml/2006/ole">
            <mc:AlternateContent xmlns:mc="http://schemas.openxmlformats.org/markup-compatibility/2006">
              <mc:Choice xmlns:v="urn:schemas-microsoft-com:vml" Requires="v">
                <p:oleObj name="Worksheet" r:id="rId2" imgW="2286000" imgH="1562100" progId="Excel.Sheet.12">
                  <p:embed/>
                </p:oleObj>
              </mc:Choice>
              <mc:Fallback>
                <p:oleObj name="Worksheet" r:id="rId2" imgW="2286000" imgH="1562100" progId="Excel.Sheet.12">
                  <p:embed/>
                  <p:pic>
                    <p:nvPicPr>
                      <p:cNvPr id="0" name=""/>
                      <p:cNvPicPr/>
                      <p:nvPr/>
                    </p:nvPicPr>
                    <p:blipFill>
                      <a:blip r:embed="rId3"/>
                      <a:stretch>
                        <a:fillRect/>
                      </a:stretch>
                    </p:blipFill>
                    <p:spPr>
                      <a:xfrm>
                        <a:off x="2057400" y="1447800"/>
                        <a:ext cx="5486400" cy="2971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D9871C57-40AE-3243-AF37-2A7E6684A10E}"/>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1911653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42900" indent="-342900">
              <a:lnSpc>
                <a:spcPct val="90000"/>
              </a:lnSpc>
            </a:pPr>
            <a:r>
              <a:rPr lang="en-US" dirty="0">
                <a:ea typeface="ＭＳ Ｐゴシック" charset="0"/>
                <a:cs typeface="ＭＳ Ｐゴシック" charset="0"/>
              </a:rPr>
              <a:t>Information needed to value coupon bonds:</a:t>
            </a:r>
          </a:p>
          <a:p>
            <a:pPr marL="742950" lvl="1" indent="-285750">
              <a:lnSpc>
                <a:spcPct val="90000"/>
              </a:lnSpc>
            </a:pPr>
            <a:r>
              <a:rPr lang="en-US" dirty="0">
                <a:ea typeface="ＭＳ Ｐゴシック" charset="0"/>
              </a:rPr>
              <a:t>Coupon payment dates and time to maturity (T) </a:t>
            </a:r>
          </a:p>
          <a:p>
            <a:pPr marL="742950" lvl="1" indent="-285750">
              <a:lnSpc>
                <a:spcPct val="90000"/>
              </a:lnSpc>
            </a:pPr>
            <a:r>
              <a:rPr lang="en-US" dirty="0">
                <a:ea typeface="ＭＳ Ｐゴシック" charset="0"/>
              </a:rPr>
              <a:t>Coupon payment (C) per period and Face value (F) </a:t>
            </a:r>
          </a:p>
          <a:p>
            <a:pPr marL="742950" lvl="1" indent="-285750">
              <a:lnSpc>
                <a:spcPct val="90000"/>
              </a:lnSpc>
            </a:pPr>
            <a:r>
              <a:rPr lang="en-US" dirty="0">
                <a:solidFill>
                  <a:schemeClr val="accent2"/>
                </a:solidFill>
                <a:ea typeface="ＭＳ Ｐゴシック" charset="0"/>
              </a:rPr>
              <a:t>Appropriate Discount rate</a:t>
            </a: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b="1" dirty="0">
              <a:solidFill>
                <a:schemeClr val="accent2"/>
              </a:solidFill>
              <a:latin typeface="Times New Roman" charset="0"/>
              <a:ea typeface="ＭＳ Ｐゴシック" charset="0"/>
            </a:endParaRPr>
          </a:p>
          <a:p>
            <a:pPr marL="349250" indent="-341313">
              <a:lnSpc>
                <a:spcPct val="90000"/>
              </a:lnSpc>
            </a:pPr>
            <a:r>
              <a:rPr lang="en-US" b="1" dirty="0">
                <a:solidFill>
                  <a:srgbClr val="010004"/>
                </a:solidFill>
                <a:latin typeface="Times New Roman" charset="0"/>
              </a:rPr>
              <a:t>P = PV of coupon bond= PV of coupons + PV of face value</a:t>
            </a:r>
          </a:p>
          <a:p>
            <a:pPr marL="571500" indent="-285750">
              <a:lnSpc>
                <a:spcPct val="90000"/>
              </a:lnSpc>
            </a:pPr>
            <a:endParaRPr lang="en-US" dirty="0">
              <a:solidFill>
                <a:schemeClr val="accent2"/>
              </a:solidFill>
              <a:ea typeface="ＭＳ Ｐゴシック" charset="0"/>
            </a:endParaRPr>
          </a:p>
        </p:txBody>
      </p:sp>
      <p:sp>
        <p:nvSpPr>
          <p:cNvPr id="1230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Bonds</a:t>
            </a:r>
            <a:endParaRPr lang="en-US">
              <a:ea typeface="ＭＳ Ｐゴシック" charset="0"/>
              <a:cs typeface="ＭＳ Ｐゴシック" charset="0"/>
            </a:endParaRPr>
          </a:p>
        </p:txBody>
      </p:sp>
      <p:sp>
        <p:nvSpPr>
          <p:cNvPr id="12306" name="Footer Placeholder 2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6"/>
          <p:cNvGrpSpPr>
            <a:grpSpLocks/>
          </p:cNvGrpSpPr>
          <p:nvPr/>
        </p:nvGrpSpPr>
        <p:grpSpPr bwMode="auto">
          <a:xfrm>
            <a:off x="685800" y="2209802"/>
            <a:ext cx="7427912" cy="1425575"/>
            <a:chOff x="721" y="1920"/>
            <a:chExt cx="4679" cy="898"/>
          </a:xfrm>
        </p:grpSpPr>
        <p:sp>
          <p:nvSpPr>
            <p:cNvPr id="12307" name="Text Box 7"/>
            <p:cNvSpPr txBox="1">
              <a:spLocks noChangeArrowheads="1"/>
            </p:cNvSpPr>
            <p:nvPr/>
          </p:nvSpPr>
          <p:spPr bwMode="auto">
            <a:xfrm>
              <a:off x="3600" y="2496"/>
              <a:ext cx="17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2308"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2309"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1" name="Object 1025"/>
            <p:cNvGraphicFramePr>
              <a:graphicFrameLocks noChangeAspect="1"/>
            </p:cNvGraphicFramePr>
            <p:nvPr>
              <p:extLst>
                <p:ext uri="{D42A27DB-BD31-4B8C-83A1-F6EECF244321}">
                  <p14:modId xmlns:p14="http://schemas.microsoft.com/office/powerpoint/2010/main" val="3199956226"/>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0" name="Picture 109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0"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2"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0" name="Picture 109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3" name="Object 1027"/>
            <p:cNvGraphicFramePr>
              <a:graphicFrameLocks noChangeAspect="1"/>
            </p:cNvGraphicFramePr>
            <p:nvPr/>
          </p:nvGraphicFramePr>
          <p:xfrm>
            <a:off x="1376" y="1929"/>
            <a:ext cx="334" cy="260"/>
          </p:xfrm>
          <a:graphic>
            <a:graphicData uri="http://schemas.openxmlformats.org/presentationml/2006/ole">
              <mc:AlternateContent xmlns:mc="http://schemas.openxmlformats.org/markup-compatibility/2006">
                <mc:Choice xmlns:v="urn:schemas-microsoft-com:vml" Requires="v">
                  <p:oleObj name="Equation" r:id="rId7" imgW="219240" imgH="164520" progId="Equation.3">
                    <p:embed/>
                  </p:oleObj>
                </mc:Choice>
                <mc:Fallback>
                  <p:oleObj name="Equation" r:id="rId7" imgW="219240" imgH="164520" progId="Equation.3">
                    <p:embed/>
                    <p:pic>
                      <p:nvPicPr>
                        <p:cNvPr id="0" name="Picture 109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6" y="1929"/>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1"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4"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0" name="Picture 109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5" name="Object 1029"/>
            <p:cNvGraphicFramePr>
              <a:graphicFrameLocks noChangeAspect="1"/>
            </p:cNvGraphicFramePr>
            <p:nvPr/>
          </p:nvGraphicFramePr>
          <p:xfrm>
            <a:off x="2352" y="1922"/>
            <a:ext cx="336" cy="259"/>
          </p:xfrm>
          <a:graphic>
            <a:graphicData uri="http://schemas.openxmlformats.org/presentationml/2006/ole">
              <mc:AlternateContent xmlns:mc="http://schemas.openxmlformats.org/markup-compatibility/2006">
                <mc:Choice xmlns:v="urn:schemas-microsoft-com:vml" Requires="v">
                  <p:oleObj name="Equation" r:id="rId11" imgW="219240" imgH="164520" progId="Equation.3">
                    <p:embed/>
                  </p:oleObj>
                </mc:Choice>
                <mc:Fallback>
                  <p:oleObj name="Equation" r:id="rId11" imgW="219240" imgH="164520" progId="Equation.3">
                    <p:embed/>
                    <p:pic>
                      <p:nvPicPr>
                        <p:cNvPr id="0" name="Picture 109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2" y="1922"/>
                          <a:ext cx="336"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2"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6"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0" name="Picture 109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7" name="Object 1031"/>
            <p:cNvGraphicFramePr>
              <a:graphicFrameLocks noChangeAspect="1"/>
            </p:cNvGraphicFramePr>
            <p:nvPr/>
          </p:nvGraphicFramePr>
          <p:xfrm>
            <a:off x="3571" y="1920"/>
            <a:ext cx="334" cy="260"/>
          </p:xfrm>
          <a:graphic>
            <a:graphicData uri="http://schemas.openxmlformats.org/presentationml/2006/ole">
              <mc:AlternateContent xmlns:mc="http://schemas.openxmlformats.org/markup-compatibility/2006">
                <mc:Choice xmlns:v="urn:schemas-microsoft-com:vml" Requires="v">
                  <p:oleObj name="Equation" r:id="rId15" imgW="219240" imgH="164520" progId="Equation.3">
                    <p:embed/>
                  </p:oleObj>
                </mc:Choice>
                <mc:Fallback>
                  <p:oleObj name="Equation" r:id="rId15" imgW="219240" imgH="164520" progId="Equation.3">
                    <p:embed/>
                    <p:pic>
                      <p:nvPicPr>
                        <p:cNvPr id="0" name="Picture 110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1" y="1920"/>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3"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8"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0" name="Picture 110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9" name="Object 1033"/>
            <p:cNvGraphicFramePr>
              <a:graphicFrameLocks noChangeAspect="1"/>
            </p:cNvGraphicFramePr>
            <p:nvPr/>
          </p:nvGraphicFramePr>
          <p:xfrm>
            <a:off x="4599" y="1950"/>
            <a:ext cx="801" cy="259"/>
          </p:xfrm>
          <a:graphic>
            <a:graphicData uri="http://schemas.openxmlformats.org/presentationml/2006/ole">
              <mc:AlternateContent xmlns:mc="http://schemas.openxmlformats.org/markup-compatibility/2006">
                <mc:Choice xmlns:v="urn:schemas-microsoft-com:vml" Requires="v">
                  <p:oleObj name="Equation" r:id="rId19" imgW="530280" imgH="164520" progId="Equation.3">
                    <p:embed/>
                  </p:oleObj>
                </mc:Choice>
                <mc:Fallback>
                  <p:oleObj name="Equation" r:id="rId19" imgW="530280" imgH="164520" progId="Equation.3">
                    <p:embed/>
                    <p:pic>
                      <p:nvPicPr>
                        <p:cNvPr id="0" name="Picture 110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99" y="1950"/>
                          <a:ext cx="801"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4"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300"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0" name="Picture 110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2290" name="Object 1024"/>
          <p:cNvGraphicFramePr>
            <a:graphicFrameLocks noChangeAspect="1"/>
          </p:cNvGraphicFramePr>
          <p:nvPr>
            <p:extLst>
              <p:ext uri="{D42A27DB-BD31-4B8C-83A1-F6EECF244321}">
                <p14:modId xmlns:p14="http://schemas.microsoft.com/office/powerpoint/2010/main" val="990521837"/>
              </p:ext>
            </p:extLst>
          </p:nvPr>
        </p:nvGraphicFramePr>
        <p:xfrm>
          <a:off x="1760781" y="4902200"/>
          <a:ext cx="4114800" cy="725488"/>
        </p:xfrm>
        <a:graphic>
          <a:graphicData uri="http://schemas.openxmlformats.org/presentationml/2006/ole">
            <mc:AlternateContent xmlns:mc="http://schemas.openxmlformats.org/markup-compatibility/2006">
              <mc:Choice xmlns:v="urn:schemas-microsoft-com:vml" Requires="v">
                <p:oleObj name="Equation" r:id="rId23" imgW="1930216" imgH="456924" progId="Equation.3">
                  <p:embed/>
                </p:oleObj>
              </mc:Choice>
              <mc:Fallback>
                <p:oleObj name="Equation" r:id="rId23" imgW="1930216" imgH="456924" progId="Equation.3">
                  <p:embed/>
                  <p:pic>
                    <p:nvPicPr>
                      <p:cNvPr id="0" name="Picture 110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60781" y="4902200"/>
                        <a:ext cx="41148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E03F65E6-D861-1344-A022-08A3A411951F}"/>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 </a:t>
            </a:r>
            <a:r>
              <a:rPr lang="en-US" i="1" dirty="0"/>
              <a:t>holding period return</a:t>
            </a:r>
            <a:r>
              <a:rPr lang="en-US" dirty="0"/>
              <a:t>?</a:t>
            </a:r>
          </a:p>
          <a:p>
            <a:endParaRPr lang="en-US" dirty="0"/>
          </a:p>
          <a:p>
            <a:r>
              <a:rPr lang="en-US" dirty="0"/>
              <a:t>What is the notation for a 3-year holding period return?</a:t>
            </a:r>
          </a:p>
          <a:p>
            <a:endParaRPr lang="en-US" dirty="0"/>
          </a:p>
          <a:p>
            <a:r>
              <a:rPr lang="en-US" dirty="0"/>
              <a:t>What’s the formula to compute a 3-year holding period return?</a:t>
            </a:r>
          </a:p>
          <a:p>
            <a:endParaRPr lang="en-US" dirty="0"/>
          </a:p>
          <a:p>
            <a:r>
              <a:rPr lang="en-US" dirty="0"/>
              <a:t>What is an annualized rate of return?</a:t>
            </a:r>
          </a:p>
          <a:p>
            <a:endParaRPr lang="en-US" dirty="0"/>
          </a:p>
          <a:p>
            <a:r>
              <a:rPr lang="en-US" dirty="0"/>
              <a:t>What is the notation for a 3-year annualized rate of return?</a:t>
            </a:r>
          </a:p>
          <a:p>
            <a:endParaRPr lang="en-US" dirty="0"/>
          </a:p>
          <a:p>
            <a:r>
              <a:rPr lang="en-US" dirty="0"/>
              <a:t>What’s the formula to compute a 3-year annualized rate of return?</a:t>
            </a:r>
          </a:p>
        </p:txBody>
      </p:sp>
      <p:sp>
        <p:nvSpPr>
          <p:cNvPr id="3" name="Title 2"/>
          <p:cNvSpPr>
            <a:spLocks noGrp="1"/>
          </p:cNvSpPr>
          <p:nvPr>
            <p:ph type="title"/>
          </p:nvPr>
        </p:nvSpPr>
        <p:spPr/>
        <p:txBody>
          <a:bodyPr/>
          <a:lstStyle/>
          <a:p>
            <a:r>
              <a:rPr lang="en-US" dirty="0">
                <a:solidFill>
                  <a:srgbClr val="FF0000"/>
                </a:solidFill>
                <a:ea typeface="ＭＳ Ｐゴシック" charset="0"/>
                <a:cs typeface="ＭＳ Ｐゴシック" charset="0"/>
              </a:rPr>
              <a:t>Query</a:t>
            </a:r>
            <a:r>
              <a:rPr lang="en-US" dirty="0">
                <a:ea typeface="ＭＳ Ｐゴシック" charset="0"/>
                <a:cs typeface="ＭＳ Ｐゴシック" charset="0"/>
              </a:rPr>
              <a:t>: Annualized Rates of Return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A468F226-CA27-974E-A78C-2CD8801141D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8743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Find the price (as of January 1, 2019) of a 6-3/8 coupon T-Note with semi-annual payments, and a maturity date of December 31, 2024 if the </a:t>
            </a:r>
            <a:r>
              <a:rPr lang="en-US" dirty="0">
                <a:solidFill>
                  <a:schemeClr val="accent2"/>
                </a:solidFill>
                <a:ea typeface="ＭＳ Ｐゴシック" charset="0"/>
                <a:cs typeface="ＭＳ Ｐゴシック" charset="0"/>
              </a:rPr>
              <a:t>annual YTM</a:t>
            </a:r>
            <a:r>
              <a:rPr lang="en-US" dirty="0">
                <a:ea typeface="ＭＳ Ｐゴシック" charset="0"/>
                <a:cs typeface="ＭＳ Ｐゴシック" charset="0"/>
              </a:rPr>
              <a:t> is 5%.</a:t>
            </a:r>
          </a:p>
          <a:p>
            <a:pPr eaLnBrk="1" hangingPunct="1"/>
            <a:r>
              <a:rPr lang="en-US" dirty="0">
                <a:ea typeface="ＭＳ Ｐゴシック" charset="0"/>
                <a:cs typeface="ＭＳ Ｐゴシック" charset="0"/>
              </a:rPr>
              <a:t>On January 1, 2019 the size and timing of cash flows are</a:t>
            </a:r>
            <a:r>
              <a:rPr lang="en-US" b="1" dirty="0">
                <a:ea typeface="ＭＳ Ｐゴシック" charset="0"/>
                <a:cs typeface="ＭＳ Ｐゴシック" charset="0"/>
              </a:rPr>
              <a:t>:</a:t>
            </a:r>
          </a:p>
          <a:p>
            <a:pPr eaLnBrk="1" hangingPunct="1"/>
            <a:endParaRPr lang="en-US" b="1" dirty="0">
              <a:ea typeface="ＭＳ Ｐゴシック" charset="0"/>
              <a:cs typeface="ＭＳ Ｐゴシック" charset="0"/>
            </a:endParaRPr>
          </a:p>
        </p:txBody>
      </p:sp>
      <p:sp>
        <p:nvSpPr>
          <p:cNvPr id="13326"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 Example</a:t>
            </a:r>
            <a:endParaRPr lang="en-US">
              <a:ea typeface="ＭＳ Ｐゴシック" charset="0"/>
              <a:cs typeface="ＭＳ Ｐゴシック" charset="0"/>
            </a:endParaRPr>
          </a:p>
        </p:txBody>
      </p:sp>
      <p:sp>
        <p:nvSpPr>
          <p:cNvPr id="13335" name="Footer Placeholder 30"/>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3328" name="Text Box 4"/>
          <p:cNvSpPr txBox="1">
            <a:spLocks noChangeArrowheads="1"/>
          </p:cNvSpPr>
          <p:nvPr/>
        </p:nvSpPr>
        <p:spPr bwMode="auto">
          <a:xfrm>
            <a:off x="5410200" y="3602038"/>
            <a:ext cx="2743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990600" y="3276092"/>
            <a:ext cx="6629400" cy="258205"/>
            <a:chOff x="816" y="3312"/>
            <a:chExt cx="4176" cy="177"/>
          </a:xfrm>
        </p:grpSpPr>
        <p:sp>
          <p:nvSpPr>
            <p:cNvPr id="13341"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3342"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3324" name="Object 8"/>
            <p:cNvGraphicFramePr>
              <a:graphicFrameLocks noChangeAspect="1"/>
            </p:cNvGraphicFramePr>
            <p:nvPr>
              <p:extLst>
                <p:ext uri="{D42A27DB-BD31-4B8C-83A1-F6EECF244321}">
                  <p14:modId xmlns:p14="http://schemas.microsoft.com/office/powerpoint/2010/main" val="1285725481"/>
                </p:ext>
              </p:extLst>
            </p:nvPr>
          </p:nvGraphicFramePr>
          <p:xfrm>
            <a:off x="2918" y="3312"/>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0" name="Picture 109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3312"/>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3340" name="Line 10"/>
          <p:cNvSpPr>
            <a:spLocks noChangeShapeType="1"/>
          </p:cNvSpPr>
          <p:nvPr/>
        </p:nvSpPr>
        <p:spPr bwMode="auto">
          <a:xfrm>
            <a:off x="990600" y="3257552"/>
            <a:ext cx="0" cy="41815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nvGrpSpPr>
          <p:cNvPr id="4" name="Group 12"/>
          <p:cNvGrpSpPr>
            <a:grpSpLocks/>
          </p:cNvGrpSpPr>
          <p:nvPr/>
        </p:nvGrpSpPr>
        <p:grpSpPr bwMode="auto">
          <a:xfrm>
            <a:off x="1524000" y="2800352"/>
            <a:ext cx="1239838" cy="892849"/>
            <a:chOff x="1152" y="2937"/>
            <a:chExt cx="781" cy="615"/>
          </a:xfrm>
        </p:grpSpPr>
        <p:graphicFrame>
          <p:nvGraphicFramePr>
            <p:cNvPr id="13321" name="Object 13"/>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5" imgW="520920" imgH="164520" progId="Equation.3">
                    <p:embed/>
                  </p:oleObj>
                </mc:Choice>
                <mc:Fallback>
                  <p:oleObj name="Equation" r:id="rId5" imgW="520920" imgH="164520" progId="Equation.3">
                    <p:embed/>
                    <p:pic>
                      <p:nvPicPr>
                        <p:cNvPr id="0" name="Picture 110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9"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5" name="Group 16"/>
          <p:cNvGrpSpPr>
            <a:grpSpLocks/>
          </p:cNvGrpSpPr>
          <p:nvPr/>
        </p:nvGrpSpPr>
        <p:grpSpPr bwMode="auto">
          <a:xfrm>
            <a:off x="3074990" y="2773364"/>
            <a:ext cx="1241425" cy="902568"/>
            <a:chOff x="2129" y="2930"/>
            <a:chExt cx="782" cy="622"/>
          </a:xfrm>
        </p:grpSpPr>
        <p:graphicFrame>
          <p:nvGraphicFramePr>
            <p:cNvPr id="13319" name="Object 17"/>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7" imgW="520920" imgH="164520" progId="Equation.3">
                    <p:embed/>
                  </p:oleObj>
                </mc:Choice>
                <mc:Fallback>
                  <p:oleObj name="Equation" r:id="rId7" imgW="520920" imgH="164520" progId="Equation.3">
                    <p:embed/>
                    <p:pic>
                      <p:nvPicPr>
                        <p:cNvPr id="0" name="Picture 110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8"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6" name="Group 20"/>
          <p:cNvGrpSpPr>
            <a:grpSpLocks/>
          </p:cNvGrpSpPr>
          <p:nvPr/>
        </p:nvGrpSpPr>
        <p:grpSpPr bwMode="auto">
          <a:xfrm>
            <a:off x="5008565" y="2770192"/>
            <a:ext cx="1239837" cy="905660"/>
            <a:chOff x="3347" y="2928"/>
            <a:chExt cx="781" cy="624"/>
          </a:xfrm>
        </p:grpSpPr>
        <p:graphicFrame>
          <p:nvGraphicFramePr>
            <p:cNvPr id="13317" name="Object 21"/>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9" imgW="520920" imgH="164520" progId="Equation.3">
                    <p:embed/>
                  </p:oleObj>
                </mc:Choice>
                <mc:Fallback>
                  <p:oleObj name="Equation" r:id="rId9" imgW="520920" imgH="164520" progId="Equation.3">
                    <p:embed/>
                    <p:pic>
                      <p:nvPicPr>
                        <p:cNvPr id="0" name="Picture 110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7"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7" name="Group 24"/>
          <p:cNvGrpSpPr>
            <a:grpSpLocks/>
          </p:cNvGrpSpPr>
          <p:nvPr/>
        </p:nvGrpSpPr>
        <p:grpSpPr bwMode="auto">
          <a:xfrm>
            <a:off x="6804027" y="2667002"/>
            <a:ext cx="1654175" cy="971550"/>
            <a:chOff x="4478" y="2940"/>
            <a:chExt cx="1042" cy="612"/>
          </a:xfrm>
        </p:grpSpPr>
        <p:graphicFrame>
          <p:nvGraphicFramePr>
            <p:cNvPr id="13315" name="Object 25"/>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1" imgW="694800" imgH="191880" progId="Equation.3">
                    <p:embed/>
                  </p:oleObj>
                </mc:Choice>
                <mc:Fallback>
                  <p:oleObj name="Equation" r:id="rId11" imgW="694800" imgH="191880" progId="Equation.3">
                    <p:embed/>
                    <p:pic>
                      <p:nvPicPr>
                        <p:cNvPr id="0" name="Picture 110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6"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aphicFrame>
        <p:nvGraphicFramePr>
          <p:cNvPr id="13314" name="Object 29"/>
          <p:cNvGraphicFramePr>
            <a:graphicFrameLocks noChangeAspect="1"/>
          </p:cNvGraphicFramePr>
          <p:nvPr>
            <p:extLst>
              <p:ext uri="{D42A27DB-BD31-4B8C-83A1-F6EECF244321}">
                <p14:modId xmlns:p14="http://schemas.microsoft.com/office/powerpoint/2010/main" val="733756433"/>
              </p:ext>
            </p:extLst>
          </p:nvPr>
        </p:nvGraphicFramePr>
        <p:xfrm>
          <a:off x="952500" y="4816771"/>
          <a:ext cx="7162800" cy="838200"/>
        </p:xfrm>
        <a:graphic>
          <a:graphicData uri="http://schemas.openxmlformats.org/presentationml/2006/ole">
            <mc:AlternateContent xmlns:mc="http://schemas.openxmlformats.org/markup-compatibility/2006">
              <mc:Choice xmlns:v="urn:schemas-microsoft-com:vml" Requires="v">
                <p:oleObj name="Equation" r:id="rId13" imgW="3190680" imgH="420480" progId="Equation.3">
                  <p:embed/>
                </p:oleObj>
              </mc:Choice>
              <mc:Fallback>
                <p:oleObj name="Equation" r:id="rId13" imgW="3190680" imgH="420480" progId="Equation.3">
                  <p:embed/>
                  <p:pic>
                    <p:nvPicPr>
                      <p:cNvPr id="0" name="Picture 110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2500" y="4816771"/>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47FD0BAB-342D-4642-A10D-C4A061255223}"/>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9" name="TextBox 8">
            <a:extLst>
              <a:ext uri="{FF2B5EF4-FFF2-40B4-BE49-F238E27FC236}">
                <a16:creationId xmlns:a16="http://schemas.microsoft.com/office/drawing/2014/main" id="{747C7D67-1858-9D4F-9391-1C5E5F43CDD4}"/>
              </a:ext>
            </a:extLst>
          </p:cNvPr>
          <p:cNvSpPr txBox="1"/>
          <p:nvPr/>
        </p:nvSpPr>
        <p:spPr>
          <a:xfrm>
            <a:off x="1613833" y="3684338"/>
            <a:ext cx="954107" cy="369332"/>
          </a:xfrm>
          <a:prstGeom prst="rect">
            <a:avLst/>
          </a:prstGeom>
          <a:noFill/>
        </p:spPr>
        <p:txBody>
          <a:bodyPr wrap="none" rtlCol="0">
            <a:spAutoFit/>
          </a:bodyPr>
          <a:lstStyle/>
          <a:p>
            <a:r>
              <a:rPr lang="en-US" dirty="0"/>
              <a:t>6/30/19</a:t>
            </a:r>
          </a:p>
        </p:txBody>
      </p:sp>
      <p:sp>
        <p:nvSpPr>
          <p:cNvPr id="32" name="TextBox 31">
            <a:extLst>
              <a:ext uri="{FF2B5EF4-FFF2-40B4-BE49-F238E27FC236}">
                <a16:creationId xmlns:a16="http://schemas.microsoft.com/office/drawing/2014/main" id="{5CE07D4E-9F9B-2C46-8B28-2887CC4B6284}"/>
              </a:ext>
            </a:extLst>
          </p:cNvPr>
          <p:cNvSpPr txBox="1"/>
          <p:nvPr/>
        </p:nvSpPr>
        <p:spPr>
          <a:xfrm>
            <a:off x="3124200" y="3693823"/>
            <a:ext cx="1082348" cy="369332"/>
          </a:xfrm>
          <a:prstGeom prst="rect">
            <a:avLst/>
          </a:prstGeom>
          <a:noFill/>
        </p:spPr>
        <p:txBody>
          <a:bodyPr wrap="none" rtlCol="0">
            <a:spAutoFit/>
          </a:bodyPr>
          <a:lstStyle/>
          <a:p>
            <a:r>
              <a:rPr lang="en-US" dirty="0"/>
              <a:t>12/31/19</a:t>
            </a:r>
          </a:p>
        </p:txBody>
      </p:sp>
      <p:sp>
        <p:nvSpPr>
          <p:cNvPr id="33" name="TextBox 32">
            <a:extLst>
              <a:ext uri="{FF2B5EF4-FFF2-40B4-BE49-F238E27FC236}">
                <a16:creationId xmlns:a16="http://schemas.microsoft.com/office/drawing/2014/main" id="{A55AF14D-0579-D34A-98FF-9BA55F38BD25}"/>
              </a:ext>
            </a:extLst>
          </p:cNvPr>
          <p:cNvSpPr txBox="1"/>
          <p:nvPr/>
        </p:nvSpPr>
        <p:spPr>
          <a:xfrm>
            <a:off x="7048808" y="3681371"/>
            <a:ext cx="1082348" cy="369332"/>
          </a:xfrm>
          <a:prstGeom prst="rect">
            <a:avLst/>
          </a:prstGeom>
          <a:noFill/>
        </p:spPr>
        <p:txBody>
          <a:bodyPr wrap="none" rtlCol="0">
            <a:spAutoFit/>
          </a:bodyPr>
          <a:lstStyle/>
          <a:p>
            <a:r>
              <a:rPr lang="en-US" dirty="0"/>
              <a:t>12/31/24</a:t>
            </a:r>
          </a:p>
        </p:txBody>
      </p:sp>
      <p:sp>
        <p:nvSpPr>
          <p:cNvPr id="34" name="TextBox 33">
            <a:extLst>
              <a:ext uri="{FF2B5EF4-FFF2-40B4-BE49-F238E27FC236}">
                <a16:creationId xmlns:a16="http://schemas.microsoft.com/office/drawing/2014/main" id="{2BDA3BE8-8169-5149-9A84-EE1B53FF1EF7}"/>
              </a:ext>
            </a:extLst>
          </p:cNvPr>
          <p:cNvSpPr txBox="1"/>
          <p:nvPr/>
        </p:nvSpPr>
        <p:spPr>
          <a:xfrm>
            <a:off x="5201975" y="3693823"/>
            <a:ext cx="954107" cy="369332"/>
          </a:xfrm>
          <a:prstGeom prst="rect">
            <a:avLst/>
          </a:prstGeom>
          <a:noFill/>
        </p:spPr>
        <p:txBody>
          <a:bodyPr wrap="none" rtlCol="0">
            <a:spAutoFit/>
          </a:bodyPr>
          <a:lstStyle/>
          <a:p>
            <a:r>
              <a:rPr lang="en-US" dirty="0"/>
              <a:t>6/30/24</a:t>
            </a:r>
          </a:p>
        </p:txBody>
      </p:sp>
      <p:sp>
        <p:nvSpPr>
          <p:cNvPr id="35" name="TextBox 34">
            <a:extLst>
              <a:ext uri="{FF2B5EF4-FFF2-40B4-BE49-F238E27FC236}">
                <a16:creationId xmlns:a16="http://schemas.microsoft.com/office/drawing/2014/main" id="{A8AEEA88-8ABF-7746-8618-D7B4DD4164FD}"/>
              </a:ext>
            </a:extLst>
          </p:cNvPr>
          <p:cNvSpPr txBox="1"/>
          <p:nvPr/>
        </p:nvSpPr>
        <p:spPr>
          <a:xfrm>
            <a:off x="515324" y="3693887"/>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P spid="9" grpId="0"/>
      <p:bldP spid="32" grpId="0"/>
      <p:bldP spid="33" grpId="0"/>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Coupon Bond Example with Excel</a:t>
            </a:r>
            <a:endParaRPr lang="en-US" dirty="0"/>
          </a:p>
        </p:txBody>
      </p:sp>
      <p:sp>
        <p:nvSpPr>
          <p:cNvPr id="4" name="Footer Placeholder 3"/>
          <p:cNvSpPr>
            <a:spLocks noGrp="1"/>
          </p:cNvSpPr>
          <p:nvPr>
            <p:ph type="ftr" sz="quarter" idx="11"/>
          </p:nvPr>
        </p:nvSpPr>
        <p:spPr/>
        <p:txBody>
          <a:bodyPr/>
          <a:lstStyle/>
          <a:p>
            <a:r>
              <a:rPr lang="en-US"/>
              <a:t>Varying Rates of Return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247505576"/>
              </p:ext>
            </p:extLst>
          </p:nvPr>
        </p:nvGraphicFramePr>
        <p:xfrm>
          <a:off x="41277" y="868363"/>
          <a:ext cx="8601075" cy="4970462"/>
        </p:xfrm>
        <a:graphic>
          <a:graphicData uri="http://schemas.openxmlformats.org/presentationml/2006/ole">
            <mc:AlternateContent xmlns:mc="http://schemas.openxmlformats.org/markup-compatibility/2006">
              <mc:Choice xmlns:v="urn:schemas-microsoft-com:vml" Requires="v">
                <p:oleObj name="Worksheet" r:id="rId2" imgW="7835900" imgH="5549900" progId="Excel.Sheet.12">
                  <p:embed/>
                </p:oleObj>
              </mc:Choice>
              <mc:Fallback>
                <p:oleObj name="Worksheet" r:id="rId2" imgW="7835900" imgH="5549900" progId="Excel.Sheet.12">
                  <p:embed/>
                  <p:pic>
                    <p:nvPicPr>
                      <p:cNvPr id="0" name="Picture 9"/>
                      <p:cNvPicPr>
                        <a:picLocks noChangeAspect="1" noChangeArrowheads="1"/>
                      </p:cNvPicPr>
                      <p:nvPr/>
                    </p:nvPicPr>
                    <p:blipFill>
                      <a:blip r:embed="rId3"/>
                      <a:srcRect/>
                      <a:stretch>
                        <a:fillRect/>
                      </a:stretch>
                    </p:blipFill>
                    <p:spPr bwMode="auto">
                      <a:xfrm>
                        <a:off x="41277" y="868363"/>
                        <a:ext cx="8601075" cy="4970462"/>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7159D47-3B8C-D74C-82C2-8274DBB6D5D7}"/>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3193413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ＭＳ Ｐゴシック" charset="0"/>
                <a:cs typeface="ＭＳ Ｐゴシック" charset="0"/>
              </a:rPr>
              <a:t>Convention is to quote annual as 2x’s the semi-annual and </a:t>
            </a:r>
            <a:r>
              <a:rPr lang="en-US" b="1" dirty="0">
                <a:ea typeface="ＭＳ Ｐゴシック" charset="0"/>
                <a:cs typeface="ＭＳ Ｐゴシック" charset="0"/>
              </a:rPr>
              <a:t>not </a:t>
            </a:r>
            <a:r>
              <a:rPr lang="en-US" dirty="0">
                <a:ea typeface="ＭＳ Ｐゴシック" charset="0"/>
                <a:cs typeface="ＭＳ Ｐゴシック" charset="0"/>
              </a:rPr>
              <a:t>(1+s.a.)</a:t>
            </a:r>
            <a:r>
              <a:rPr lang="en-US" baseline="30000" dirty="0">
                <a:ea typeface="ＭＳ Ｐゴシック" charset="0"/>
                <a:cs typeface="ＭＳ Ｐゴシック" charset="0"/>
              </a:rPr>
              <a:t>2</a:t>
            </a:r>
          </a:p>
          <a:p>
            <a:pPr lvl="1"/>
            <a:r>
              <a:rPr lang="en-US" dirty="0">
                <a:ea typeface="ＭＳ Ｐゴシック" charset="0"/>
              </a:rPr>
              <a:t>If the annual YTM is 6%, then the semi-annual rate is 3% (6%/2), </a:t>
            </a:r>
            <a:r>
              <a:rPr lang="en-US" b="1" dirty="0">
                <a:ea typeface="ＭＳ Ｐゴシック" charset="0"/>
              </a:rPr>
              <a:t>not</a:t>
            </a:r>
            <a:r>
              <a:rPr lang="en-US" dirty="0">
                <a:ea typeface="ＭＳ Ｐゴシック" charset="0"/>
              </a:rPr>
              <a:t> (1.06)</a:t>
            </a:r>
            <a:r>
              <a:rPr lang="en-US" baseline="30000" dirty="0">
                <a:ea typeface="ＭＳ Ｐゴシック" charset="0"/>
              </a:rPr>
              <a:t>0.5</a:t>
            </a:r>
          </a:p>
          <a:p>
            <a:endParaRPr lang="en-US" dirty="0">
              <a:ea typeface="ＭＳ Ｐゴシック" charset="0"/>
              <a:cs typeface="ＭＳ Ｐゴシック" charset="0"/>
            </a:endParaRPr>
          </a:p>
          <a:p>
            <a:r>
              <a:rPr lang="en-US" dirty="0">
                <a:ea typeface="ＭＳ Ｐゴシック" charset="0"/>
                <a:cs typeface="ＭＳ Ｐゴシック" charset="0"/>
              </a:rPr>
              <a:t>The rate obtained by doubling the semi-annual yield is called the </a:t>
            </a:r>
            <a:r>
              <a:rPr lang="en-US" b="1" dirty="0">
                <a:ea typeface="ＭＳ Ｐゴシック" charset="0"/>
                <a:cs typeface="ＭＳ Ｐゴシック" charset="0"/>
              </a:rPr>
              <a:t>Bond-Equivalent Yield </a:t>
            </a:r>
            <a:r>
              <a:rPr lang="en-US" dirty="0">
                <a:ea typeface="ＭＳ Ｐゴシック" charset="0"/>
                <a:cs typeface="ＭＳ Ｐゴシック" charset="0"/>
              </a:rPr>
              <a:t>(think of it as a bond’s </a:t>
            </a:r>
            <a:r>
              <a:rPr lang="ja-JP" altLang="en-US" dirty="0">
                <a:ea typeface="ＭＳ Ｐゴシック" charset="0"/>
                <a:cs typeface="ＭＳ Ｐゴシック" charset="0"/>
              </a:rPr>
              <a:t>“</a:t>
            </a:r>
            <a:r>
              <a:rPr lang="en-US" dirty="0">
                <a:ea typeface="ＭＳ Ｐゴシック" charset="0"/>
                <a:cs typeface="ＭＳ Ｐゴシック" charset="0"/>
              </a:rPr>
              <a:t>APR</a:t>
            </a:r>
            <a:r>
              <a:rPr lang="ja-JP" altLang="en-US" dirty="0">
                <a:ea typeface="ＭＳ Ｐゴシック" charset="0"/>
                <a:cs typeface="ＭＳ Ｐゴシック" charset="0"/>
              </a:rPr>
              <a:t>”</a:t>
            </a:r>
            <a:r>
              <a:rPr lang="en-US" dirty="0">
                <a:ea typeface="ＭＳ Ｐゴシック" charset="0"/>
                <a:cs typeface="ＭＳ Ｐゴシック" charset="0"/>
              </a:rPr>
              <a:t>)</a:t>
            </a:r>
          </a:p>
          <a:p>
            <a:endParaRPr lang="en-US" dirty="0">
              <a:ea typeface="ＭＳ Ｐゴシック" charset="0"/>
              <a:cs typeface="ＭＳ Ｐゴシック" charset="0"/>
            </a:endParaRPr>
          </a:p>
          <a:p>
            <a:r>
              <a:rPr lang="en-US" dirty="0">
                <a:ea typeface="ＭＳ Ｐゴシック" charset="0"/>
                <a:cs typeface="ＭＳ Ｐゴシック" charset="0"/>
              </a:rPr>
              <a:t>The </a:t>
            </a:r>
            <a:r>
              <a:rPr lang="en-US" b="1" dirty="0">
                <a:ea typeface="ＭＳ Ｐゴシック" charset="0"/>
                <a:cs typeface="ＭＳ Ｐゴシック" charset="0"/>
              </a:rPr>
              <a:t>effective annual yield</a:t>
            </a:r>
            <a:r>
              <a:rPr lang="en-US" dirty="0">
                <a:ea typeface="ＭＳ Ｐゴシック" charset="0"/>
                <a:cs typeface="ＭＳ Ｐゴシック" charset="0"/>
              </a:rPr>
              <a:t> (rate), with </a:t>
            </a:r>
            <a:r>
              <a:rPr lang="en-US" i="1" dirty="0">
                <a:ea typeface="ＭＳ Ｐゴシック" charset="0"/>
                <a:cs typeface="ＭＳ Ｐゴシック" charset="0"/>
              </a:rPr>
              <a:t>m </a:t>
            </a:r>
            <a:r>
              <a:rPr lang="en-US" dirty="0">
                <a:ea typeface="ＭＳ Ｐゴシック" charset="0"/>
                <a:cs typeface="ＭＳ Ｐゴシック" charset="0"/>
              </a:rPr>
              <a:t>payments per year, is computed as follows:   </a:t>
            </a: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Quotes, Conventions, and Confusion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4214866693"/>
              </p:ext>
            </p:extLst>
          </p:nvPr>
        </p:nvGraphicFramePr>
        <p:xfrm>
          <a:off x="2895600" y="4572000"/>
          <a:ext cx="2999454" cy="990600"/>
        </p:xfrm>
        <a:graphic>
          <a:graphicData uri="http://schemas.openxmlformats.org/presentationml/2006/ole">
            <mc:AlternateContent xmlns:mc="http://schemas.openxmlformats.org/markup-compatibility/2006">
              <mc:Choice xmlns:v="urn:schemas-microsoft-com:vml" Requires="v">
                <p:oleObj name="Equation" r:id="rId2" imgW="1855800" imgH="219240" progId="Equation.3">
                  <p:embed/>
                </p:oleObj>
              </mc:Choice>
              <mc:Fallback>
                <p:oleObj name="Equation" r:id="rId2" imgW="1855800" imgH="219240" progId="Equation.3">
                  <p:embed/>
                  <p:pic>
                    <p:nvPicPr>
                      <p:cNvPr id="0" name=""/>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572000"/>
                        <a:ext cx="2999454" cy="990600"/>
                      </a:xfrm>
                      <a:prstGeom prst="rect">
                        <a:avLst/>
                      </a:prstGeom>
                      <a:noFill/>
                      <a:effectLst/>
                    </p:spPr>
                  </p:pic>
                </p:oleObj>
              </mc:Fallback>
            </mc:AlternateContent>
          </a:graphicData>
        </a:graphic>
      </p:graphicFrame>
      <p:sp>
        <p:nvSpPr>
          <p:cNvPr id="7" name="Slide Number Placeholder 6">
            <a:extLst>
              <a:ext uri="{FF2B5EF4-FFF2-40B4-BE49-F238E27FC236}">
                <a16:creationId xmlns:a16="http://schemas.microsoft.com/office/drawing/2014/main" id="{2396E985-A82F-744E-80EF-0E33CFAA0A7C}"/>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1184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4813" indent="-404813">
              <a:lnSpc>
                <a:spcPct val="90000"/>
              </a:lnSpc>
              <a:spcBef>
                <a:spcPct val="0"/>
              </a:spcBef>
            </a:pPr>
            <a:r>
              <a:rPr lang="en-US" b="1" dirty="0">
                <a:ea typeface="ＭＳ Ｐゴシック" charset="0"/>
                <a:cs typeface="ＭＳ Ｐゴシック" charset="0"/>
              </a:rPr>
              <a:t>Term structure of interest rates </a:t>
            </a:r>
          </a:p>
          <a:p>
            <a:pPr marL="690563" lvl="1" indent="-352425">
              <a:lnSpc>
                <a:spcPct val="90000"/>
              </a:lnSpc>
              <a:spcBef>
                <a:spcPct val="0"/>
              </a:spcBef>
            </a:pPr>
            <a:r>
              <a:rPr lang="en-US" dirty="0">
                <a:ea typeface="ＭＳ Ｐゴシック" charset="0"/>
              </a:rPr>
              <a:t>The relationship between the maturity (term) of treasuries and their annualized rates (    ) or </a:t>
            </a:r>
            <a:r>
              <a:rPr lang="en-US" dirty="0" err="1">
                <a:ea typeface="ＭＳ Ｐゴシック" charset="0"/>
              </a:rPr>
              <a:t>YTMs</a:t>
            </a:r>
            <a:r>
              <a:rPr lang="en-US" dirty="0">
                <a:ea typeface="ＭＳ Ｐゴシック" charset="0"/>
              </a:rPr>
              <a:t>.</a:t>
            </a:r>
          </a:p>
          <a:p>
            <a:pPr marL="690563" lvl="1" indent="-352425">
              <a:lnSpc>
                <a:spcPct val="90000"/>
              </a:lnSpc>
              <a:spcBef>
                <a:spcPct val="0"/>
              </a:spcBef>
            </a:pPr>
            <a:r>
              <a:rPr lang="en-US" dirty="0">
                <a:ea typeface="ＭＳ Ｐゴシック" charset="0"/>
              </a:rPr>
              <a:t>As the maturity of a treasury bond increases, so too </a:t>
            </a:r>
            <a:r>
              <a:rPr lang="en-US" i="1" dirty="0">
                <a:ea typeface="ＭＳ Ｐゴシック" charset="0"/>
              </a:rPr>
              <a:t>generally</a:t>
            </a:r>
            <a:r>
              <a:rPr lang="en-US" dirty="0">
                <a:ea typeface="ＭＳ Ｐゴシック" charset="0"/>
              </a:rPr>
              <a:t> does the </a:t>
            </a:r>
            <a:r>
              <a:rPr lang="en-US" dirty="0" err="1">
                <a:ea typeface="ＭＳ Ｐゴシック" charset="0"/>
              </a:rPr>
              <a:t>YTM</a:t>
            </a:r>
            <a:r>
              <a:rPr lang="en-US" sz="1600" dirty="0">
                <a:ea typeface="ＭＳ Ｐゴシック" charset="0"/>
              </a:rPr>
              <a:t>.</a:t>
            </a:r>
            <a:endParaRPr lang="en-US" b="1" dirty="0">
              <a:ea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Spot Rates</a:t>
            </a:r>
            <a:r>
              <a:rPr lang="en-US" dirty="0">
                <a:ea typeface="ＭＳ Ｐゴシック" charset="0"/>
                <a:cs typeface="ＭＳ Ｐゴシック" charset="0"/>
              </a:rPr>
              <a:t>:  The </a:t>
            </a:r>
            <a:r>
              <a:rPr lang="en-US" dirty="0" err="1">
                <a:ea typeface="ＭＳ Ｐゴシック" charset="0"/>
                <a:cs typeface="ＭＳ Ｐゴシック" charset="0"/>
              </a:rPr>
              <a:t>YTM</a:t>
            </a:r>
            <a:r>
              <a:rPr lang="en-US" dirty="0">
                <a:ea typeface="ＭＳ Ｐゴシック" charset="0"/>
                <a:cs typeface="ＭＳ Ｐゴシック" charset="0"/>
              </a:rPr>
              <a:t> </a:t>
            </a:r>
            <a:r>
              <a:rPr lang="en-US" i="1" dirty="0">
                <a:ea typeface="ＭＳ Ｐゴシック" charset="0"/>
                <a:cs typeface="ＭＳ Ｐゴシック" charset="0"/>
              </a:rPr>
              <a:t>today </a:t>
            </a:r>
            <a:r>
              <a:rPr lang="en-US" dirty="0">
                <a:ea typeface="ＭＳ Ｐゴシック" charset="0"/>
                <a:cs typeface="ＭＳ Ｐゴシック" charset="0"/>
              </a:rPr>
              <a:t>for bonds of different maturities</a:t>
            </a:r>
          </a:p>
          <a:p>
            <a:pPr marL="342900" indent="-342900">
              <a:lnSpc>
                <a:spcPct val="90000"/>
              </a:lnSpc>
              <a:spcBef>
                <a:spcPct val="0"/>
              </a:spcBef>
            </a:pPr>
            <a:endParaRPr lang="en-US"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Forward Rates: </a:t>
            </a:r>
            <a:r>
              <a:rPr lang="en-US" dirty="0">
                <a:ea typeface="ＭＳ Ｐゴシック" charset="0"/>
                <a:cs typeface="ＭＳ Ｐゴシック" charset="0"/>
              </a:rPr>
              <a:t>The </a:t>
            </a:r>
            <a:r>
              <a:rPr lang="en-US" i="1" dirty="0">
                <a:ea typeface="ＭＳ Ｐゴシック" charset="0"/>
                <a:cs typeface="ＭＳ Ｐゴシック" charset="0"/>
              </a:rPr>
              <a:t>future</a:t>
            </a:r>
            <a:r>
              <a:rPr lang="en-US" dirty="0">
                <a:ea typeface="ＭＳ Ｐゴシック" charset="0"/>
                <a:cs typeface="ＭＳ Ｐゴシック" charset="0"/>
              </a:rPr>
              <a:t> </a:t>
            </a:r>
            <a:r>
              <a:rPr lang="en-US" dirty="0" err="1">
                <a:ea typeface="ＭＳ Ｐゴシック" charset="0"/>
                <a:cs typeface="ＭＳ Ｐゴシック" charset="0"/>
              </a:rPr>
              <a:t>YTM</a:t>
            </a:r>
            <a:r>
              <a:rPr lang="en-US" dirty="0">
                <a:ea typeface="ＭＳ Ｐゴシック" charset="0"/>
                <a:cs typeface="ＭＳ Ｐゴシック" charset="0"/>
              </a:rPr>
              <a:t> on bonds of different maturities. Forward rates are derived from the spot yield curve.</a:t>
            </a:r>
            <a:endParaRPr lang="en-US" b="1" dirty="0">
              <a:ea typeface="ＭＳ Ｐゴシック" charset="0"/>
              <a:cs typeface="ＭＳ Ｐゴシック" charset="0"/>
            </a:endParaRP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Term Structure of Interest Rates or Yield Curve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366679"/>
              </p:ext>
            </p:extLst>
          </p:nvPr>
        </p:nvGraphicFramePr>
        <p:xfrm>
          <a:off x="2898775" y="1036638"/>
          <a:ext cx="452438" cy="487362"/>
        </p:xfrm>
        <a:graphic>
          <a:graphicData uri="http://schemas.openxmlformats.org/presentationml/2006/ole">
            <mc:AlternateContent xmlns:mc="http://schemas.openxmlformats.org/markup-compatibility/2006">
              <mc:Choice xmlns:v="urn:schemas-microsoft-com:vml" Requires="v">
                <p:oleObj name="Equation" r:id="rId2" imgW="152280" imgH="228600" progId="Equation.3">
                  <p:embed/>
                </p:oleObj>
              </mc:Choice>
              <mc:Fallback>
                <p:oleObj name="Equation" r:id="rId2" imgW="152280" imgH="228600" progId="Equation.3">
                  <p:embed/>
                  <p:pic>
                    <p:nvPicPr>
                      <p:cNvPr id="0" name=""/>
                      <p:cNvPicPr>
                        <a:picLocks noChangeAspect="1" noChangeArrowheads="1"/>
                      </p:cNvPicPr>
                      <p:nvPr/>
                    </p:nvPicPr>
                    <p:blipFill>
                      <a:blip r:embed="rId3"/>
                      <a:srcRect/>
                      <a:stretch>
                        <a:fillRect/>
                      </a:stretch>
                    </p:blipFill>
                    <p:spPr bwMode="auto">
                      <a:xfrm>
                        <a:off x="2898775" y="1036638"/>
                        <a:ext cx="452438" cy="487362"/>
                      </a:xfrm>
                      <a:prstGeom prst="rect">
                        <a:avLst/>
                      </a:prstGeom>
                      <a:noFill/>
                    </p:spPr>
                  </p:pic>
                </p:oleObj>
              </mc:Fallback>
            </mc:AlternateContent>
          </a:graphicData>
        </a:graphic>
      </p:graphicFrame>
      <p:sp>
        <p:nvSpPr>
          <p:cNvPr id="7" name="Slide Number Placeholder 6">
            <a:extLst>
              <a:ext uri="{FF2B5EF4-FFF2-40B4-BE49-F238E27FC236}">
                <a16:creationId xmlns:a16="http://schemas.microsoft.com/office/drawing/2014/main" id="{FE389AFD-F78D-894E-802F-9CC3E4E53F66}"/>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0688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27"/>
          <p:cNvSpPr>
            <a:spLocks noGrp="1" noChangeArrowheads="1"/>
          </p:cNvSpPr>
          <p:nvPr>
            <p:ph idx="1"/>
          </p:nvPr>
        </p:nvSpPr>
        <p:spPr/>
        <p:txBody>
          <a:bodyPr/>
          <a:lstStyle/>
          <a:p>
            <a:pPr>
              <a:spcBef>
                <a:spcPct val="0"/>
              </a:spcBef>
              <a:buFontTx/>
              <a:buNone/>
            </a:pPr>
            <a:r>
              <a:rPr lang="en-US" b="1">
                <a:ea typeface="ＭＳ Ｐゴシック" charset="0"/>
                <a:cs typeface="ＭＳ Ｐゴシック" charset="0"/>
              </a:rPr>
              <a:t> </a:t>
            </a:r>
          </a:p>
          <a:p>
            <a:endParaRPr lang="en-US">
              <a:ea typeface="ＭＳ Ｐゴシック" charset="0"/>
              <a:cs typeface="ＭＳ Ｐゴシック" charset="0"/>
            </a:endParaRPr>
          </a:p>
        </p:txBody>
      </p:sp>
      <p:sp>
        <p:nvSpPr>
          <p:cNvPr id="174082" name="Rectangle 1026"/>
          <p:cNvSpPr>
            <a:spLocks noGrp="1" noChangeArrowheads="1"/>
          </p:cNvSpPr>
          <p:nvPr>
            <p:ph type="title"/>
          </p:nvPr>
        </p:nvSpPr>
        <p:spPr/>
        <p:txBody>
          <a:bodyPr/>
          <a:lstStyle/>
          <a:p>
            <a:r>
              <a:rPr lang="en-US" b="1">
                <a:ea typeface="ＭＳ Ｐゴシック" charset="0"/>
                <a:cs typeface="ＭＳ Ｐゴシック" charset="0"/>
              </a:rPr>
              <a:t>Timing Varying Rates of Return</a:t>
            </a:r>
            <a:endParaRPr lang="en-US">
              <a:ea typeface="ＭＳ Ｐゴシック" charset="0"/>
              <a:cs typeface="ＭＳ Ｐゴシック" charset="0"/>
            </a:endParaRPr>
          </a:p>
        </p:txBody>
      </p:sp>
      <p:sp>
        <p:nvSpPr>
          <p:cNvPr id="37921" name="Footer Placeholder 3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74084" name="Line 1028"/>
          <p:cNvSpPr>
            <a:spLocks noChangeShapeType="1"/>
          </p:cNvSpPr>
          <p:nvPr/>
        </p:nvSpPr>
        <p:spPr bwMode="auto">
          <a:xfrm>
            <a:off x="1565275" y="3254375"/>
            <a:ext cx="6629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5" name="Line 1029"/>
          <p:cNvSpPr>
            <a:spLocks noChangeShapeType="1"/>
          </p:cNvSpPr>
          <p:nvPr/>
        </p:nvSpPr>
        <p:spPr bwMode="auto">
          <a:xfrm>
            <a:off x="15652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6" name="Line 1030"/>
          <p:cNvSpPr>
            <a:spLocks noChangeShapeType="1"/>
          </p:cNvSpPr>
          <p:nvPr/>
        </p:nvSpPr>
        <p:spPr bwMode="auto">
          <a:xfrm>
            <a:off x="2860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7" name="Line 1031"/>
          <p:cNvSpPr>
            <a:spLocks noChangeShapeType="1"/>
          </p:cNvSpPr>
          <p:nvPr/>
        </p:nvSpPr>
        <p:spPr bwMode="auto">
          <a:xfrm>
            <a:off x="4384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8" name="Line 1032"/>
          <p:cNvSpPr>
            <a:spLocks noChangeShapeType="1"/>
          </p:cNvSpPr>
          <p:nvPr/>
        </p:nvSpPr>
        <p:spPr bwMode="auto">
          <a:xfrm>
            <a:off x="5908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9" name="Text Box 1033"/>
          <p:cNvSpPr txBox="1">
            <a:spLocks noChangeArrowheads="1"/>
          </p:cNvSpPr>
          <p:nvPr/>
        </p:nvSpPr>
        <p:spPr bwMode="auto">
          <a:xfrm>
            <a:off x="1400175"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0</a:t>
            </a:r>
          </a:p>
        </p:txBody>
      </p:sp>
      <p:sp>
        <p:nvSpPr>
          <p:cNvPr id="174090" name="Text Box 1034"/>
          <p:cNvSpPr txBox="1">
            <a:spLocks noChangeArrowheads="1"/>
          </p:cNvSpPr>
          <p:nvPr/>
        </p:nvSpPr>
        <p:spPr bwMode="auto">
          <a:xfrm>
            <a:off x="2719388" y="3173415"/>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1</a:t>
            </a:r>
          </a:p>
        </p:txBody>
      </p:sp>
      <p:sp>
        <p:nvSpPr>
          <p:cNvPr id="174091" name="Text Box 1035"/>
          <p:cNvSpPr txBox="1">
            <a:spLocks noChangeArrowheads="1"/>
          </p:cNvSpPr>
          <p:nvPr/>
        </p:nvSpPr>
        <p:spPr bwMode="auto">
          <a:xfrm>
            <a:off x="4235450"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2</a:t>
            </a:r>
          </a:p>
        </p:txBody>
      </p:sp>
      <p:sp>
        <p:nvSpPr>
          <p:cNvPr id="174092" name="Text Box 1036"/>
          <p:cNvSpPr txBox="1">
            <a:spLocks noChangeArrowheads="1"/>
          </p:cNvSpPr>
          <p:nvPr/>
        </p:nvSpPr>
        <p:spPr bwMode="auto">
          <a:xfrm>
            <a:off x="5759450"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3</a:t>
            </a:r>
          </a:p>
        </p:txBody>
      </p:sp>
      <p:sp>
        <p:nvSpPr>
          <p:cNvPr id="174093" name="AutoShape 1037"/>
          <p:cNvSpPr>
            <a:spLocks/>
          </p:cNvSpPr>
          <p:nvPr/>
        </p:nvSpPr>
        <p:spPr bwMode="auto">
          <a:xfrm rot="5400000" flipH="1" flipV="1">
            <a:off x="2136775" y="3009900"/>
            <a:ext cx="228600" cy="1219200"/>
          </a:xfrm>
          <a:prstGeom prst="leftBrace">
            <a:avLst>
              <a:gd name="adj1" fmla="val 44444"/>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094" name="Text Box 1038"/>
          <p:cNvSpPr txBox="1">
            <a:spLocks noChangeArrowheads="1"/>
          </p:cNvSpPr>
          <p:nvPr/>
        </p:nvSpPr>
        <p:spPr bwMode="auto">
          <a:xfrm>
            <a:off x="1981202" y="3581402"/>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0,1</a:t>
            </a:r>
            <a:endParaRPr lang="en-US" sz="2000" b="1">
              <a:latin typeface="Calibri"/>
            </a:endParaRPr>
          </a:p>
        </p:txBody>
      </p:sp>
      <p:sp>
        <p:nvSpPr>
          <p:cNvPr id="174095" name="Line 1039"/>
          <p:cNvSpPr>
            <a:spLocks noChangeShapeType="1"/>
          </p:cNvSpPr>
          <p:nvPr/>
        </p:nvSpPr>
        <p:spPr bwMode="auto">
          <a:xfrm>
            <a:off x="8153402" y="1371600"/>
            <a:ext cx="41275" cy="1905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96" name="Text Box 1040"/>
          <p:cNvSpPr txBox="1">
            <a:spLocks noChangeArrowheads="1"/>
          </p:cNvSpPr>
          <p:nvPr/>
        </p:nvSpPr>
        <p:spPr bwMode="auto">
          <a:xfrm>
            <a:off x="8042277" y="3255965"/>
            <a:ext cx="33705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T</a:t>
            </a:r>
          </a:p>
        </p:txBody>
      </p:sp>
      <p:sp>
        <p:nvSpPr>
          <p:cNvPr id="174097" name="Text Box 1041"/>
          <p:cNvSpPr txBox="1">
            <a:spLocks noChangeArrowheads="1"/>
          </p:cNvSpPr>
          <p:nvPr/>
        </p:nvSpPr>
        <p:spPr bwMode="auto">
          <a:xfrm>
            <a:off x="879475" y="3195638"/>
            <a:ext cx="5164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t = </a:t>
            </a:r>
          </a:p>
        </p:txBody>
      </p:sp>
      <p:sp>
        <p:nvSpPr>
          <p:cNvPr id="174098" name="Text Box 1042"/>
          <p:cNvSpPr txBox="1">
            <a:spLocks noChangeArrowheads="1"/>
          </p:cNvSpPr>
          <p:nvPr/>
        </p:nvSpPr>
        <p:spPr bwMode="auto">
          <a:xfrm>
            <a:off x="3352802" y="3643315"/>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latin typeface="Calibri"/>
              </a:rPr>
              <a:t>r</a:t>
            </a:r>
            <a:r>
              <a:rPr lang="en-US" sz="2000" b="1" baseline="-25000" dirty="0">
                <a:latin typeface="Calibri"/>
              </a:rPr>
              <a:t>1,2</a:t>
            </a:r>
            <a:endParaRPr lang="en-US" sz="2400" b="1" dirty="0">
              <a:latin typeface="Calibri"/>
            </a:endParaRPr>
          </a:p>
        </p:txBody>
      </p:sp>
      <p:sp>
        <p:nvSpPr>
          <p:cNvPr id="174099" name="AutoShape 1043"/>
          <p:cNvSpPr>
            <a:spLocks/>
          </p:cNvSpPr>
          <p:nvPr/>
        </p:nvSpPr>
        <p:spPr bwMode="auto">
          <a:xfrm rot="5400000" flipH="1" flipV="1">
            <a:off x="3505200" y="2971800"/>
            <a:ext cx="228600" cy="1295400"/>
          </a:xfrm>
          <a:prstGeom prst="leftBrace">
            <a:avLst>
              <a:gd name="adj1" fmla="val 47222"/>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0" name="Text Box 1044"/>
          <p:cNvSpPr txBox="1">
            <a:spLocks noChangeArrowheads="1"/>
          </p:cNvSpPr>
          <p:nvPr/>
        </p:nvSpPr>
        <p:spPr bwMode="auto">
          <a:xfrm>
            <a:off x="3429002" y="1828802"/>
            <a:ext cx="55656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r</a:t>
            </a:r>
            <a:r>
              <a:rPr lang="en-US" sz="2400" b="1" baseline="-25000">
                <a:latin typeface="Calibri"/>
              </a:rPr>
              <a:t>0,3</a:t>
            </a:r>
            <a:endParaRPr lang="en-US" sz="2400" b="1">
              <a:latin typeface="Calibri"/>
            </a:endParaRPr>
          </a:p>
        </p:txBody>
      </p:sp>
      <p:sp>
        <p:nvSpPr>
          <p:cNvPr id="174101" name="AutoShape 1045"/>
          <p:cNvSpPr>
            <a:spLocks/>
          </p:cNvSpPr>
          <p:nvPr/>
        </p:nvSpPr>
        <p:spPr bwMode="auto">
          <a:xfrm rot="5400000">
            <a:off x="3505200" y="381000"/>
            <a:ext cx="381000" cy="4191000"/>
          </a:xfrm>
          <a:prstGeom prst="leftBrace">
            <a:avLst>
              <a:gd name="adj1" fmla="val 91667"/>
              <a:gd name="adj2" fmla="val 49995"/>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2" name="Text Box 1046"/>
          <p:cNvSpPr txBox="1">
            <a:spLocks noChangeArrowheads="1"/>
          </p:cNvSpPr>
          <p:nvPr/>
        </p:nvSpPr>
        <p:spPr bwMode="auto">
          <a:xfrm>
            <a:off x="4953002" y="3643315"/>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2,3</a:t>
            </a:r>
            <a:endParaRPr lang="en-US" sz="2400" b="1">
              <a:latin typeface="Calibri"/>
            </a:endParaRPr>
          </a:p>
        </p:txBody>
      </p:sp>
      <p:sp>
        <p:nvSpPr>
          <p:cNvPr id="174103" name="AutoShape 1047"/>
          <p:cNvSpPr>
            <a:spLocks/>
          </p:cNvSpPr>
          <p:nvPr/>
        </p:nvSpPr>
        <p:spPr bwMode="auto">
          <a:xfrm rot="5400000" flipH="1" flipV="1">
            <a:off x="5029200" y="2819400"/>
            <a:ext cx="228600" cy="1600200"/>
          </a:xfrm>
          <a:prstGeom prst="leftBrace">
            <a:avLst>
              <a:gd name="adj1" fmla="val 58333"/>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4" name="Text Box 1048"/>
          <p:cNvSpPr txBox="1">
            <a:spLocks noChangeArrowheads="1"/>
          </p:cNvSpPr>
          <p:nvPr/>
        </p:nvSpPr>
        <p:spPr bwMode="auto">
          <a:xfrm>
            <a:off x="228600" y="4455546"/>
            <a:ext cx="86868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000" dirty="0">
              <a:latin typeface="Calibri"/>
            </a:endParaRPr>
          </a:p>
          <a:p>
            <a:pPr eaLnBrk="1" hangingPunct="1">
              <a:buFontTx/>
              <a:buChar char="•"/>
            </a:pPr>
            <a:r>
              <a:rPr lang="en-US" sz="2000" dirty="0">
                <a:latin typeface="Calibri"/>
              </a:rPr>
              <a:t>(1+r</a:t>
            </a:r>
            <a:r>
              <a:rPr lang="en-US" sz="2000" baseline="-25000" dirty="0">
                <a:latin typeface="Calibri"/>
              </a:rPr>
              <a:t>0,3</a:t>
            </a:r>
            <a:r>
              <a:rPr lang="en-US" sz="2000" dirty="0">
                <a:latin typeface="Calibri"/>
              </a:rPr>
              <a:t>) = (1+ r</a:t>
            </a:r>
            <a:r>
              <a:rPr lang="en-US" sz="2000" baseline="-25000" dirty="0">
                <a:latin typeface="Calibri"/>
              </a:rPr>
              <a:t>0,1</a:t>
            </a:r>
            <a:r>
              <a:rPr lang="en-US" sz="2000" dirty="0">
                <a:latin typeface="Calibri"/>
              </a:rPr>
              <a:t>) * (1+r</a:t>
            </a:r>
            <a:r>
              <a:rPr lang="en-US" sz="2000" baseline="-25000" dirty="0">
                <a:latin typeface="Calibri"/>
              </a:rPr>
              <a:t>1,2</a:t>
            </a:r>
            <a:r>
              <a:rPr lang="en-US" sz="2000" dirty="0">
                <a:latin typeface="Calibri"/>
              </a:rPr>
              <a:t>) * (1+r</a:t>
            </a:r>
            <a:r>
              <a:rPr lang="en-US" sz="2000" baseline="-25000" dirty="0">
                <a:latin typeface="Calibri"/>
              </a:rPr>
              <a:t>2,3</a:t>
            </a:r>
            <a:r>
              <a:rPr lang="en-US" sz="2000" dirty="0">
                <a:latin typeface="Calibri"/>
              </a:rPr>
              <a:t>)   or  (1+      )</a:t>
            </a:r>
            <a:r>
              <a:rPr lang="en-US" sz="2000" baseline="30000" dirty="0">
                <a:latin typeface="Calibri"/>
              </a:rPr>
              <a:t>3</a:t>
            </a:r>
            <a:endParaRPr lang="en-US" sz="2000" dirty="0">
              <a:latin typeface="Calibri"/>
            </a:endParaRPr>
          </a:p>
          <a:p>
            <a:pPr eaLnBrk="1" hangingPunct="1">
              <a:buFontTx/>
              <a:buChar char="•"/>
            </a:pPr>
            <a:endParaRPr lang="en-US" sz="2000" b="1" dirty="0">
              <a:latin typeface="Calibri"/>
            </a:endParaRPr>
          </a:p>
          <a:p>
            <a:pPr eaLnBrk="1" hangingPunct="1">
              <a:buFontTx/>
              <a:buChar char="•"/>
            </a:pPr>
            <a:r>
              <a:rPr lang="en-US" sz="2000" dirty="0">
                <a:latin typeface="Calibri"/>
              </a:rPr>
              <a:t>r</a:t>
            </a:r>
            <a:r>
              <a:rPr lang="en-US" sz="2000" baseline="-25000" dirty="0">
                <a:latin typeface="Calibri"/>
              </a:rPr>
              <a:t>1,2</a:t>
            </a:r>
            <a:r>
              <a:rPr lang="en-US" sz="2000" dirty="0">
                <a:latin typeface="Calibri"/>
              </a:rPr>
              <a:t> , r</a:t>
            </a:r>
            <a:r>
              <a:rPr lang="en-US" sz="2000" baseline="-25000" dirty="0">
                <a:latin typeface="Calibri"/>
              </a:rPr>
              <a:t>2,3</a:t>
            </a:r>
            <a:r>
              <a:rPr lang="en-US" sz="2000" dirty="0">
                <a:latin typeface="Calibri"/>
              </a:rPr>
              <a:t> , and r</a:t>
            </a:r>
            <a:r>
              <a:rPr lang="en-US" sz="2000" baseline="-25000" dirty="0">
                <a:latin typeface="Calibri"/>
              </a:rPr>
              <a:t>1,3</a:t>
            </a:r>
            <a:r>
              <a:rPr lang="en-US" sz="2000" dirty="0">
                <a:latin typeface="Calibri"/>
              </a:rPr>
              <a:t> are reinvestment or </a:t>
            </a:r>
            <a:r>
              <a:rPr lang="en-US" sz="2000" i="1" dirty="0">
                <a:latin typeface="Calibri"/>
              </a:rPr>
              <a:t>forward rates (an interest rate that begins in the future) </a:t>
            </a:r>
            <a:r>
              <a:rPr lang="en-US" sz="2000" dirty="0">
                <a:latin typeface="Calibri"/>
              </a:rPr>
              <a:t>and r</a:t>
            </a:r>
            <a:r>
              <a:rPr lang="en-US" sz="2000" baseline="-25000" dirty="0">
                <a:latin typeface="Calibri"/>
              </a:rPr>
              <a:t>0,1</a:t>
            </a:r>
            <a:r>
              <a:rPr lang="en-US" sz="2000" dirty="0">
                <a:latin typeface="Calibri"/>
              </a:rPr>
              <a:t> is a </a:t>
            </a:r>
            <a:r>
              <a:rPr lang="en-US" sz="2000" i="1" dirty="0">
                <a:latin typeface="Calibri"/>
              </a:rPr>
              <a:t>spot rate</a:t>
            </a:r>
            <a:endParaRPr lang="en-US" sz="2000" dirty="0">
              <a:latin typeface="Calibri"/>
            </a:endParaRPr>
          </a:p>
          <a:p>
            <a:pPr eaLnBrk="1" hangingPunct="1">
              <a:buFontTx/>
              <a:buChar char="•"/>
            </a:pPr>
            <a:endParaRPr lang="en-US" baseline="-25000" dirty="0">
              <a:latin typeface="Calibri"/>
            </a:endParaRPr>
          </a:p>
        </p:txBody>
      </p:sp>
      <p:sp>
        <p:nvSpPr>
          <p:cNvPr id="174105" name="Text Box 1049"/>
          <p:cNvSpPr txBox="1">
            <a:spLocks noChangeArrowheads="1"/>
          </p:cNvSpPr>
          <p:nvPr/>
        </p:nvSpPr>
        <p:spPr bwMode="auto">
          <a:xfrm>
            <a:off x="8137525" y="1255715"/>
            <a:ext cx="469938"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latin typeface="Calibri"/>
              </a:rPr>
              <a:t>6%</a:t>
            </a:r>
          </a:p>
          <a:p>
            <a:pPr eaLnBrk="1" hangingPunct="1"/>
            <a:endParaRPr lang="en-US" b="1">
              <a:latin typeface="Calibri"/>
            </a:endParaRPr>
          </a:p>
          <a:p>
            <a:pPr eaLnBrk="1" hangingPunct="1"/>
            <a:r>
              <a:rPr lang="en-US" b="1">
                <a:latin typeface="Calibri"/>
              </a:rPr>
              <a:t>4%</a:t>
            </a:r>
          </a:p>
          <a:p>
            <a:pPr eaLnBrk="1" hangingPunct="1"/>
            <a:endParaRPr lang="en-US" b="1">
              <a:latin typeface="Calibri"/>
            </a:endParaRPr>
          </a:p>
          <a:p>
            <a:pPr eaLnBrk="1" hangingPunct="1"/>
            <a:r>
              <a:rPr lang="en-US" b="1">
                <a:latin typeface="Calibri"/>
              </a:rPr>
              <a:t>2%</a:t>
            </a:r>
          </a:p>
          <a:p>
            <a:pPr eaLnBrk="1" hangingPunct="1"/>
            <a:endParaRPr lang="en-US" b="1">
              <a:latin typeface="Calibri"/>
            </a:endParaRPr>
          </a:p>
          <a:p>
            <a:pPr eaLnBrk="1" hangingPunct="1"/>
            <a:r>
              <a:rPr lang="en-US" b="1">
                <a:latin typeface="Calibri"/>
              </a:rPr>
              <a:t>0%</a:t>
            </a:r>
          </a:p>
        </p:txBody>
      </p:sp>
      <p:sp>
        <p:nvSpPr>
          <p:cNvPr id="174106" name="Freeform 1050"/>
          <p:cNvSpPr>
            <a:spLocks/>
          </p:cNvSpPr>
          <p:nvPr/>
        </p:nvSpPr>
        <p:spPr bwMode="auto">
          <a:xfrm>
            <a:off x="1676400" y="1371600"/>
            <a:ext cx="6553200" cy="457200"/>
          </a:xfrm>
          <a:custGeom>
            <a:avLst/>
            <a:gdLst>
              <a:gd name="T0" fmla="*/ 0 w 4128"/>
              <a:gd name="T1" fmla="*/ 457200 h 480"/>
              <a:gd name="T2" fmla="*/ 1295400 w 4128"/>
              <a:gd name="T3" fmla="*/ 411480 h 480"/>
              <a:gd name="T4" fmla="*/ 2895599 w 4128"/>
              <a:gd name="T5" fmla="*/ 411480 h 480"/>
              <a:gd name="T6" fmla="*/ 4191000 w 4128"/>
              <a:gd name="T7" fmla="*/ 365760 h 480"/>
              <a:gd name="T8" fmla="*/ 5105399 w 4128"/>
              <a:gd name="T9" fmla="*/ 182880 h 480"/>
              <a:gd name="T10" fmla="*/ 6324599 w 4128"/>
              <a:gd name="T11" fmla="*/ 45720 h 480"/>
              <a:gd name="T12" fmla="*/ 6476998 w 4128"/>
              <a:gd name="T13" fmla="*/ 0 h 480"/>
              <a:gd name="T14" fmla="*/ 0 60000 65536"/>
              <a:gd name="T15" fmla="*/ 0 60000 65536"/>
              <a:gd name="T16" fmla="*/ 0 60000 65536"/>
              <a:gd name="T17" fmla="*/ 0 60000 65536"/>
              <a:gd name="T18" fmla="*/ 0 60000 65536"/>
              <a:gd name="T19" fmla="*/ 0 60000 65536"/>
              <a:gd name="T20" fmla="*/ 0 60000 65536"/>
              <a:gd name="T21" fmla="*/ 0 w 4128"/>
              <a:gd name="T22" fmla="*/ 0 h 480"/>
              <a:gd name="T23" fmla="*/ 4128 w 41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480">
                <a:moveTo>
                  <a:pt x="0" y="480"/>
                </a:moveTo>
                <a:cubicBezTo>
                  <a:pt x="256" y="460"/>
                  <a:pt x="512" y="440"/>
                  <a:pt x="816" y="432"/>
                </a:cubicBezTo>
                <a:cubicBezTo>
                  <a:pt x="1120" y="424"/>
                  <a:pt x="1520" y="440"/>
                  <a:pt x="1824" y="432"/>
                </a:cubicBezTo>
                <a:cubicBezTo>
                  <a:pt x="2128" y="424"/>
                  <a:pt x="2408" y="424"/>
                  <a:pt x="2640" y="384"/>
                </a:cubicBezTo>
                <a:cubicBezTo>
                  <a:pt x="2872" y="344"/>
                  <a:pt x="2992" y="248"/>
                  <a:pt x="3216" y="192"/>
                </a:cubicBezTo>
                <a:cubicBezTo>
                  <a:pt x="3440" y="136"/>
                  <a:pt x="3840" y="80"/>
                  <a:pt x="3984" y="48"/>
                </a:cubicBezTo>
                <a:cubicBezTo>
                  <a:pt x="4128" y="16"/>
                  <a:pt x="4104" y="8"/>
                  <a:pt x="4080" y="0"/>
                </a:cubicBezTo>
              </a:path>
            </a:pathLst>
          </a:custGeom>
          <a:noFill/>
          <a:ln w="38100">
            <a:solidFill>
              <a:srgbClr val="FF002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7" name="AutoShape 1051"/>
          <p:cNvSpPr>
            <a:spLocks noChangeArrowheads="1"/>
          </p:cNvSpPr>
          <p:nvPr/>
        </p:nvSpPr>
        <p:spPr bwMode="auto">
          <a:xfrm>
            <a:off x="26670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8" name="AutoShape 1052"/>
          <p:cNvSpPr>
            <a:spLocks noChangeArrowheads="1"/>
          </p:cNvSpPr>
          <p:nvPr/>
        </p:nvSpPr>
        <p:spPr bwMode="auto">
          <a:xfrm>
            <a:off x="5715000" y="15240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9" name="AutoShape 1053"/>
          <p:cNvSpPr>
            <a:spLocks noChangeArrowheads="1"/>
          </p:cNvSpPr>
          <p:nvPr/>
        </p:nvSpPr>
        <p:spPr bwMode="auto">
          <a:xfrm>
            <a:off x="42672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10" name="AutoShape 1054"/>
          <p:cNvSpPr>
            <a:spLocks/>
          </p:cNvSpPr>
          <p:nvPr/>
        </p:nvSpPr>
        <p:spPr bwMode="auto">
          <a:xfrm rot="16200000" flipV="1">
            <a:off x="4343400" y="2667000"/>
            <a:ext cx="304800" cy="3048000"/>
          </a:xfrm>
          <a:prstGeom prst="leftBrace">
            <a:avLst>
              <a:gd name="adj1" fmla="val 83333"/>
              <a:gd name="adj2" fmla="val 49995"/>
            </a:avLst>
          </a:pr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11" name="Text Box 1055"/>
          <p:cNvSpPr txBox="1">
            <a:spLocks noChangeArrowheads="1"/>
          </p:cNvSpPr>
          <p:nvPr/>
        </p:nvSpPr>
        <p:spPr bwMode="auto">
          <a:xfrm>
            <a:off x="4343402" y="4267202"/>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1,3</a:t>
            </a:r>
            <a:endParaRPr lang="en-US" sz="2400" b="1">
              <a:latin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9177563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3" imgW="100440" imgH="155160" progId="Equation.3">
                  <p:embed/>
                </p:oleObj>
              </mc:Choice>
              <mc:Fallback>
                <p:oleObj name="Equation" r:id="rId3" imgW="100440" imgH="155160" progId="Equation.3">
                  <p:embed/>
                  <p:pic>
                    <p:nvPicPr>
                      <p:cNvPr id="0" name="Picture 15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64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3624043"/>
              </p:ext>
            </p:extLst>
          </p:nvPr>
        </p:nvGraphicFramePr>
        <p:xfrm>
          <a:off x="2514600" y="1219200"/>
          <a:ext cx="381000" cy="381000"/>
        </p:xfrm>
        <a:graphic>
          <a:graphicData uri="http://schemas.openxmlformats.org/presentationml/2006/ole">
            <mc:AlternateContent xmlns:mc="http://schemas.openxmlformats.org/markup-compatibility/2006">
              <mc:Choice xmlns:v="urn:schemas-microsoft-com:vml" Requires="v">
                <p:oleObj name="Equation" r:id="rId5" imgW="127800" imgH="200880" progId="Equation.3">
                  <p:embed/>
                </p:oleObj>
              </mc:Choice>
              <mc:Fallback>
                <p:oleObj name="Equation" r:id="rId5" imgW="127800" imgH="200880" progId="Equation.3">
                  <p:embed/>
                  <p:pic>
                    <p:nvPicPr>
                      <p:cNvPr id="0" name="Picture 15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219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367965360"/>
              </p:ext>
            </p:extLst>
          </p:nvPr>
        </p:nvGraphicFramePr>
        <p:xfrm>
          <a:off x="3962402" y="1219202"/>
          <a:ext cx="436563" cy="290513"/>
        </p:xfrm>
        <a:graphic>
          <a:graphicData uri="http://schemas.openxmlformats.org/presentationml/2006/ole">
            <mc:AlternateContent xmlns:mc="http://schemas.openxmlformats.org/markup-compatibility/2006">
              <mc:Choice xmlns:v="urn:schemas-microsoft-com:vml" Requires="v">
                <p:oleObj name="Equation" r:id="rId7" imgW="100440" imgH="155160" progId="Equation.3">
                  <p:embed/>
                </p:oleObj>
              </mc:Choice>
              <mc:Fallback>
                <p:oleObj name="Equation" r:id="rId7" imgW="100440" imgH="155160" progId="Equation.3">
                  <p:embed/>
                  <p:pic>
                    <p:nvPicPr>
                      <p:cNvPr id="0" name="Picture 15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2" y="1219202"/>
                        <a:ext cx="43656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10346246"/>
              </p:ext>
            </p:extLst>
          </p:nvPr>
        </p:nvGraphicFramePr>
        <p:xfrm>
          <a:off x="4114800" y="1143000"/>
          <a:ext cx="381000" cy="457200"/>
        </p:xfrm>
        <a:graphic>
          <a:graphicData uri="http://schemas.openxmlformats.org/presentationml/2006/ole">
            <mc:AlternateContent xmlns:mc="http://schemas.openxmlformats.org/markup-compatibility/2006">
              <mc:Choice xmlns:v="urn:schemas-microsoft-com:vml" Requires="v">
                <p:oleObj name="Equation" r:id="rId9" imgW="127800" imgH="200880" progId="Equation.3">
                  <p:embed/>
                </p:oleObj>
              </mc:Choice>
              <mc:Fallback>
                <p:oleObj name="Equation" r:id="rId9" imgW="127800" imgH="200880" progId="Equation.3">
                  <p:embed/>
                  <p:pic>
                    <p:nvPicPr>
                      <p:cNvPr id="0" name="Picture 15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1143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03" name="Object 159"/>
          <p:cNvGraphicFramePr>
            <a:graphicFrameLocks noChangeAspect="1"/>
          </p:cNvGraphicFramePr>
          <p:nvPr>
            <p:extLst>
              <p:ext uri="{D42A27DB-BD31-4B8C-83A1-F6EECF244321}">
                <p14:modId xmlns:p14="http://schemas.microsoft.com/office/powerpoint/2010/main" val="817318680"/>
              </p:ext>
            </p:extLst>
          </p:nvPr>
        </p:nvGraphicFramePr>
        <p:xfrm>
          <a:off x="5618163" y="1082510"/>
          <a:ext cx="360362" cy="438150"/>
        </p:xfrm>
        <a:graphic>
          <a:graphicData uri="http://schemas.openxmlformats.org/presentationml/2006/ole">
            <mc:AlternateContent xmlns:mc="http://schemas.openxmlformats.org/markup-compatibility/2006">
              <mc:Choice xmlns:v="urn:schemas-microsoft-com:vml" Requires="v">
                <p:oleObj name="Equation" r:id="rId11" imgW="152280" imgH="228600" progId="Equation.3">
                  <p:embed/>
                </p:oleObj>
              </mc:Choice>
              <mc:Fallback>
                <p:oleObj name="Equation" r:id="rId11" imgW="152280" imgH="228600" progId="Equation.3">
                  <p:embed/>
                  <p:pic>
                    <p:nvPicPr>
                      <p:cNvPr id="0" name="Picture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8163" y="1082510"/>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59"/>
          <p:cNvGraphicFramePr>
            <a:graphicFrameLocks noChangeAspect="1"/>
          </p:cNvGraphicFramePr>
          <p:nvPr>
            <p:extLst>
              <p:ext uri="{D42A27DB-BD31-4B8C-83A1-F6EECF244321}">
                <p14:modId xmlns:p14="http://schemas.microsoft.com/office/powerpoint/2010/main" val="1591540703"/>
              </p:ext>
            </p:extLst>
          </p:nvPr>
        </p:nvGraphicFramePr>
        <p:xfrm>
          <a:off x="5105401" y="4746058"/>
          <a:ext cx="360362" cy="438150"/>
        </p:xfrm>
        <a:graphic>
          <a:graphicData uri="http://schemas.openxmlformats.org/presentationml/2006/ole">
            <mc:AlternateContent xmlns:mc="http://schemas.openxmlformats.org/markup-compatibility/2006">
              <mc:Choice xmlns:v="urn:schemas-microsoft-com:vml" Requires="v">
                <p:oleObj name="Equation" r:id="rId13" imgW="152280" imgH="228600" progId="Equation.3">
                  <p:embed/>
                </p:oleObj>
              </mc:Choice>
              <mc:Fallback>
                <p:oleObj name="Equation" r:id="rId13" imgW="152280" imgH="228600"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1" y="4746058"/>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a:extLst>
              <a:ext uri="{FF2B5EF4-FFF2-40B4-BE49-F238E27FC236}">
                <a16:creationId xmlns:a16="http://schemas.microsoft.com/office/drawing/2014/main" id="{11270BD1-4589-1945-A408-43DB24C51B80}"/>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0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1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4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4104">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410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4" grpId="0" animBg="1"/>
      <p:bldP spid="174085" grpId="0" animBg="1"/>
      <p:bldP spid="174086" grpId="0" animBg="1"/>
      <p:bldP spid="174087" grpId="0" animBg="1"/>
      <p:bldP spid="174088" grpId="0" animBg="1"/>
      <p:bldP spid="174089" grpId="0"/>
      <p:bldP spid="174090" grpId="0"/>
      <p:bldP spid="174091" grpId="0"/>
      <p:bldP spid="174092" grpId="0"/>
      <p:bldP spid="174093" grpId="0" animBg="1"/>
      <p:bldP spid="174094" grpId="0"/>
      <p:bldP spid="174095" grpId="0" animBg="1"/>
      <p:bldP spid="174096" grpId="0"/>
      <p:bldP spid="174097" grpId="0"/>
      <p:bldP spid="174098" grpId="0"/>
      <p:bldP spid="174099" grpId="0" animBg="1"/>
      <p:bldP spid="174100" grpId="0"/>
      <p:bldP spid="174101" grpId="0" animBg="1"/>
      <p:bldP spid="174102" grpId="0"/>
      <p:bldP spid="174103" grpId="0" animBg="1"/>
      <p:bldP spid="174104" grpId="0" uiExpand="1" build="p"/>
      <p:bldP spid="174105" grpId="0"/>
      <p:bldP spid="174106" grpId="0" animBg="1"/>
      <p:bldP spid="174110" grpId="0" animBg="1"/>
      <p:bldP spid="1741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5C65443-499A-D536-A115-C11B2D9822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990601"/>
            <a:ext cx="8458200" cy="4724400"/>
          </a:xfrm>
        </p:spPr>
      </p:pic>
      <p:sp>
        <p:nvSpPr>
          <p:cNvPr id="3" name="Title 2">
            <a:extLst>
              <a:ext uri="{FF2B5EF4-FFF2-40B4-BE49-F238E27FC236}">
                <a16:creationId xmlns:a16="http://schemas.microsoft.com/office/drawing/2014/main" id="{C24BE0A1-9191-A4F4-5C0D-8954ED89A7E8}"/>
              </a:ext>
            </a:extLst>
          </p:cNvPr>
          <p:cNvSpPr>
            <a:spLocks noGrp="1"/>
          </p:cNvSpPr>
          <p:nvPr>
            <p:ph type="title"/>
          </p:nvPr>
        </p:nvSpPr>
        <p:spPr/>
        <p:txBody>
          <a:bodyPr/>
          <a:lstStyle/>
          <a:p>
            <a:r>
              <a:rPr lang="en-US" dirty="0"/>
              <a:t>3-Mo, 20-Yr, and Inflation</a:t>
            </a:r>
          </a:p>
        </p:txBody>
      </p:sp>
      <p:sp>
        <p:nvSpPr>
          <p:cNvPr id="4" name="Slide Number Placeholder 3">
            <a:extLst>
              <a:ext uri="{FF2B5EF4-FFF2-40B4-BE49-F238E27FC236}">
                <a16:creationId xmlns:a16="http://schemas.microsoft.com/office/drawing/2014/main" id="{4FB48F04-6BF8-C870-33C3-6650163D9E62}"/>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C89CC8D6-DE4D-6F27-214E-7389301F289C}"/>
              </a:ext>
            </a:extLst>
          </p:cNvPr>
          <p:cNvSpPr>
            <a:spLocks noGrp="1"/>
          </p:cNvSpPr>
          <p:nvPr>
            <p:ph type="ftr" sz="quarter" idx="11"/>
          </p:nvPr>
        </p:nvSpPr>
        <p:spPr/>
        <p:txBody>
          <a:bodyPr/>
          <a:lstStyle/>
          <a:p>
            <a:pPr>
              <a:defRPr/>
            </a:pPr>
            <a:r>
              <a:rPr lang="en-US"/>
              <a:t>Varying Rates of Return</a:t>
            </a:r>
            <a:endParaRPr lang="en-US" dirty="0"/>
          </a:p>
        </p:txBody>
      </p:sp>
    </p:spTree>
    <p:extLst>
      <p:ext uri="{BB962C8B-B14F-4D97-AF65-F5344CB8AC3E}">
        <p14:creationId xmlns:p14="http://schemas.microsoft.com/office/powerpoint/2010/main" val="3953732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8A3803-9C59-AD4B-AE15-FDA7DD2A8E21}"/>
              </a:ext>
            </a:extLst>
          </p:cNvPr>
          <p:cNvSpPr>
            <a:spLocks noGrp="1"/>
          </p:cNvSpPr>
          <p:nvPr>
            <p:ph type="title"/>
          </p:nvPr>
        </p:nvSpPr>
        <p:spPr/>
        <p:txBody>
          <a:bodyPr>
            <a:normAutofit fontScale="90000"/>
          </a:bodyPr>
          <a:lstStyle/>
          <a:p>
            <a:pPr>
              <a:lnSpc>
                <a:spcPct val="90000"/>
              </a:lnSpc>
            </a:pPr>
            <a:r>
              <a:rPr lang="en-US" sz="2800" dirty="0"/>
              <a:t>Treasury Yield Curve: Sept 2022, 2021, and 2020</a:t>
            </a:r>
          </a:p>
        </p:txBody>
      </p:sp>
      <p:sp>
        <p:nvSpPr>
          <p:cNvPr id="4" name="Slide Number Placeholder 3">
            <a:extLst>
              <a:ext uri="{FF2B5EF4-FFF2-40B4-BE49-F238E27FC236}">
                <a16:creationId xmlns:a16="http://schemas.microsoft.com/office/drawing/2014/main" id="{0DF4E91B-88BD-234C-B1ED-6F464B8CCA42}"/>
              </a:ext>
            </a:extLst>
          </p:cNvPr>
          <p:cNvSpPr>
            <a:spLocks noGrp="1"/>
          </p:cNvSpPr>
          <p:nvPr>
            <p:ph type="sldNum" sz="quarter" idx="10"/>
          </p:nvPr>
        </p:nvSpPr>
        <p:spPr/>
        <p:txBody>
          <a:bodyPr wrap="square" anchor="ctr">
            <a:normAutofit/>
          </a:bodyPr>
          <a:lstStyle/>
          <a:p>
            <a:pPr>
              <a:spcAft>
                <a:spcPts val="600"/>
              </a:spcAft>
            </a:pPr>
            <a:fld id="{7B3E355C-57B9-BC4B-95D8-406A1F834537}" type="slidenum">
              <a:rPr lang="en-US" altLang="en-US" smtClean="0"/>
              <a:pPr>
                <a:spcAft>
                  <a:spcPts val="600"/>
                </a:spcAft>
              </a:pPr>
              <a:t>26</a:t>
            </a:fld>
            <a:endParaRPr lang="en-US" altLang="en-US"/>
          </a:p>
        </p:txBody>
      </p:sp>
      <p:sp>
        <p:nvSpPr>
          <p:cNvPr id="5" name="Footer Placeholder 4">
            <a:extLst>
              <a:ext uri="{FF2B5EF4-FFF2-40B4-BE49-F238E27FC236}">
                <a16:creationId xmlns:a16="http://schemas.microsoft.com/office/drawing/2014/main" id="{2DB0B61A-D5F4-2B47-9F75-3853E1A81144}"/>
              </a:ext>
            </a:extLst>
          </p:cNvPr>
          <p:cNvSpPr>
            <a:spLocks noGrp="1"/>
          </p:cNvSpPr>
          <p:nvPr>
            <p:ph type="ftr" sz="quarter" idx="11"/>
          </p:nvPr>
        </p:nvSpPr>
        <p:spPr/>
        <p:txBody>
          <a:bodyPr wrap="square" anchor="ctr">
            <a:normAutofit/>
          </a:bodyPr>
          <a:lstStyle/>
          <a:p>
            <a:pPr>
              <a:spcAft>
                <a:spcPts val="600"/>
              </a:spcAft>
              <a:defRPr/>
            </a:pPr>
            <a:r>
              <a:rPr lang="en-US"/>
              <a:t>Varying Rates of Return</a:t>
            </a:r>
          </a:p>
        </p:txBody>
      </p:sp>
      <p:pic>
        <p:nvPicPr>
          <p:cNvPr id="11" name="Picture 10">
            <a:extLst>
              <a:ext uri="{FF2B5EF4-FFF2-40B4-BE49-F238E27FC236}">
                <a16:creationId xmlns:a16="http://schemas.microsoft.com/office/drawing/2014/main" id="{9A14672A-7385-9CA3-FC28-FF7297F80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69" y="5973242"/>
            <a:ext cx="7772400" cy="284749"/>
          </a:xfrm>
          <a:prstGeom prst="rect">
            <a:avLst/>
          </a:prstGeom>
        </p:spPr>
      </p:pic>
      <p:pic>
        <p:nvPicPr>
          <p:cNvPr id="15" name="Picture 14">
            <a:extLst>
              <a:ext uri="{FF2B5EF4-FFF2-40B4-BE49-F238E27FC236}">
                <a16:creationId xmlns:a16="http://schemas.microsoft.com/office/drawing/2014/main" id="{5909BA46-ED2E-AAB6-658B-84591D26B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13" y="565876"/>
            <a:ext cx="8229600" cy="4678346"/>
          </a:xfrm>
          <a:prstGeom prst="rect">
            <a:avLst/>
          </a:prstGeom>
        </p:spPr>
      </p:pic>
      <p:pic>
        <p:nvPicPr>
          <p:cNvPr id="18" name="Picture 17">
            <a:extLst>
              <a:ext uri="{FF2B5EF4-FFF2-40B4-BE49-F238E27FC236}">
                <a16:creationId xmlns:a16="http://schemas.microsoft.com/office/drawing/2014/main" id="{3D1A516F-3567-70A3-E6E8-F33ED2B62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813" y="5533354"/>
            <a:ext cx="7772400" cy="365124"/>
          </a:xfrm>
          <a:prstGeom prst="rect">
            <a:avLst/>
          </a:prstGeom>
        </p:spPr>
      </p:pic>
    </p:spTree>
    <p:extLst>
      <p:ext uri="{BB962C8B-B14F-4D97-AF65-F5344CB8AC3E}">
        <p14:creationId xmlns:p14="http://schemas.microsoft.com/office/powerpoint/2010/main" val="2389485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484DFE0-90BB-5EFA-990E-A5EF4F9DFA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609600"/>
            <a:ext cx="8458200" cy="5486400"/>
          </a:xfrm>
        </p:spPr>
      </p:pic>
      <p:sp>
        <p:nvSpPr>
          <p:cNvPr id="3" name="Title 2">
            <a:extLst>
              <a:ext uri="{FF2B5EF4-FFF2-40B4-BE49-F238E27FC236}">
                <a16:creationId xmlns:a16="http://schemas.microsoft.com/office/drawing/2014/main" id="{31A3561E-0A42-0ED2-7C55-0DF72633C52C}"/>
              </a:ext>
            </a:extLst>
          </p:cNvPr>
          <p:cNvSpPr>
            <a:spLocks noGrp="1"/>
          </p:cNvSpPr>
          <p:nvPr>
            <p:ph type="title"/>
          </p:nvPr>
        </p:nvSpPr>
        <p:spPr/>
        <p:txBody>
          <a:bodyPr/>
          <a:lstStyle/>
          <a:p>
            <a:r>
              <a:rPr lang="en-US" sz="1800" dirty="0"/>
              <a:t>Treasury Yield Curve: 3-month, 10-year</a:t>
            </a:r>
            <a:endParaRPr lang="en-US" dirty="0"/>
          </a:p>
        </p:txBody>
      </p:sp>
      <p:sp>
        <p:nvSpPr>
          <p:cNvPr id="4" name="Slide Number Placeholder 3">
            <a:extLst>
              <a:ext uri="{FF2B5EF4-FFF2-40B4-BE49-F238E27FC236}">
                <a16:creationId xmlns:a16="http://schemas.microsoft.com/office/drawing/2014/main" id="{236B1121-C50D-9920-C556-719BD484303F}"/>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4B2A17D4-C1E3-97F1-0878-D5C6BCA321B7}"/>
              </a:ext>
            </a:extLst>
          </p:cNvPr>
          <p:cNvSpPr>
            <a:spLocks noGrp="1"/>
          </p:cNvSpPr>
          <p:nvPr>
            <p:ph type="ftr" sz="quarter" idx="11"/>
          </p:nvPr>
        </p:nvSpPr>
        <p:spPr/>
        <p:txBody>
          <a:bodyPr/>
          <a:lstStyle/>
          <a:p>
            <a:pPr>
              <a:defRPr/>
            </a:pPr>
            <a:r>
              <a:rPr lang="en-US"/>
              <a:t>Varying Rates of Return</a:t>
            </a:r>
            <a:endParaRPr lang="en-US" dirty="0"/>
          </a:p>
        </p:txBody>
      </p:sp>
    </p:spTree>
    <p:extLst>
      <p:ext uri="{BB962C8B-B14F-4D97-AF65-F5344CB8AC3E}">
        <p14:creationId xmlns:p14="http://schemas.microsoft.com/office/powerpoint/2010/main" val="372449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228600" indent="-228600"/>
            <a:r>
              <a:rPr lang="en-US" sz="2800" dirty="0">
                <a:ea typeface="ＭＳ Ｐゴシック" charset="0"/>
                <a:cs typeface="ＭＳ Ｐゴシック" charset="0"/>
              </a:rPr>
              <a:t>CFs should be grown using the appropriate annualized spot rates (   ) from the Yield Curve</a:t>
            </a: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r>
              <a:rPr lang="en-US" sz="2800" dirty="0">
                <a:ea typeface="ＭＳ Ｐゴシック" charset="0"/>
                <a:cs typeface="ＭＳ Ｐゴシック" charset="0"/>
              </a:rPr>
              <a:t>You invest $10,000 today for 2 years.  What’s the final value and HPR of the investment?</a:t>
            </a:r>
          </a:p>
          <a:p>
            <a:pPr marL="520700" lvl="1" indent="-177800"/>
            <a:r>
              <a:rPr lang="en-US" sz="2400" b="1" dirty="0">
                <a:ea typeface="ＭＳ Ｐゴシック" charset="0"/>
              </a:rPr>
              <a:t>Final Value = ? </a:t>
            </a:r>
          </a:p>
          <a:p>
            <a:pPr marL="520700" lvl="1" indent="-177800"/>
            <a:r>
              <a:rPr lang="en-US" sz="2400" b="1" dirty="0" err="1">
                <a:ea typeface="ＭＳ Ｐゴシック" charset="0"/>
              </a:rPr>
              <a:t>HPR</a:t>
            </a:r>
            <a:r>
              <a:rPr lang="en-US" sz="2400" b="1" dirty="0">
                <a:ea typeface="ＭＳ Ｐゴシック" charset="0"/>
              </a:rPr>
              <a:t> = ?  </a:t>
            </a:r>
            <a:endParaRPr lang="en-US" sz="2400" dirty="0">
              <a:ea typeface="ＭＳ Ｐゴシック" charset="0"/>
            </a:endParaRPr>
          </a:p>
        </p:txBody>
      </p:sp>
      <p:sp>
        <p:nvSpPr>
          <p:cNvPr id="212994"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Holding Period Returns and Future Values</a:t>
            </a:r>
            <a:endParaRPr lang="en-US">
              <a:ea typeface="ＭＳ Ｐゴシック" charset="0"/>
              <a:cs typeface="ＭＳ Ｐゴシック" charset="0"/>
            </a:endParaRPr>
          </a:p>
        </p:txBody>
      </p:sp>
      <p:sp>
        <p:nvSpPr>
          <p:cNvPr id="16411" name="Footer Placeholder 8"/>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2996" name="Object 2"/>
          <p:cNvGraphicFramePr>
            <a:graphicFrameLocks noChangeAspect="1"/>
          </p:cNvGraphicFramePr>
          <p:nvPr>
            <p:extLst>
              <p:ext uri="{D42A27DB-BD31-4B8C-83A1-F6EECF244321}">
                <p14:modId xmlns:p14="http://schemas.microsoft.com/office/powerpoint/2010/main" val="64706994"/>
              </p:ext>
            </p:extLst>
          </p:nvPr>
        </p:nvGraphicFramePr>
        <p:xfrm>
          <a:off x="2286000" y="990600"/>
          <a:ext cx="3048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990600"/>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Group 5"/>
          <p:cNvGraphicFramePr>
            <a:graphicFrameLocks noGrp="1"/>
          </p:cNvGraphicFramePr>
          <p:nvPr>
            <p:extLst>
              <p:ext uri="{D42A27DB-BD31-4B8C-83A1-F6EECF244321}">
                <p14:modId xmlns:p14="http://schemas.microsoft.com/office/powerpoint/2010/main" val="3495394341"/>
              </p:ext>
            </p:extLst>
          </p:nvPr>
        </p:nvGraphicFramePr>
        <p:xfrm>
          <a:off x="1066800" y="1781607"/>
          <a:ext cx="4343400" cy="1830388"/>
        </p:xfrm>
        <a:graphic>
          <a:graphicData uri="http://schemas.openxmlformats.org/drawingml/2006/table">
            <a:tbl>
              <a:tblPr/>
              <a:tblGrid>
                <a:gridCol w="2173288">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366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Verdana" charset="0"/>
                          <a:ea typeface="ＭＳ Ｐゴシック" charset="-128"/>
                        </a:rPr>
                        <a:t>Period</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Verdana" charset="0"/>
                          <a:ea typeface="ＭＳ Ｐゴシック" charset="-128"/>
                        </a:rPr>
                        <a:t>YTM</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 Year</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3.67%</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2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3.56%</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5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3.45%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10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3.42%</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AEF3ED3-928A-F845-B4A8-0830AC9C081C}"/>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414137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P spid="21299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228600" indent="-228600">
              <a:lnSpc>
                <a:spcPct val="90000"/>
              </a:lnSpc>
            </a:pPr>
            <a:r>
              <a:rPr lang="en-US" sz="2800" i="1" dirty="0">
                <a:ea typeface="ＭＳ Ｐゴシック" charset="0"/>
                <a:cs typeface="ＭＳ Ｐゴシック" charset="0"/>
              </a:rPr>
              <a:t>Forward </a:t>
            </a:r>
            <a:r>
              <a:rPr lang="en-US" sz="2800" dirty="0">
                <a:ea typeface="ＭＳ Ｐゴシック" charset="0"/>
                <a:cs typeface="ＭＳ Ｐゴシック" charset="0"/>
              </a:rPr>
              <a:t>rates can be extracted from the spot rate yield curve.</a:t>
            </a:r>
          </a:p>
          <a:p>
            <a:pPr marL="228600" indent="-228600">
              <a:lnSpc>
                <a:spcPct val="90000"/>
              </a:lnSpc>
            </a:pPr>
            <a:r>
              <a:rPr lang="en-US" sz="2800" dirty="0">
                <a:ea typeface="ＭＳ Ｐゴシック" charset="0"/>
                <a:cs typeface="ＭＳ Ｐゴシック" charset="0"/>
              </a:rPr>
              <a:t>If we know the 1-yr and 2-yr </a:t>
            </a:r>
            <a:r>
              <a:rPr lang="en-US" sz="2800" i="1" dirty="0">
                <a:ea typeface="ＭＳ Ｐゴシック" charset="0"/>
                <a:cs typeface="ＭＳ Ｐゴシック" charset="0"/>
              </a:rPr>
              <a:t>spot </a:t>
            </a:r>
            <a:r>
              <a:rPr lang="en-US" sz="2800" dirty="0">
                <a:ea typeface="ＭＳ Ｐゴシック" charset="0"/>
                <a:cs typeface="ＭＳ Ｐゴシック" charset="0"/>
              </a:rPr>
              <a:t>rates, the 1-yr </a:t>
            </a:r>
            <a:r>
              <a:rPr lang="en-US" sz="2800" i="1" dirty="0">
                <a:ea typeface="ＭＳ Ｐゴシック" charset="0"/>
                <a:cs typeface="ＭＳ Ｐゴシック" charset="0"/>
              </a:rPr>
              <a:t>forward rate,</a:t>
            </a:r>
            <a:r>
              <a:rPr lang="en-US" sz="2800" dirty="0">
                <a:ea typeface="ＭＳ Ｐゴシック" charset="0"/>
                <a:cs typeface="ＭＳ Ｐゴシック" charset="0"/>
              </a:rPr>
              <a:t> r</a:t>
            </a:r>
            <a:r>
              <a:rPr lang="en-US" sz="2800" baseline="-25000" dirty="0">
                <a:ea typeface="ＭＳ Ｐゴシック" charset="0"/>
                <a:cs typeface="ＭＳ Ｐゴシック" charset="0"/>
              </a:rPr>
              <a:t>1,2</a:t>
            </a:r>
            <a:r>
              <a:rPr lang="en-US" sz="2800" dirty="0">
                <a:ea typeface="ＭＳ Ｐゴシック" charset="0"/>
                <a:cs typeface="ＭＳ Ｐゴシック" charset="0"/>
              </a:rPr>
              <a:t>, is </a:t>
            </a:r>
            <a:r>
              <a:rPr lang="en-US" sz="2800" i="1" dirty="0">
                <a:ea typeface="ＭＳ Ｐゴシック" charset="0"/>
                <a:cs typeface="ＭＳ Ｐゴシック" charset="0"/>
              </a:rPr>
              <a:t>implied </a:t>
            </a:r>
            <a:r>
              <a:rPr lang="en-US" sz="2800" dirty="0">
                <a:ea typeface="ＭＳ Ｐゴシック" charset="0"/>
                <a:cs typeface="ＭＳ Ｐゴシック" charset="0"/>
              </a:rPr>
              <a:t>by the following relationship: </a:t>
            </a:r>
          </a:p>
          <a:p>
            <a:pPr marL="685800" lvl="1" indent="-342900">
              <a:lnSpc>
                <a:spcPct val="90000"/>
              </a:lnSpc>
            </a:pPr>
            <a:r>
              <a:rPr lang="en-US" sz="2400" dirty="0">
                <a:ea typeface="ＭＳ Ｐゴシック" charset="0"/>
              </a:rPr>
              <a:t>(1+r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)*(1+</a:t>
            </a:r>
            <a:r>
              <a:rPr lang="en-US" sz="2400" baseline="-25000" dirty="0">
                <a:ea typeface="ＭＳ Ｐゴシック" charset="0"/>
              </a:rPr>
              <a:t> </a:t>
            </a:r>
            <a:r>
              <a:rPr lang="en-US" sz="2400" dirty="0">
                <a:ea typeface="ＭＳ Ｐゴシック" charset="0"/>
              </a:rPr>
              <a:t>r</a:t>
            </a:r>
            <a:r>
              <a:rPr lang="en-US" sz="2400" baseline="-25000" dirty="0">
                <a:ea typeface="ＭＳ Ｐゴシック" charset="0"/>
              </a:rPr>
              <a:t>1,2</a:t>
            </a:r>
            <a:r>
              <a:rPr lang="en-US" sz="2400" dirty="0">
                <a:ea typeface="ＭＳ Ｐゴシック" charset="0"/>
              </a:rPr>
              <a:t>)</a:t>
            </a:r>
          </a:p>
          <a:p>
            <a:pPr marL="685800" lvl="1" indent="-342900">
              <a:lnSpc>
                <a:spcPct val="90000"/>
              </a:lnSpc>
            </a:pPr>
            <a:r>
              <a:rPr lang="en-US" sz="2400" dirty="0">
                <a:ea typeface="ＭＳ Ｐゴシック" charset="0"/>
              </a:rPr>
              <a:t>(1+ r</a:t>
            </a:r>
            <a:r>
              <a:rPr lang="en-US" sz="2400" baseline="-25000" dirty="0">
                <a:ea typeface="ＭＳ Ｐゴシック" charset="0"/>
              </a:rPr>
              <a:t>1,2</a:t>
            </a:r>
            <a:r>
              <a:rPr lang="en-US" sz="2400" dirty="0">
                <a:ea typeface="ＭＳ Ｐゴシック" charset="0"/>
              </a:rPr>
              <a:t>) = (1+r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 </a:t>
            </a:r>
          </a:p>
          <a:p>
            <a:pPr marL="685800" lvl="1" indent="-342900">
              <a:lnSpc>
                <a:spcPct val="90000"/>
              </a:lnSpc>
            </a:pPr>
            <a:r>
              <a:rPr lang="en-US" sz="2400" dirty="0">
                <a:ea typeface="ＭＳ Ｐゴシック" charset="0"/>
              </a:rPr>
              <a:t>r</a:t>
            </a:r>
            <a:r>
              <a:rPr lang="en-US" sz="2400" baseline="-25000" dirty="0">
                <a:ea typeface="ＭＳ Ｐゴシック" charset="0"/>
              </a:rPr>
              <a:t>1,2 </a:t>
            </a:r>
            <a:r>
              <a:rPr lang="en-US" sz="2400" dirty="0">
                <a:ea typeface="ＭＳ Ｐゴシック" charset="0"/>
              </a:rPr>
              <a:t>= (1.0356)</a:t>
            </a:r>
            <a:r>
              <a:rPr lang="en-US" sz="2400" baseline="30000" dirty="0">
                <a:ea typeface="ＭＳ Ｐゴシック" charset="0"/>
              </a:rPr>
              <a:t>2</a:t>
            </a:r>
            <a:r>
              <a:rPr lang="en-US" sz="2400" dirty="0">
                <a:ea typeface="ＭＳ Ｐゴシック" charset="0"/>
              </a:rPr>
              <a:t> / (1.0367) -1 = 3.45%</a:t>
            </a:r>
          </a:p>
        </p:txBody>
      </p:sp>
      <p:sp>
        <p:nvSpPr>
          <p:cNvPr id="215042"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Forward Rates</a:t>
            </a:r>
            <a:endParaRPr lang="en-US">
              <a:ea typeface="ＭＳ Ｐゴシック" charset="0"/>
              <a:cs typeface="ＭＳ Ｐゴシック" charset="0"/>
            </a:endParaRPr>
          </a:p>
        </p:txBody>
      </p:sp>
      <p:sp>
        <p:nvSpPr>
          <p:cNvPr id="39965" name="Footer Placeholder 8"/>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5044" name="Group 4"/>
          <p:cNvGraphicFramePr>
            <a:graphicFrameLocks noGrp="1"/>
          </p:cNvGraphicFramePr>
          <p:nvPr>
            <p:extLst>
              <p:ext uri="{D42A27DB-BD31-4B8C-83A1-F6EECF244321}">
                <p14:modId xmlns:p14="http://schemas.microsoft.com/office/powerpoint/2010/main" val="710884294"/>
              </p:ext>
            </p:extLst>
          </p:nvPr>
        </p:nvGraphicFramePr>
        <p:xfrm>
          <a:off x="1354933" y="4358671"/>
          <a:ext cx="6434137" cy="1798260"/>
        </p:xfrm>
        <a:graphic>
          <a:graphicData uri="http://schemas.openxmlformats.org/drawingml/2006/table">
            <a:tbl>
              <a:tblPr/>
              <a:tblGrid>
                <a:gridCol w="1560512">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78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Period</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YTM</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Forward Rates</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ea typeface="ＭＳ Ｐゴシック" charset="-128"/>
                        </a:rPr>
                        <a:t>Forward Rates</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mn-lt"/>
                          <a:ea typeface="ＭＳ Ｐゴシック" charset="-128"/>
                        </a:rPr>
                        <a:t>1 Year</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3.67%</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128"/>
                        </a:rPr>
                        <a:t>3.67%</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ＭＳ Ｐゴシック" charset="-128"/>
                        </a:rPr>
                        <a:t>r</a:t>
                      </a:r>
                      <a:r>
                        <a:rPr kumimoji="0" lang="en-US" sz="2800" b="0" i="0" u="none" strike="noStrike" cap="none" normalizeH="0" baseline="-25000">
                          <a:ln>
                            <a:noFill/>
                          </a:ln>
                          <a:solidFill>
                            <a:schemeClr val="tx1"/>
                          </a:solidFill>
                          <a:effectLst/>
                          <a:latin typeface="+mn-lt"/>
                          <a:ea typeface="ＭＳ Ｐゴシック" charset="-128"/>
                        </a:rPr>
                        <a:t>0,1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2 Years</a:t>
                      </a:r>
                      <a:endParaRPr kumimoji="0" lang="en-US" sz="2400" b="0" i="0" u="none" strike="noStrike" cap="none" normalizeH="0" baseline="0" dirty="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3.56%</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3.45%</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r</a:t>
                      </a:r>
                      <a:r>
                        <a:rPr kumimoji="0" lang="en-US" sz="2400" b="1" i="0" u="none" strike="noStrike" cap="none" normalizeH="0" baseline="-25000" dirty="0">
                          <a:ln>
                            <a:noFill/>
                          </a:ln>
                          <a:solidFill>
                            <a:schemeClr val="tx1"/>
                          </a:solidFill>
                          <a:effectLst/>
                          <a:latin typeface="+mn-lt"/>
                          <a:ea typeface="ＭＳ Ｐゴシック" charset="-128"/>
                        </a:rPr>
                        <a:t>1,2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15076" name="Line 36"/>
          <p:cNvSpPr>
            <a:spLocks noChangeShapeType="1"/>
          </p:cNvSpPr>
          <p:nvPr/>
        </p:nvSpPr>
        <p:spPr bwMode="auto">
          <a:xfrm>
            <a:off x="1524000" y="2667000"/>
            <a:ext cx="2286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215077" name="Line 37"/>
          <p:cNvSpPr>
            <a:spLocks noChangeShapeType="1"/>
          </p:cNvSpPr>
          <p:nvPr/>
        </p:nvSpPr>
        <p:spPr bwMode="auto">
          <a:xfrm>
            <a:off x="2743200" y="3124200"/>
            <a:ext cx="2286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E42D115C-3FCE-0143-BC97-90DC3A0D9E5A}"/>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345183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P spid="215042" grpId="0"/>
      <p:bldP spid="215076" grpId="0" animBg="1"/>
      <p:bldP spid="21507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1027"/>
          <p:cNvSpPr>
            <a:spLocks noGrp="1" noChangeArrowheads="1"/>
          </p:cNvSpPr>
          <p:nvPr>
            <p:ph idx="1"/>
          </p:nvPr>
        </p:nvSpPr>
        <p:spPr/>
        <p:txBody>
          <a:bodyPr/>
          <a:lstStyle/>
          <a:p>
            <a:pPr marL="228600" indent="-228600"/>
            <a:r>
              <a:rPr lang="en-US" dirty="0">
                <a:ea typeface="ＭＳ Ｐゴシック" charset="0"/>
                <a:cs typeface="ＭＳ Ｐゴシック" charset="0"/>
              </a:rPr>
              <a:t>A fund manager earns the following returns:</a:t>
            </a: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lnSpc>
                <a:spcPct val="120000"/>
              </a:lnSpc>
            </a:pPr>
            <a:endParaRPr lang="en-US" dirty="0">
              <a:ea typeface="ＭＳ Ｐゴシック" charset="0"/>
              <a:cs typeface="ＭＳ Ｐゴシック" charset="0"/>
            </a:endParaRPr>
          </a:p>
          <a:p>
            <a:pPr marL="228600" indent="-228600">
              <a:lnSpc>
                <a:spcPct val="120000"/>
              </a:lnSpc>
            </a:pPr>
            <a:r>
              <a:rPr lang="en-US" dirty="0">
                <a:ea typeface="ＭＳ Ｐゴシック" charset="0"/>
                <a:cs typeface="ＭＳ Ｐゴシック" charset="0"/>
              </a:rPr>
              <a:t>Calculate the manager’s holding period return (r</a:t>
            </a:r>
            <a:r>
              <a:rPr lang="en-US" baseline="-25000" dirty="0">
                <a:ea typeface="ＭＳ Ｐゴシック" charset="0"/>
                <a:cs typeface="ＭＳ Ｐゴシック" charset="0"/>
              </a:rPr>
              <a:t>0,3</a:t>
            </a:r>
            <a:r>
              <a:rPr lang="en-US" dirty="0">
                <a:ea typeface="ＭＳ Ｐゴシック" charset="0"/>
                <a:cs typeface="ＭＳ Ｐゴシック" charset="0"/>
              </a:rPr>
              <a:t>) and the 3-year annualized </a:t>
            </a:r>
            <a:r>
              <a:rPr lang="en-US" dirty="0" err="1">
                <a:ea typeface="ＭＳ Ｐゴシック" charset="0"/>
                <a:cs typeface="ＭＳ Ｐゴシック" charset="0"/>
              </a:rPr>
              <a:t>ROR</a:t>
            </a:r>
            <a:r>
              <a:rPr lang="en-US" dirty="0">
                <a:ea typeface="ＭＳ Ｐゴシック" charset="0"/>
                <a:cs typeface="ＭＳ Ｐゴシック" charset="0"/>
              </a:rPr>
              <a:t>, or</a:t>
            </a:r>
          </a:p>
          <a:p>
            <a:pPr marL="571500" lvl="1" indent="-228600">
              <a:lnSpc>
                <a:spcPct val="150000"/>
              </a:lnSpc>
            </a:pPr>
            <a:r>
              <a:rPr lang="en-US" b="1" dirty="0" err="1">
                <a:ea typeface="ＭＳ Ｐゴシック" charset="0"/>
              </a:rPr>
              <a:t>HPR</a:t>
            </a:r>
            <a:r>
              <a:rPr lang="en-US" dirty="0">
                <a:ea typeface="ＭＳ Ｐゴシック" charset="0"/>
              </a:rPr>
              <a:t> = ?</a:t>
            </a:r>
            <a:endParaRPr lang="en-US" sz="2400" dirty="0">
              <a:ea typeface="ＭＳ Ｐゴシック" charset="0"/>
            </a:endParaRPr>
          </a:p>
          <a:p>
            <a:pPr marL="571500" lvl="1" indent="-228600">
              <a:lnSpc>
                <a:spcPct val="150000"/>
              </a:lnSpc>
            </a:pPr>
            <a:r>
              <a:rPr lang="en-US" b="1" dirty="0">
                <a:ea typeface="ＭＳ Ｐゴシック" charset="0"/>
              </a:rPr>
              <a:t>Annualized </a:t>
            </a:r>
            <a:r>
              <a:rPr lang="en-US" b="1" dirty="0" err="1">
                <a:ea typeface="ＭＳ Ｐゴシック" charset="0"/>
              </a:rPr>
              <a:t>ROR</a:t>
            </a:r>
            <a:r>
              <a:rPr lang="en-US" b="1" dirty="0">
                <a:ea typeface="ＭＳ Ｐゴシック" charset="0"/>
              </a:rPr>
              <a:t> = ?</a:t>
            </a:r>
          </a:p>
        </p:txBody>
      </p:sp>
      <p:sp>
        <p:nvSpPr>
          <p:cNvPr id="197634"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a:t>
            </a:r>
            <a:endParaRPr lang="en-US">
              <a:ea typeface="ＭＳ Ｐゴシック" charset="0"/>
              <a:cs typeface="ＭＳ Ｐゴシック" charset="0"/>
            </a:endParaRPr>
          </a:p>
        </p:txBody>
      </p:sp>
      <p:sp>
        <p:nvSpPr>
          <p:cNvPr id="2076"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97678" name="Group 1070"/>
          <p:cNvGraphicFramePr>
            <a:graphicFrameLocks noGrp="1"/>
          </p:cNvGraphicFramePr>
          <p:nvPr>
            <p:extLst>
              <p:ext uri="{D42A27DB-BD31-4B8C-83A1-F6EECF244321}">
                <p14:modId xmlns:p14="http://schemas.microsoft.com/office/powerpoint/2010/main" val="1422367224"/>
              </p:ext>
            </p:extLst>
          </p:nvPr>
        </p:nvGraphicFramePr>
        <p:xfrm>
          <a:off x="1524000" y="1030112"/>
          <a:ext cx="5257800" cy="176847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Year</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128"/>
                        </a:rPr>
                        <a:t>Rate</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Rate</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1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 r</a:t>
                      </a:r>
                      <a:r>
                        <a:rPr kumimoji="0" lang="en-US" sz="2000" b="0" i="0" u="none" strike="noStrike" cap="none" normalizeH="0" baseline="-25000">
                          <a:ln>
                            <a:noFill/>
                          </a:ln>
                          <a:solidFill>
                            <a:schemeClr val="tx1"/>
                          </a:solidFill>
                          <a:effectLst/>
                          <a:latin typeface="Calibri"/>
                          <a:ea typeface="ＭＳ Ｐゴシック" charset="-128"/>
                        </a:rPr>
                        <a:t>0,1</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100%</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2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r</a:t>
                      </a:r>
                      <a:r>
                        <a:rPr kumimoji="0" lang="en-US" sz="2000" b="0" i="0" u="none" strike="noStrike" cap="none" normalizeH="0" baseline="-25000">
                          <a:ln>
                            <a:noFill/>
                          </a:ln>
                          <a:solidFill>
                            <a:schemeClr val="tx1"/>
                          </a:solidFill>
                          <a:effectLst/>
                          <a:latin typeface="Calibri"/>
                          <a:ea typeface="ＭＳ Ｐゴシック" charset="-128"/>
                        </a:rPr>
                        <a:t>1,2</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&lt;50%&gt;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3 </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ea typeface="ＭＳ Ｐゴシック" charset="-128"/>
                        </a:rPr>
                        <a:t>r</a:t>
                      </a:r>
                      <a:r>
                        <a:rPr kumimoji="0" lang="en-US" sz="2000" b="0" i="0" u="none" strike="noStrike" cap="none" normalizeH="0" baseline="-25000" dirty="0">
                          <a:ln>
                            <a:noFill/>
                          </a:ln>
                          <a:solidFill>
                            <a:schemeClr val="tx1"/>
                          </a:solidFill>
                          <a:effectLst/>
                          <a:latin typeface="Calibri"/>
                          <a:ea typeface="ＭＳ Ｐゴシック" charset="-128"/>
                        </a:rPr>
                        <a:t>2,3</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&lt;2%&gt;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9072" name="Object 1024"/>
          <p:cNvGraphicFramePr>
            <a:graphicFrameLocks noChangeAspect="1"/>
          </p:cNvGraphicFramePr>
          <p:nvPr>
            <p:extLst>
              <p:ext uri="{D42A27DB-BD31-4B8C-83A1-F6EECF244321}">
                <p14:modId xmlns:p14="http://schemas.microsoft.com/office/powerpoint/2010/main" val="1444484288"/>
              </p:ext>
            </p:extLst>
          </p:nvPr>
        </p:nvGraphicFramePr>
        <p:xfrm>
          <a:off x="3619500" y="3733800"/>
          <a:ext cx="533400" cy="457200"/>
        </p:xfrm>
        <a:graphic>
          <a:graphicData uri="http://schemas.openxmlformats.org/presentationml/2006/ole">
            <mc:AlternateContent xmlns:mc="http://schemas.openxmlformats.org/markup-compatibility/2006">
              <mc:Choice xmlns:v="urn:schemas-microsoft-com:vml" Requires="v">
                <p:oleObj name="Equation" r:id="rId3" imgW="118800" imgH="191880" progId="Equation.3">
                  <p:embed/>
                </p:oleObj>
              </mc:Choice>
              <mc:Fallback>
                <p:oleObj name="Equation" r:id="rId3" imgW="118800" imgH="191880" progId="Equation.3">
                  <p:embed/>
                  <p:pic>
                    <p:nvPicPr>
                      <p:cNvPr id="0" name="Picture 13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37338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0582CBB-4A51-8E4F-9EA6-8A7DB27DD0C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590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763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autoUpdateAnimBg="0"/>
      <p:bldP spid="19763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marL="292100" indent="-292100"/>
            <a:r>
              <a:rPr lang="en-US" sz="2800" dirty="0">
                <a:ea typeface="ＭＳ Ｐゴシック" charset="0"/>
                <a:cs typeface="ＭＳ Ｐゴシック" charset="0"/>
              </a:rPr>
              <a:t>The future CFs from projects are discounted using the appropriate annualized spot rates (   ) from the Yield Curve.</a:t>
            </a: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r>
              <a:rPr lang="en-US" sz="2800" b="1" dirty="0">
                <a:ea typeface="ＭＳ Ｐゴシック" charset="0"/>
                <a:cs typeface="ＭＳ Ｐゴシック" charset="0"/>
              </a:rPr>
              <a:t>Example</a:t>
            </a:r>
            <a:r>
              <a:rPr lang="en-US" sz="2800" dirty="0">
                <a:ea typeface="ＭＳ Ｐゴシック" charset="0"/>
                <a:cs typeface="ＭＳ Ｐゴシック" charset="0"/>
              </a:rPr>
              <a:t>:  A 2-yr bond offers annual coupons of 15 and a face of 1,000</a:t>
            </a:r>
            <a:r>
              <a:rPr lang="en-US" sz="2800" b="1" dirty="0">
                <a:ea typeface="ＭＳ Ｐゴシック" charset="0"/>
                <a:cs typeface="ＭＳ Ｐゴシック" charset="0"/>
              </a:rPr>
              <a:t>.  What’s its price (PV)?</a:t>
            </a:r>
          </a:p>
          <a:p>
            <a:pPr marL="520700" lvl="1" indent="0">
              <a:buNone/>
            </a:pPr>
            <a:endParaRPr lang="en-US" dirty="0">
              <a:ea typeface="ＭＳ Ｐゴシック" charset="0"/>
            </a:endParaRPr>
          </a:p>
        </p:txBody>
      </p:sp>
      <p:sp>
        <p:nvSpPr>
          <p:cNvPr id="217090"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Present Values</a:t>
            </a:r>
            <a:endParaRPr lang="en-US">
              <a:ea typeface="ＭＳ Ｐゴシック" charset="0"/>
              <a:cs typeface="ＭＳ Ｐゴシック" charset="0"/>
            </a:endParaRPr>
          </a:p>
        </p:txBody>
      </p:sp>
      <p:sp>
        <p:nvSpPr>
          <p:cNvPr id="17440"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7092" name="Object 2"/>
          <p:cNvGraphicFramePr>
            <a:graphicFrameLocks noChangeAspect="1"/>
          </p:cNvGraphicFramePr>
          <p:nvPr>
            <p:extLst>
              <p:ext uri="{D42A27DB-BD31-4B8C-83A1-F6EECF244321}">
                <p14:modId xmlns:p14="http://schemas.microsoft.com/office/powerpoint/2010/main" val="477812712"/>
              </p:ext>
            </p:extLst>
          </p:nvPr>
        </p:nvGraphicFramePr>
        <p:xfrm>
          <a:off x="6016083" y="990600"/>
          <a:ext cx="3810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083" y="990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17093" name="Group 5"/>
          <p:cNvGraphicFramePr>
            <a:graphicFrameLocks noGrp="1"/>
          </p:cNvGraphicFramePr>
          <p:nvPr>
            <p:extLst>
              <p:ext uri="{D42A27DB-BD31-4B8C-83A1-F6EECF244321}">
                <p14:modId xmlns:p14="http://schemas.microsoft.com/office/powerpoint/2010/main" val="3936070792"/>
              </p:ext>
            </p:extLst>
          </p:nvPr>
        </p:nvGraphicFramePr>
        <p:xfrm>
          <a:off x="1371600" y="1952034"/>
          <a:ext cx="5791200" cy="1997838"/>
        </p:xfrm>
        <a:graphic>
          <a:graphicData uri="http://schemas.openxmlformats.org/drawingml/2006/table">
            <a:tbl>
              <a:tblPr/>
              <a:tblGrid>
                <a:gridCol w="1930400">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Period</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YTM</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128"/>
                          <a:cs typeface="Calibri"/>
                        </a:rPr>
                        <a:t>Forward Rates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1 Year</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3.67%</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3.67%</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2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3.56%</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3.45%</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mn-lt"/>
                          <a:ea typeface="ＭＳ Ｐゴシック" charset="-128"/>
                          <a:cs typeface="Calibri"/>
                        </a:rPr>
                        <a:t>3 Years</a:t>
                      </a:r>
                      <a:endParaRPr kumimoji="0" lang="en-US" sz="2000" b="0" i="0" u="none" strike="noStrike" cap="none" normalizeH="0" baseline="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3.61%</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cs typeface="Calibri"/>
                        </a:rPr>
                        <a:t>3.71%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5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3.45%</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3B1CF8D-C07C-B94B-9418-651333F03F40}"/>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extLst>
      <p:ext uri="{BB962C8B-B14F-4D97-AF65-F5344CB8AC3E}">
        <p14:creationId xmlns:p14="http://schemas.microsoft.com/office/powerpoint/2010/main" val="87820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21709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b="1" dirty="0" err="1">
                <a:ea typeface="ＭＳ Ｐゴシック" charset="0"/>
                <a:cs typeface="ＭＳ Ｐゴシック" charset="0"/>
              </a:rPr>
              <a:t>YTM</a:t>
            </a:r>
            <a:r>
              <a:rPr lang="en-US" b="1" dirty="0">
                <a:ea typeface="ＭＳ Ｐゴシック" charset="0"/>
                <a:cs typeface="ＭＳ Ｐゴシック" charset="0"/>
              </a:rPr>
              <a:t> and Bond Value</a:t>
            </a:r>
            <a:endParaRPr lang="en-US" dirty="0">
              <a:ea typeface="ＭＳ Ｐゴシック" charset="0"/>
              <a:cs typeface="ＭＳ Ｐゴシック" charset="0"/>
            </a:endParaRPr>
          </a:p>
        </p:txBody>
      </p:sp>
      <p:sp>
        <p:nvSpPr>
          <p:cNvPr id="43059" name="Footer Placeholder 5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43012" name="Line 3"/>
          <p:cNvSpPr>
            <a:spLocks noChangeShapeType="1"/>
          </p:cNvSpPr>
          <p:nvPr/>
        </p:nvSpPr>
        <p:spPr bwMode="auto">
          <a:xfrm>
            <a:off x="1258890" y="1354140"/>
            <a:ext cx="1587" cy="38639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3" name="Line 4"/>
          <p:cNvSpPr>
            <a:spLocks noChangeShapeType="1"/>
          </p:cNvSpPr>
          <p:nvPr/>
        </p:nvSpPr>
        <p:spPr bwMode="auto">
          <a:xfrm>
            <a:off x="1220788" y="5218115"/>
            <a:ext cx="38100" cy="31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4" name="Line 5"/>
          <p:cNvSpPr>
            <a:spLocks noChangeShapeType="1"/>
          </p:cNvSpPr>
          <p:nvPr/>
        </p:nvSpPr>
        <p:spPr bwMode="auto">
          <a:xfrm>
            <a:off x="1201738" y="4459290"/>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5" name="Line 6"/>
          <p:cNvSpPr>
            <a:spLocks noChangeShapeType="1"/>
          </p:cNvSpPr>
          <p:nvPr/>
        </p:nvSpPr>
        <p:spPr bwMode="auto">
          <a:xfrm>
            <a:off x="1201738" y="3668715"/>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6" name="Line 7"/>
          <p:cNvSpPr>
            <a:spLocks noChangeShapeType="1"/>
          </p:cNvSpPr>
          <p:nvPr/>
        </p:nvSpPr>
        <p:spPr bwMode="auto">
          <a:xfrm>
            <a:off x="1201738" y="2905125"/>
            <a:ext cx="38100" cy="15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7" name="Line 8"/>
          <p:cNvSpPr>
            <a:spLocks noChangeShapeType="1"/>
          </p:cNvSpPr>
          <p:nvPr/>
        </p:nvSpPr>
        <p:spPr bwMode="auto">
          <a:xfrm>
            <a:off x="1201738" y="2130425"/>
            <a:ext cx="38100" cy="15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8" name="Line 9"/>
          <p:cNvSpPr>
            <a:spLocks noChangeShapeType="1"/>
          </p:cNvSpPr>
          <p:nvPr/>
        </p:nvSpPr>
        <p:spPr bwMode="auto">
          <a:xfrm>
            <a:off x="1201738" y="1354140"/>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9" name="Line 10"/>
          <p:cNvSpPr>
            <a:spLocks noChangeShapeType="1"/>
          </p:cNvSpPr>
          <p:nvPr/>
        </p:nvSpPr>
        <p:spPr bwMode="auto">
          <a:xfrm>
            <a:off x="1258888" y="5218115"/>
            <a:ext cx="6742112" cy="31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0" name="Line 11"/>
          <p:cNvSpPr>
            <a:spLocks noChangeShapeType="1"/>
          </p:cNvSpPr>
          <p:nvPr/>
        </p:nvSpPr>
        <p:spPr bwMode="auto">
          <a:xfrm flipV="1">
            <a:off x="1258890" y="5218115"/>
            <a:ext cx="1587" cy="476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1" name="Line 12"/>
          <p:cNvSpPr>
            <a:spLocks noChangeShapeType="1"/>
          </p:cNvSpPr>
          <p:nvPr/>
        </p:nvSpPr>
        <p:spPr bwMode="auto">
          <a:xfrm flipV="1">
            <a:off x="1935165"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2" name="Line 13"/>
          <p:cNvSpPr>
            <a:spLocks noChangeShapeType="1"/>
          </p:cNvSpPr>
          <p:nvPr/>
        </p:nvSpPr>
        <p:spPr bwMode="auto">
          <a:xfrm flipV="1">
            <a:off x="2611440"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3" name="Line 14"/>
          <p:cNvSpPr>
            <a:spLocks noChangeShapeType="1"/>
          </p:cNvSpPr>
          <p:nvPr/>
        </p:nvSpPr>
        <p:spPr bwMode="auto">
          <a:xfrm flipV="1">
            <a:off x="3278190"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4" name="Line 15"/>
          <p:cNvSpPr>
            <a:spLocks noChangeShapeType="1"/>
          </p:cNvSpPr>
          <p:nvPr/>
        </p:nvSpPr>
        <p:spPr bwMode="auto">
          <a:xfrm flipV="1">
            <a:off x="3954465"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5" name="Line 16"/>
          <p:cNvSpPr>
            <a:spLocks noChangeShapeType="1"/>
          </p:cNvSpPr>
          <p:nvPr/>
        </p:nvSpPr>
        <p:spPr bwMode="auto">
          <a:xfrm flipV="1">
            <a:off x="462915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6" name="Line 17"/>
          <p:cNvSpPr>
            <a:spLocks noChangeShapeType="1"/>
          </p:cNvSpPr>
          <p:nvPr/>
        </p:nvSpPr>
        <p:spPr bwMode="auto">
          <a:xfrm flipV="1">
            <a:off x="5305425"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7" name="Line 18"/>
          <p:cNvSpPr>
            <a:spLocks noChangeShapeType="1"/>
          </p:cNvSpPr>
          <p:nvPr/>
        </p:nvSpPr>
        <p:spPr bwMode="auto">
          <a:xfrm flipV="1">
            <a:off x="598170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8" name="Line 19"/>
          <p:cNvSpPr>
            <a:spLocks noChangeShapeType="1"/>
          </p:cNvSpPr>
          <p:nvPr/>
        </p:nvSpPr>
        <p:spPr bwMode="auto">
          <a:xfrm flipV="1">
            <a:off x="664845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9" name="Line 20"/>
          <p:cNvSpPr>
            <a:spLocks noChangeShapeType="1"/>
          </p:cNvSpPr>
          <p:nvPr/>
        </p:nvSpPr>
        <p:spPr bwMode="auto">
          <a:xfrm flipV="1">
            <a:off x="7324725"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30" name="Line 21"/>
          <p:cNvSpPr>
            <a:spLocks noChangeShapeType="1"/>
          </p:cNvSpPr>
          <p:nvPr/>
        </p:nvSpPr>
        <p:spPr bwMode="auto">
          <a:xfrm flipV="1">
            <a:off x="800100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31" name="Rectangle 22"/>
          <p:cNvSpPr>
            <a:spLocks noChangeArrowheads="1"/>
          </p:cNvSpPr>
          <p:nvPr/>
        </p:nvSpPr>
        <p:spPr bwMode="auto">
          <a:xfrm>
            <a:off x="725488" y="5083177"/>
            <a:ext cx="3048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800</a:t>
            </a:r>
          </a:p>
        </p:txBody>
      </p:sp>
      <p:sp>
        <p:nvSpPr>
          <p:cNvPr id="43032" name="Rectangle 23"/>
          <p:cNvSpPr>
            <a:spLocks noChangeArrowheads="1"/>
          </p:cNvSpPr>
          <p:nvPr/>
        </p:nvSpPr>
        <p:spPr bwMode="auto">
          <a:xfrm>
            <a:off x="658813" y="4308477"/>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1000</a:t>
            </a:r>
          </a:p>
        </p:txBody>
      </p:sp>
      <p:sp>
        <p:nvSpPr>
          <p:cNvPr id="43033" name="Rectangle 24"/>
          <p:cNvSpPr>
            <a:spLocks noChangeArrowheads="1"/>
          </p:cNvSpPr>
          <p:nvPr/>
        </p:nvSpPr>
        <p:spPr bwMode="auto">
          <a:xfrm>
            <a:off x="658813" y="3532190"/>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1100</a:t>
            </a:r>
          </a:p>
        </p:txBody>
      </p:sp>
      <p:sp>
        <p:nvSpPr>
          <p:cNvPr id="43034" name="Rectangle 25"/>
          <p:cNvSpPr>
            <a:spLocks noChangeArrowheads="1"/>
          </p:cNvSpPr>
          <p:nvPr/>
        </p:nvSpPr>
        <p:spPr bwMode="auto">
          <a:xfrm>
            <a:off x="658813" y="2770190"/>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1200</a:t>
            </a:r>
          </a:p>
        </p:txBody>
      </p:sp>
      <p:sp>
        <p:nvSpPr>
          <p:cNvPr id="43035" name="Rectangle 26"/>
          <p:cNvSpPr>
            <a:spLocks noChangeArrowheads="1"/>
          </p:cNvSpPr>
          <p:nvPr/>
        </p:nvSpPr>
        <p:spPr bwMode="auto">
          <a:xfrm>
            <a:off x="658813" y="1993902"/>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1300</a:t>
            </a:r>
          </a:p>
        </p:txBody>
      </p:sp>
      <p:sp>
        <p:nvSpPr>
          <p:cNvPr id="43036" name="Rectangle 27"/>
          <p:cNvSpPr>
            <a:spLocks noChangeArrowheads="1"/>
          </p:cNvSpPr>
          <p:nvPr/>
        </p:nvSpPr>
        <p:spPr bwMode="auto">
          <a:xfrm>
            <a:off x="558800" y="1219202"/>
            <a:ext cx="5080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$1400</a:t>
            </a:r>
          </a:p>
        </p:txBody>
      </p:sp>
      <p:sp>
        <p:nvSpPr>
          <p:cNvPr id="43037" name="Rectangle 28"/>
          <p:cNvSpPr>
            <a:spLocks noChangeArrowheads="1"/>
          </p:cNvSpPr>
          <p:nvPr/>
        </p:nvSpPr>
        <p:spPr bwMode="auto">
          <a:xfrm>
            <a:off x="1230313" y="5348290"/>
            <a:ext cx="101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a:t>
            </a:r>
          </a:p>
        </p:txBody>
      </p:sp>
      <p:sp>
        <p:nvSpPr>
          <p:cNvPr id="43038" name="Rectangle 29"/>
          <p:cNvSpPr>
            <a:spLocks noChangeArrowheads="1"/>
          </p:cNvSpPr>
          <p:nvPr/>
        </p:nvSpPr>
        <p:spPr bwMode="auto">
          <a:xfrm>
            <a:off x="1820863"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0.01</a:t>
            </a:r>
          </a:p>
        </p:txBody>
      </p:sp>
      <p:sp>
        <p:nvSpPr>
          <p:cNvPr id="43039" name="Rectangle 30"/>
          <p:cNvSpPr>
            <a:spLocks noChangeArrowheads="1"/>
          </p:cNvSpPr>
          <p:nvPr/>
        </p:nvSpPr>
        <p:spPr bwMode="auto">
          <a:xfrm>
            <a:off x="2497138"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0.02</a:t>
            </a:r>
          </a:p>
        </p:txBody>
      </p:sp>
      <p:sp>
        <p:nvSpPr>
          <p:cNvPr id="43040" name="Rectangle 31"/>
          <p:cNvSpPr>
            <a:spLocks noChangeArrowheads="1"/>
          </p:cNvSpPr>
          <p:nvPr/>
        </p:nvSpPr>
        <p:spPr bwMode="auto">
          <a:xfrm>
            <a:off x="3163888"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0.03</a:t>
            </a:r>
          </a:p>
        </p:txBody>
      </p:sp>
      <p:sp>
        <p:nvSpPr>
          <p:cNvPr id="43041" name="Rectangle 32"/>
          <p:cNvSpPr>
            <a:spLocks noChangeArrowheads="1"/>
          </p:cNvSpPr>
          <p:nvPr/>
        </p:nvSpPr>
        <p:spPr bwMode="auto">
          <a:xfrm>
            <a:off x="3840163"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0.04</a:t>
            </a:r>
          </a:p>
        </p:txBody>
      </p:sp>
      <p:sp>
        <p:nvSpPr>
          <p:cNvPr id="43042" name="Rectangle 33"/>
          <p:cNvSpPr>
            <a:spLocks noChangeArrowheads="1"/>
          </p:cNvSpPr>
          <p:nvPr/>
        </p:nvSpPr>
        <p:spPr bwMode="auto">
          <a:xfrm>
            <a:off x="451485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0.05</a:t>
            </a:r>
          </a:p>
        </p:txBody>
      </p:sp>
      <p:sp>
        <p:nvSpPr>
          <p:cNvPr id="43043" name="Rectangle 34"/>
          <p:cNvSpPr>
            <a:spLocks noChangeArrowheads="1"/>
          </p:cNvSpPr>
          <p:nvPr/>
        </p:nvSpPr>
        <p:spPr bwMode="auto">
          <a:xfrm>
            <a:off x="5191125"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0.06</a:t>
            </a:r>
          </a:p>
        </p:txBody>
      </p:sp>
      <p:sp>
        <p:nvSpPr>
          <p:cNvPr id="43044" name="Rectangle 35"/>
          <p:cNvSpPr>
            <a:spLocks noChangeArrowheads="1"/>
          </p:cNvSpPr>
          <p:nvPr/>
        </p:nvSpPr>
        <p:spPr bwMode="auto">
          <a:xfrm>
            <a:off x="586740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0.07</a:t>
            </a:r>
          </a:p>
        </p:txBody>
      </p:sp>
      <p:sp>
        <p:nvSpPr>
          <p:cNvPr id="43045" name="Rectangle 36"/>
          <p:cNvSpPr>
            <a:spLocks noChangeArrowheads="1"/>
          </p:cNvSpPr>
          <p:nvPr/>
        </p:nvSpPr>
        <p:spPr bwMode="auto">
          <a:xfrm>
            <a:off x="653415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0.08</a:t>
            </a:r>
          </a:p>
        </p:txBody>
      </p:sp>
      <p:sp>
        <p:nvSpPr>
          <p:cNvPr id="43046" name="Rectangle 37"/>
          <p:cNvSpPr>
            <a:spLocks noChangeArrowheads="1"/>
          </p:cNvSpPr>
          <p:nvPr/>
        </p:nvSpPr>
        <p:spPr bwMode="auto">
          <a:xfrm>
            <a:off x="7210425"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0.09</a:t>
            </a:r>
          </a:p>
        </p:txBody>
      </p:sp>
      <p:sp>
        <p:nvSpPr>
          <p:cNvPr id="43047" name="Rectangle 38"/>
          <p:cNvSpPr>
            <a:spLocks noChangeArrowheads="1"/>
          </p:cNvSpPr>
          <p:nvPr/>
        </p:nvSpPr>
        <p:spPr bwMode="auto">
          <a:xfrm>
            <a:off x="7915275" y="5348290"/>
            <a:ext cx="2540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0.1</a:t>
            </a:r>
          </a:p>
        </p:txBody>
      </p:sp>
      <p:sp>
        <p:nvSpPr>
          <p:cNvPr id="43048" name="Rectangle 39"/>
          <p:cNvSpPr>
            <a:spLocks noChangeArrowheads="1"/>
          </p:cNvSpPr>
          <p:nvPr/>
        </p:nvSpPr>
        <p:spPr bwMode="auto">
          <a:xfrm>
            <a:off x="7144328" y="5532666"/>
            <a:ext cx="103265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400" b="1" dirty="0">
                <a:latin typeface="+mn-lt"/>
              </a:rPr>
              <a:t>Discount Rate</a:t>
            </a:r>
            <a:endParaRPr lang="en-US" sz="1400" dirty="0">
              <a:latin typeface="+mn-lt"/>
            </a:endParaRPr>
          </a:p>
        </p:txBody>
      </p:sp>
      <p:sp>
        <p:nvSpPr>
          <p:cNvPr id="43049" name="Rectangle 40"/>
          <p:cNvSpPr>
            <a:spLocks noChangeArrowheads="1"/>
          </p:cNvSpPr>
          <p:nvPr/>
        </p:nvSpPr>
        <p:spPr bwMode="auto">
          <a:xfrm rot="-5400000">
            <a:off x="-111919" y="2086769"/>
            <a:ext cx="12779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223273" name="Line 41"/>
          <p:cNvSpPr>
            <a:spLocks noChangeShapeType="1"/>
          </p:cNvSpPr>
          <p:nvPr/>
        </p:nvSpPr>
        <p:spPr bwMode="auto">
          <a:xfrm>
            <a:off x="1219200" y="4460877"/>
            <a:ext cx="6623050" cy="34925"/>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nvGrpSpPr>
          <p:cNvPr id="2" name="Group 42"/>
          <p:cNvGrpSpPr>
            <a:grpSpLocks/>
          </p:cNvGrpSpPr>
          <p:nvPr/>
        </p:nvGrpSpPr>
        <p:grpSpPr bwMode="auto">
          <a:xfrm>
            <a:off x="5251450" y="4495802"/>
            <a:ext cx="609600" cy="765175"/>
            <a:chOff x="3888" y="1680"/>
            <a:chExt cx="384" cy="1284"/>
          </a:xfrm>
        </p:grpSpPr>
        <p:sp>
          <p:nvSpPr>
            <p:cNvPr id="43060" name="Line 43"/>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3061" name="Text Box 44"/>
            <p:cNvSpPr txBox="1">
              <a:spLocks noChangeArrowheads="1"/>
            </p:cNvSpPr>
            <p:nvPr/>
          </p:nvSpPr>
          <p:spPr bwMode="auto">
            <a:xfrm>
              <a:off x="3888" y="2399"/>
              <a:ext cx="384" cy="5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600" b="1">
                  <a:latin typeface="Times New Roman" charset="0"/>
                </a:rPr>
                <a:t>6 3/8</a:t>
              </a:r>
              <a:endParaRPr lang="en-US" sz="1600">
                <a:latin typeface="Times New Roman" charset="0"/>
              </a:endParaRPr>
            </a:p>
          </p:txBody>
        </p:sp>
      </p:grpSp>
      <p:sp>
        <p:nvSpPr>
          <p:cNvPr id="223277" name="Text Box 45"/>
          <p:cNvSpPr txBox="1">
            <a:spLocks noChangeArrowheads="1"/>
          </p:cNvSpPr>
          <p:nvPr/>
        </p:nvSpPr>
        <p:spPr bwMode="auto">
          <a:xfrm>
            <a:off x="1798638" y="1965327"/>
            <a:ext cx="4794250" cy="71437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&lt; Coupon</a:t>
            </a:r>
            <a:r>
              <a:rPr lang="en-US" sz="2000" dirty="0">
                <a:solidFill>
                  <a:srgbClr val="010004"/>
                </a:solidFill>
                <a:latin typeface="Calibri"/>
              </a:rPr>
              <a:t>, the bond trades at a </a:t>
            </a:r>
            <a:r>
              <a:rPr lang="en-US" sz="2000" b="1" dirty="0">
                <a:solidFill>
                  <a:srgbClr val="010004"/>
                </a:solidFill>
                <a:latin typeface="Calibri"/>
              </a:rPr>
              <a:t>premium:     Price &gt; Face</a:t>
            </a:r>
            <a:r>
              <a:rPr lang="en-US" sz="2000" dirty="0">
                <a:latin typeface="Calibri"/>
              </a:rPr>
              <a:t>.</a:t>
            </a:r>
            <a:endParaRPr lang="en-US" sz="2400" dirty="0">
              <a:latin typeface="Calibri"/>
            </a:endParaRPr>
          </a:p>
        </p:txBody>
      </p:sp>
      <p:sp>
        <p:nvSpPr>
          <p:cNvPr id="223278" name="Text Box 46"/>
          <p:cNvSpPr txBox="1">
            <a:spLocks noChangeArrowheads="1"/>
          </p:cNvSpPr>
          <p:nvPr/>
        </p:nvSpPr>
        <p:spPr bwMode="auto">
          <a:xfrm>
            <a:off x="4032250" y="3276600"/>
            <a:ext cx="4654550" cy="7747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 Coupon</a:t>
            </a:r>
            <a:r>
              <a:rPr lang="en-US" sz="2000" dirty="0">
                <a:solidFill>
                  <a:srgbClr val="010004"/>
                </a:solidFill>
                <a:latin typeface="Calibri"/>
              </a:rPr>
              <a:t>, the bond trades at </a:t>
            </a:r>
            <a:r>
              <a:rPr lang="en-US" sz="2000" b="1" dirty="0">
                <a:solidFill>
                  <a:srgbClr val="010004"/>
                </a:solidFill>
                <a:latin typeface="Calibri"/>
              </a:rPr>
              <a:t>par: 	Price = Face</a:t>
            </a:r>
            <a:r>
              <a:rPr lang="en-US" sz="2400" dirty="0">
                <a:latin typeface="Times New Roman" charset="0"/>
              </a:rPr>
              <a:t>.</a:t>
            </a:r>
          </a:p>
        </p:txBody>
      </p:sp>
      <p:sp>
        <p:nvSpPr>
          <p:cNvPr id="223279" name="Text Box 47"/>
          <p:cNvSpPr txBox="1">
            <a:spLocks noChangeArrowheads="1"/>
          </p:cNvSpPr>
          <p:nvPr/>
        </p:nvSpPr>
        <p:spPr bwMode="auto">
          <a:xfrm>
            <a:off x="534228" y="5838167"/>
            <a:ext cx="8533572" cy="46166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&gt; Coupon</a:t>
            </a:r>
            <a:r>
              <a:rPr lang="en-US" sz="2000" dirty="0">
                <a:solidFill>
                  <a:srgbClr val="010004"/>
                </a:solidFill>
                <a:latin typeface="Calibri"/>
              </a:rPr>
              <a:t>, the bond trades at a </a:t>
            </a:r>
            <a:r>
              <a:rPr lang="en-US" sz="2000" b="1" dirty="0">
                <a:solidFill>
                  <a:srgbClr val="010004"/>
                </a:solidFill>
                <a:latin typeface="Calibri"/>
              </a:rPr>
              <a:t>discount:    Price &lt; Face</a:t>
            </a:r>
            <a:r>
              <a:rPr lang="en-US" sz="2400" dirty="0">
                <a:solidFill>
                  <a:srgbClr val="010004"/>
                </a:solidFill>
                <a:latin typeface="Calibri"/>
              </a:rPr>
              <a:t>.</a:t>
            </a:r>
          </a:p>
        </p:txBody>
      </p:sp>
      <p:sp>
        <p:nvSpPr>
          <p:cNvPr id="223280" name="Arc 48"/>
          <p:cNvSpPr>
            <a:spLocks/>
          </p:cNvSpPr>
          <p:nvPr/>
        </p:nvSpPr>
        <p:spPr bwMode="auto">
          <a:xfrm flipH="1">
            <a:off x="1295746" y="1636713"/>
            <a:ext cx="7239000" cy="2971800"/>
          </a:xfrm>
          <a:custGeom>
            <a:avLst/>
            <a:gdLst>
              <a:gd name="T0" fmla="*/ 2147483647 w 20634"/>
              <a:gd name="T1" fmla="*/ 2147483647 h 20900"/>
              <a:gd name="T2" fmla="*/ 2147483647 w 20634"/>
              <a:gd name="T3" fmla="*/ 2147483647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3056" name="Line 49"/>
          <p:cNvSpPr>
            <a:spLocks noChangeShapeType="1"/>
          </p:cNvSpPr>
          <p:nvPr/>
        </p:nvSpPr>
        <p:spPr bwMode="auto">
          <a:xfrm flipH="1">
            <a:off x="2584450" y="2743200"/>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3057" name="Line 50"/>
          <p:cNvSpPr>
            <a:spLocks noChangeShapeType="1"/>
          </p:cNvSpPr>
          <p:nvPr/>
        </p:nvSpPr>
        <p:spPr bwMode="auto">
          <a:xfrm flipH="1">
            <a:off x="5480050" y="4038600"/>
            <a:ext cx="228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3058" name="Line 51"/>
          <p:cNvSpPr>
            <a:spLocks noChangeShapeType="1"/>
          </p:cNvSpPr>
          <p:nvPr/>
        </p:nvSpPr>
        <p:spPr bwMode="auto">
          <a:xfrm flipV="1">
            <a:off x="6242050" y="4648200"/>
            <a:ext cx="2286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F1605E3B-D97E-0041-84EA-3F15CE93A9ED}"/>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extLst>
      <p:ext uri="{BB962C8B-B14F-4D97-AF65-F5344CB8AC3E}">
        <p14:creationId xmlns:p14="http://schemas.microsoft.com/office/powerpoint/2010/main" val="183774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80"/>
                                        </p:tgtEl>
                                        <p:attrNameLst>
                                          <p:attrName>style.visibility</p:attrName>
                                        </p:attrNameLst>
                                      </p:cBhvr>
                                      <p:to>
                                        <p:strVal val="visible"/>
                                      </p:to>
                                    </p:set>
                                    <p:animEffect transition="in" filter="wipe(up)">
                                      <p:cBhvr>
                                        <p:cTn id="7" dur="500"/>
                                        <p:tgtEl>
                                          <p:spTgt spid="22328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3273"/>
                                        </p:tgtEl>
                                        <p:attrNameLst>
                                          <p:attrName>style.visibility</p:attrName>
                                        </p:attrNameLst>
                                      </p:cBhvr>
                                      <p:to>
                                        <p:strVal val="visible"/>
                                      </p:to>
                                    </p:set>
                                    <p:animEffect transition="in" filter="wipe(right)">
                                      <p:cBhvr>
                                        <p:cTn id="15" dur="500"/>
                                        <p:tgtEl>
                                          <p:spTgt spid="2232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2232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0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2232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22327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3" grpId="0" animBg="1"/>
      <p:bldP spid="223277" grpId="1" animBg="1"/>
      <p:bldP spid="223278" grpId="1" animBg="1"/>
      <p:bldP spid="223279" grpId="1" animBg="1"/>
      <p:bldP spid="223280" grpId="0" animBg="1"/>
      <p:bldP spid="43056" grpId="0" animBg="1"/>
      <p:bldP spid="43057" grpId="0" animBg="1"/>
      <p:bldP spid="4305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what way are U.S. treasuries risk-free?</a:t>
            </a:r>
          </a:p>
          <a:p>
            <a:endParaRPr lang="en-US" dirty="0"/>
          </a:p>
          <a:p>
            <a:r>
              <a:rPr lang="en-US" dirty="0"/>
              <a:t>In what way are U.S. treasuries </a:t>
            </a:r>
            <a:r>
              <a:rPr lang="en-US" i="1" dirty="0"/>
              <a:t>not</a:t>
            </a:r>
            <a:r>
              <a:rPr lang="en-US" dirty="0"/>
              <a:t> risk-free?</a:t>
            </a:r>
          </a:p>
        </p:txBody>
      </p:sp>
      <p:sp>
        <p:nvSpPr>
          <p:cNvPr id="3" name="Title 2"/>
          <p:cNvSpPr>
            <a:spLocks noGrp="1"/>
          </p:cNvSpPr>
          <p:nvPr>
            <p:ph type="title"/>
          </p:nvPr>
        </p:nvSpPr>
        <p:spPr/>
        <p:txBody>
          <a:bodyPr/>
          <a:lstStyle/>
          <a:p>
            <a:r>
              <a:rPr lang="en-US" dirty="0">
                <a:solidFill>
                  <a:srgbClr val="FF0000"/>
                </a:solidFill>
              </a:rPr>
              <a:t>Query: </a:t>
            </a:r>
            <a:r>
              <a:rPr lang="en-US" dirty="0"/>
              <a:t>Are U.S. Treasuries Risk-Free?</a:t>
            </a:r>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EC3C77E5-4DF5-CA43-BD68-4B40652BC000}"/>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extLst>
      <p:ext uri="{BB962C8B-B14F-4D97-AF65-F5344CB8AC3E}">
        <p14:creationId xmlns:p14="http://schemas.microsoft.com/office/powerpoint/2010/main" val="6746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8"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29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a:buFontTx/>
              <a:buNone/>
            </a:pPr>
            <a:r>
              <a:rPr lang="en-US">
                <a:ea typeface="ＭＳ Ｐゴシック" charset="0"/>
                <a:cs typeface="ＭＳ Ｐゴシック" charset="0"/>
              </a:rPr>
              <a:t> </a:t>
            </a:r>
          </a:p>
        </p:txBody>
      </p:sp>
      <p:sp>
        <p:nvSpPr>
          <p:cNvPr id="44035"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a:t>
            </a:r>
          </a:p>
        </p:txBody>
      </p:sp>
      <p:sp>
        <p:nvSpPr>
          <p:cNvPr id="44068"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5284" name="Group 4"/>
          <p:cNvGraphicFramePr>
            <a:graphicFrameLocks noGrp="1"/>
          </p:cNvGraphicFramePr>
          <p:nvPr>
            <p:extLst>
              <p:ext uri="{D42A27DB-BD31-4B8C-83A1-F6EECF244321}">
                <p14:modId xmlns:p14="http://schemas.microsoft.com/office/powerpoint/2010/main" val="1113568886"/>
              </p:ext>
            </p:extLst>
          </p:nvPr>
        </p:nvGraphicFramePr>
        <p:xfrm>
          <a:off x="533400" y="2590802"/>
          <a:ext cx="7696200" cy="3016453"/>
        </p:xfrm>
        <a:graphic>
          <a:graphicData uri="http://schemas.openxmlformats.org/drawingml/2006/table">
            <a:tbl>
              <a:tblPr/>
              <a:tblGrid>
                <a:gridCol w="190500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34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YTM</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8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Bond</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0</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1</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4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E27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Price 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 Price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1"/>
                  </a:ext>
                </a:extLst>
              </a:tr>
              <a:tr h="79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1-year, 9% Ann. Coupon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1038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1018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-19.30</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-1.86%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5-year, 9% Ann. Coupon</a:t>
                      </a: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1173</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1082</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-90.99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-7.76%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539578" y="939282"/>
            <a:ext cx="7696200" cy="1200328"/>
          </a:xfrm>
          <a:prstGeom prst="rect">
            <a:avLst/>
          </a:prstGeom>
          <a:noFill/>
          <a:ln>
            <a:solidFill>
              <a:schemeClr val="tx1">
                <a:alpha val="97000"/>
              </a:schemeClr>
            </a:solidFill>
          </a:ln>
        </p:spPr>
        <p:txBody>
          <a:bodyPr wrap="square" rtlCol="0">
            <a:spAutoFit/>
          </a:bodyPr>
          <a:lstStyle/>
          <a:p>
            <a:pPr marL="285750" indent="-285750">
              <a:buFont typeface="Arial"/>
              <a:buChar char="•"/>
            </a:pPr>
            <a:r>
              <a:rPr lang="en-US" sz="2400" b="1" dirty="0"/>
              <a:t>Bond 1 </a:t>
            </a:r>
            <a:r>
              <a:rPr lang="en-US" sz="2400" dirty="0"/>
              <a:t>CFs:  1090</a:t>
            </a:r>
          </a:p>
          <a:p>
            <a:pPr marL="285750" indent="-285750">
              <a:buFont typeface="Arial"/>
              <a:buChar char="•"/>
            </a:pPr>
            <a:endParaRPr lang="en-US" sz="2400" dirty="0"/>
          </a:p>
          <a:p>
            <a:pPr marL="285750" indent="-285750">
              <a:buFont typeface="Arial"/>
              <a:buChar char="•"/>
            </a:pPr>
            <a:r>
              <a:rPr lang="en-US" sz="2400" b="1" dirty="0"/>
              <a:t>Bond 2 </a:t>
            </a:r>
            <a:r>
              <a:rPr lang="en-US" sz="2400" dirty="0"/>
              <a:t>CFs:  90, 90, 90, 90, and 1090</a:t>
            </a:r>
          </a:p>
        </p:txBody>
      </p:sp>
      <p:sp>
        <p:nvSpPr>
          <p:cNvPr id="3" name="Slide Number Placeholder 2">
            <a:extLst>
              <a:ext uri="{FF2B5EF4-FFF2-40B4-BE49-F238E27FC236}">
                <a16:creationId xmlns:a16="http://schemas.microsoft.com/office/drawing/2014/main" id="{940FEDF5-F383-274B-AADD-C6EDF76B5F06}"/>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extLst>
      <p:ext uri="{BB962C8B-B14F-4D97-AF65-F5344CB8AC3E}">
        <p14:creationId xmlns:p14="http://schemas.microsoft.com/office/powerpoint/2010/main" val="36556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a:t>
            </a:r>
          </a:p>
        </p:txBody>
      </p:sp>
      <p:sp>
        <p:nvSpPr>
          <p:cNvPr id="4506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pic>
        <p:nvPicPr>
          <p:cNvPr id="45059" name="Picture 4" descr="fig05_03AP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676400"/>
            <a:ext cx="6110288" cy="443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C265FE4-7C5D-FF46-A762-D08C4BF9A01B}"/>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extLst>
      <p:ext uri="{BB962C8B-B14F-4D97-AF65-F5344CB8AC3E}">
        <p14:creationId xmlns:p14="http://schemas.microsoft.com/office/powerpoint/2010/main" val="2523235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a:lnSpc>
                <a:spcPct val="90000"/>
              </a:lnSpc>
            </a:pPr>
            <a:r>
              <a:rPr lang="en-US" sz="2800" b="1" dirty="0">
                <a:ea typeface="ＭＳ Ｐゴシック" charset="0"/>
                <a:cs typeface="ＭＳ Ｐゴシック" charset="0"/>
              </a:rPr>
              <a:t>Macaulay Duration</a:t>
            </a:r>
            <a:r>
              <a:rPr lang="en-US" sz="2800" dirty="0">
                <a:ea typeface="ＭＳ Ｐゴシック" charset="0"/>
                <a:cs typeface="ＭＳ Ｐゴシック" charset="0"/>
              </a:rPr>
              <a:t>:  weighted average term to maturity using the </a:t>
            </a:r>
            <a:r>
              <a:rPr lang="en-US" sz="2800" i="1" dirty="0">
                <a:ea typeface="ＭＳ Ｐゴシック" charset="0"/>
                <a:cs typeface="ＭＳ Ｐゴシック" charset="0"/>
              </a:rPr>
              <a:t>present values</a:t>
            </a:r>
            <a:r>
              <a:rPr lang="en-US" sz="2800" dirty="0">
                <a:ea typeface="ＭＳ Ｐゴシック" charset="0"/>
                <a:cs typeface="ＭＳ Ｐゴシック" charset="0"/>
              </a:rPr>
              <a:t> of a bond’s CFs</a:t>
            </a: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r>
              <a:rPr lang="en-US" sz="2800" dirty="0">
                <a:ea typeface="ＭＳ Ｐゴシック" charset="0"/>
                <a:cs typeface="ＭＳ Ｐゴシック" charset="0"/>
              </a:rPr>
              <a:t> </a:t>
            </a: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p:txBody>
      </p:sp>
      <p:sp>
        <p:nvSpPr>
          <p:cNvPr id="227330"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	</a:t>
            </a:r>
          </a:p>
        </p:txBody>
      </p:sp>
      <p:sp>
        <p:nvSpPr>
          <p:cNvPr id="18438"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7332" name="Object 2"/>
          <p:cNvGraphicFramePr>
            <a:graphicFrameLocks noChangeAspect="1"/>
          </p:cNvGraphicFramePr>
          <p:nvPr>
            <p:extLst>
              <p:ext uri="{D42A27DB-BD31-4B8C-83A1-F6EECF244321}">
                <p14:modId xmlns:p14="http://schemas.microsoft.com/office/powerpoint/2010/main" val="1130394900"/>
              </p:ext>
            </p:extLst>
          </p:nvPr>
        </p:nvGraphicFramePr>
        <p:xfrm>
          <a:off x="651479" y="2613932"/>
          <a:ext cx="8221663" cy="825500"/>
        </p:xfrm>
        <a:graphic>
          <a:graphicData uri="http://schemas.openxmlformats.org/presentationml/2006/ole">
            <mc:AlternateContent xmlns:mc="http://schemas.openxmlformats.org/markup-compatibility/2006">
              <mc:Choice xmlns:v="urn:schemas-microsoft-com:vml" Requires="v">
                <p:oleObj name="Equation" r:id="rId3" imgW="3986280" imgH="356400" progId="Equation.3">
                  <p:embed/>
                </p:oleObj>
              </mc:Choice>
              <mc:Fallback>
                <p:oleObj name="Equation" r:id="rId3" imgW="3986280" imgH="356400" progId="Equation.3">
                  <p:embed/>
                  <p:pic>
                    <p:nvPicPr>
                      <p:cNvPr id="0" name="Picture 4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79" y="2613932"/>
                        <a:ext cx="82216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1EB589C6-25BD-E24E-BDDB-C0A858A6DC27}"/>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extLst>
      <p:ext uri="{BB962C8B-B14F-4D97-AF65-F5344CB8AC3E}">
        <p14:creationId xmlns:p14="http://schemas.microsoft.com/office/powerpoint/2010/main" val="1615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p:bldP spid="2273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idx="1"/>
            <p:extLst>
              <p:ext uri="{D42A27DB-BD31-4B8C-83A1-F6EECF244321}">
                <p14:modId xmlns:p14="http://schemas.microsoft.com/office/powerpoint/2010/main" val="1717196738"/>
              </p:ext>
            </p:extLst>
          </p:nvPr>
        </p:nvGraphicFramePr>
        <p:xfrm>
          <a:off x="685800" y="914400"/>
          <a:ext cx="7848600" cy="2286000"/>
        </p:xfrm>
        <a:graphic>
          <a:graphicData uri="http://schemas.openxmlformats.org/presentationml/2006/ole">
            <mc:AlternateContent xmlns:mc="http://schemas.openxmlformats.org/markup-compatibility/2006">
              <mc:Choice xmlns:v="urn:schemas-microsoft-com:vml" Requires="v">
                <p:oleObj name="Worksheet" r:id="rId3" imgW="4991100" imgH="1460500" progId="Excel.Sheet.8">
                  <p:embed/>
                </p:oleObj>
              </mc:Choice>
              <mc:Fallback>
                <p:oleObj name="Worksheet" r:id="rId3" imgW="4991100" imgH="1460500" progId="Excel.Sheet.8">
                  <p:embed/>
                  <p:pic>
                    <p:nvPicPr>
                      <p:cNvPr id="0" name="Picture 46"/>
                      <p:cNvPicPr>
                        <a:picLocks noGrp="1" noChangeAspect="1" noChangeArrowheads="1"/>
                      </p:cNvPicPr>
                      <p:nvPr/>
                    </p:nvPicPr>
                    <p:blipFill>
                      <a:blip r:embed="rId4"/>
                      <a:srcRect/>
                      <a:stretch>
                        <a:fillRect/>
                      </a:stretch>
                    </p:blipFill>
                    <p:spPr bwMode="auto">
                      <a:xfrm>
                        <a:off x="685800" y="914400"/>
                        <a:ext cx="7848600" cy="2286000"/>
                      </a:xfrm>
                      <a:prstGeom prst="rect">
                        <a:avLst/>
                      </a:prstGeom>
                      <a:noFill/>
                      <a:effectLst/>
                    </p:spPr>
                  </p:pic>
                </p:oleObj>
              </mc:Fallback>
            </mc:AlternateContent>
          </a:graphicData>
        </a:graphic>
      </p:graphicFrame>
      <p:sp>
        <p:nvSpPr>
          <p:cNvPr id="19460" name="Rectangle 2"/>
          <p:cNvSpPr>
            <a:spLocks noGrp="1" noChangeArrowheads="1"/>
          </p:cNvSpPr>
          <p:nvPr>
            <p:ph type="title"/>
          </p:nvPr>
        </p:nvSpPr>
        <p:spPr/>
        <p:txBody>
          <a:bodyPr/>
          <a:lstStyle/>
          <a:p>
            <a:r>
              <a:rPr lang="en-US" b="1" dirty="0">
                <a:ea typeface="ＭＳ Ｐゴシック" charset="0"/>
                <a:cs typeface="ＭＳ Ｐゴシック" charset="0"/>
              </a:rPr>
              <a:t>Macaulay and Modified Duration Example</a:t>
            </a:r>
          </a:p>
        </p:txBody>
      </p:sp>
      <p:sp>
        <p:nvSpPr>
          <p:cNvPr id="1946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760754976"/>
              </p:ext>
            </p:extLst>
          </p:nvPr>
        </p:nvGraphicFramePr>
        <p:xfrm>
          <a:off x="424249" y="3962400"/>
          <a:ext cx="4114800" cy="2057401"/>
        </p:xfrm>
        <a:graphic>
          <a:graphicData uri="http://schemas.openxmlformats.org/presentationml/2006/ole">
            <mc:AlternateContent xmlns:mc="http://schemas.openxmlformats.org/markup-compatibility/2006">
              <mc:Choice xmlns:v="urn:schemas-microsoft-com:vml" Requires="v">
                <p:oleObj name="Worksheet" r:id="rId5" imgW="7175500" imgH="1955800" progId="Excel.Sheet.12">
                  <p:embed/>
                </p:oleObj>
              </mc:Choice>
              <mc:Fallback>
                <p:oleObj name="Worksheet" r:id="rId5" imgW="7175500" imgH="1955800" progId="Excel.Sheet.12">
                  <p:embed/>
                  <p:pic>
                    <p:nvPicPr>
                      <p:cNvPr id="0" name=""/>
                      <p:cNvPicPr/>
                      <p:nvPr/>
                    </p:nvPicPr>
                    <p:blipFill>
                      <a:blip r:embed="rId6"/>
                      <a:stretch>
                        <a:fillRect/>
                      </a:stretch>
                    </p:blipFill>
                    <p:spPr>
                      <a:xfrm>
                        <a:off x="424249" y="3962400"/>
                        <a:ext cx="4114800" cy="2057401"/>
                      </a:xfrm>
                      <a:prstGeom prst="rect">
                        <a:avLst/>
                      </a:prstGeom>
                    </p:spPr>
                  </p:pic>
                </p:oleObj>
              </mc:Fallback>
            </mc:AlternateContent>
          </a:graphicData>
        </a:graphic>
      </p:graphicFrame>
      <p:cxnSp>
        <p:nvCxnSpPr>
          <p:cNvPr id="6" name="Straight Connector 5"/>
          <p:cNvCxnSpPr/>
          <p:nvPr/>
        </p:nvCxnSpPr>
        <p:spPr>
          <a:xfrm>
            <a:off x="228600" y="3768536"/>
            <a:ext cx="88392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86200" y="3962398"/>
            <a:ext cx="0" cy="220980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518047431"/>
              </p:ext>
            </p:extLst>
          </p:nvPr>
        </p:nvGraphicFramePr>
        <p:xfrm>
          <a:off x="4422648" y="4038827"/>
          <a:ext cx="4264152" cy="1864143"/>
        </p:xfrm>
        <a:graphic>
          <a:graphicData uri="http://schemas.openxmlformats.org/presentationml/2006/ole">
            <mc:AlternateContent xmlns:mc="http://schemas.openxmlformats.org/markup-compatibility/2006">
              <mc:Choice xmlns:v="urn:schemas-microsoft-com:vml" Requires="v">
                <p:oleObj name="Worksheet" r:id="rId7" imgW="4191000" imgH="1435100" progId="Excel.Sheet.12">
                  <p:embed/>
                </p:oleObj>
              </mc:Choice>
              <mc:Fallback>
                <p:oleObj name="Worksheet" r:id="rId7" imgW="4191000" imgH="1435100" progId="Excel.Sheet.12">
                  <p:embed/>
                  <p:pic>
                    <p:nvPicPr>
                      <p:cNvPr id="0" name=""/>
                      <p:cNvPicPr/>
                      <p:nvPr/>
                    </p:nvPicPr>
                    <p:blipFill>
                      <a:blip r:embed="rId8"/>
                      <a:stretch>
                        <a:fillRect/>
                      </a:stretch>
                    </p:blipFill>
                    <p:spPr>
                      <a:xfrm>
                        <a:off x="4422648" y="4038827"/>
                        <a:ext cx="4264152" cy="1864143"/>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C1DCB7B-CD91-844C-9EAE-95F6619AAA3F}"/>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extLst>
      <p:ext uri="{BB962C8B-B14F-4D97-AF65-F5344CB8AC3E}">
        <p14:creationId xmlns:p14="http://schemas.microsoft.com/office/powerpoint/2010/main" val="8199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152400" y="533400"/>
            <a:ext cx="8689848" cy="5812064"/>
          </a:xfrm>
        </p:spPr>
        <p:txBody>
          <a:bodyPr/>
          <a:lstStyle/>
          <a:p>
            <a:pPr>
              <a:lnSpc>
                <a:spcPct val="90000"/>
              </a:lnSpc>
            </a:pPr>
            <a:r>
              <a:rPr lang="en-US" b="1" u="sng" dirty="0">
                <a:ea typeface="ＭＳ Ｐゴシック" charset="0"/>
                <a:cs typeface="ＭＳ Ｐゴシック" charset="0"/>
              </a:rPr>
              <a:t>Modified Duration</a:t>
            </a:r>
            <a:r>
              <a:rPr lang="en-US" dirty="0">
                <a:ea typeface="ＭＳ Ｐゴシック" charset="0"/>
                <a:cs typeface="ＭＳ Ｐゴシック" charset="0"/>
              </a:rPr>
              <a:t> (volatility):  </a:t>
            </a:r>
          </a:p>
          <a:p>
            <a:pPr lvl="1">
              <a:lnSpc>
                <a:spcPct val="90000"/>
              </a:lnSpc>
            </a:pPr>
            <a:r>
              <a:rPr lang="en-US" sz="2400" dirty="0">
                <a:ea typeface="ＭＳ Ｐゴシック" charset="0"/>
                <a:cs typeface="ＭＳ Ｐゴシック" charset="0"/>
              </a:rPr>
              <a:t>Modified Duration = Duration/(1+YTM)</a:t>
            </a:r>
          </a:p>
          <a:p>
            <a:pPr lvl="1">
              <a:lnSpc>
                <a:spcPct val="90000"/>
              </a:lnSpc>
            </a:pPr>
            <a:r>
              <a:rPr lang="en-US" sz="2400" dirty="0">
                <a:ea typeface="ＭＳ Ｐゴシック" charset="0"/>
                <a:cs typeface="ＭＳ Ｐゴシック" charset="0"/>
              </a:rPr>
              <a:t>∆ Bond Price ≈ -Modified Duration *Bond Price* ∆</a:t>
            </a:r>
            <a:r>
              <a:rPr lang="en-US" sz="2400" dirty="0" err="1">
                <a:ea typeface="ＭＳ Ｐゴシック" charset="0"/>
                <a:cs typeface="ＭＳ Ｐゴシック" charset="0"/>
              </a:rPr>
              <a:t>YTM</a:t>
            </a:r>
            <a:endParaRPr lang="en-US" sz="2400" dirty="0">
              <a:ea typeface="ＭＳ Ｐゴシック" charset="0"/>
              <a:cs typeface="ＭＳ Ｐゴシック" charset="0"/>
            </a:endParaRPr>
          </a:p>
          <a:p>
            <a:pPr lvl="1">
              <a:lnSpc>
                <a:spcPct val="90000"/>
              </a:lnSpc>
            </a:pPr>
            <a:r>
              <a:rPr lang="en-US" sz="2400" b="1" dirty="0">
                <a:solidFill>
                  <a:schemeClr val="accent1">
                    <a:lumMod val="75000"/>
                  </a:schemeClr>
                </a:solidFill>
                <a:ea typeface="ＭＳ Ｐゴシック" charset="0"/>
                <a:cs typeface="ＭＳ Ｐゴシック" charset="0"/>
              </a:rPr>
              <a:t>% ∆ Bond Price ≈ -Modified Duration * ∆</a:t>
            </a:r>
            <a:r>
              <a:rPr lang="en-US" sz="2400" b="1" dirty="0" err="1">
                <a:solidFill>
                  <a:schemeClr val="accent1">
                    <a:lumMod val="75000"/>
                  </a:schemeClr>
                </a:solidFill>
                <a:ea typeface="ＭＳ Ｐゴシック" charset="0"/>
                <a:cs typeface="ＭＳ Ｐゴシック" charset="0"/>
              </a:rPr>
              <a:t>YTM</a:t>
            </a:r>
            <a:endParaRPr lang="en-US" sz="2400" b="1" dirty="0">
              <a:solidFill>
                <a:schemeClr val="accent1">
                  <a:lumMod val="75000"/>
                </a:schemeClr>
              </a:solidFill>
              <a:ea typeface="ＭＳ Ｐゴシック" charset="0"/>
              <a:cs typeface="ＭＳ Ｐゴシック" charset="0"/>
            </a:endParaRPr>
          </a:p>
          <a:p>
            <a:pPr algn="ctr">
              <a:buFontTx/>
              <a:buNone/>
            </a:pPr>
            <a:r>
              <a:rPr lang="en-US" b="1" u="sng" dirty="0">
                <a:ea typeface="ＭＳ Ｐゴシック" charset="0"/>
                <a:cs typeface="ＭＳ Ｐゴシック" charset="0"/>
              </a:rPr>
              <a:t>Example</a:t>
            </a:r>
            <a:endParaRPr lang="en-US" sz="2000" b="1" u="sng" dirty="0">
              <a:ea typeface="ＭＳ Ｐゴシック" charset="0"/>
              <a:cs typeface="ＭＳ Ｐゴシック" charset="0"/>
            </a:endParaRPr>
          </a:p>
          <a:p>
            <a:pPr>
              <a:buFontTx/>
              <a:buNone/>
            </a:pPr>
            <a:r>
              <a:rPr lang="en-US" dirty="0">
                <a:ea typeface="ＭＳ Ｐゴシック" charset="0"/>
                <a:cs typeface="ＭＳ Ｐゴシック" charset="0"/>
              </a:rPr>
              <a:t>	By how much does our 9%, 5-year bond change in price if the </a:t>
            </a:r>
            <a:r>
              <a:rPr lang="en-US" dirty="0" err="1">
                <a:ea typeface="ＭＳ Ｐゴシック" charset="0"/>
                <a:cs typeface="ＭＳ Ｐゴシック" charset="0"/>
              </a:rPr>
              <a:t>YTM</a:t>
            </a:r>
            <a:r>
              <a:rPr lang="en-US" dirty="0">
                <a:ea typeface="ＭＳ Ｐゴシック" charset="0"/>
                <a:cs typeface="ＭＳ Ｐゴシック" charset="0"/>
              </a:rPr>
              <a:t> rises or falls 50 bps?  How accurate is the modified duration formula?</a:t>
            </a:r>
          </a:p>
        </p:txBody>
      </p:sp>
      <p:sp>
        <p:nvSpPr>
          <p:cNvPr id="46083" name="Rectangle 2"/>
          <p:cNvSpPr>
            <a:spLocks noGrp="1" noChangeArrowheads="1"/>
          </p:cNvSpPr>
          <p:nvPr>
            <p:ph type="title"/>
          </p:nvPr>
        </p:nvSpPr>
        <p:spPr/>
        <p:txBody>
          <a:bodyPr/>
          <a:lstStyle/>
          <a:p>
            <a:r>
              <a:rPr lang="en-US" b="1" dirty="0">
                <a:ea typeface="ＭＳ Ｐゴシック" charset="0"/>
                <a:cs typeface="ＭＳ Ｐゴシック" charset="0"/>
              </a:rPr>
              <a:t>Modified Duration: Duration and Price Changes</a:t>
            </a:r>
          </a:p>
        </p:txBody>
      </p:sp>
      <p:sp>
        <p:nvSpPr>
          <p:cNvPr id="46123"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31428" name="Group 4"/>
          <p:cNvGraphicFramePr>
            <a:graphicFrameLocks noGrp="1"/>
          </p:cNvGraphicFramePr>
          <p:nvPr>
            <p:extLst>
              <p:ext uri="{D42A27DB-BD31-4B8C-83A1-F6EECF244321}">
                <p14:modId xmlns:p14="http://schemas.microsoft.com/office/powerpoint/2010/main" val="2070872349"/>
              </p:ext>
            </p:extLst>
          </p:nvPr>
        </p:nvGraphicFramePr>
        <p:xfrm>
          <a:off x="273050" y="3807611"/>
          <a:ext cx="8642350" cy="1973105"/>
        </p:xfrm>
        <a:graphic>
          <a:graphicData uri="http://schemas.openxmlformats.org/drawingml/2006/table">
            <a:tbl>
              <a:tblPr/>
              <a:tblGrid>
                <a:gridCol w="125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gridCol w="1439862">
                  <a:extLst>
                    <a:ext uri="{9D8B030D-6E8A-4147-A177-3AD203B41FA5}">
                      <a16:colId xmlns:a16="http://schemas.microsoft.com/office/drawing/2014/main" val="20005"/>
                    </a:ext>
                  </a:extLst>
                </a:gridCol>
              </a:tblGrid>
              <a:tr h="784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Bond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Calibri"/>
                        </a:rPr>
                        <a:t>YTM</a:t>
                      </a:r>
                      <a:endParaRPr kumimoji="0" lang="en-US" sz="1400" b="1" i="0" u="none" strike="noStrike" cap="none" normalizeH="0" baseline="0" dirty="0">
                        <a:ln>
                          <a:noFill/>
                        </a:ln>
                        <a:solidFill>
                          <a:schemeClr val="tx1"/>
                        </a:solidFill>
                        <a:effectLst/>
                        <a:latin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 Actual 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Predicted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 using Mod. Duration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Mod. Duration Predicted % Change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extLst>
                  <a:ext uri="{0D108BD9-81ED-4DB2-BD59-A6C34878D82A}">
                    <a16:rowId xmlns:a16="http://schemas.microsoft.com/office/drawing/2014/main" val="10000"/>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1173.17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4.5%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1197.55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1149.45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-23.72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22" name="Oval 41"/>
          <p:cNvSpPr>
            <a:spLocks noChangeArrowheads="1"/>
          </p:cNvSpPr>
          <p:nvPr/>
        </p:nvSpPr>
        <p:spPr bwMode="auto">
          <a:xfrm>
            <a:off x="4343400" y="4876800"/>
            <a:ext cx="1371600" cy="1000938"/>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89B3F38F-0AA0-244D-939B-9B434B895E8D}"/>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Tree>
    <p:extLst>
      <p:ext uri="{BB962C8B-B14F-4D97-AF65-F5344CB8AC3E}">
        <p14:creationId xmlns:p14="http://schemas.microsoft.com/office/powerpoint/2010/main" val="112568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2900"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a:extLst>
              <a:ext uri="{FF2B5EF4-FFF2-40B4-BE49-F238E27FC236}">
                <a16:creationId xmlns:a16="http://schemas.microsoft.com/office/drawing/2014/main" id="{80E5DB25-15E5-8D41-8599-E556B847C0CB}"/>
              </a:ext>
            </a:extLst>
          </p:cNvPr>
          <p:cNvGraphicFramePr>
            <a:graphicFrameLocks noChangeAspect="1"/>
          </p:cNvGraphicFramePr>
          <p:nvPr>
            <p:extLst>
              <p:ext uri="{D42A27DB-BD31-4B8C-83A1-F6EECF244321}">
                <p14:modId xmlns:p14="http://schemas.microsoft.com/office/powerpoint/2010/main" val="966400518"/>
              </p:ext>
            </p:extLst>
          </p:nvPr>
        </p:nvGraphicFramePr>
        <p:xfrm>
          <a:off x="2362200" y="1143000"/>
          <a:ext cx="2730500" cy="1631950"/>
        </p:xfrm>
        <a:graphic>
          <a:graphicData uri="http://schemas.openxmlformats.org/presentationml/2006/ole">
            <mc:AlternateContent xmlns:mc="http://schemas.openxmlformats.org/markup-compatibility/2006">
              <mc:Choice xmlns:v="urn:schemas-microsoft-com:vml" Requires="v">
                <p:oleObj name="Worksheet" r:id="rId3" imgW="6070600" imgH="3568700" progId="Excel.Sheet.12">
                  <p:embed/>
                </p:oleObj>
              </mc:Choice>
              <mc:Fallback>
                <p:oleObj name="Worksheet" r:id="rId3" imgW="6070600" imgH="3568700" progId="Excel.Sheet.12">
                  <p:embed/>
                  <p:pic>
                    <p:nvPicPr>
                      <p:cNvPr id="0" name=""/>
                      <p:cNvPicPr/>
                      <p:nvPr/>
                    </p:nvPicPr>
                    <p:blipFill>
                      <a:blip r:embed="rId4"/>
                      <a:stretch>
                        <a:fillRect/>
                      </a:stretch>
                    </p:blipFill>
                    <p:spPr>
                      <a:xfrm>
                        <a:off x="2362200" y="1143000"/>
                        <a:ext cx="2730500" cy="16319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7539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Be careful when you are quoted “average” returns.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What’s the </a:t>
            </a:r>
            <a:r>
              <a:rPr lang="en-US" i="1" dirty="0">
                <a:ea typeface="ＭＳ Ｐゴシック" charset="0"/>
                <a:cs typeface="ＭＳ Ｐゴシック" charset="0"/>
              </a:rPr>
              <a:t>arithmetic </a:t>
            </a:r>
            <a:r>
              <a:rPr lang="en-US" dirty="0">
                <a:ea typeface="ＭＳ Ｐゴシック" charset="0"/>
                <a:cs typeface="ＭＳ Ｐゴシック" charset="0"/>
              </a:rPr>
              <a:t>annual average return of the manager?</a:t>
            </a:r>
          </a:p>
          <a:p>
            <a:pPr eaLnBrk="1" hangingPunct="1"/>
            <a:endParaRPr lang="en-US" dirty="0">
              <a:ea typeface="ＭＳ Ｐゴシック" charset="0"/>
              <a:cs typeface="ＭＳ Ｐゴシック" charset="0"/>
            </a:endParaRPr>
          </a:p>
          <a:p>
            <a:r>
              <a:rPr lang="en-US" dirty="0">
                <a:ea typeface="ＭＳ Ｐゴシック" charset="0"/>
                <a:cs typeface="ＭＳ Ｐゴシック" charset="0"/>
              </a:rPr>
              <a:t>What’s the </a:t>
            </a:r>
            <a:r>
              <a:rPr lang="en-US" i="1" dirty="0">
                <a:ea typeface="ＭＳ Ｐゴシック" charset="0"/>
                <a:cs typeface="ＭＳ Ｐゴシック" charset="0"/>
              </a:rPr>
              <a:t>geometric</a:t>
            </a:r>
            <a:r>
              <a:rPr lang="en-US" dirty="0">
                <a:ea typeface="ＭＳ Ｐゴシック" charset="0"/>
                <a:cs typeface="ＭＳ Ｐゴシック" charset="0"/>
              </a:rPr>
              <a:t> annual return of the manager?</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Except when all annual rates of return are equal, </a:t>
            </a:r>
            <a:r>
              <a:rPr lang="en-US" i="1" dirty="0">
                <a:ea typeface="ＭＳ Ｐゴシック" charset="0"/>
                <a:cs typeface="ＭＳ Ｐゴシック" charset="0"/>
              </a:rPr>
              <a:t>arithmetic annual returns </a:t>
            </a:r>
            <a:r>
              <a:rPr lang="en-US" dirty="0">
                <a:ea typeface="ＭＳ Ｐゴシック" charset="0"/>
                <a:cs typeface="ＭＳ Ｐゴシック" charset="0"/>
              </a:rPr>
              <a:t>are </a:t>
            </a:r>
            <a:r>
              <a:rPr lang="en-US" b="1" dirty="0">
                <a:ea typeface="ＭＳ Ｐゴシック" charset="0"/>
                <a:cs typeface="ＭＳ Ｐゴシック" charset="0"/>
              </a:rPr>
              <a:t>always </a:t>
            </a:r>
            <a:r>
              <a:rPr lang="en-US" dirty="0">
                <a:ea typeface="ＭＳ Ｐゴシック" charset="0"/>
                <a:cs typeface="ＭＳ Ｐゴシック" charset="0"/>
              </a:rPr>
              <a:t>greater than </a:t>
            </a:r>
            <a:r>
              <a:rPr lang="en-US" i="1" dirty="0">
                <a:ea typeface="ＭＳ Ｐゴシック" charset="0"/>
                <a:cs typeface="ＭＳ Ｐゴシック" charset="0"/>
              </a:rPr>
              <a:t>geometric annual returns</a:t>
            </a:r>
          </a:p>
          <a:p>
            <a:pPr lvl="1"/>
            <a:r>
              <a:rPr lang="en-US" dirty="0">
                <a:ea typeface="ＭＳ Ｐゴシック" charset="0"/>
                <a:cs typeface="ＭＳ Ｐゴシック" charset="0"/>
              </a:rPr>
              <a:t>The greater the variability of the returns, the greater is the difference between arithmetic and geometric returns.</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27651"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Returns</a:t>
            </a:r>
          </a:p>
        </p:txBody>
      </p:sp>
      <p:sp>
        <p:nvSpPr>
          <p:cNvPr id="27653"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45EC3FC0-896F-6642-9794-C1B00C69F72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161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Bond Price Convexity: 30YR, 8% Coupon, YTM = 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Graph presents duration approximation as a straight, downward-sloping line, while actual price change is a downward-bowed curve. Percentage change in bond price is on the vertical axis, and change in yield to maturity (percent) is on the horizontal. Actual price change is a downward bowed curve from (negative 5, 95), to (5, negative 30). Duration approximation is a straight line from (negative 5, 58) to (5, negativ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48" y="762000"/>
            <a:ext cx="86075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269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Convexity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Bond A is more convex than bond B. Percentage change in bond price is on the vertical axis, and change in yield to maturity (percent) is on the horizontal. Bond A is a downward bowed curve from (negative 5, 95), to (5, negative 30). Bond B downward bowed curve from (negative 5, 78) to (5, negativ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8153400" cy="575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68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b="1">
                <a:ea typeface="ＭＳ Ｐゴシック" charset="0"/>
                <a:cs typeface="ＭＳ Ｐゴシック" charset="0"/>
              </a:rPr>
              <a:t>Maturity and Bond Price Volatility</a:t>
            </a:r>
            <a:endParaRPr lang="en-US">
              <a:ea typeface="ＭＳ Ｐゴシック" charset="0"/>
              <a:cs typeface="ＭＳ Ｐゴシック" charset="0"/>
            </a:endParaRPr>
          </a:p>
        </p:txBody>
      </p:sp>
      <p:sp>
        <p:nvSpPr>
          <p:cNvPr id="47116" name="Footer Placeholder 2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3"/>
          <p:cNvGrpSpPr>
            <a:grpSpLocks/>
          </p:cNvGrpSpPr>
          <p:nvPr/>
        </p:nvGrpSpPr>
        <p:grpSpPr bwMode="auto">
          <a:xfrm>
            <a:off x="4267200" y="4159250"/>
            <a:ext cx="609600" cy="1600200"/>
            <a:chOff x="3888" y="1680"/>
            <a:chExt cx="384" cy="1008"/>
          </a:xfrm>
        </p:grpSpPr>
        <p:sp>
          <p:nvSpPr>
            <p:cNvPr id="47125" name="Line 4"/>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7126" name="Text Box 5"/>
            <p:cNvSpPr txBox="1">
              <a:spLocks noChangeArrowheads="1"/>
            </p:cNvSpPr>
            <p:nvPr/>
          </p:nvSpPr>
          <p:spPr bwMode="auto">
            <a:xfrm>
              <a:off x="3888" y="2400"/>
              <a:ext cx="3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i="1">
                  <a:latin typeface="Times New Roman" charset="0"/>
                </a:rPr>
                <a:t>C</a:t>
              </a:r>
            </a:p>
          </p:txBody>
        </p:sp>
      </p:grpSp>
      <p:sp>
        <p:nvSpPr>
          <p:cNvPr id="239622" name="Text Box 6"/>
          <p:cNvSpPr txBox="1">
            <a:spLocks noChangeArrowheads="1"/>
          </p:cNvSpPr>
          <p:nvPr/>
        </p:nvSpPr>
        <p:spPr bwMode="auto">
          <a:xfrm>
            <a:off x="3238500" y="1470660"/>
            <a:ext cx="57912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sz="2000"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sz="2000" dirty="0">
                <a:solidFill>
                  <a:srgbClr val="010004"/>
                </a:solidFill>
                <a:latin typeface="Calibri"/>
              </a:rPr>
              <a:t>The </a:t>
            </a:r>
            <a:r>
              <a:rPr lang="en-US" sz="2000" b="1" dirty="0">
                <a:solidFill>
                  <a:srgbClr val="010004"/>
                </a:solidFill>
                <a:latin typeface="Calibri"/>
              </a:rPr>
              <a:t>long-maturity bond </a:t>
            </a:r>
            <a:r>
              <a:rPr lang="en-US" sz="2000" dirty="0">
                <a:solidFill>
                  <a:srgbClr val="010004"/>
                </a:solidFill>
                <a:latin typeface="Calibri"/>
              </a:rPr>
              <a:t>will have much more volatility with respect to changes in the discount rate</a:t>
            </a:r>
            <a:endParaRPr lang="en-US" sz="2000" dirty="0">
              <a:solidFill>
                <a:srgbClr val="010004"/>
              </a:solidFill>
              <a:latin typeface="Times New Roman" charset="0"/>
            </a:endParaRPr>
          </a:p>
        </p:txBody>
      </p:sp>
      <p:grpSp>
        <p:nvGrpSpPr>
          <p:cNvPr id="3" name="Group 7"/>
          <p:cNvGrpSpPr>
            <a:grpSpLocks/>
          </p:cNvGrpSpPr>
          <p:nvPr/>
        </p:nvGrpSpPr>
        <p:grpSpPr bwMode="auto">
          <a:xfrm>
            <a:off x="1905000" y="5181602"/>
            <a:ext cx="6705600" cy="231775"/>
            <a:chOff x="1200" y="3264"/>
            <a:chExt cx="4224" cy="146"/>
          </a:xfrm>
        </p:grpSpPr>
        <p:sp>
          <p:nvSpPr>
            <p:cNvPr id="47123" name="Rectangle 8"/>
            <p:cNvSpPr>
              <a:spLocks noChangeArrowheads="1"/>
            </p:cNvSpPr>
            <p:nvPr/>
          </p:nvSpPr>
          <p:spPr bwMode="auto">
            <a:xfrm>
              <a:off x="4722" y="3274"/>
              <a:ext cx="68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10004"/>
                  </a:solidFill>
                  <a:latin typeface="Times New Roman" charset="0"/>
                </a:rPr>
                <a:t>Discount Rate</a:t>
              </a:r>
              <a:endParaRPr lang="en-US" sz="1400" dirty="0">
                <a:solidFill>
                  <a:srgbClr val="010004"/>
                </a:solidFill>
                <a:latin typeface="Times New Roman" charset="0"/>
              </a:endParaRPr>
            </a:p>
          </p:txBody>
        </p:sp>
        <p:sp>
          <p:nvSpPr>
            <p:cNvPr id="47124" name="Line 9"/>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447800" y="1371600"/>
            <a:ext cx="457200" cy="3810000"/>
            <a:chOff x="912" y="864"/>
            <a:chExt cx="288" cy="2400"/>
          </a:xfrm>
        </p:grpSpPr>
        <p:sp>
          <p:nvSpPr>
            <p:cNvPr id="47121" name="Rectangle 11"/>
            <p:cNvSpPr>
              <a:spLocks noChangeArrowheads="1"/>
            </p:cNvSpPr>
            <p:nvPr/>
          </p:nvSpPr>
          <p:spPr bwMode="auto">
            <a:xfrm rot="-5400000">
              <a:off x="605" y="1219"/>
              <a:ext cx="80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7122" name="Line 12"/>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sp>
        <p:nvSpPr>
          <p:cNvPr id="47112" name="Line 13"/>
          <p:cNvSpPr>
            <a:spLocks noChangeShapeType="1"/>
          </p:cNvSpPr>
          <p:nvPr/>
        </p:nvSpPr>
        <p:spPr bwMode="auto">
          <a:xfrm>
            <a:off x="1905000" y="4114800"/>
            <a:ext cx="2667000" cy="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7113" name="Text Box 14"/>
          <p:cNvSpPr txBox="1">
            <a:spLocks noChangeArrowheads="1"/>
          </p:cNvSpPr>
          <p:nvPr/>
        </p:nvSpPr>
        <p:spPr bwMode="auto">
          <a:xfrm>
            <a:off x="914400" y="3886200"/>
            <a:ext cx="914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400" i="1">
                <a:latin typeface="Times New Roman" charset="0"/>
              </a:rPr>
              <a:t>Par</a:t>
            </a:r>
          </a:p>
        </p:txBody>
      </p:sp>
      <p:grpSp>
        <p:nvGrpSpPr>
          <p:cNvPr id="5" name="Group 15"/>
          <p:cNvGrpSpPr>
            <a:grpSpLocks/>
          </p:cNvGrpSpPr>
          <p:nvPr/>
        </p:nvGrpSpPr>
        <p:grpSpPr bwMode="auto">
          <a:xfrm>
            <a:off x="1905000" y="1736725"/>
            <a:ext cx="7543800" cy="2971800"/>
            <a:chOff x="1008" y="1056"/>
            <a:chExt cx="4752" cy="1872"/>
          </a:xfrm>
        </p:grpSpPr>
        <p:sp>
          <p:nvSpPr>
            <p:cNvPr id="47119" name="Arc 16"/>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7120" name="Text Box 17"/>
            <p:cNvSpPr txBox="1">
              <a:spLocks noChangeArrowheads="1"/>
            </p:cNvSpPr>
            <p:nvPr/>
          </p:nvSpPr>
          <p:spPr bwMode="auto">
            <a:xfrm>
              <a:off x="4032" y="2646"/>
              <a:ext cx="16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a:solidFill>
                    <a:srgbClr val="FF0000"/>
                  </a:solidFill>
                  <a:latin typeface="Times New Roman" charset="0"/>
                </a:rPr>
                <a:t>Short Maturity Bond</a:t>
              </a:r>
            </a:p>
          </p:txBody>
        </p:sp>
      </p:grpSp>
      <p:grpSp>
        <p:nvGrpSpPr>
          <p:cNvPr id="6" name="Group 18"/>
          <p:cNvGrpSpPr>
            <a:grpSpLocks/>
          </p:cNvGrpSpPr>
          <p:nvPr/>
        </p:nvGrpSpPr>
        <p:grpSpPr bwMode="auto">
          <a:xfrm>
            <a:off x="2590800" y="-533400"/>
            <a:ext cx="6553200" cy="6447790"/>
            <a:chOff x="1008" y="0"/>
            <a:chExt cx="4752" cy="4071"/>
          </a:xfrm>
        </p:grpSpPr>
        <p:sp>
          <p:nvSpPr>
            <p:cNvPr id="47117" name="Text Box 19"/>
            <p:cNvSpPr txBox="1">
              <a:spLocks noChangeArrowheads="1"/>
            </p:cNvSpPr>
            <p:nvPr/>
          </p:nvSpPr>
          <p:spPr bwMode="auto">
            <a:xfrm>
              <a:off x="3659" y="3838"/>
              <a:ext cx="181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solidFill>
                    <a:srgbClr val="006600"/>
                  </a:solidFill>
                  <a:latin typeface="Times New Roman" charset="0"/>
                </a:rPr>
                <a:t>Long Maturity Bond</a:t>
              </a:r>
            </a:p>
          </p:txBody>
        </p:sp>
        <p:sp>
          <p:nvSpPr>
            <p:cNvPr id="47118" name="Arc 20"/>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grpSp>
      <p:sp>
        <p:nvSpPr>
          <p:cNvPr id="7" name="Slide Number Placeholder 6">
            <a:extLst>
              <a:ext uri="{FF2B5EF4-FFF2-40B4-BE49-F238E27FC236}">
                <a16:creationId xmlns:a16="http://schemas.microsoft.com/office/drawing/2014/main" id="{05876E46-4A98-FC44-B430-7E0B1F5C26E0}"/>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extLst>
      <p:ext uri="{BB962C8B-B14F-4D97-AF65-F5344CB8AC3E}">
        <p14:creationId xmlns:p14="http://schemas.microsoft.com/office/powerpoint/2010/main" val="428755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2" nodeType="clickEffect">
                                  <p:stCondLst>
                                    <p:cond delay="0"/>
                                  </p:stCondLst>
                                  <p:childTnLst>
                                    <p:set>
                                      <p:cBhvr>
                                        <p:cTn id="27"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2"/>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b="1">
                <a:ea typeface="ＭＳ Ｐゴシック" charset="0"/>
                <a:cs typeface="ＭＳ Ｐゴシック" charset="0"/>
              </a:rPr>
              <a:t>Coupon Rate and Bond Price Volatility</a:t>
            </a:r>
            <a:endParaRPr lang="en-US">
              <a:ea typeface="ＭＳ Ｐゴシック" charset="0"/>
              <a:cs typeface="ＭＳ Ｐゴシック" charset="0"/>
            </a:endParaRPr>
          </a:p>
        </p:txBody>
      </p:sp>
      <p:sp>
        <p:nvSpPr>
          <p:cNvPr id="48139" name="Footer Placeholder 19"/>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1667" name="Text Box 3"/>
          <p:cNvSpPr txBox="1">
            <a:spLocks noChangeArrowheads="1"/>
          </p:cNvSpPr>
          <p:nvPr/>
        </p:nvSpPr>
        <p:spPr bwMode="auto">
          <a:xfrm>
            <a:off x="3124200" y="1371602"/>
            <a:ext cx="5791200" cy="1061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dirty="0">
                <a:solidFill>
                  <a:srgbClr val="010004"/>
                </a:solidFill>
                <a:latin typeface="Calibri"/>
              </a:rPr>
              <a:t>The </a:t>
            </a:r>
            <a:r>
              <a:rPr lang="en-US" b="1" dirty="0">
                <a:solidFill>
                  <a:srgbClr val="010004"/>
                </a:solidFill>
                <a:latin typeface="Calibri"/>
              </a:rPr>
              <a:t>low-coupon bond </a:t>
            </a:r>
            <a:r>
              <a:rPr lang="en-US" dirty="0">
                <a:solidFill>
                  <a:srgbClr val="010004"/>
                </a:solidFill>
                <a:latin typeface="Calibri"/>
              </a:rPr>
              <a:t>will have much more volatility with respect to changes in the discount rate</a:t>
            </a:r>
            <a:endParaRPr lang="en-US" b="1" dirty="0">
              <a:solidFill>
                <a:srgbClr val="010004"/>
              </a:solidFill>
              <a:latin typeface="Times New Roman" charset="0"/>
            </a:endParaRPr>
          </a:p>
        </p:txBody>
      </p:sp>
      <p:grpSp>
        <p:nvGrpSpPr>
          <p:cNvPr id="2" name="Group 4"/>
          <p:cNvGrpSpPr>
            <a:grpSpLocks/>
          </p:cNvGrpSpPr>
          <p:nvPr/>
        </p:nvGrpSpPr>
        <p:grpSpPr bwMode="auto">
          <a:xfrm>
            <a:off x="1905000" y="5193507"/>
            <a:ext cx="6705600" cy="169863"/>
            <a:chOff x="1200" y="3264"/>
            <a:chExt cx="4224" cy="107"/>
          </a:xfrm>
        </p:grpSpPr>
        <p:sp>
          <p:nvSpPr>
            <p:cNvPr id="48146" name="Rectangle 5"/>
            <p:cNvSpPr>
              <a:spLocks noChangeArrowheads="1"/>
            </p:cNvSpPr>
            <p:nvPr/>
          </p:nvSpPr>
          <p:spPr bwMode="auto">
            <a:xfrm>
              <a:off x="4737" y="3264"/>
              <a:ext cx="535"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100" b="1" dirty="0">
                  <a:solidFill>
                    <a:srgbClr val="010004"/>
                  </a:solidFill>
                  <a:latin typeface="Times New Roman" charset="0"/>
                </a:rPr>
                <a:t>Discount Rate</a:t>
              </a:r>
              <a:endParaRPr lang="en-US" sz="1100" dirty="0">
                <a:solidFill>
                  <a:srgbClr val="010004"/>
                </a:solidFill>
                <a:latin typeface="Times New Roman" charset="0"/>
              </a:endParaRPr>
            </a:p>
          </p:txBody>
        </p:sp>
        <p:sp>
          <p:nvSpPr>
            <p:cNvPr id="48147" name="Line 6"/>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3" name="Group 7"/>
          <p:cNvGrpSpPr>
            <a:grpSpLocks/>
          </p:cNvGrpSpPr>
          <p:nvPr/>
        </p:nvGrpSpPr>
        <p:grpSpPr bwMode="auto">
          <a:xfrm>
            <a:off x="1447800" y="1371600"/>
            <a:ext cx="457200" cy="3810000"/>
            <a:chOff x="912" y="864"/>
            <a:chExt cx="288" cy="2400"/>
          </a:xfrm>
        </p:grpSpPr>
        <p:sp>
          <p:nvSpPr>
            <p:cNvPr id="48144" name="Rectangle 8"/>
            <p:cNvSpPr>
              <a:spLocks noChangeArrowheads="1"/>
            </p:cNvSpPr>
            <p:nvPr/>
          </p:nvSpPr>
          <p:spPr bwMode="auto">
            <a:xfrm rot="-5400000">
              <a:off x="605" y="1219"/>
              <a:ext cx="80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8145" name="Line 9"/>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905000" y="1736725"/>
            <a:ext cx="7543800" cy="3278188"/>
            <a:chOff x="1008" y="1056"/>
            <a:chExt cx="4752" cy="2065"/>
          </a:xfrm>
        </p:grpSpPr>
        <p:sp>
          <p:nvSpPr>
            <p:cNvPr id="48142" name="Arc 11"/>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8143" name="Text Box 12"/>
            <p:cNvSpPr txBox="1">
              <a:spLocks noChangeArrowheads="1"/>
            </p:cNvSpPr>
            <p:nvPr/>
          </p:nvSpPr>
          <p:spPr bwMode="auto">
            <a:xfrm>
              <a:off x="4080" y="2927"/>
              <a:ext cx="163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FF0000"/>
                  </a:solidFill>
                  <a:latin typeface="Times New Roman" charset="0"/>
                </a:rPr>
                <a:t>High Coupon Bond</a:t>
              </a:r>
            </a:p>
          </p:txBody>
        </p:sp>
      </p:grpSp>
      <p:grpSp>
        <p:nvGrpSpPr>
          <p:cNvPr id="5" name="Group 13"/>
          <p:cNvGrpSpPr>
            <a:grpSpLocks/>
          </p:cNvGrpSpPr>
          <p:nvPr/>
        </p:nvGrpSpPr>
        <p:grpSpPr bwMode="auto">
          <a:xfrm>
            <a:off x="2590800" y="-533400"/>
            <a:ext cx="6553200" cy="6402756"/>
            <a:chOff x="1008" y="0"/>
            <a:chExt cx="4752" cy="4043"/>
          </a:xfrm>
        </p:grpSpPr>
        <p:sp>
          <p:nvSpPr>
            <p:cNvPr id="48140" name="Text Box 14"/>
            <p:cNvSpPr txBox="1">
              <a:spLocks noChangeArrowheads="1"/>
            </p:cNvSpPr>
            <p:nvPr/>
          </p:nvSpPr>
          <p:spPr bwMode="auto">
            <a:xfrm>
              <a:off x="3932" y="3849"/>
              <a:ext cx="163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006600"/>
                  </a:solidFill>
                  <a:latin typeface="Times New Roman" charset="0"/>
                </a:rPr>
                <a:t>Low Coupon Bond</a:t>
              </a:r>
            </a:p>
          </p:txBody>
        </p:sp>
        <p:sp>
          <p:nvSpPr>
            <p:cNvPr id="48141" name="Arc 15"/>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grpSp>
      <p:sp>
        <p:nvSpPr>
          <p:cNvPr id="48137" name="Line 16"/>
          <p:cNvSpPr>
            <a:spLocks noChangeShapeType="1"/>
          </p:cNvSpPr>
          <p:nvPr/>
        </p:nvSpPr>
        <p:spPr bwMode="auto">
          <a:xfrm>
            <a:off x="2590800" y="2362200"/>
            <a:ext cx="3048000" cy="2817052"/>
          </a:xfrm>
          <a:prstGeom prst="line">
            <a:avLst/>
          </a:prstGeom>
          <a:noFill/>
          <a:ln w="9525">
            <a:solidFill>
              <a:schemeClr val="tx1"/>
            </a:solidFill>
            <a:prstDash val="dashDot"/>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8138" name="Line 17"/>
          <p:cNvSpPr>
            <a:spLocks noChangeShapeType="1"/>
          </p:cNvSpPr>
          <p:nvPr/>
        </p:nvSpPr>
        <p:spPr bwMode="auto">
          <a:xfrm>
            <a:off x="2133601" y="3276601"/>
            <a:ext cx="4648198" cy="1747042"/>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6" name="Slide Number Placeholder 5">
            <a:extLst>
              <a:ext uri="{FF2B5EF4-FFF2-40B4-BE49-F238E27FC236}">
                <a16:creationId xmlns:a16="http://schemas.microsoft.com/office/drawing/2014/main" id="{6E119D6C-799E-DA4F-8512-E1CD0ED42E11}"/>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Tree>
    <p:extLst>
      <p:ext uri="{BB962C8B-B14F-4D97-AF65-F5344CB8AC3E}">
        <p14:creationId xmlns:p14="http://schemas.microsoft.com/office/powerpoint/2010/main" val="1392168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1667"/>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20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normAutofit/>
          </a:bodyPr>
          <a:lstStyle/>
          <a:p>
            <a:pPr marL="292100" indent="-292100">
              <a:lnSpc>
                <a:spcPct val="80000"/>
              </a:lnSpc>
              <a:spcBef>
                <a:spcPct val="0"/>
              </a:spcBef>
            </a:pPr>
            <a:r>
              <a:rPr lang="en-US" dirty="0">
                <a:ea typeface="ＭＳ Ｐゴシック" charset="0"/>
                <a:cs typeface="ＭＳ Ｐゴシック" charset="0"/>
              </a:rPr>
              <a:t>Bond prices and market interest rates move in opposite directions.</a:t>
            </a:r>
          </a:p>
          <a:p>
            <a:pPr marL="292100" indent="-292100">
              <a:lnSpc>
                <a:spcPct val="80000"/>
              </a:lnSpc>
              <a:spcBef>
                <a:spcPct val="0"/>
              </a:spcBef>
              <a:buFontTx/>
              <a:buAutoNum type="arabicPeriod"/>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When coupon rate = </a:t>
            </a:r>
            <a:r>
              <a:rPr lang="en-US" dirty="0" err="1">
                <a:ea typeface="ＭＳ Ｐゴシック" charset="0"/>
                <a:cs typeface="ＭＳ Ｐゴシック" charset="0"/>
              </a:rPr>
              <a:t>YTM</a:t>
            </a:r>
            <a:r>
              <a:rPr lang="en-US" dirty="0">
                <a:ea typeface="ＭＳ Ｐゴシック" charset="0"/>
                <a:cs typeface="ＭＳ Ｐゴシック" charset="0"/>
              </a:rPr>
              <a:t>, price = par value.</a:t>
            </a:r>
          </a:p>
          <a:p>
            <a:pPr marL="292100" indent="-292100">
              <a:lnSpc>
                <a:spcPct val="80000"/>
              </a:lnSpc>
              <a:spcBef>
                <a:spcPct val="0"/>
              </a:spcBef>
              <a:buNone/>
            </a:pPr>
            <a:r>
              <a:rPr lang="en-US" dirty="0">
                <a:ea typeface="ＭＳ Ｐゴシック" charset="0"/>
                <a:cs typeface="ＭＳ Ｐゴシック" charset="0"/>
              </a:rPr>
              <a:t>	When coupon rate &gt; </a:t>
            </a:r>
            <a:r>
              <a:rPr lang="en-US" dirty="0" err="1">
                <a:ea typeface="ＭＳ Ｐゴシック" charset="0"/>
                <a:cs typeface="ＭＳ Ｐゴシック" charset="0"/>
              </a:rPr>
              <a:t>YTM</a:t>
            </a:r>
            <a:r>
              <a:rPr lang="en-US" dirty="0">
                <a:ea typeface="ＭＳ Ｐゴシック" charset="0"/>
                <a:cs typeface="ＭＳ Ｐゴシック" charset="0"/>
              </a:rPr>
              <a:t>, price &gt; par value (premium bond)</a:t>
            </a:r>
          </a:p>
          <a:p>
            <a:pPr marL="292100" indent="-292100">
              <a:lnSpc>
                <a:spcPct val="80000"/>
              </a:lnSpc>
              <a:spcBef>
                <a:spcPct val="0"/>
              </a:spcBef>
              <a:buNone/>
            </a:pPr>
            <a:r>
              <a:rPr lang="en-US" dirty="0">
                <a:ea typeface="ＭＳ Ｐゴシック" charset="0"/>
                <a:cs typeface="ＭＳ Ｐゴシック" charset="0"/>
              </a:rPr>
              <a:t>	When coupon rate &lt; </a:t>
            </a:r>
            <a:r>
              <a:rPr lang="en-US" dirty="0" err="1">
                <a:ea typeface="ＭＳ Ｐゴシック" charset="0"/>
                <a:cs typeface="ＭＳ Ｐゴシック" charset="0"/>
              </a:rPr>
              <a:t>YTM</a:t>
            </a:r>
            <a:r>
              <a:rPr lang="en-US" dirty="0">
                <a:ea typeface="ＭＳ Ｐゴシック" charset="0"/>
                <a:cs typeface="ＭＳ Ｐゴシック" charset="0"/>
              </a:rPr>
              <a:t>, price &lt; par value (discount bond)</a:t>
            </a:r>
          </a:p>
          <a:p>
            <a:pPr marL="292100" indent="-292100">
              <a:lnSpc>
                <a:spcPct val="80000"/>
              </a:lnSpc>
              <a:spcBef>
                <a:spcPct val="0"/>
              </a:spcBef>
              <a:buNone/>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bond with longer maturity has higher relative (%) price change than one with shorter maturity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3"/>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lower coupon bond has a higher relative price change than a higher coupon bond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4"/>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Current Yield (CY) </a:t>
            </a:r>
            <a:r>
              <a:rPr lang="en-US" dirty="0">
                <a:ea typeface="ＭＳ Ｐゴシック" charset="0"/>
                <a:cs typeface="Times New Roman" charset="0"/>
              </a:rPr>
              <a:t>≠ </a:t>
            </a:r>
            <a:r>
              <a:rPr lang="en-US" dirty="0" err="1">
                <a:ea typeface="ＭＳ Ｐゴシック" charset="0"/>
                <a:cs typeface="Times New Roman" charset="0"/>
              </a:rPr>
              <a:t>YTM</a:t>
            </a:r>
            <a:r>
              <a:rPr lang="en-US" dirty="0">
                <a:ea typeface="ＭＳ Ｐゴシック" charset="0"/>
                <a:cs typeface="Times New Roman" charset="0"/>
              </a:rPr>
              <a:t>	</a:t>
            </a:r>
          </a:p>
          <a:p>
            <a:pPr marL="292100" indent="-292100">
              <a:lnSpc>
                <a:spcPct val="80000"/>
              </a:lnSpc>
              <a:spcBef>
                <a:spcPct val="0"/>
              </a:spcBef>
              <a:buNone/>
            </a:pPr>
            <a:r>
              <a:rPr lang="en-US" dirty="0">
                <a:ea typeface="ＭＳ Ｐゴシック" charset="0"/>
                <a:cs typeface="Times New Roman" charset="0"/>
              </a:rPr>
              <a:t>	Current Yield = Annual Coupon Amount/Current Price</a:t>
            </a:r>
          </a:p>
        </p:txBody>
      </p:sp>
      <p:sp>
        <p:nvSpPr>
          <p:cNvPr id="49155" name="Rectangle 2"/>
          <p:cNvSpPr>
            <a:spLocks noGrp="1" noChangeArrowheads="1"/>
          </p:cNvSpPr>
          <p:nvPr>
            <p:ph type="title"/>
          </p:nvPr>
        </p:nvSpPr>
        <p:spPr/>
        <p:txBody>
          <a:bodyPr/>
          <a:lstStyle/>
          <a:p>
            <a:r>
              <a:rPr lang="en-US" b="1" dirty="0">
                <a:ea typeface="ＭＳ Ｐゴシック" charset="0"/>
                <a:cs typeface="ＭＳ Ｐゴシック" charset="0"/>
              </a:rPr>
              <a:t>Summary of Bond Concepts</a:t>
            </a:r>
            <a:endParaRPr lang="en-US" dirty="0">
              <a:ea typeface="ＭＳ Ｐゴシック" charset="0"/>
              <a:cs typeface="ＭＳ Ｐゴシック" charset="0"/>
            </a:endParaRPr>
          </a:p>
        </p:txBody>
      </p:sp>
      <p:sp>
        <p:nvSpPr>
          <p:cNvPr id="4915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DB0D0987-E27B-B74B-B758-800EA7840398}"/>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Tree>
    <p:extLst>
      <p:ext uri="{BB962C8B-B14F-4D97-AF65-F5344CB8AC3E}">
        <p14:creationId xmlns:p14="http://schemas.microsoft.com/office/powerpoint/2010/main" val="21071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371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a:buFontTx/>
              <a:buNone/>
            </a:pPr>
            <a:r>
              <a:rPr lang="en-US" sz="3600">
                <a:ea typeface="ＭＳ Ｐゴシック" charset="0"/>
                <a:cs typeface="ＭＳ Ｐゴシック" charset="0"/>
              </a:rPr>
              <a:t> </a:t>
            </a:r>
          </a:p>
        </p:txBody>
      </p:sp>
      <p:sp>
        <p:nvSpPr>
          <p:cNvPr id="50179" name="Rectangle 2"/>
          <p:cNvSpPr>
            <a:spLocks noGrp="1" noChangeArrowheads="1"/>
          </p:cNvSpPr>
          <p:nvPr>
            <p:ph type="title"/>
          </p:nvPr>
        </p:nvSpPr>
        <p:spPr/>
        <p:txBody>
          <a:bodyPr/>
          <a:lstStyle/>
          <a:p>
            <a:r>
              <a:rPr lang="en-US" b="1">
                <a:solidFill>
                  <a:schemeClr val="tx1"/>
                </a:solidFill>
                <a:ea typeface="ＭＳ Ｐゴシック" charset="0"/>
                <a:cs typeface="ＭＳ Ｐゴシック" charset="0"/>
              </a:rPr>
              <a:t>Treasury Inflation Protected Securities:  TIPS and I Bonds</a:t>
            </a:r>
            <a:endParaRPr lang="en-US">
              <a:ea typeface="ＭＳ Ｐゴシック" charset="0"/>
              <a:cs typeface="ＭＳ Ｐゴシック" charset="0"/>
            </a:endParaRPr>
          </a:p>
        </p:txBody>
      </p:sp>
      <p:sp>
        <p:nvSpPr>
          <p:cNvPr id="5021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45764" name="Group 4"/>
          <p:cNvGraphicFramePr>
            <a:graphicFrameLocks noGrp="1"/>
          </p:cNvGraphicFramePr>
          <p:nvPr>
            <p:extLst>
              <p:ext uri="{D42A27DB-BD31-4B8C-83A1-F6EECF244321}">
                <p14:modId xmlns:p14="http://schemas.microsoft.com/office/powerpoint/2010/main" val="784467706"/>
              </p:ext>
            </p:extLst>
          </p:nvPr>
        </p:nvGraphicFramePr>
        <p:xfrm>
          <a:off x="384050" y="1600200"/>
          <a:ext cx="8531353" cy="3870326"/>
        </p:xfrm>
        <a:graphic>
          <a:graphicData uri="http://schemas.openxmlformats.org/drawingml/2006/table">
            <a:tbl>
              <a:tblPr/>
              <a:tblGrid>
                <a:gridCol w="4688401">
                  <a:extLst>
                    <a:ext uri="{9D8B030D-6E8A-4147-A177-3AD203B41FA5}">
                      <a16:colId xmlns:a16="http://schemas.microsoft.com/office/drawing/2014/main" val="20000"/>
                    </a:ext>
                  </a:extLst>
                </a:gridCol>
                <a:gridCol w="1921476">
                  <a:extLst>
                    <a:ext uri="{9D8B030D-6E8A-4147-A177-3AD203B41FA5}">
                      <a16:colId xmlns:a16="http://schemas.microsoft.com/office/drawing/2014/main" val="20001"/>
                    </a:ext>
                  </a:extLst>
                </a:gridCol>
                <a:gridCol w="1921476">
                  <a:extLst>
                    <a:ext uri="{9D8B030D-6E8A-4147-A177-3AD203B41FA5}">
                      <a16:colId xmlns:a16="http://schemas.microsoft.com/office/drawing/2014/main" val="20002"/>
                    </a:ext>
                  </a:extLst>
                </a:gridCol>
              </a:tblGrid>
              <a:tr h="6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1</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Principal</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1,000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698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2%</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822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Adjustment: P*(1+INF)</a:t>
                      </a:r>
                      <a:endParaRPr kumimoji="0" lang="en-US" sz="20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1,050.60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658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sng" strike="noStrike" cap="none" normalizeH="0" baseline="0" dirty="0">
                          <a:ln>
                            <a:noFill/>
                          </a:ln>
                          <a:solidFill>
                            <a:schemeClr val="tx1"/>
                          </a:solidFill>
                          <a:effectLst/>
                          <a:latin typeface="Calibri"/>
                          <a:ea typeface="ＭＳ Ｐゴシック" charset="-128"/>
                        </a:rPr>
                        <a:t>Fixed</a:t>
                      </a:r>
                      <a:r>
                        <a:rPr kumimoji="0" lang="en-US" sz="2400" b="1" i="0" u="none" strike="noStrike" cap="none" normalizeH="0" baseline="0" dirty="0">
                          <a:ln>
                            <a:noFill/>
                          </a:ln>
                          <a:solidFill>
                            <a:schemeClr val="accent2">
                              <a:lumMod val="40000"/>
                              <a:lumOff val="60000"/>
                            </a:schemeClr>
                          </a:solidFill>
                          <a:effectLst/>
                          <a:latin typeface="Calibri"/>
                          <a:ea typeface="ＭＳ Ｐゴシック" charset="-128"/>
                        </a:rPr>
                        <a:t> </a:t>
                      </a:r>
                      <a:r>
                        <a:rPr kumimoji="0" lang="en-US" sz="2400" b="1" i="0" u="none" strike="noStrike" cap="none" normalizeH="0" baseline="0" dirty="0">
                          <a:ln>
                            <a:noFill/>
                          </a:ln>
                          <a:solidFill>
                            <a:srgbClr val="010004"/>
                          </a:solidFill>
                          <a:effectLst/>
                          <a:latin typeface="Calibri"/>
                          <a:ea typeface="ＭＳ Ｐゴシック" charset="-128"/>
                        </a:rPr>
                        <a:t>Coupon 3% * (P + </a:t>
                      </a:r>
                      <a:r>
                        <a:rPr kumimoji="0" lang="en-US" sz="2400" b="1" i="0" u="none" strike="noStrike" cap="none" normalizeH="0" baseline="0" dirty="0" err="1">
                          <a:ln>
                            <a:noFill/>
                          </a:ln>
                          <a:solidFill>
                            <a:srgbClr val="010004"/>
                          </a:solidFill>
                          <a:effectLst/>
                          <a:latin typeface="Calibri"/>
                          <a:ea typeface="ＭＳ Ｐゴシック" charset="-128"/>
                        </a:rPr>
                        <a:t>Inf</a:t>
                      </a:r>
                      <a:r>
                        <a:rPr kumimoji="0" lang="en-US" sz="2400" b="1" i="0" u="none" strike="noStrike" cap="none" normalizeH="0" baseline="0" dirty="0">
                          <a:ln>
                            <a:noFill/>
                          </a:ln>
                          <a:solidFill>
                            <a:srgbClr val="010004"/>
                          </a:solidFill>
                          <a:effectLst/>
                          <a:latin typeface="Calibri"/>
                          <a:ea typeface="ＭＳ Ｐゴシック" charset="-128"/>
                        </a:rPr>
                        <a:t>)</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31.52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Tot. Return: </a:t>
                      </a:r>
                      <a:r>
                        <a:rPr kumimoji="0" lang="en-US" sz="2400" b="1" i="0" u="none" strike="noStrike" cap="none" normalizeH="0" baseline="0" dirty="0" err="1">
                          <a:ln>
                            <a:noFill/>
                          </a:ln>
                          <a:solidFill>
                            <a:srgbClr val="010004"/>
                          </a:solidFill>
                          <a:effectLst/>
                          <a:latin typeface="Calibri"/>
                          <a:ea typeface="ＭＳ Ｐゴシック" charset="-128"/>
                        </a:rPr>
                        <a:t>Infl</a:t>
                      </a:r>
                      <a:r>
                        <a:rPr kumimoji="0" lang="en-US" sz="2400" b="1" i="0" u="none" strike="noStrike" cap="none" normalizeH="0" baseline="0" dirty="0">
                          <a:ln>
                            <a:noFill/>
                          </a:ln>
                          <a:solidFill>
                            <a:srgbClr val="010004"/>
                          </a:solidFill>
                          <a:effectLst/>
                          <a:latin typeface="Calibri"/>
                          <a:ea typeface="ＭＳ Ｐゴシック" charset="-128"/>
                        </a:rPr>
                        <a:t> </a:t>
                      </a:r>
                      <a:r>
                        <a:rPr kumimoji="0" lang="en-US" sz="2400" b="1" i="0" u="none" strike="noStrike" cap="none" normalizeH="0" baseline="0" dirty="0" err="1">
                          <a:ln>
                            <a:noFill/>
                          </a:ln>
                          <a:solidFill>
                            <a:srgbClr val="010004"/>
                          </a:solidFill>
                          <a:effectLst/>
                          <a:latin typeface="Calibri"/>
                          <a:ea typeface="ＭＳ Ｐゴシック" charset="-128"/>
                        </a:rPr>
                        <a:t>Adj</a:t>
                      </a:r>
                      <a:r>
                        <a:rPr kumimoji="0" lang="en-US" sz="2400" b="1" i="0" u="none" strike="noStrike" cap="none" normalizeH="0" baseline="0" dirty="0">
                          <a:ln>
                            <a:noFill/>
                          </a:ln>
                          <a:solidFill>
                            <a:srgbClr val="010004"/>
                          </a:solidFill>
                          <a:effectLst/>
                          <a:latin typeface="Calibri"/>
                          <a:ea typeface="ＭＳ Ｐゴシック" charset="-128"/>
                        </a:rPr>
                        <a:t> + Fixed Coupon</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50.60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62.12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D4D5D7D-3BCE-1643-BC66-071FA5D7DECA}"/>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Tree>
    <p:extLst>
      <p:ext uri="{BB962C8B-B14F-4D97-AF65-F5344CB8AC3E}">
        <p14:creationId xmlns:p14="http://schemas.microsoft.com/office/powerpoint/2010/main" val="85863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35C0510-09C6-C438-21A6-49D1BA290B38}"/>
              </a:ext>
            </a:extLst>
          </p:cNvPr>
          <p:cNvGraphicFramePr>
            <a:graphicFrameLocks noGrp="1"/>
          </p:cNvGraphicFramePr>
          <p:nvPr>
            <p:ph idx="1"/>
            <p:extLst>
              <p:ext uri="{D42A27DB-BD31-4B8C-83A1-F6EECF244321}">
                <p14:modId xmlns:p14="http://schemas.microsoft.com/office/powerpoint/2010/main" val="18928234"/>
              </p:ext>
            </p:extLst>
          </p:nvPr>
        </p:nvGraphicFramePr>
        <p:xfrm>
          <a:off x="384048" y="533400"/>
          <a:ext cx="8458327"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4F6097B-B862-BF0B-DEA8-85996E424FED}"/>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2022)</a:t>
            </a:r>
            <a:endParaRPr lang="en-US" dirty="0"/>
          </a:p>
        </p:txBody>
      </p:sp>
      <p:sp>
        <p:nvSpPr>
          <p:cNvPr id="4" name="Slide Number Placeholder 3">
            <a:extLst>
              <a:ext uri="{FF2B5EF4-FFF2-40B4-BE49-F238E27FC236}">
                <a16:creationId xmlns:a16="http://schemas.microsoft.com/office/drawing/2014/main" id="{E932BEB5-49BD-A746-6696-5E333C41B97E}"/>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F40F31B0-2B4A-E3AF-93D3-0A208065A42C}"/>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8" name="Table 7">
            <a:extLst>
              <a:ext uri="{FF2B5EF4-FFF2-40B4-BE49-F238E27FC236}">
                <a16:creationId xmlns:a16="http://schemas.microsoft.com/office/drawing/2014/main" id="{42917E21-7EDC-2FE6-4708-E0DCA13F061C}"/>
              </a:ext>
            </a:extLst>
          </p:cNvPr>
          <p:cNvGraphicFramePr>
            <a:graphicFrameLocks noGrp="1"/>
          </p:cNvGraphicFramePr>
          <p:nvPr>
            <p:extLst>
              <p:ext uri="{D42A27DB-BD31-4B8C-83A1-F6EECF244321}">
                <p14:modId xmlns:p14="http://schemas.microsoft.com/office/powerpoint/2010/main" val="3437781397"/>
              </p:ext>
            </p:extLst>
          </p:nvPr>
        </p:nvGraphicFramePr>
        <p:xfrm>
          <a:off x="1524000" y="4886508"/>
          <a:ext cx="5638800" cy="1406893"/>
        </p:xfrm>
        <a:graphic>
          <a:graphicData uri="http://schemas.openxmlformats.org/drawingml/2006/table">
            <a:tbl>
              <a:tblPr>
                <a:tableStyleId>{5C22544A-7EE6-4342-B048-85BDC9FD1C3A}</a:tableStyleId>
              </a:tblPr>
              <a:tblGrid>
                <a:gridCol w="1409700">
                  <a:extLst>
                    <a:ext uri="{9D8B030D-6E8A-4147-A177-3AD203B41FA5}">
                      <a16:colId xmlns:a16="http://schemas.microsoft.com/office/drawing/2014/main" val="1046577850"/>
                    </a:ext>
                  </a:extLst>
                </a:gridCol>
                <a:gridCol w="1562100">
                  <a:extLst>
                    <a:ext uri="{9D8B030D-6E8A-4147-A177-3AD203B41FA5}">
                      <a16:colId xmlns:a16="http://schemas.microsoft.com/office/drawing/2014/main" val="448140532"/>
                    </a:ext>
                  </a:extLst>
                </a:gridCol>
                <a:gridCol w="1257300">
                  <a:extLst>
                    <a:ext uri="{9D8B030D-6E8A-4147-A177-3AD203B41FA5}">
                      <a16:colId xmlns:a16="http://schemas.microsoft.com/office/drawing/2014/main" val="2265778944"/>
                    </a:ext>
                  </a:extLst>
                </a:gridCol>
                <a:gridCol w="1409700">
                  <a:extLst>
                    <a:ext uri="{9D8B030D-6E8A-4147-A177-3AD203B41FA5}">
                      <a16:colId xmlns:a16="http://schemas.microsoft.com/office/drawing/2014/main" val="2848331156"/>
                    </a:ext>
                  </a:extLst>
                </a:gridCol>
              </a:tblGrid>
              <a:tr h="292468">
                <a:tc>
                  <a:txBody>
                    <a:bodyPr/>
                    <a:lstStyle/>
                    <a:p>
                      <a:pPr algn="ctr" rtl="0" fontAlgn="b"/>
                      <a:r>
                        <a:rPr lang="en-US" sz="1200" u="none" strike="noStrike" dirty="0">
                          <a:effectLst/>
                        </a:rPr>
                        <a:t>Term</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Treasury</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TIPS</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Implied Inflation</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997977060"/>
                  </a:ext>
                </a:extLst>
              </a:tr>
              <a:tr h="177063">
                <a:tc>
                  <a:txBody>
                    <a:bodyPr/>
                    <a:lstStyle/>
                    <a:p>
                      <a:pPr algn="ctr" rtl="0" fontAlgn="b"/>
                      <a:r>
                        <a:rPr lang="en-US" sz="1400" u="none" strike="noStrike" dirty="0">
                          <a:effectLst/>
                        </a:rPr>
                        <a:t>5 YR</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3.45%</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0.94%</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2.51%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2145051975"/>
                  </a:ext>
                </a:extLst>
              </a:tr>
              <a:tr h="177063">
                <a:tc>
                  <a:txBody>
                    <a:bodyPr/>
                    <a:lstStyle/>
                    <a:p>
                      <a:pPr algn="ctr" rtl="0" fontAlgn="b"/>
                      <a:r>
                        <a:rPr lang="en-US" sz="1400" u="none" strike="noStrike">
                          <a:effectLst/>
                        </a:rPr>
                        <a:t>7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3.42%</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0.92%</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2.50%</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437253263"/>
                  </a:ext>
                </a:extLst>
              </a:tr>
              <a:tr h="177063">
                <a:tc>
                  <a:txBody>
                    <a:bodyPr/>
                    <a:lstStyle/>
                    <a:p>
                      <a:pPr algn="ctr" rtl="0" fontAlgn="b"/>
                      <a:r>
                        <a:rPr lang="en-US" sz="1400" u="none" strike="noStrike">
                          <a:effectLst/>
                        </a:rPr>
                        <a:t>10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3.33%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2.42%</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4253530423"/>
                  </a:ext>
                </a:extLst>
              </a:tr>
              <a:tr h="177063">
                <a:tc>
                  <a:txBody>
                    <a:bodyPr/>
                    <a:lstStyle/>
                    <a:p>
                      <a:pPr algn="ctr" rtl="0" fontAlgn="b"/>
                      <a:r>
                        <a:rPr lang="en-US" sz="1400" u="none" strike="noStrike">
                          <a:effectLst/>
                        </a:rPr>
                        <a:t>20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3.71%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1.03%</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2.68%</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2855909474"/>
                  </a:ext>
                </a:extLst>
              </a:tr>
              <a:tr h="177063">
                <a:tc>
                  <a:txBody>
                    <a:bodyPr/>
                    <a:lstStyle/>
                    <a:p>
                      <a:pPr algn="ctr" rtl="0" fontAlgn="b"/>
                      <a:r>
                        <a:rPr lang="en-US" sz="1400" u="none" strike="noStrike">
                          <a:effectLst/>
                        </a:rPr>
                        <a:t>30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3.47%</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1.14%</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2.33%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590048102"/>
                  </a:ext>
                </a:extLst>
              </a:tr>
            </a:tbl>
          </a:graphicData>
        </a:graphic>
      </p:graphicFrame>
    </p:spTree>
    <p:extLst>
      <p:ext uri="{BB962C8B-B14F-4D97-AF65-F5344CB8AC3E}">
        <p14:creationId xmlns:p14="http://schemas.microsoft.com/office/powerpoint/2010/main" val="1477138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562787578"/>
              </p:ext>
            </p:extLst>
          </p:nvPr>
        </p:nvGraphicFramePr>
        <p:xfrm>
          <a:off x="621512" y="4525397"/>
          <a:ext cx="7074687" cy="1723000"/>
        </p:xfrm>
        <a:graphic>
          <a:graphicData uri="http://schemas.openxmlformats.org/drawingml/2006/table">
            <a:tbl>
              <a:tblPr>
                <a:tableStyleId>{5C22544A-7EE6-4342-B048-85BDC9FD1C3A}</a:tableStyleId>
              </a:tblPr>
              <a:tblGrid>
                <a:gridCol w="1628301">
                  <a:extLst>
                    <a:ext uri="{9D8B030D-6E8A-4147-A177-3AD203B41FA5}">
                      <a16:colId xmlns:a16="http://schemas.microsoft.com/office/drawing/2014/main" val="3148367126"/>
                    </a:ext>
                  </a:extLst>
                </a:gridCol>
                <a:gridCol w="2021340">
                  <a:extLst>
                    <a:ext uri="{9D8B030D-6E8A-4147-A177-3AD203B41FA5}">
                      <a16:colId xmlns:a16="http://schemas.microsoft.com/office/drawing/2014/main" val="3371801245"/>
                    </a:ext>
                  </a:extLst>
                </a:gridCol>
                <a:gridCol w="1628301">
                  <a:extLst>
                    <a:ext uri="{9D8B030D-6E8A-4147-A177-3AD203B41FA5}">
                      <a16:colId xmlns:a16="http://schemas.microsoft.com/office/drawing/2014/main" val="2392575309"/>
                    </a:ext>
                  </a:extLst>
                </a:gridCol>
                <a:gridCol w="1796745">
                  <a:extLst>
                    <a:ext uri="{9D8B030D-6E8A-4147-A177-3AD203B41FA5}">
                      <a16:colId xmlns:a16="http://schemas.microsoft.com/office/drawing/2014/main" val="64779558"/>
                    </a:ext>
                  </a:extLst>
                </a:gridCol>
              </a:tblGrid>
              <a:tr h="272500">
                <a:tc>
                  <a:txBody>
                    <a:bodyPr/>
                    <a:lstStyle/>
                    <a:p>
                      <a:pPr algn="ctr" fontAlgn="b"/>
                      <a:r>
                        <a:rPr lang="en-US" sz="900" b="1" u="none" strike="noStrike" dirty="0">
                          <a:effectLst/>
                        </a:rPr>
                        <a:t>Term</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Treasury</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TIPS</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Implied Inflation</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extLst>
                  <a:ext uri="{0D108BD9-81ED-4DB2-BD59-A6C34878D82A}">
                    <a16:rowId xmlns:a16="http://schemas.microsoft.com/office/drawing/2014/main" val="3190367373"/>
                  </a:ext>
                </a:extLst>
              </a:tr>
              <a:tr h="290100">
                <a:tc>
                  <a:txBody>
                    <a:bodyPr/>
                    <a:lstStyle/>
                    <a:p>
                      <a:pPr algn="ctr" fontAlgn="b"/>
                      <a:r>
                        <a:rPr lang="en-US" sz="1600" u="none" strike="noStrike" dirty="0">
                          <a:effectLst/>
                        </a:rPr>
                        <a:t>5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0.81%</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-1.72%</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2.53%</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1716436429"/>
                  </a:ext>
                </a:extLst>
              </a:tr>
              <a:tr h="290100">
                <a:tc>
                  <a:txBody>
                    <a:bodyPr/>
                    <a:lstStyle/>
                    <a:p>
                      <a:pPr algn="ctr" fontAlgn="b"/>
                      <a:r>
                        <a:rPr lang="en-US" sz="1600" u="none" strike="noStrike" dirty="0">
                          <a:effectLst/>
                        </a:rPr>
                        <a:t>7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1.11%</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-1.36%</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2.47%</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484442173"/>
                  </a:ext>
                </a:extLst>
              </a:tr>
              <a:tr h="290100">
                <a:tc>
                  <a:txBody>
                    <a:bodyPr/>
                    <a:lstStyle/>
                    <a:p>
                      <a:pPr algn="ctr" fontAlgn="b"/>
                      <a:r>
                        <a:rPr lang="en-US" sz="1600" u="none" strike="noStrike" dirty="0">
                          <a:effectLst/>
                        </a:rPr>
                        <a:t>10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1.35%</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-1.03%</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2.38%</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3258184729"/>
                  </a:ext>
                </a:extLst>
              </a:tr>
              <a:tr h="290100">
                <a:tc>
                  <a:txBody>
                    <a:bodyPr/>
                    <a:lstStyle/>
                    <a:p>
                      <a:pPr algn="ctr" fontAlgn="b"/>
                      <a:r>
                        <a:rPr lang="en-US" sz="1600" u="none" strike="noStrike" dirty="0">
                          <a:effectLst/>
                        </a:rPr>
                        <a:t>20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1.88%</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-0.53%</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2.42%</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2670176627"/>
                  </a:ext>
                </a:extLst>
              </a:tr>
              <a:tr h="290100">
                <a:tc>
                  <a:txBody>
                    <a:bodyPr/>
                    <a:lstStyle/>
                    <a:p>
                      <a:pPr algn="ctr" fontAlgn="b"/>
                      <a:r>
                        <a:rPr lang="en-US" sz="1600" u="none" strike="noStrike" dirty="0">
                          <a:effectLst/>
                        </a:rPr>
                        <a:t>30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1.95%</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-0.29%</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2.24%</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138049808"/>
                  </a:ext>
                </a:extLst>
              </a:tr>
            </a:tbl>
          </a:graphicData>
        </a:graphic>
      </p:graphicFrame>
      <p:sp>
        <p:nvSpPr>
          <p:cNvPr id="3" name="Title 2"/>
          <p:cNvSpPr>
            <a:spLocks noGrp="1"/>
          </p:cNvSpPr>
          <p:nvPr>
            <p:ph type="title"/>
          </p:nvPr>
        </p:nvSpPr>
        <p:spPr/>
        <p:txBody>
          <a:bodyPr/>
          <a:lstStyle/>
          <a:p>
            <a:r>
              <a:rPr lang="en-US" dirty="0">
                <a:ea typeface="ＭＳ Ｐゴシック" charset="0"/>
                <a:cs typeface="ＭＳ Ｐゴシック" charset="0"/>
              </a:rPr>
              <a:t> Real YTM:  Treasuries and TIPS (Sept 2021)</a:t>
            </a: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pPr>
            <a:fld id="{7B3E355C-57B9-BC4B-95D8-406A1F834537}" type="slidenum">
              <a:rPr lang="en-US" altLang="en-US">
                <a:solidFill>
                  <a:prstClr val="black">
                    <a:lumMod val="50000"/>
                    <a:lumOff val="50000"/>
                  </a:prstClr>
                </a:solidFill>
                <a:latin typeface="Calibri" panose="020F0502020204030204"/>
                <a:ea typeface="ＭＳ Ｐゴシック" charset="0"/>
              </a:rPr>
              <a:pPr fontAlgn="base">
                <a:spcBef>
                  <a:spcPct val="0"/>
                </a:spcBef>
                <a:spcAft>
                  <a:spcPct val="0"/>
                </a:spcAft>
              </a:pPr>
              <a:t>47</a:t>
            </a:fld>
            <a:endParaRPr lang="en-US" altLang="en-US" dirty="0">
              <a:solidFill>
                <a:prstClr val="black">
                  <a:lumMod val="50000"/>
                  <a:lumOff val="50000"/>
                </a:prstClr>
              </a:solidFill>
              <a:latin typeface="Calibri" panose="020F0502020204030204"/>
              <a:ea typeface="ＭＳ Ｐゴシック" charset="0"/>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latin typeface="Calibri" panose="020F0502020204030204"/>
              </a:rPr>
              <a:t>Varying Rates of Return</a:t>
            </a:r>
            <a:endParaRPr lang="en-US" dirty="0">
              <a:latin typeface="Calibri" panose="020F0502020204030204"/>
            </a:endParaRPr>
          </a:p>
        </p:txBody>
      </p:sp>
      <p:graphicFrame>
        <p:nvGraphicFramePr>
          <p:cNvPr id="11" name="Chart 10"/>
          <p:cNvGraphicFramePr/>
          <p:nvPr>
            <p:extLst>
              <p:ext uri="{D42A27DB-BD31-4B8C-83A1-F6EECF244321}">
                <p14:modId xmlns:p14="http://schemas.microsoft.com/office/powerpoint/2010/main" val="1298262713"/>
              </p:ext>
            </p:extLst>
          </p:nvPr>
        </p:nvGraphicFramePr>
        <p:xfrm>
          <a:off x="762000" y="609601"/>
          <a:ext cx="7848600" cy="3713258"/>
        </p:xfrm>
        <a:graphic>
          <a:graphicData uri="http://schemas.openxmlformats.org/drawingml/2006/chart">
            <c:chart xmlns:c="http://schemas.openxmlformats.org/drawingml/2006/chart" xmlns:r="http://schemas.openxmlformats.org/officeDocument/2006/relationships" r:id="rId2"/>
          </a:graphicData>
        </a:graphic>
      </p:graphicFrame>
      <p:sp>
        <p:nvSpPr>
          <p:cNvPr id="12" name="Left Brace 11">
            <a:extLst>
              <a:ext uri="{FF2B5EF4-FFF2-40B4-BE49-F238E27FC236}">
                <a16:creationId xmlns:a16="http://schemas.microsoft.com/office/drawing/2014/main" id="{976CA667-DB80-5E4A-B989-29699E56FA98}"/>
              </a:ext>
            </a:extLst>
          </p:cNvPr>
          <p:cNvSpPr/>
          <p:nvPr/>
        </p:nvSpPr>
        <p:spPr>
          <a:xfrm>
            <a:off x="304800" y="3048000"/>
            <a:ext cx="316712" cy="971550"/>
          </a:xfrm>
          <a:prstGeom prst="leftBrace">
            <a:avLst>
              <a:gd name="adj1" fmla="val 0"/>
              <a:gd name="adj2" fmla="val 513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prstClr val="black"/>
              </a:solidFill>
              <a:latin typeface="Calibri" panose="020F0502020204030204"/>
            </a:endParaRPr>
          </a:p>
        </p:txBody>
      </p:sp>
    </p:spTree>
    <p:extLst>
      <p:ext uri="{BB962C8B-B14F-4D97-AF65-F5344CB8AC3E}">
        <p14:creationId xmlns:p14="http://schemas.microsoft.com/office/powerpoint/2010/main" val="3054570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a:t>
            </a:r>
            <a:r>
              <a:rPr lang="en-US">
                <a:ea typeface="ＭＳ Ｐゴシック" charset="0"/>
                <a:cs typeface="ＭＳ Ｐゴシック" charset="0"/>
              </a:rPr>
              <a:t>(Sept </a:t>
            </a:r>
            <a:r>
              <a:rPr lang="en-US" dirty="0">
                <a:ea typeface="ＭＳ Ｐゴシック" charset="0"/>
                <a:cs typeface="ＭＳ Ｐゴシック" charset="0"/>
              </a:rPr>
              <a:t>2020)</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48</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6" name="Chart 5">
            <a:extLst>
              <a:ext uri="{FF2B5EF4-FFF2-40B4-BE49-F238E27FC236}">
                <a16:creationId xmlns:a16="http://schemas.microsoft.com/office/drawing/2014/main" id="{91FAF786-00FB-0548-ADEF-6D43F54BA8A1}"/>
              </a:ext>
            </a:extLst>
          </p:cNvPr>
          <p:cNvGraphicFramePr>
            <a:graphicFrameLocks/>
          </p:cNvGraphicFramePr>
          <p:nvPr>
            <p:extLst>
              <p:ext uri="{D42A27DB-BD31-4B8C-83A1-F6EECF244321}">
                <p14:modId xmlns:p14="http://schemas.microsoft.com/office/powerpoint/2010/main" val="1659530333"/>
              </p:ext>
            </p:extLst>
          </p:nvPr>
        </p:nvGraphicFramePr>
        <p:xfrm>
          <a:off x="384048" y="685800"/>
          <a:ext cx="8001000"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869280772"/>
              </p:ext>
            </p:extLst>
          </p:nvPr>
        </p:nvGraphicFramePr>
        <p:xfrm>
          <a:off x="655320" y="4855118"/>
          <a:ext cx="7421881" cy="1405854"/>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291429">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1.55%</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a:effectLst/>
                        </a:rPr>
                        <a:t>7 YR</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0.43%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-0.65%</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1.79%</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-0.39%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sp>
        <p:nvSpPr>
          <p:cNvPr id="2" name="Left Brace 1">
            <a:extLst>
              <a:ext uri="{FF2B5EF4-FFF2-40B4-BE49-F238E27FC236}">
                <a16:creationId xmlns:a16="http://schemas.microsoft.com/office/drawing/2014/main" id="{FF4006D2-804E-C04B-85F2-DF087BE1E18E}"/>
              </a:ext>
            </a:extLst>
          </p:cNvPr>
          <p:cNvSpPr/>
          <p:nvPr/>
        </p:nvSpPr>
        <p:spPr>
          <a:xfrm>
            <a:off x="381000" y="3124200"/>
            <a:ext cx="548640" cy="1524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875805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4048" y="41935"/>
            <a:ext cx="8458200" cy="365127"/>
          </a:xfrm>
        </p:spPr>
        <p:txBody>
          <a:bodyPr/>
          <a:lstStyle/>
          <a:p>
            <a:r>
              <a:rPr lang="en-US" dirty="0">
                <a:ea typeface="ＭＳ Ｐゴシック" charset="0"/>
                <a:cs typeface="ＭＳ Ｐゴシック" charset="0"/>
              </a:rPr>
              <a:t> Real YTM:  Treasuries and TIPS (Sept, 2019)</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9785844A-6A18-D34E-9BD7-7CD10881C707}"/>
              </a:ext>
            </a:extLst>
          </p:cNvPr>
          <p:cNvSpPr>
            <a:spLocks noGrp="1"/>
          </p:cNvSpPr>
          <p:nvPr>
            <p:ph type="sldNum" sz="quarter" idx="10"/>
          </p:nvPr>
        </p:nvSpPr>
        <p:spPr/>
        <p:txBody>
          <a:bodyPr/>
          <a:lstStyle/>
          <a:p>
            <a:fld id="{7B3E355C-57B9-BC4B-95D8-406A1F834537}" type="slidenum">
              <a:rPr lang="en-US" altLang="en-US" smtClean="0"/>
              <a:pPr/>
              <a:t>49</a:t>
            </a:fld>
            <a:endParaRPr lang="en-US" altLang="en-US" dirty="0"/>
          </a:p>
        </p:txBody>
      </p:sp>
      <p:graphicFrame>
        <p:nvGraphicFramePr>
          <p:cNvPr id="4" name="Table 3">
            <a:extLst>
              <a:ext uri="{FF2B5EF4-FFF2-40B4-BE49-F238E27FC236}">
                <a16:creationId xmlns:a16="http://schemas.microsoft.com/office/drawing/2014/main" id="{6F94129B-73DD-344E-87ED-C7F202437BD0}"/>
              </a:ext>
            </a:extLst>
          </p:cNvPr>
          <p:cNvGraphicFramePr>
            <a:graphicFrameLocks noGrp="1"/>
          </p:cNvGraphicFramePr>
          <p:nvPr>
            <p:extLst>
              <p:ext uri="{D42A27DB-BD31-4B8C-83A1-F6EECF244321}">
                <p14:modId xmlns:p14="http://schemas.microsoft.com/office/powerpoint/2010/main" val="2237846261"/>
              </p:ext>
            </p:extLst>
          </p:nvPr>
        </p:nvGraphicFramePr>
        <p:xfrm>
          <a:off x="762000" y="4622140"/>
          <a:ext cx="6705601" cy="1379200"/>
        </p:xfrm>
        <a:graphic>
          <a:graphicData uri="http://schemas.openxmlformats.org/drawingml/2006/table">
            <a:tbl>
              <a:tblPr/>
              <a:tblGrid>
                <a:gridCol w="1543352">
                  <a:extLst>
                    <a:ext uri="{9D8B030D-6E8A-4147-A177-3AD203B41FA5}">
                      <a16:colId xmlns:a16="http://schemas.microsoft.com/office/drawing/2014/main" val="1409856923"/>
                    </a:ext>
                  </a:extLst>
                </a:gridCol>
                <a:gridCol w="1915887">
                  <a:extLst>
                    <a:ext uri="{9D8B030D-6E8A-4147-A177-3AD203B41FA5}">
                      <a16:colId xmlns:a16="http://schemas.microsoft.com/office/drawing/2014/main" val="1501873012"/>
                    </a:ext>
                  </a:extLst>
                </a:gridCol>
                <a:gridCol w="1543352">
                  <a:extLst>
                    <a:ext uri="{9D8B030D-6E8A-4147-A177-3AD203B41FA5}">
                      <a16:colId xmlns:a16="http://schemas.microsoft.com/office/drawing/2014/main" val="830225882"/>
                    </a:ext>
                  </a:extLst>
                </a:gridCol>
                <a:gridCol w="1703010">
                  <a:extLst>
                    <a:ext uri="{9D8B030D-6E8A-4147-A177-3AD203B41FA5}">
                      <a16:colId xmlns:a16="http://schemas.microsoft.com/office/drawing/2014/main" val="1111066566"/>
                    </a:ext>
                  </a:extLst>
                </a:gridCol>
              </a:tblGrid>
              <a:tr h="254660">
                <a:tc>
                  <a:txBody>
                    <a:bodyPr/>
                    <a:lstStyle/>
                    <a:p>
                      <a:pPr algn="ctr" fontAlgn="b"/>
                      <a:r>
                        <a:rPr lang="en-US" sz="1000" b="1" i="0" u="none" strike="noStrike" dirty="0">
                          <a:effectLst/>
                          <a:latin typeface="Verdana" panose="020B0604030504040204" pitchFamily="34" charset="0"/>
                        </a:rPr>
                        <a:t>Term</a:t>
                      </a:r>
                    </a:p>
                  </a:txBody>
                  <a:tcPr marL="9525" marR="9525" marT="9525" marB="0" anchor="b">
                    <a:lnL>
                      <a:noFill/>
                    </a:lnL>
                    <a:lnR>
                      <a:noFill/>
                    </a:lnR>
                    <a:lnT>
                      <a:noFill/>
                    </a:lnT>
                    <a:lnB>
                      <a:noFill/>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Treasuries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TIPS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Implied Inflation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17653077"/>
                  </a:ext>
                </a:extLst>
              </a:tr>
              <a:tr h="224908">
                <a:tc>
                  <a:txBody>
                    <a:bodyPr/>
                    <a:lstStyle/>
                    <a:p>
                      <a:pPr algn="ctr" fontAlgn="b"/>
                      <a:r>
                        <a:rPr lang="en-US" sz="1000" b="0" i="0" u="none" strike="noStrike">
                          <a:effectLst/>
                          <a:latin typeface="Verdana" panose="020B0604030504040204" pitchFamily="34" charset="0"/>
                        </a:rPr>
                        <a:t>5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1.75%</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0.29%</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1.46%</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28612707"/>
                  </a:ext>
                </a:extLst>
              </a:tr>
              <a:tr h="224908">
                <a:tc>
                  <a:txBody>
                    <a:bodyPr/>
                    <a:lstStyle/>
                    <a:p>
                      <a:pPr algn="ctr" fontAlgn="b"/>
                      <a:r>
                        <a:rPr lang="en-US" sz="1000" b="0" i="0" u="none" strike="noStrike">
                          <a:effectLst/>
                          <a:latin typeface="Verdana" panose="020B0604030504040204" pitchFamily="34" charset="0"/>
                        </a:rPr>
                        <a:t>7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1.83%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1.58%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009019966"/>
                  </a:ext>
                </a:extLst>
              </a:tr>
              <a:tr h="224908">
                <a:tc>
                  <a:txBody>
                    <a:bodyPr/>
                    <a:lstStyle/>
                    <a:p>
                      <a:pPr algn="ctr" fontAlgn="b"/>
                      <a:r>
                        <a:rPr lang="en-US" sz="1000" b="0" i="0" u="none" strike="noStrike">
                          <a:effectLst/>
                          <a:latin typeface="Verdana" panose="020B0604030504040204" pitchFamily="34" charset="0"/>
                        </a:rPr>
                        <a:t>10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1.90%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1.67%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4244845040"/>
                  </a:ext>
                </a:extLst>
              </a:tr>
              <a:tr h="224908">
                <a:tc>
                  <a:txBody>
                    <a:bodyPr/>
                    <a:lstStyle/>
                    <a:p>
                      <a:pPr algn="ctr" fontAlgn="b"/>
                      <a:r>
                        <a:rPr lang="en-US" sz="1000" b="0" i="0" u="none" strike="noStrike">
                          <a:effectLst/>
                          <a:latin typeface="Verdana" panose="020B0604030504040204" pitchFamily="34" charset="0"/>
                        </a:rPr>
                        <a:t>20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2.17%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0.45%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703385829"/>
                  </a:ext>
                </a:extLst>
              </a:tr>
              <a:tr h="224908">
                <a:tc>
                  <a:txBody>
                    <a:bodyPr/>
                    <a:lstStyle/>
                    <a:p>
                      <a:pPr algn="ctr" fontAlgn="b"/>
                      <a:r>
                        <a:rPr lang="en-US" sz="1000" b="0" i="0" u="none" strike="noStrike">
                          <a:effectLst/>
                          <a:latin typeface="Verdana" panose="020B0604030504040204" pitchFamily="34" charset="0"/>
                        </a:rPr>
                        <a:t>30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2.37%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0.65%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679963791"/>
                  </a:ext>
                </a:extLst>
              </a:tr>
            </a:tbl>
          </a:graphicData>
        </a:graphic>
      </p:graphicFrame>
      <p:graphicFrame>
        <p:nvGraphicFramePr>
          <p:cNvPr id="9" name="Chart 8">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1017080846"/>
              </p:ext>
            </p:extLst>
          </p:nvPr>
        </p:nvGraphicFramePr>
        <p:xfrm>
          <a:off x="360602" y="609601"/>
          <a:ext cx="8481646" cy="4012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894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a:rPr>
              <a:t>Computing </a:t>
            </a:r>
            <a:r>
              <a:rPr lang="en-US" dirty="0" err="1">
                <a:latin typeface="Calibri"/>
              </a:rPr>
              <a:t>NPVs</a:t>
            </a:r>
            <a:r>
              <a:rPr lang="en-US" dirty="0">
                <a:latin typeface="Calibri"/>
              </a:rPr>
              <a:t> with either holding period returns, (1+r</a:t>
            </a:r>
            <a:r>
              <a:rPr lang="en-US" baseline="-25000" dirty="0">
                <a:latin typeface="Calibri"/>
              </a:rPr>
              <a:t>0,2</a:t>
            </a:r>
            <a:r>
              <a:rPr lang="en-US" dirty="0">
                <a:latin typeface="Calibri"/>
              </a:rPr>
              <a:t>) or (1+r</a:t>
            </a:r>
            <a:r>
              <a:rPr lang="en-US" baseline="-25000" dirty="0">
                <a:latin typeface="Calibri"/>
              </a:rPr>
              <a:t>0,1</a:t>
            </a:r>
            <a:r>
              <a:rPr lang="en-US" dirty="0">
                <a:latin typeface="Calibri"/>
              </a:rPr>
              <a:t>)*(1+r</a:t>
            </a:r>
            <a:r>
              <a:rPr lang="en-US" baseline="-25000" dirty="0">
                <a:latin typeface="Calibri"/>
              </a:rPr>
              <a:t>1,2</a:t>
            </a:r>
            <a:r>
              <a:rPr lang="en-US" dirty="0">
                <a:latin typeface="Calibri"/>
              </a:rPr>
              <a:t>), or annualized rates of returns (1+r</a:t>
            </a:r>
            <a:r>
              <a:rPr lang="en-US" baseline="-25000" dirty="0">
                <a:latin typeface="Calibri"/>
              </a:rPr>
              <a:t>2</a:t>
            </a:r>
            <a:r>
              <a:rPr lang="en-US" dirty="0">
                <a:latin typeface="Calibri"/>
              </a:rPr>
              <a:t>)</a:t>
            </a:r>
            <a:r>
              <a:rPr lang="en-US" baseline="30000" dirty="0">
                <a:latin typeface="Calibri"/>
              </a:rPr>
              <a:t>2</a:t>
            </a:r>
            <a:r>
              <a:rPr lang="en-US" dirty="0">
                <a:latin typeface="Calibri"/>
              </a:rPr>
              <a:t> is equivalent.</a:t>
            </a:r>
          </a:p>
          <a:p>
            <a:endParaRPr lang="en-US" dirty="0"/>
          </a:p>
        </p:txBody>
      </p:sp>
      <p:sp>
        <p:nvSpPr>
          <p:cNvPr id="3076" name="Rectangle 1026"/>
          <p:cNvSpPr>
            <a:spLocks noGrp="1" noChangeArrowheads="1"/>
          </p:cNvSpPr>
          <p:nvPr>
            <p:ph type="title"/>
          </p:nvPr>
        </p:nvSpPr>
        <p:spPr/>
        <p:txBody>
          <a:bodyPr/>
          <a:lstStyle/>
          <a:p>
            <a:pPr eaLnBrk="1" hangingPunct="1"/>
            <a:r>
              <a:rPr lang="en-US" b="1" dirty="0" err="1">
                <a:ea typeface="ＭＳ Ｐゴシック" charset="0"/>
                <a:cs typeface="ＭＳ Ｐゴシック" charset="0"/>
              </a:rPr>
              <a:t>NPV</a:t>
            </a:r>
            <a:r>
              <a:rPr lang="en-US" b="1" dirty="0">
                <a:ea typeface="ＭＳ Ｐゴシック" charset="0"/>
                <a:cs typeface="ＭＳ Ｐゴシック" charset="0"/>
              </a:rPr>
              <a:t> Calculations with Annualized </a:t>
            </a:r>
            <a:r>
              <a:rPr lang="en-US" b="1" dirty="0" err="1">
                <a:ea typeface="ＭＳ Ｐゴシック" charset="0"/>
                <a:cs typeface="ＭＳ Ｐゴシック" charset="0"/>
              </a:rPr>
              <a:t>RORs</a:t>
            </a:r>
            <a:r>
              <a:rPr lang="en-US" b="1" dirty="0">
                <a:ea typeface="ＭＳ Ｐゴシック" charset="0"/>
                <a:cs typeface="ＭＳ Ｐゴシック" charset="0"/>
              </a:rPr>
              <a:t> or Holding Periods Returns</a:t>
            </a:r>
            <a:endParaRPr lang="en-US" dirty="0">
              <a:ea typeface="ＭＳ Ｐゴシック" charset="0"/>
              <a:cs typeface="ＭＳ Ｐゴシック" charset="0"/>
            </a:endParaRPr>
          </a:p>
        </p:txBody>
      </p:sp>
      <p:sp>
        <p:nvSpPr>
          <p:cNvPr id="3079"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alibri"/>
                <a:cs typeface="Calibri"/>
              </a:rPr>
              <a:t>Varying Rates of Return</a:t>
            </a:r>
          </a:p>
        </p:txBody>
      </p:sp>
      <p:graphicFrame>
        <p:nvGraphicFramePr>
          <p:cNvPr id="3074" name="Object 1024"/>
          <p:cNvGraphicFramePr>
            <a:graphicFrameLocks noChangeAspect="1"/>
          </p:cNvGraphicFramePr>
          <p:nvPr>
            <p:extLst>
              <p:ext uri="{D42A27DB-BD31-4B8C-83A1-F6EECF244321}">
                <p14:modId xmlns:p14="http://schemas.microsoft.com/office/powerpoint/2010/main" val="1575514274"/>
              </p:ext>
            </p:extLst>
          </p:nvPr>
        </p:nvGraphicFramePr>
        <p:xfrm>
          <a:off x="396240" y="2133600"/>
          <a:ext cx="8534400" cy="3810000"/>
        </p:xfrm>
        <a:graphic>
          <a:graphicData uri="http://schemas.openxmlformats.org/presentationml/2006/ole">
            <mc:AlternateContent xmlns:mc="http://schemas.openxmlformats.org/markup-compatibility/2006">
              <mc:Choice xmlns:v="urn:schemas-microsoft-com:vml" Requires="v">
                <p:oleObj name="Equation" r:id="rId3" imgW="4105080" imgH="1535760" progId="Equation.3">
                  <p:embed/>
                </p:oleObj>
              </mc:Choice>
              <mc:Fallback>
                <p:oleObj name="Equation" r:id="rId3" imgW="4105080" imgH="1535760" progId="Equation.3">
                  <p:embed/>
                  <p:pic>
                    <p:nvPicPr>
                      <p:cNvPr id="0" name="Picture 1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 y="2133600"/>
                        <a:ext cx="8534400" cy="3810000"/>
                      </a:xfrm>
                      <a:prstGeom prst="rect">
                        <a:avLst/>
                      </a:prstGeom>
                      <a:noFill/>
                      <a:ln>
                        <a:noFill/>
                      </a:ln>
                      <a:effectLst/>
                    </p:spPr>
                  </p:pic>
                </p:oleObj>
              </mc:Fallback>
            </mc:AlternateContent>
          </a:graphicData>
        </a:graphic>
      </p:graphicFrame>
      <p:sp>
        <p:nvSpPr>
          <p:cNvPr id="3078" name="Line 1037"/>
          <p:cNvSpPr>
            <a:spLocks noChangeShapeType="1"/>
          </p:cNvSpPr>
          <p:nvPr/>
        </p:nvSpPr>
        <p:spPr bwMode="auto">
          <a:xfrm>
            <a:off x="7924800" y="990600"/>
            <a:ext cx="1524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1C625FEA-15D5-0145-946F-1986A03D9F05}"/>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533400"/>
            <a:ext cx="8537448" cy="5812064"/>
          </a:xfrm>
        </p:spPr>
        <p:txBody>
          <a:bodyPr/>
          <a:lstStyle/>
          <a:p>
            <a:pPr eaLnBrk="1" hangingPunct="1"/>
            <a:r>
              <a:rPr lang="en-US" sz="2800" dirty="0">
                <a:ea typeface="ＭＳ Ｐゴシック" charset="0"/>
                <a:cs typeface="ＭＳ Ｐゴシック" charset="0"/>
              </a:rPr>
              <a:t>Inflation: Loss of purchasing power caused by price increases.</a:t>
            </a:r>
          </a:p>
          <a:p>
            <a:pPr eaLnBrk="1" hangingPunct="1"/>
            <a:r>
              <a:rPr lang="en-US" sz="2800" dirty="0">
                <a:ea typeface="ＭＳ Ｐゴシック" charset="0"/>
                <a:cs typeface="ＭＳ Ｐゴシック" charset="0"/>
              </a:rPr>
              <a:t>Inflation generally measured by the </a:t>
            </a:r>
            <a:r>
              <a:rPr lang="en-US" sz="2800" i="1" dirty="0">
                <a:ea typeface="ＭＳ Ｐゴシック" charset="0"/>
                <a:cs typeface="ＭＳ Ｐゴシック" charset="0"/>
              </a:rPr>
              <a:t>CPI</a:t>
            </a:r>
          </a:p>
          <a:p>
            <a:pPr lvl="1"/>
            <a:r>
              <a:rPr lang="en-US" dirty="0">
                <a:ea typeface="ＭＳ Ｐゴシック" charset="0"/>
                <a:cs typeface="ＭＳ Ｐゴシック" charset="0"/>
                <a:hlinkClick r:id="rId3"/>
              </a:rPr>
              <a:t>www.bls.gov/cpi</a:t>
            </a:r>
            <a:r>
              <a:rPr lang="en-US" dirty="0">
                <a:ea typeface="ＭＳ Ｐゴシック" charset="0"/>
                <a:cs typeface="ＭＳ Ｐゴシック" charset="0"/>
              </a:rPr>
              <a:t> </a:t>
            </a:r>
          </a:p>
          <a:p>
            <a:pPr lvl="1"/>
            <a:r>
              <a:rPr lang="en-US" sz="2400" dirty="0">
                <a:ea typeface="ＭＳ Ｐゴシック" charset="0"/>
              </a:rPr>
              <a:t>Base Rate 1983 = 100; Current 2022</a:t>
            </a:r>
            <a:r>
              <a:rPr lang="en-US" sz="2400" baseline="-25000" dirty="0">
                <a:ea typeface="ＭＳ Ｐゴシック" charset="0"/>
              </a:rPr>
              <a:t>July</a:t>
            </a:r>
            <a:r>
              <a:rPr lang="en-US" sz="2400" dirty="0">
                <a:ea typeface="ＭＳ Ｐゴシック" charset="0"/>
              </a:rPr>
              <a:t> = 296.276</a:t>
            </a:r>
          </a:p>
          <a:p>
            <a:pPr lvl="1"/>
            <a:r>
              <a:rPr lang="en-US" sz="2400" dirty="0">
                <a:ea typeface="ＭＳ Ｐゴシック" charset="0"/>
              </a:rPr>
              <a:t>CPI</a:t>
            </a:r>
            <a:r>
              <a:rPr lang="en-US" sz="2400" b="1" baseline="-25000" dirty="0">
                <a:ea typeface="ＭＳ Ｐゴシック" charset="0"/>
              </a:rPr>
              <a:t>(July/22)</a:t>
            </a:r>
            <a:r>
              <a:rPr lang="en-US" sz="2400" dirty="0">
                <a:ea typeface="ＭＳ Ｐゴシック" charset="0"/>
              </a:rPr>
              <a:t> = 296.276 and CPI</a:t>
            </a:r>
            <a:r>
              <a:rPr lang="en-US" sz="2400" b="1" baseline="-25000" dirty="0">
                <a:ea typeface="ＭＳ Ｐゴシック" charset="0"/>
              </a:rPr>
              <a:t>(July/21)</a:t>
            </a:r>
            <a:r>
              <a:rPr lang="en-US" sz="2400" dirty="0">
                <a:ea typeface="ＭＳ Ｐゴシック" charset="0"/>
              </a:rPr>
              <a:t>  = 273.003</a:t>
            </a:r>
          </a:p>
          <a:p>
            <a:pPr lvl="1"/>
            <a:r>
              <a:rPr lang="en-US" sz="2400" dirty="0">
                <a:ea typeface="ＭＳ Ｐゴシック" charset="0"/>
              </a:rPr>
              <a:t>Inflation Rate</a:t>
            </a:r>
            <a:r>
              <a:rPr lang="en-US" sz="2400" baseline="-25000" dirty="0">
                <a:ea typeface="ＭＳ Ｐゴシック" charset="0"/>
              </a:rPr>
              <a:t>(July-July)</a:t>
            </a:r>
            <a:r>
              <a:rPr lang="en-US" sz="2400" dirty="0">
                <a:ea typeface="ＭＳ Ｐゴシック" charset="0"/>
              </a:rPr>
              <a:t>:  (296.276– 273.003) / 273.003 = 8.5%</a:t>
            </a:r>
          </a:p>
          <a:p>
            <a:pPr lvl="1"/>
            <a:endParaRPr lang="en-US" sz="2400" dirty="0">
              <a:ea typeface="ＭＳ Ｐゴシック" charset="0"/>
            </a:endParaRPr>
          </a:p>
          <a:p>
            <a:pPr lvl="1"/>
            <a:r>
              <a:rPr lang="en-US" sz="2400" dirty="0">
                <a:ea typeface="ＭＳ Ｐゴシック" charset="0"/>
              </a:rPr>
              <a:t> </a:t>
            </a:r>
            <a:endParaRPr lang="en-US" sz="3200" dirty="0">
              <a:ea typeface="ＭＳ Ｐゴシック" charset="0"/>
            </a:endParaRPr>
          </a:p>
          <a:p>
            <a:pPr lvl="1"/>
            <a:endParaRPr lang="en-US" dirty="0">
              <a:ea typeface="ＭＳ Ｐゴシック" charset="0"/>
              <a:cs typeface="ＭＳ Ｐゴシック" charset="0"/>
            </a:endParaRPr>
          </a:p>
          <a:p>
            <a:pPr eaLnBrk="1" hangingPunct="1"/>
            <a:r>
              <a:rPr lang="en-US" sz="2800" dirty="0">
                <a:ea typeface="ＭＳ Ｐゴシック" charset="0"/>
                <a:cs typeface="ＭＳ Ｐゴシック" charset="0"/>
              </a:rPr>
              <a:t>If </a:t>
            </a:r>
            <a:r>
              <a:rPr lang="en-US" sz="2800" b="1" i="1" dirty="0">
                <a:ea typeface="ＭＳ Ｐゴシック" charset="0"/>
                <a:cs typeface="ＭＳ Ｐゴシック" charset="0"/>
              </a:rPr>
              <a:t>R</a:t>
            </a:r>
            <a:r>
              <a:rPr lang="en-US" sz="2800" b="1" i="1" baseline="-25000" dirty="0">
                <a:ea typeface="ＭＳ Ｐゴシック" charset="0"/>
                <a:cs typeface="ＭＳ Ｐゴシック" charset="0"/>
              </a:rPr>
              <a:t>INF</a:t>
            </a:r>
            <a:r>
              <a:rPr lang="en-US" sz="2800" dirty="0">
                <a:ea typeface="ＭＳ Ｐゴシック" charset="0"/>
                <a:cs typeface="ＭＳ Ｐゴシック" charset="0"/>
              </a:rPr>
              <a:t> is 9% for 2022, $100 in </a:t>
            </a:r>
            <a:r>
              <a:rPr lang="en-US" sz="2800" i="1" dirty="0">
                <a:ea typeface="ＭＳ Ｐゴシック" charset="0"/>
                <a:cs typeface="ＭＳ Ｐゴシック" charset="0"/>
              </a:rPr>
              <a:t>2022</a:t>
            </a:r>
            <a:r>
              <a:rPr lang="en-US" sz="2800" dirty="0">
                <a:ea typeface="ＭＳ Ｐゴシック" charset="0"/>
                <a:cs typeface="ＭＳ Ｐゴシック" charset="0"/>
              </a:rPr>
              <a:t> is worth in </a:t>
            </a:r>
            <a:r>
              <a:rPr lang="en-US" sz="2800" i="1" dirty="0">
                <a:ea typeface="ＭＳ Ｐゴシック" charset="0"/>
                <a:cs typeface="ＭＳ Ｐゴシック" charset="0"/>
              </a:rPr>
              <a:t>2021</a:t>
            </a:r>
            <a:r>
              <a:rPr lang="en-US" sz="2800" dirty="0">
                <a:ea typeface="ＭＳ Ｐゴシック" charset="0"/>
                <a:cs typeface="ＭＳ Ｐゴシック" charset="0"/>
              </a:rPr>
              <a:t>: $100/1.09 = $91.74</a:t>
            </a:r>
          </a:p>
          <a:p>
            <a:pPr lvl="1"/>
            <a:r>
              <a:rPr lang="en-US" sz="2400" dirty="0">
                <a:hlinkClick r:id="rId4"/>
              </a:rPr>
              <a:t>https://data.bls.gov/cgi-bin/cpicalc.pl</a:t>
            </a:r>
            <a:r>
              <a:rPr lang="en-US" sz="2400" dirty="0"/>
              <a:t> (CPI calculator)</a:t>
            </a:r>
            <a:endParaRPr lang="en-US" sz="2400" dirty="0">
              <a:ea typeface="ＭＳ Ｐゴシック" charset="0"/>
              <a:cs typeface="ＭＳ Ｐゴシック" charset="0"/>
            </a:endParaRPr>
          </a:p>
          <a:p>
            <a:pPr lvl="1"/>
            <a:endParaRPr lang="en-US" sz="2400" dirty="0">
              <a:ea typeface="ＭＳ Ｐゴシック" charset="0"/>
              <a:cs typeface="ＭＳ Ｐゴシック" charset="0"/>
            </a:endParaRPr>
          </a:p>
        </p:txBody>
      </p:sp>
      <p:sp>
        <p:nvSpPr>
          <p:cNvPr id="4100" name="Rectangle 2"/>
          <p:cNvSpPr>
            <a:spLocks noGrp="1" noChangeArrowheads="1"/>
          </p:cNvSpPr>
          <p:nvPr>
            <p:ph type="title"/>
          </p:nvPr>
        </p:nvSpPr>
        <p:spPr/>
        <p:txBody>
          <a:bodyPr/>
          <a:lstStyle/>
          <a:p>
            <a:pPr eaLnBrk="1" hangingPunct="1"/>
            <a:r>
              <a:rPr lang="en-US" sz="2000" dirty="0">
                <a:latin typeface="+mn-lt"/>
                <a:ea typeface="ＭＳ Ｐゴシック" charset="0"/>
                <a:cs typeface="ＭＳ Ｐゴシック" charset="0"/>
              </a:rPr>
              <a:t>Inflation</a:t>
            </a:r>
            <a:endParaRPr lang="en-US" sz="1050" dirty="0">
              <a:latin typeface="+mn-lt"/>
              <a:ea typeface="ＭＳ Ｐゴシック" charset="0"/>
              <a:cs typeface="ＭＳ Ｐゴシック" charset="0"/>
            </a:endParaRPr>
          </a:p>
        </p:txBody>
      </p:sp>
      <p:sp>
        <p:nvSpPr>
          <p:cNvPr id="410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47460" name="Object 4"/>
          <p:cNvGraphicFramePr>
            <a:graphicFrameLocks noChangeAspect="1"/>
          </p:cNvGraphicFramePr>
          <p:nvPr>
            <p:extLst>
              <p:ext uri="{D42A27DB-BD31-4B8C-83A1-F6EECF244321}">
                <p14:modId xmlns:p14="http://schemas.microsoft.com/office/powerpoint/2010/main" val="137432559"/>
              </p:ext>
            </p:extLst>
          </p:nvPr>
        </p:nvGraphicFramePr>
        <p:xfrm>
          <a:off x="914400" y="4114800"/>
          <a:ext cx="2057400" cy="590724"/>
        </p:xfrm>
        <a:graphic>
          <a:graphicData uri="http://schemas.openxmlformats.org/presentationml/2006/ole">
            <mc:AlternateContent xmlns:mc="http://schemas.openxmlformats.org/markup-compatibility/2006">
              <mc:Choice xmlns:v="urn:schemas-microsoft-com:vml" Requires="v">
                <p:oleObj name="Equation" r:id="rId5" imgW="950760" imgH="393120" progId="Equation.3">
                  <p:embed/>
                </p:oleObj>
              </mc:Choice>
              <mc:Fallback>
                <p:oleObj name="Equation" r:id="rId5" imgW="950760" imgH="393120" progId="Equation.3">
                  <p:embed/>
                  <p:pic>
                    <p:nvPicPr>
                      <p:cNvPr id="0" name="Picture 1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114800"/>
                        <a:ext cx="2057400" cy="590724"/>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A5690C40-C009-9A4A-8D98-880690834ED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4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p:cNvGraphicFramePr>
            <a:graphicFrameLocks noGrp="1" noChangeAspect="1"/>
          </p:cNvGraphicFramePr>
          <p:nvPr>
            <p:ph idx="1"/>
            <p:extLst>
              <p:ext uri="{D42A27DB-BD31-4B8C-83A1-F6EECF244321}">
                <p14:modId xmlns:p14="http://schemas.microsoft.com/office/powerpoint/2010/main" val="790277207"/>
              </p:ext>
            </p:extLst>
          </p:nvPr>
        </p:nvGraphicFramePr>
        <p:xfrm>
          <a:off x="342900" y="949623"/>
          <a:ext cx="8458200" cy="5126038"/>
        </p:xfrm>
        <a:graphic>
          <a:graphicData uri="http://schemas.openxmlformats.org/drawingml/2006/chart">
            <c:chart xmlns:c="http://schemas.openxmlformats.org/drawingml/2006/chart" xmlns:r="http://schemas.openxmlformats.org/officeDocument/2006/relationships" r:id="rId3"/>
          </a:graphicData>
        </a:graphic>
      </p:graphicFrame>
      <p:sp>
        <p:nvSpPr>
          <p:cNvPr id="5124" name="Rectangle 2"/>
          <p:cNvSpPr>
            <a:spLocks noGrp="1" noChangeArrowheads="1"/>
          </p:cNvSpPr>
          <p:nvPr>
            <p:ph type="title"/>
          </p:nvPr>
        </p:nvSpPr>
        <p:spPr/>
        <p:txBody>
          <a:bodyPr/>
          <a:lstStyle/>
          <a:p>
            <a:pPr>
              <a:tabLst>
                <a:tab pos="1484313" algn="l"/>
              </a:tabLst>
            </a:pPr>
            <a:r>
              <a:rPr lang="en-US" b="1" dirty="0">
                <a:ea typeface="ＭＳ Ｐゴシック" charset="0"/>
                <a:cs typeface="ＭＳ Ｐゴシック" charset="0"/>
              </a:rPr>
              <a:t>Term Structure and Yields</a:t>
            </a:r>
            <a:endParaRPr lang="en-US" sz="2800" dirty="0">
              <a:ea typeface="ＭＳ Ｐゴシック" charset="0"/>
              <a:cs typeface="ＭＳ Ｐゴシック" charset="0"/>
            </a:endParaRPr>
          </a:p>
        </p:txBody>
      </p:sp>
      <p:sp>
        <p:nvSpPr>
          <p:cNvPr id="5126"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5125" name="Text Box 4"/>
          <p:cNvSpPr txBox="1">
            <a:spLocks noChangeArrowheads="1"/>
          </p:cNvSpPr>
          <p:nvPr/>
        </p:nvSpPr>
        <p:spPr bwMode="auto">
          <a:xfrm>
            <a:off x="215083" y="533398"/>
            <a:ext cx="861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000" b="1" dirty="0">
                <a:latin typeface="Calibri"/>
              </a:rPr>
              <a:t>The Return on US Treasury Bills and the Inflation rate (1953-2021)</a:t>
            </a:r>
          </a:p>
        </p:txBody>
      </p:sp>
      <p:sp>
        <p:nvSpPr>
          <p:cNvPr id="3" name="Slide Number Placeholder 2">
            <a:extLst>
              <a:ext uri="{FF2B5EF4-FFF2-40B4-BE49-F238E27FC236}">
                <a16:creationId xmlns:a16="http://schemas.microsoft.com/office/drawing/2014/main" id="{027BFDE8-8E4E-F948-ADA5-7C8285F97481}"/>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4-Week T-Bill &amp; CPI</a:t>
            </a:r>
          </a:p>
        </p:txBody>
      </p:sp>
      <p:sp>
        <p:nvSpPr>
          <p:cNvPr id="29703"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9699" name="AutoShape 1032" descr="Fred Graph"/>
          <p:cNvSpPr>
            <a:spLocks noChangeAspect="1" noChangeArrowheads="1"/>
          </p:cNvSpPr>
          <p:nvPr/>
        </p:nvSpPr>
        <p:spPr bwMode="auto">
          <a:xfrm>
            <a:off x="5257800" y="3629025"/>
            <a:ext cx="600075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a:endParaRPr>
          </a:p>
        </p:txBody>
      </p:sp>
      <p:sp>
        <p:nvSpPr>
          <p:cNvPr id="29700" name="AutoShape 1034" descr="Fred Graph"/>
          <p:cNvSpPr>
            <a:spLocks noChangeAspect="1" noChangeArrowheads="1"/>
          </p:cNvSpPr>
          <p:nvPr/>
        </p:nvSpPr>
        <p:spPr bwMode="auto">
          <a:xfrm>
            <a:off x="4914900" y="4295775"/>
            <a:ext cx="600075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a:endParaRPr>
          </a:p>
        </p:txBody>
      </p:sp>
      <p:sp>
        <p:nvSpPr>
          <p:cNvPr id="3" name="Slide Number Placeholder 2">
            <a:extLst>
              <a:ext uri="{FF2B5EF4-FFF2-40B4-BE49-F238E27FC236}">
                <a16:creationId xmlns:a16="http://schemas.microsoft.com/office/drawing/2014/main" id="{F7A2A675-BB77-D34B-A87B-06093C9131E4}"/>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pic>
        <p:nvPicPr>
          <p:cNvPr id="5" name="Picture 4">
            <a:extLst>
              <a:ext uri="{FF2B5EF4-FFF2-40B4-BE49-F238E27FC236}">
                <a16:creationId xmlns:a16="http://schemas.microsoft.com/office/drawing/2014/main" id="{799A6A1A-D8DC-53D7-DA08-EEAEDE329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48" y="533400"/>
            <a:ext cx="8458200" cy="5715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1027"/>
          <p:cNvSpPr>
            <a:spLocks noGrp="1" noChangeArrowheads="1"/>
          </p:cNvSpPr>
          <p:nvPr>
            <p:ph idx="1"/>
          </p:nvPr>
        </p:nvSpPr>
        <p:spPr/>
        <p:txBody>
          <a:bodyPr/>
          <a:lstStyle/>
          <a:p>
            <a:pPr eaLnBrk="1" hangingPunct="1"/>
            <a:r>
              <a:rPr lang="en-US" b="1" u="sng" dirty="0">
                <a:ea typeface="ＭＳ Ｐゴシック" charset="0"/>
                <a:cs typeface="ＭＳ Ｐゴシック" charset="0"/>
              </a:rPr>
              <a:t>Nominal Interest Rate</a:t>
            </a:r>
          </a:p>
          <a:p>
            <a:pPr lvl="1" eaLnBrk="1" hangingPunct="1"/>
            <a:r>
              <a:rPr lang="en-US" dirty="0">
                <a:ea typeface="ＭＳ Ｐゴシック" charset="0"/>
              </a:rPr>
              <a:t>The stated, quoted, or promised interest rate</a:t>
            </a:r>
          </a:p>
          <a:p>
            <a:pPr lvl="1" eaLnBrk="1" hangingPunct="1"/>
            <a:r>
              <a:rPr lang="en-US" dirty="0">
                <a:ea typeface="ＭＳ Ｐゴシック" charset="0"/>
              </a:rPr>
              <a:t>Bank promises to pay you $110 in one year if you purchase a CD for $100.  </a:t>
            </a:r>
          </a:p>
          <a:p>
            <a:pPr lvl="1" eaLnBrk="1" hangingPunct="1"/>
            <a:r>
              <a:rPr lang="en-US" b="1" i="1" dirty="0" err="1">
                <a:ea typeface="ＭＳ Ｐゴシック" charset="0"/>
              </a:rPr>
              <a:t>R</a:t>
            </a:r>
            <a:r>
              <a:rPr lang="en-US" b="1" i="1" baseline="-25000" dirty="0" err="1">
                <a:ea typeface="ＭＳ Ｐゴシック" charset="0"/>
              </a:rPr>
              <a:t>NOM</a:t>
            </a:r>
            <a:r>
              <a:rPr lang="en-US" dirty="0">
                <a:ea typeface="ＭＳ Ｐゴシック" charset="0"/>
              </a:rPr>
              <a:t> is 10%:  (110 – 100) / 100</a:t>
            </a:r>
          </a:p>
          <a:p>
            <a:pPr eaLnBrk="1" hangingPunct="1"/>
            <a:endParaRPr lang="en-US" u="sng" dirty="0">
              <a:ea typeface="ＭＳ Ｐゴシック" charset="0"/>
              <a:cs typeface="ＭＳ Ｐゴシック" charset="0"/>
            </a:endParaRPr>
          </a:p>
          <a:p>
            <a:pPr eaLnBrk="1" hangingPunct="1"/>
            <a:r>
              <a:rPr lang="en-US" b="1" u="sng" dirty="0">
                <a:ea typeface="ＭＳ Ｐゴシック" charset="0"/>
                <a:cs typeface="ＭＳ Ｐゴシック" charset="0"/>
              </a:rPr>
              <a:t>Real Interest Rate</a:t>
            </a:r>
          </a:p>
          <a:p>
            <a:pPr lvl="1" eaLnBrk="1" hangingPunct="1"/>
            <a:r>
              <a:rPr lang="en-US" b="1" i="1" dirty="0" err="1">
                <a:ea typeface="ＭＳ Ｐゴシック" charset="0"/>
              </a:rPr>
              <a:t>R</a:t>
            </a:r>
            <a:r>
              <a:rPr lang="en-US" b="1" i="1" baseline="-25000" dirty="0" err="1">
                <a:ea typeface="ＭＳ Ｐゴシック" charset="0"/>
              </a:rPr>
              <a:t>REAL</a:t>
            </a:r>
            <a:r>
              <a:rPr lang="en-US" dirty="0">
                <a:ea typeface="ＭＳ Ｐゴシック" charset="0"/>
              </a:rPr>
              <a:t> is the increase </a:t>
            </a:r>
            <a:r>
              <a:rPr lang="en-US" i="1" dirty="0">
                <a:ea typeface="ＭＳ Ｐゴシック" charset="0"/>
              </a:rPr>
              <a:t>in purchasing power</a:t>
            </a:r>
            <a:r>
              <a:rPr lang="en-US" dirty="0">
                <a:ea typeface="ＭＳ Ｐゴシック" charset="0"/>
              </a:rPr>
              <a:t> (</a:t>
            </a:r>
            <a:r>
              <a:rPr lang="en-US" b="1" u="sng" dirty="0">
                <a:ea typeface="ＭＳ Ｐゴシック" charset="0"/>
              </a:rPr>
              <a:t>after inflation</a:t>
            </a:r>
            <a:r>
              <a:rPr lang="en-US" dirty="0">
                <a:ea typeface="ＭＳ Ｐゴシック" charset="0"/>
              </a:rPr>
              <a:t>) from an investment </a:t>
            </a:r>
          </a:p>
        </p:txBody>
      </p:sp>
      <p:sp>
        <p:nvSpPr>
          <p:cNvPr id="151554"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Real and Nominal Interest Rates</a:t>
            </a:r>
            <a:endParaRPr lang="en-US" dirty="0">
              <a:ea typeface="ＭＳ Ｐゴシック" charset="0"/>
              <a:cs typeface="ＭＳ Ｐゴシック" charset="0"/>
            </a:endParaRPr>
          </a:p>
        </p:txBody>
      </p:sp>
      <p:sp>
        <p:nvSpPr>
          <p:cNvPr id="30725"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37970CA7-7EC3-F44B-9DC6-EC5AF17CCDF0}"/>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P spid="151554" grpId="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20126</TotalTime>
  <Words>2979</Words>
  <Application>Microsoft Macintosh PowerPoint</Application>
  <PresentationFormat>On-screen Show (4:3)</PresentationFormat>
  <Paragraphs>649</Paragraphs>
  <Slides>49</Slides>
  <Notes>30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2" baseType="lpstr">
      <vt:lpstr>NSimSun</vt:lpstr>
      <vt:lpstr>Arial</vt:lpstr>
      <vt:lpstr>Book Antiqua</vt:lpstr>
      <vt:lpstr>Calibri</vt:lpstr>
      <vt:lpstr>Courier New</vt:lpstr>
      <vt:lpstr>Symbol</vt:lpstr>
      <vt:lpstr>Times New Roman</vt:lpstr>
      <vt:lpstr>Verdana</vt:lpstr>
      <vt:lpstr>Wingdings</vt:lpstr>
      <vt:lpstr>Wingdings 2</vt:lpstr>
      <vt:lpstr>CG Body - Standard</vt:lpstr>
      <vt:lpstr>Equation</vt:lpstr>
      <vt:lpstr>Worksheet</vt:lpstr>
      <vt:lpstr>Time Varying Rates of Return &amp; the Yield Curve</vt:lpstr>
      <vt:lpstr>Query: Annualized Rates of Return</vt:lpstr>
      <vt:lpstr>Annualized Rates of Return</vt:lpstr>
      <vt:lpstr>Annualized Rates of Returns</vt:lpstr>
      <vt:lpstr>NPV Calculations with Annualized RORs or Holding Periods Returns</vt:lpstr>
      <vt:lpstr>Inflation</vt:lpstr>
      <vt:lpstr>Term Structure and Yields</vt:lpstr>
      <vt:lpstr>4-Week T-Bill &amp; CPI</vt:lpstr>
      <vt:lpstr>Real and Nominal Interest Rates</vt:lpstr>
      <vt:lpstr>Real and Nominal Interest Rates: Example</vt:lpstr>
      <vt:lpstr>Inflation: Capital Budgeting Rules</vt:lpstr>
      <vt:lpstr>Inflation Escalation Clause</vt:lpstr>
      <vt:lpstr>Bond Definition</vt:lpstr>
      <vt:lpstr>Example of a U.S. Bond</vt:lpstr>
      <vt:lpstr>Bond Valuation</vt:lpstr>
      <vt:lpstr>Zero Coupon Bond</vt:lpstr>
      <vt:lpstr>Zero Coupon Bond Example</vt:lpstr>
      <vt:lpstr>Zero Coupon Bond Example</vt:lpstr>
      <vt:lpstr>Coupon Bonds</vt:lpstr>
      <vt:lpstr>Coupon Bond Example</vt:lpstr>
      <vt:lpstr>Coupon Bond Example with Excel</vt:lpstr>
      <vt:lpstr>Quotes, Conventions, and Confusion</vt:lpstr>
      <vt:lpstr>Term Structure of Interest Rates or Yield Curve</vt:lpstr>
      <vt:lpstr>Timing Varying Rates of Return</vt:lpstr>
      <vt:lpstr>3-Mo, 20-Yr, and Inflation</vt:lpstr>
      <vt:lpstr>Treasury Yield Curve: Sept 2022, 2021, and 2020</vt:lpstr>
      <vt:lpstr>Treasury Yield Curve: 3-month, 10-year</vt:lpstr>
      <vt:lpstr>Using the Yield Curve to Calculate Holding Period Returns and Future Values</vt:lpstr>
      <vt:lpstr>Using the Yield Curve to Calculate Forward Rates</vt:lpstr>
      <vt:lpstr>Using the Yield Curve to Calculate Present Values</vt:lpstr>
      <vt:lpstr>YTM and Bond Value</vt:lpstr>
      <vt:lpstr>Query: Are U.S. Treasuries Risk-Free?</vt:lpstr>
      <vt:lpstr>Changes in Bond Price when YTM Changes</vt:lpstr>
      <vt:lpstr>Interest Rate Risk</vt:lpstr>
      <vt:lpstr>Interest Rate Risk: Duration</vt:lpstr>
      <vt:lpstr>Interest Rate Risk: Duration </vt:lpstr>
      <vt:lpstr>Macaulay and Modified Duration Example</vt:lpstr>
      <vt:lpstr>Modified Duration: Duration and Price Changes</vt:lpstr>
      <vt:lpstr>Changes in Bond Price when YTM Changes</vt:lpstr>
      <vt:lpstr>Bond Price Convexity: 30YR, 8% Coupon, YTM = 0</vt:lpstr>
      <vt:lpstr>Convexity</vt:lpstr>
      <vt:lpstr>Maturity and Bond Price Volatility</vt:lpstr>
      <vt:lpstr>Coupon Rate and Bond Price Volatility</vt:lpstr>
      <vt:lpstr>Summary of Bond Concepts</vt:lpstr>
      <vt:lpstr>Treasury Inflation Protected Securities:  TIPS and I Bonds</vt:lpstr>
      <vt:lpstr> Real YTM:  Treasuries and TIPS (Sept 2022)</vt:lpstr>
      <vt:lpstr> Real YTM:  Treasuries and TIPS (Sept 2021)</vt:lpstr>
      <vt:lpstr> Real YTM:  Treasuries and TIPS (Sept 2020)</vt:lpstr>
      <vt:lpstr> Real YTM:  Treasuries and TIPS (Sept, 2019)</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512</cp:revision>
  <cp:lastPrinted>2019-09-18T17:49:05Z</cp:lastPrinted>
  <dcterms:created xsi:type="dcterms:W3CDTF">2011-02-09T01:02:55Z</dcterms:created>
  <dcterms:modified xsi:type="dcterms:W3CDTF">2022-09-19T23:19:02Z</dcterms:modified>
</cp:coreProperties>
</file>