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59"/>
  </p:notesMasterIdLst>
  <p:handoutMasterIdLst>
    <p:handoutMasterId r:id="rId60"/>
  </p:handoutMasterIdLst>
  <p:sldIdLst>
    <p:sldId id="299" r:id="rId2"/>
    <p:sldId id="301" r:id="rId3"/>
    <p:sldId id="303" r:id="rId4"/>
    <p:sldId id="304" r:id="rId5"/>
    <p:sldId id="356" r:id="rId6"/>
    <p:sldId id="357" r:id="rId7"/>
    <p:sldId id="305" r:id="rId8"/>
    <p:sldId id="306" r:id="rId9"/>
    <p:sldId id="307" r:id="rId10"/>
    <p:sldId id="344" r:id="rId11"/>
    <p:sldId id="343" r:id="rId12"/>
    <p:sldId id="308" r:id="rId13"/>
    <p:sldId id="345" r:id="rId14"/>
    <p:sldId id="358" r:id="rId15"/>
    <p:sldId id="309" r:id="rId16"/>
    <p:sldId id="310" r:id="rId17"/>
    <p:sldId id="311" r:id="rId18"/>
    <p:sldId id="312" r:id="rId19"/>
    <p:sldId id="359" r:id="rId20"/>
    <p:sldId id="362" r:id="rId21"/>
    <p:sldId id="361" r:id="rId22"/>
    <p:sldId id="313" r:id="rId23"/>
    <p:sldId id="314" r:id="rId24"/>
    <p:sldId id="315" r:id="rId25"/>
    <p:sldId id="316" r:id="rId26"/>
    <p:sldId id="317" r:id="rId27"/>
    <p:sldId id="347" r:id="rId28"/>
    <p:sldId id="363" r:id="rId29"/>
    <p:sldId id="346" r:id="rId30"/>
    <p:sldId id="318" r:id="rId31"/>
    <p:sldId id="325" r:id="rId32"/>
    <p:sldId id="326" r:id="rId33"/>
    <p:sldId id="327" r:id="rId34"/>
    <p:sldId id="328" r:id="rId35"/>
    <p:sldId id="321" r:id="rId36"/>
    <p:sldId id="348" r:id="rId37"/>
    <p:sldId id="322" r:id="rId38"/>
    <p:sldId id="349" r:id="rId39"/>
    <p:sldId id="364" r:id="rId40"/>
    <p:sldId id="329" r:id="rId41"/>
    <p:sldId id="330" r:id="rId42"/>
    <p:sldId id="331" r:id="rId43"/>
    <p:sldId id="332" r:id="rId44"/>
    <p:sldId id="335" r:id="rId45"/>
    <p:sldId id="336" r:id="rId46"/>
    <p:sldId id="337" r:id="rId47"/>
    <p:sldId id="338" r:id="rId48"/>
    <p:sldId id="339" r:id="rId49"/>
    <p:sldId id="342" r:id="rId50"/>
    <p:sldId id="350" r:id="rId51"/>
    <p:sldId id="351" r:id="rId52"/>
    <p:sldId id="352" r:id="rId53"/>
    <p:sldId id="353" r:id="rId54"/>
    <p:sldId id="354" r:id="rId55"/>
    <p:sldId id="355" r:id="rId56"/>
    <p:sldId id="333" r:id="rId57"/>
    <p:sldId id="334" r:id="rId58"/>
  </p:sldIdLst>
  <p:sldSz cx="9144000" cy="6858000" type="screen4x3"/>
  <p:notesSz cx="6997700" cy="92837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876"/>
    <a:srgbClr val="000000"/>
    <a:srgbClr val="C41EFF"/>
    <a:srgbClr val="F5FBAB"/>
    <a:srgbClr val="FBE6C0"/>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18"/>
    <p:restoredTop sz="94583"/>
  </p:normalViewPr>
  <p:slideViewPr>
    <p:cSldViewPr>
      <p:cViewPr>
        <p:scale>
          <a:sx n="100" d="100"/>
          <a:sy n="100" d="100"/>
        </p:scale>
        <p:origin x="1848" y="214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_rels/viewProps.xml.rels><?xml version="1.0" encoding="UTF-8" standalone="yes"?>
<Relationships xmlns="http://schemas.openxmlformats.org/package/2006/relationships"><Relationship Id="rId1"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panose="020F0502020204030204" pitchFamily="34" charset="0"/>
            </a:endParaRPr>
          </a:p>
        </p:txBody>
      </p:sp>
      <p:sp>
        <p:nvSpPr>
          <p:cNvPr id="99331" name="Rectangle 3"/>
          <p:cNvSpPr>
            <a:spLocks noGrp="1" noChangeArrowheads="1"/>
          </p:cNvSpPr>
          <p:nvPr>
            <p:ph type="dt" sz="quarter"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pitchFamily="-112" charset="0"/>
                <a:ea typeface="+mn-ea"/>
                <a:cs typeface="+mn-cs"/>
              </a:defRPr>
            </a:lvl1pPr>
          </a:lstStyle>
          <a:p>
            <a:pPr>
              <a:defRPr/>
            </a:pPr>
            <a:endParaRPr lang="en-US" dirty="0">
              <a:latin typeface="Calibri" panose="020F0502020204030204" pitchFamily="34" charset="0"/>
            </a:endParaRPr>
          </a:p>
        </p:txBody>
      </p:sp>
      <p:sp>
        <p:nvSpPr>
          <p:cNvPr id="99332" name="Rectangle 4"/>
          <p:cNvSpPr>
            <a:spLocks noGrp="1" noChangeArrowheads="1"/>
          </p:cNvSpPr>
          <p:nvPr>
            <p:ph type="ftr" sz="quarter" idx="2"/>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pitchFamily="-112" charset="0"/>
                <a:ea typeface="+mn-ea"/>
                <a:cs typeface="+mn-cs"/>
              </a:defRPr>
            </a:lvl1pPr>
          </a:lstStyle>
          <a:p>
            <a:pPr>
              <a:defRPr/>
            </a:pPr>
            <a:endParaRPr lang="en-US" dirty="0">
              <a:latin typeface="Calibri" panose="020F0502020204030204" pitchFamily="34" charset="0"/>
            </a:endParaRPr>
          </a:p>
        </p:txBody>
      </p:sp>
      <p:sp>
        <p:nvSpPr>
          <p:cNvPr id="99333" name="Rectangle 5"/>
          <p:cNvSpPr>
            <a:spLocks noGrp="1" noChangeArrowheads="1"/>
          </p:cNvSpPr>
          <p:nvPr>
            <p:ph type="sldNum" sz="quarter" idx="3"/>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vl1pPr>
          </a:lstStyle>
          <a:p>
            <a:fld id="{15C91376-B011-BB40-971D-996B3D8D89A6}"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109352086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panose="020F0502020204030204"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63988" y="0"/>
            <a:ext cx="3032125" cy="463550"/>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panose="020F0502020204030204" pitchFamily="34" charset="0"/>
                <a:ea typeface="+mn-ea"/>
                <a:cs typeface="+mn-cs"/>
              </a:defRPr>
            </a:lvl1pPr>
          </a:lstStyle>
          <a:p>
            <a:pPr>
              <a:defRPr/>
            </a:pPr>
            <a:endParaRPr lang="en-US" dirty="0"/>
          </a:p>
        </p:txBody>
      </p:sp>
      <p:sp>
        <p:nvSpPr>
          <p:cNvPr id="6042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700088" y="4410075"/>
            <a:ext cx="5597525" cy="4176713"/>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panose="020F0502020204030204"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63988" y="8818563"/>
            <a:ext cx="3032125" cy="463550"/>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a:latin typeface="Calibri" panose="020F0502020204030204" pitchFamily="34" charset="0"/>
              </a:defRPr>
            </a:lvl1pPr>
          </a:lstStyle>
          <a:p>
            <a:fld id="{76AB3A30-1AA6-CA41-867A-05CD277A6396}" type="slidenum">
              <a:rPr lang="en-US" smtClean="0"/>
              <a:pPr/>
              <a:t>‹#›</a:t>
            </a:fld>
            <a:endParaRPr lang="en-US" dirty="0"/>
          </a:p>
        </p:txBody>
      </p:sp>
    </p:spTree>
    <p:extLst>
      <p:ext uri="{BB962C8B-B14F-4D97-AF65-F5344CB8AC3E}">
        <p14:creationId xmlns:p14="http://schemas.microsoft.com/office/powerpoint/2010/main" val="415921305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pitchFamily="-112"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39776EE-95A9-E946-9073-5969C1A53427}"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6144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1444" name="Rectangle 3"/>
          <p:cNvSpPr>
            <a:spLocks noChangeArrowheads="1"/>
          </p:cNvSpPr>
          <p:nvPr/>
        </p:nvSpPr>
        <p:spPr bwMode="auto">
          <a:xfrm>
            <a:off x="2162175" y="1588"/>
            <a:ext cx="26971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1445"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020943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70BFFB4-1E81-094A-9FDF-15EEB2372601}"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02752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7145C78-2D97-6847-9806-FBA72CCDA276}" type="slidenum">
              <a:rPr lang="en-US">
                <a:latin typeface="Calibri" panose="020F0502020204030204" pitchFamily="34" charset="0"/>
              </a:rPr>
              <a:pPr eaLnBrk="1" hangingPunct="1"/>
              <a:t>11</a:t>
            </a:fld>
            <a:endParaRPr lang="en-US" dirty="0">
              <a:latin typeface="Calibri" panose="020F0502020204030204" pitchFamily="34"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87803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89A432-D7E5-8647-9449-F269E2B8422B}" type="slidenum">
              <a:rPr lang="en-US">
                <a:latin typeface="Calibri" panose="020F0502020204030204" pitchFamily="34" charset="0"/>
              </a:rPr>
              <a:pPr eaLnBrk="1" hangingPunct="1"/>
              <a:t>12</a:t>
            </a:fld>
            <a:endParaRPr lang="en-US" dirty="0">
              <a:latin typeface="Calibri" panose="020F0502020204030204" pitchFamily="34" charset="0"/>
            </a:endParaRPr>
          </a:p>
        </p:txBody>
      </p:sp>
      <p:sp>
        <p:nvSpPr>
          <p:cNvPr id="72707" name="Rectangle 2"/>
          <p:cNvSpPr>
            <a:spLocks noGrp="1" noRot="1" noChangeAspect="1" noChangeArrowheads="1" noTextEdit="1"/>
          </p:cNvSpPr>
          <p:nvPr>
            <p:ph type="sldImg"/>
          </p:nvPr>
        </p:nvSpPr>
        <p:spPr>
          <a:xfrm>
            <a:off x="1177925" y="695325"/>
            <a:ext cx="4641850" cy="3481388"/>
          </a:xfrm>
          <a:ln/>
        </p:spPr>
      </p:sp>
      <p:sp>
        <p:nvSpPr>
          <p:cNvPr id="72708" name="Rectangle 3"/>
          <p:cNvSpPr>
            <a:spLocks noGrp="1" noChangeArrowheads="1"/>
          </p:cNvSpPr>
          <p:nvPr>
            <p:ph type="body" idx="1"/>
          </p:nvPr>
        </p:nvSpPr>
        <p:spPr>
          <a:xfrm>
            <a:off x="933450" y="4410075"/>
            <a:ext cx="5130800" cy="41783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762804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658F518-2A73-E84C-87B8-8DA4828CA8D8}" type="slidenum">
              <a:rPr lang="en-US">
                <a:latin typeface="Calibri" panose="020F0502020204030204" pitchFamily="34" charset="0"/>
              </a:rPr>
              <a:pPr eaLnBrk="1" hangingPunct="1"/>
              <a:t>13</a:t>
            </a:fld>
            <a:endParaRPr lang="en-US" dirty="0">
              <a:latin typeface="Calibri" panose="020F0502020204030204" pitchFamily="34" charset="0"/>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66585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ECFE0B3-61C1-0D4E-BB3C-5E9523F6C1C3}" type="slidenum">
              <a:rPr lang="en-US">
                <a:latin typeface="Calibri" panose="020F0502020204030204" pitchFamily="34" charset="0"/>
              </a:rPr>
              <a:pPr eaLnBrk="1" hangingPunct="1"/>
              <a:t>15</a:t>
            </a:fld>
            <a:endParaRPr lang="en-US" dirty="0">
              <a:latin typeface="Calibri" panose="020F0502020204030204" pitchFamily="34" charset="0"/>
            </a:endParaRPr>
          </a:p>
        </p:txBody>
      </p:sp>
      <p:sp>
        <p:nvSpPr>
          <p:cNvPr id="7475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4756"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4757"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2450244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BD459FC-0C78-C04A-9F42-381B53E79165}" type="slidenum">
              <a:rPr lang="en-US">
                <a:latin typeface="Calibri" panose="020F0502020204030204" pitchFamily="34" charset="0"/>
              </a:rPr>
              <a:pPr eaLnBrk="1" hangingPunct="1"/>
              <a:t>16</a:t>
            </a:fld>
            <a:endParaRPr lang="en-US" dirty="0">
              <a:latin typeface="Calibri" panose="020F0502020204030204" pitchFamily="34" charset="0"/>
            </a:endParaRPr>
          </a:p>
        </p:txBody>
      </p:sp>
      <p:sp>
        <p:nvSpPr>
          <p:cNvPr id="7577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5780"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5781"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55436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044F410-2FB2-184F-A82F-24888F7884BF}" type="slidenum">
              <a:rPr lang="en-US">
                <a:latin typeface="Calibri" panose="020F0502020204030204" pitchFamily="34" charset="0"/>
              </a:rPr>
              <a:pPr eaLnBrk="1" hangingPunct="1"/>
              <a:t>17</a:t>
            </a:fld>
            <a:endParaRPr lang="en-US" dirty="0">
              <a:latin typeface="Calibri" panose="020F0502020204030204" pitchFamily="34" charset="0"/>
            </a:endParaRPr>
          </a:p>
        </p:txBody>
      </p:sp>
      <p:sp>
        <p:nvSpPr>
          <p:cNvPr id="7680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6804"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6805"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9486867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E5925C3-32EE-CF4C-9C92-47A0EA485BDD}" type="slidenum">
              <a:rPr lang="en-US">
                <a:latin typeface="Calibri" panose="020F0502020204030204" pitchFamily="34" charset="0"/>
              </a:rPr>
              <a:pPr eaLnBrk="1" hangingPunct="1"/>
              <a:t>18</a:t>
            </a:fld>
            <a:endParaRPr lang="en-US" dirty="0">
              <a:latin typeface="Calibri" panose="020F0502020204030204" pitchFamily="34" charset="0"/>
            </a:endParaRPr>
          </a:p>
        </p:txBody>
      </p:sp>
      <p:sp>
        <p:nvSpPr>
          <p:cNvPr id="7782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7828"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7829"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6592085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D7000EF-FD3D-F645-9527-D8A5E4525CF5}" type="slidenum">
              <a:rPr lang="en-US">
                <a:latin typeface="Calibri" panose="020F0502020204030204" pitchFamily="34" charset="0"/>
              </a:rPr>
              <a:pPr eaLnBrk="1" hangingPunct="1"/>
              <a:t>19</a:t>
            </a:fld>
            <a:endParaRPr lang="en-US" dirty="0">
              <a:latin typeface="Calibri" panose="020F0502020204030204" pitchFamily="34" charset="0"/>
            </a:endParaRPr>
          </a:p>
        </p:txBody>
      </p:sp>
      <p:sp>
        <p:nvSpPr>
          <p:cNvPr id="83971" name="Rectangle 2"/>
          <p:cNvSpPr>
            <a:spLocks noGrp="1" noRot="1" noChangeAspect="1" noChangeArrowheads="1" noTextEdit="1"/>
          </p:cNvSpPr>
          <p:nvPr>
            <p:ph type="sldImg"/>
          </p:nvPr>
        </p:nvSpPr>
        <p:spPr>
          <a:solidFill>
            <a:srgbClr val="FFFFFF"/>
          </a:solidFill>
          <a:ln/>
        </p:spPr>
      </p:sp>
      <p:sp>
        <p:nvSpPr>
          <p:cNvPr id="839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0024154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FBFAF06-FB94-2E41-ADD5-63C0F604D8C5}" type="slidenum">
              <a:rPr lang="en-US">
                <a:latin typeface="Calibri" panose="020F0502020204030204" pitchFamily="34" charset="0"/>
              </a:rPr>
              <a:pPr eaLnBrk="1" hangingPunct="1"/>
              <a:t>20</a:t>
            </a:fld>
            <a:endParaRPr lang="en-US" dirty="0">
              <a:latin typeface="Calibri" panose="020F0502020204030204" pitchFamily="34" charset="0"/>
            </a:endParaRPr>
          </a:p>
        </p:txBody>
      </p:sp>
      <p:sp>
        <p:nvSpPr>
          <p:cNvPr id="84995" name="Rectangle 2"/>
          <p:cNvSpPr>
            <a:spLocks noGrp="1" noRot="1" noChangeAspect="1" noChangeArrowheads="1" noTextEdit="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009313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8FDB6EB-B061-E143-B922-67E21FE809EC}"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6246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2468" name="Rectangle 3"/>
          <p:cNvSpPr>
            <a:spLocks noChangeArrowheads="1"/>
          </p:cNvSpPr>
          <p:nvPr/>
        </p:nvSpPr>
        <p:spPr bwMode="auto">
          <a:xfrm>
            <a:off x="2162175" y="1588"/>
            <a:ext cx="26971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2469"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40300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74150AC-BDB2-3A4B-9E1D-C73FA060397C}" type="slidenum">
              <a:rPr lang="en-US">
                <a:latin typeface="Calibri" panose="020F0502020204030204" pitchFamily="34" charset="0"/>
              </a:rPr>
              <a:pPr eaLnBrk="1" hangingPunct="1"/>
              <a:t>21</a:t>
            </a:fld>
            <a:endParaRPr lang="en-US" dirty="0">
              <a:latin typeface="Calibri" panose="020F0502020204030204" pitchFamily="34" charset="0"/>
            </a:endParaRPr>
          </a:p>
        </p:txBody>
      </p:sp>
      <p:sp>
        <p:nvSpPr>
          <p:cNvPr id="82947" name="Rectangle 2"/>
          <p:cNvSpPr>
            <a:spLocks noGrp="1" noRot="1" noChangeAspect="1" noChangeArrowheads="1" noTextEdit="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299700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1D7A810-3743-0A47-A3A6-186CF0B04EF5}" type="slidenum">
              <a:rPr lang="en-US">
                <a:latin typeface="Calibri" panose="020F0502020204030204" pitchFamily="34" charset="0"/>
              </a:rPr>
              <a:pPr eaLnBrk="1" hangingPunct="1"/>
              <a:t>22</a:t>
            </a:fld>
            <a:endParaRPr lang="en-US" dirty="0">
              <a:latin typeface="Calibri" panose="020F0502020204030204" pitchFamily="34" charset="0"/>
            </a:endParaRPr>
          </a:p>
        </p:txBody>
      </p:sp>
      <p:sp>
        <p:nvSpPr>
          <p:cNvPr id="7885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8852"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8853"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2430107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BA35D61-EC57-9B48-9C32-0DF71F1915FF}" type="slidenum">
              <a:rPr lang="en-US">
                <a:latin typeface="Calibri" panose="020F0502020204030204" pitchFamily="34" charset="0"/>
              </a:rPr>
              <a:pPr eaLnBrk="1" hangingPunct="1"/>
              <a:t>23</a:t>
            </a:fld>
            <a:endParaRPr lang="en-US" dirty="0">
              <a:latin typeface="Calibri" panose="020F0502020204030204" pitchFamily="34" charset="0"/>
            </a:endParaRPr>
          </a:p>
        </p:txBody>
      </p:sp>
      <p:sp>
        <p:nvSpPr>
          <p:cNvPr id="7987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79876"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79877"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5613118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E2F4371-5974-6745-95DE-7736F805F4EA}" type="slidenum">
              <a:rPr lang="en-US">
                <a:latin typeface="Calibri" panose="020F0502020204030204" pitchFamily="34" charset="0"/>
              </a:rPr>
              <a:pPr eaLnBrk="1" hangingPunct="1"/>
              <a:t>24</a:t>
            </a:fld>
            <a:endParaRPr lang="en-US" dirty="0">
              <a:latin typeface="Calibri" panose="020F0502020204030204" pitchFamily="34" charset="0"/>
            </a:endParaRPr>
          </a:p>
        </p:txBody>
      </p:sp>
      <p:sp>
        <p:nvSpPr>
          <p:cNvPr id="8089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80900"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80901"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2853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94D48FA-4EE8-7D48-94DD-071A47F23F1B}" type="slidenum">
              <a:rPr lang="en-US">
                <a:latin typeface="Calibri" panose="020F0502020204030204" pitchFamily="34" charset="0"/>
              </a:rPr>
              <a:pPr eaLnBrk="1" hangingPunct="1"/>
              <a:t>25</a:t>
            </a:fld>
            <a:endParaRPr lang="en-US" dirty="0">
              <a:latin typeface="Calibri" panose="020F0502020204030204" pitchFamily="34" charset="0"/>
            </a:endParaRPr>
          </a:p>
        </p:txBody>
      </p:sp>
      <p:sp>
        <p:nvSpPr>
          <p:cNvPr id="8192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81924"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81925"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878688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902C866-017D-174B-8BC9-2E2093E4B047}" type="slidenum">
              <a:rPr lang="en-US">
                <a:latin typeface="Calibri" panose="020F0502020204030204" pitchFamily="34" charset="0"/>
              </a:rPr>
              <a:pPr eaLnBrk="1" hangingPunct="1"/>
              <a:t>26</a:t>
            </a:fld>
            <a:endParaRPr lang="en-US" dirty="0">
              <a:latin typeface="Calibri" panose="020F0502020204030204" pitchFamily="34" charset="0"/>
            </a:endParaRPr>
          </a:p>
        </p:txBody>
      </p:sp>
      <p:sp>
        <p:nvSpPr>
          <p:cNvPr id="8601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86020"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86021"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5568348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3D17BBA-51FB-6443-8310-5F1E2DC58B2C}" type="slidenum">
              <a:rPr lang="en-US">
                <a:latin typeface="Calibri" panose="020F0502020204030204" pitchFamily="34" charset="0"/>
              </a:rPr>
              <a:pPr eaLnBrk="1" hangingPunct="1"/>
              <a:t>27</a:t>
            </a:fld>
            <a:endParaRPr lang="en-US" dirty="0">
              <a:latin typeface="Calibri" panose="020F0502020204030204" pitchFamily="34" charset="0"/>
            </a:endParaRPr>
          </a:p>
        </p:txBody>
      </p:sp>
      <p:sp>
        <p:nvSpPr>
          <p:cNvPr id="87043" name="Rectangle 2"/>
          <p:cNvSpPr>
            <a:spLocks noGrp="1" noRot="1" noChangeAspect="1" noChangeArrowheads="1" noTextEdit="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376454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88E092A-D835-5049-9F2A-73710532B3AD}" type="slidenum">
              <a:rPr lang="en-US">
                <a:latin typeface="Calibri" panose="020F0502020204030204" pitchFamily="34" charset="0"/>
              </a:rPr>
              <a:pPr eaLnBrk="1" hangingPunct="1"/>
              <a:t>28</a:t>
            </a:fld>
            <a:endParaRPr lang="en-US" dirty="0">
              <a:latin typeface="Calibri" panose="020F0502020204030204" pitchFamily="34" charset="0"/>
            </a:endParaRPr>
          </a:p>
        </p:txBody>
      </p:sp>
      <p:sp>
        <p:nvSpPr>
          <p:cNvPr id="88067" name="Rectangle 2"/>
          <p:cNvSpPr>
            <a:spLocks noGrp="1" noRot="1" noChangeAspect="1" noChangeArrowheads="1" noTextEdit="1"/>
          </p:cNvSpPr>
          <p:nvPr>
            <p:ph type="sldImg"/>
          </p:nvPr>
        </p:nvSpPr>
        <p:spPr>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974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425CA1D-E638-4643-9998-0F2F885BF5B6}" type="slidenum">
              <a:rPr lang="en-US">
                <a:latin typeface="Calibri" panose="020F0502020204030204" pitchFamily="34" charset="0"/>
              </a:rPr>
              <a:pPr eaLnBrk="1" hangingPunct="1"/>
              <a:t>29</a:t>
            </a:fld>
            <a:endParaRPr lang="en-US" dirty="0">
              <a:latin typeface="Calibri" panose="020F0502020204030204" pitchFamily="34" charset="0"/>
            </a:endParaRPr>
          </a:p>
        </p:txBody>
      </p:sp>
      <p:sp>
        <p:nvSpPr>
          <p:cNvPr id="8909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89092"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89093" name="Rectangle 4"/>
          <p:cNvSpPr>
            <a:spLocks noGrp="1" noChangeArrowheads="1"/>
          </p:cNvSpPr>
          <p:nvPr>
            <p:ph type="body" idx="1"/>
          </p:nvPr>
        </p:nvSpPr>
        <p:spPr>
          <a:xfrm>
            <a:off x="233363" y="3975100"/>
            <a:ext cx="6530975" cy="4786313"/>
          </a:xfrm>
          <a:solidFill>
            <a:srgbClr val="FFFFFF"/>
          </a:solidFill>
          <a:ln>
            <a:solidFill>
              <a:srgbClr val="000000"/>
            </a:solidFill>
          </a:ln>
          <a:extLst>
            <a:ext uri="{FAA26D3D-D897-4be2-8F04-BA451C77F1D7}">
              <ma14:placeholderFlag xmlns:ma14="http://schemas.microsoft.com/office/mac/drawingml/2011/main" xmlns="" val="1"/>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006295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94CCBFD-B452-C94B-94E9-69CFF1ED62A1}" type="slidenum">
              <a:rPr lang="en-US">
                <a:latin typeface="Calibri" panose="020F0502020204030204" pitchFamily="34" charset="0"/>
              </a:rPr>
              <a:pPr eaLnBrk="1" hangingPunct="1"/>
              <a:t>30</a:t>
            </a:fld>
            <a:endParaRPr lang="en-US" dirty="0">
              <a:latin typeface="Calibri" panose="020F0502020204030204" pitchFamily="34" charset="0"/>
            </a:endParaRPr>
          </a:p>
        </p:txBody>
      </p:sp>
      <p:sp>
        <p:nvSpPr>
          <p:cNvPr id="9011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0116"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90117"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3268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2FA63E4-6007-7C43-8273-F30B5C7B351A}"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6349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3492" name="Rectangle 3"/>
          <p:cNvSpPr>
            <a:spLocks noChangeArrowheads="1"/>
          </p:cNvSpPr>
          <p:nvPr/>
        </p:nvSpPr>
        <p:spPr bwMode="auto">
          <a:xfrm>
            <a:off x="2162175" y="1588"/>
            <a:ext cx="26971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3493"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0690932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F364906-CD8E-B345-93ED-43E8009AF1AB}" type="slidenum">
              <a:rPr lang="en-US">
                <a:latin typeface="Calibri" panose="020F0502020204030204" pitchFamily="34" charset="0"/>
              </a:rPr>
              <a:pPr eaLnBrk="1" hangingPunct="1"/>
              <a:t>31</a:t>
            </a:fld>
            <a:endParaRPr lang="en-US" dirty="0">
              <a:latin typeface="Calibri" panose="020F0502020204030204" pitchFamily="34" charset="0"/>
            </a:endParaRPr>
          </a:p>
        </p:txBody>
      </p:sp>
      <p:sp>
        <p:nvSpPr>
          <p:cNvPr id="9625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6260" name="Rectangle 3"/>
          <p:cNvSpPr>
            <a:spLocks noChangeArrowheads="1"/>
          </p:cNvSpPr>
          <p:nvPr/>
        </p:nvSpPr>
        <p:spPr bwMode="auto">
          <a:xfrm>
            <a:off x="2035175" y="11113"/>
            <a:ext cx="291465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sp>
        <p:nvSpPr>
          <p:cNvPr id="96261"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15973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1309634-78A6-584D-A6AB-2AF970970D25}" type="slidenum">
              <a:rPr lang="en-US">
                <a:latin typeface="Calibri" panose="020F0502020204030204" pitchFamily="34" charset="0"/>
              </a:rPr>
              <a:pPr eaLnBrk="1" hangingPunct="1"/>
              <a:t>32</a:t>
            </a:fld>
            <a:endParaRPr lang="en-US" dirty="0">
              <a:latin typeface="Calibri" panose="020F0502020204030204" pitchFamily="34" charset="0"/>
            </a:endParaRPr>
          </a:p>
        </p:txBody>
      </p:sp>
      <p:sp>
        <p:nvSpPr>
          <p:cNvPr id="9728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7284" name="Rectangle 3"/>
          <p:cNvSpPr>
            <a:spLocks noChangeArrowheads="1"/>
          </p:cNvSpPr>
          <p:nvPr/>
        </p:nvSpPr>
        <p:spPr bwMode="auto">
          <a:xfrm>
            <a:off x="2035175" y="11113"/>
            <a:ext cx="291465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sp>
        <p:nvSpPr>
          <p:cNvPr id="97285"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grpSp>
        <p:nvGrpSpPr>
          <p:cNvPr id="97286" name="Group 5"/>
          <p:cNvGrpSpPr>
            <a:grpSpLocks/>
          </p:cNvGrpSpPr>
          <p:nvPr/>
        </p:nvGrpSpPr>
        <p:grpSpPr bwMode="auto">
          <a:xfrm>
            <a:off x="5922963" y="276225"/>
            <a:ext cx="912812" cy="724013"/>
            <a:chOff x="3744" y="174"/>
            <a:chExt cx="576" cy="457"/>
          </a:xfrm>
        </p:grpSpPr>
        <p:sp>
          <p:nvSpPr>
            <p:cNvPr id="97287" name="AutoShape 6" descr="Stationery"/>
            <p:cNvSpPr>
              <a:spLocks noChangeArrowheads="1"/>
            </p:cNvSpPr>
            <p:nvPr/>
          </p:nvSpPr>
          <p:spPr bwMode="auto">
            <a:xfrm>
              <a:off x="3744" y="174"/>
              <a:ext cx="155" cy="260"/>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91435" tIns="45717" rIns="91435" bIns="45717">
              <a:spAutoFit/>
            </a:bodyPr>
            <a:lstStyle/>
            <a:p>
              <a:endParaRPr lang="en-US" dirty="0">
                <a:latin typeface="Calibri" panose="020F0502020204030204" pitchFamily="34" charset="0"/>
              </a:endParaRPr>
            </a:p>
          </p:txBody>
        </p:sp>
        <p:sp>
          <p:nvSpPr>
            <p:cNvPr id="97288" name="Text Box 7"/>
            <p:cNvSpPr txBox="1">
              <a:spLocks noChangeArrowheads="1"/>
            </p:cNvSpPr>
            <p:nvPr/>
          </p:nvSpPr>
          <p:spPr bwMode="auto">
            <a:xfrm>
              <a:off x="3752" y="228"/>
              <a:ext cx="568"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289" tIns="45644" rIns="91289" bIns="45644">
              <a:spAutoFit/>
            </a:bodyPr>
            <a:lstStyle>
              <a:lvl1pPr defTabSz="912813" eaLnBrk="0" hangingPunct="0">
                <a:defRPr>
                  <a:solidFill>
                    <a:schemeClr val="tx1"/>
                  </a:solidFill>
                  <a:latin typeface="Arial" charset="0"/>
                  <a:ea typeface="ＭＳ Ｐゴシック" charset="0"/>
                  <a:cs typeface="ＭＳ Ｐゴシック" charset="0"/>
                </a:defRPr>
              </a:lvl1pPr>
              <a:lvl2pPr marL="742950" indent="-285750" defTabSz="912813" eaLnBrk="0" hangingPunct="0">
                <a:defRPr>
                  <a:solidFill>
                    <a:schemeClr val="tx1"/>
                  </a:solidFill>
                  <a:latin typeface="Arial" charset="0"/>
                  <a:ea typeface="ＭＳ Ｐゴシック" charset="0"/>
                </a:defRPr>
              </a:lvl2pPr>
              <a:lvl3pPr marL="1143000" indent="-228600" defTabSz="912813" eaLnBrk="0" hangingPunct="0">
                <a:defRPr>
                  <a:solidFill>
                    <a:schemeClr val="tx1"/>
                  </a:solidFill>
                  <a:latin typeface="Arial" charset="0"/>
                  <a:ea typeface="ＭＳ Ｐゴシック" charset="0"/>
                </a:defRPr>
              </a:lvl3pPr>
              <a:lvl4pPr marL="1600200" indent="-228600" defTabSz="912813" eaLnBrk="0" hangingPunct="0">
                <a:defRPr>
                  <a:solidFill>
                    <a:schemeClr val="tx1"/>
                  </a:solidFill>
                  <a:latin typeface="Arial" charset="0"/>
                  <a:ea typeface="ＭＳ Ｐゴシック" charset="0"/>
                </a:defRPr>
              </a:lvl4pPr>
              <a:lvl5pPr marL="2057400" indent="-228600" defTabSz="912813" eaLnBrk="0" hangingPunct="0">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Tree>
    <p:extLst>
      <p:ext uri="{BB962C8B-B14F-4D97-AF65-F5344CB8AC3E}">
        <p14:creationId xmlns:p14="http://schemas.microsoft.com/office/powerpoint/2010/main" val="17884778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531EB24-5063-904A-8930-10DF599E9CE6}" type="slidenum">
              <a:rPr lang="en-US">
                <a:latin typeface="Calibri" panose="020F0502020204030204" pitchFamily="34" charset="0"/>
              </a:rPr>
              <a:pPr eaLnBrk="1" hangingPunct="1"/>
              <a:t>33</a:t>
            </a:fld>
            <a:endParaRPr lang="en-US" dirty="0">
              <a:latin typeface="Calibri" panose="020F0502020204030204" pitchFamily="34" charset="0"/>
            </a:endParaRPr>
          </a:p>
        </p:txBody>
      </p:sp>
      <p:sp>
        <p:nvSpPr>
          <p:cNvPr id="9830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8308"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98309"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188195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DE37E15-3837-CB40-8631-D1D069772FB5}" type="slidenum">
              <a:rPr lang="en-US">
                <a:latin typeface="Calibri" panose="020F0502020204030204" pitchFamily="34" charset="0"/>
              </a:rPr>
              <a:pPr eaLnBrk="1" hangingPunct="1"/>
              <a:t>34</a:t>
            </a:fld>
            <a:endParaRPr lang="en-US" dirty="0">
              <a:latin typeface="Calibri" panose="020F0502020204030204" pitchFamily="34" charset="0"/>
            </a:endParaRPr>
          </a:p>
        </p:txBody>
      </p:sp>
      <p:sp>
        <p:nvSpPr>
          <p:cNvPr id="9933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9332" name="Rectangle 3"/>
          <p:cNvSpPr>
            <a:spLocks noChangeArrowheads="1"/>
          </p:cNvSpPr>
          <p:nvPr/>
        </p:nvSpPr>
        <p:spPr bwMode="auto">
          <a:xfrm>
            <a:off x="2035175" y="11113"/>
            <a:ext cx="291465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sp>
        <p:nvSpPr>
          <p:cNvPr id="99333"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372946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0A52336-F5D4-A04A-804F-6139B25E96A3}" type="slidenum">
              <a:rPr lang="en-US">
                <a:latin typeface="Calibri" panose="020F0502020204030204" pitchFamily="34" charset="0"/>
              </a:rPr>
              <a:pPr eaLnBrk="1" hangingPunct="1"/>
              <a:t>35</a:t>
            </a:fld>
            <a:endParaRPr lang="en-US" dirty="0">
              <a:latin typeface="Calibri" panose="020F0502020204030204" pitchFamily="34" charset="0"/>
            </a:endParaRPr>
          </a:p>
        </p:txBody>
      </p:sp>
      <p:sp>
        <p:nvSpPr>
          <p:cNvPr id="9113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1140" name="Rectangle 3"/>
          <p:cNvSpPr>
            <a:spLocks noChangeArrowheads="1"/>
          </p:cNvSpPr>
          <p:nvPr/>
        </p:nvSpPr>
        <p:spPr bwMode="auto">
          <a:xfrm>
            <a:off x="2044700" y="11113"/>
            <a:ext cx="291465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grpSp>
        <p:nvGrpSpPr>
          <p:cNvPr id="91141" name="Group 4"/>
          <p:cNvGrpSpPr>
            <a:grpSpLocks/>
          </p:cNvGrpSpPr>
          <p:nvPr/>
        </p:nvGrpSpPr>
        <p:grpSpPr bwMode="auto">
          <a:xfrm>
            <a:off x="5922963" y="276225"/>
            <a:ext cx="912812" cy="724013"/>
            <a:chOff x="3744" y="174"/>
            <a:chExt cx="576" cy="457"/>
          </a:xfrm>
        </p:grpSpPr>
        <p:sp>
          <p:nvSpPr>
            <p:cNvPr id="91143" name="AutoShape 5" descr="Stationery"/>
            <p:cNvSpPr>
              <a:spLocks noChangeArrowheads="1"/>
            </p:cNvSpPr>
            <p:nvPr/>
          </p:nvSpPr>
          <p:spPr bwMode="auto">
            <a:xfrm>
              <a:off x="3744" y="174"/>
              <a:ext cx="155" cy="260"/>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91435" tIns="45717" rIns="91435" bIns="45717">
              <a:spAutoFit/>
            </a:bodyPr>
            <a:lstStyle/>
            <a:p>
              <a:endParaRPr lang="en-US" dirty="0">
                <a:latin typeface="Calibri" panose="020F0502020204030204" pitchFamily="34" charset="0"/>
              </a:endParaRPr>
            </a:p>
          </p:txBody>
        </p:sp>
        <p:sp>
          <p:nvSpPr>
            <p:cNvPr id="91144" name="Text Box 6"/>
            <p:cNvSpPr txBox="1">
              <a:spLocks noChangeArrowheads="1"/>
            </p:cNvSpPr>
            <p:nvPr/>
          </p:nvSpPr>
          <p:spPr bwMode="auto">
            <a:xfrm>
              <a:off x="3752" y="228"/>
              <a:ext cx="568"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289" tIns="45644" rIns="91289" bIns="45644">
              <a:spAutoFit/>
            </a:bodyPr>
            <a:lstStyle>
              <a:lvl1pPr defTabSz="912813" eaLnBrk="0" hangingPunct="0">
                <a:defRPr>
                  <a:solidFill>
                    <a:schemeClr val="tx1"/>
                  </a:solidFill>
                  <a:latin typeface="Arial" charset="0"/>
                  <a:ea typeface="ＭＳ Ｐゴシック" charset="0"/>
                  <a:cs typeface="ＭＳ Ｐゴシック" charset="0"/>
                </a:defRPr>
              </a:lvl1pPr>
              <a:lvl2pPr marL="742950" indent="-285750" defTabSz="912813" eaLnBrk="0" hangingPunct="0">
                <a:defRPr>
                  <a:solidFill>
                    <a:schemeClr val="tx1"/>
                  </a:solidFill>
                  <a:latin typeface="Arial" charset="0"/>
                  <a:ea typeface="ＭＳ Ｐゴシック" charset="0"/>
                </a:defRPr>
              </a:lvl2pPr>
              <a:lvl3pPr marL="1143000" indent="-228600" defTabSz="912813" eaLnBrk="0" hangingPunct="0">
                <a:defRPr>
                  <a:solidFill>
                    <a:schemeClr val="tx1"/>
                  </a:solidFill>
                  <a:latin typeface="Arial" charset="0"/>
                  <a:ea typeface="ＭＳ Ｐゴシック" charset="0"/>
                </a:defRPr>
              </a:lvl3pPr>
              <a:lvl4pPr marL="1600200" indent="-228600" defTabSz="912813" eaLnBrk="0" hangingPunct="0">
                <a:defRPr>
                  <a:solidFill>
                    <a:schemeClr val="tx1"/>
                  </a:solidFill>
                  <a:latin typeface="Arial" charset="0"/>
                  <a:ea typeface="ＭＳ Ｐゴシック" charset="0"/>
                </a:defRPr>
              </a:lvl4pPr>
              <a:lvl5pPr marL="2057400" indent="-228600" defTabSz="912813" eaLnBrk="0" hangingPunct="0">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
        <p:nvSpPr>
          <p:cNvPr id="91142" name="Rectangle 7"/>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81119996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B5F223F-37A6-CA41-90AA-2CDEE6C6E5ED}" type="slidenum">
              <a:rPr lang="en-US">
                <a:latin typeface="Calibri" panose="020F0502020204030204" pitchFamily="34" charset="0"/>
              </a:rPr>
              <a:pPr eaLnBrk="1" hangingPunct="1"/>
              <a:t>36</a:t>
            </a:fld>
            <a:endParaRPr lang="en-US" dirty="0">
              <a:latin typeface="Calibri" panose="020F0502020204030204" pitchFamily="34" charset="0"/>
            </a:endParaRPr>
          </a:p>
        </p:txBody>
      </p:sp>
      <p:sp>
        <p:nvSpPr>
          <p:cNvPr id="92163" name="Rectangle 2"/>
          <p:cNvSpPr>
            <a:spLocks noGrp="1" noRot="1" noChangeAspect="1" noChangeArrowheads="1" noTextEdit="1"/>
          </p:cNvSpPr>
          <p:nvPr>
            <p:ph type="sldImg"/>
          </p:nvPr>
        </p:nvSpPr>
        <p:spPr>
          <a:solidFill>
            <a:srgbClr val="FFFFFF"/>
          </a:solidFill>
          <a:ln/>
        </p:spPr>
      </p:sp>
      <p:sp>
        <p:nvSpPr>
          <p:cNvPr id="9216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571323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3CCB206-3E76-4E44-98EF-050CEDC32DA2}" type="slidenum">
              <a:rPr lang="en-US">
                <a:latin typeface="Calibri" panose="020F0502020204030204" pitchFamily="34" charset="0"/>
              </a:rPr>
              <a:pPr eaLnBrk="1" hangingPunct="1"/>
              <a:t>37</a:t>
            </a:fld>
            <a:endParaRPr lang="en-US" dirty="0">
              <a:latin typeface="Calibri" panose="020F0502020204030204" pitchFamily="34" charset="0"/>
            </a:endParaRPr>
          </a:p>
        </p:txBody>
      </p:sp>
      <p:sp>
        <p:nvSpPr>
          <p:cNvPr id="9318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93188" name="Rectangle 3"/>
          <p:cNvSpPr>
            <a:spLocks noChangeArrowheads="1"/>
          </p:cNvSpPr>
          <p:nvPr/>
        </p:nvSpPr>
        <p:spPr bwMode="auto">
          <a:xfrm>
            <a:off x="2035175" y="11113"/>
            <a:ext cx="291465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grpSp>
        <p:nvGrpSpPr>
          <p:cNvPr id="93189" name="Group 4"/>
          <p:cNvGrpSpPr>
            <a:grpSpLocks/>
          </p:cNvGrpSpPr>
          <p:nvPr/>
        </p:nvGrpSpPr>
        <p:grpSpPr bwMode="auto">
          <a:xfrm>
            <a:off x="5922963" y="276225"/>
            <a:ext cx="912812" cy="724013"/>
            <a:chOff x="3744" y="174"/>
            <a:chExt cx="576" cy="457"/>
          </a:xfrm>
        </p:grpSpPr>
        <p:sp>
          <p:nvSpPr>
            <p:cNvPr id="93191" name="AutoShape 5" descr="Stationery"/>
            <p:cNvSpPr>
              <a:spLocks noChangeArrowheads="1"/>
            </p:cNvSpPr>
            <p:nvPr/>
          </p:nvSpPr>
          <p:spPr bwMode="auto">
            <a:xfrm>
              <a:off x="3744" y="174"/>
              <a:ext cx="155" cy="260"/>
            </a:xfrm>
            <a:prstGeom prst="verticalScroll">
              <a:avLst>
                <a:gd name="adj" fmla="val 12500"/>
              </a:avLst>
            </a:prstGeom>
            <a:blipFill dpi="0" rotWithShape="0">
              <a:blip r:embed="rId3"/>
              <a:srcRect/>
              <a:tile tx="0" ty="0" sx="100000" sy="100000" flip="none" algn="tl"/>
            </a:blipFill>
            <a:ln w="12700">
              <a:solidFill>
                <a:schemeClr val="tx1"/>
              </a:solidFill>
              <a:round/>
              <a:headEnd type="none" w="sm" len="sm"/>
              <a:tailEnd type="none" w="sm" len="sm"/>
            </a:ln>
          </p:spPr>
          <p:txBody>
            <a:bodyPr wrap="none" lIns="91435" tIns="45717" rIns="91435" bIns="45717">
              <a:spAutoFit/>
            </a:bodyPr>
            <a:lstStyle/>
            <a:p>
              <a:endParaRPr lang="en-US" dirty="0">
                <a:latin typeface="Calibri" panose="020F0502020204030204" pitchFamily="34" charset="0"/>
              </a:endParaRPr>
            </a:p>
          </p:txBody>
        </p:sp>
        <p:sp>
          <p:nvSpPr>
            <p:cNvPr id="93192" name="Text Box 6"/>
            <p:cNvSpPr txBox="1">
              <a:spLocks noChangeArrowheads="1"/>
            </p:cNvSpPr>
            <p:nvPr/>
          </p:nvSpPr>
          <p:spPr bwMode="auto">
            <a:xfrm>
              <a:off x="3752" y="228"/>
              <a:ext cx="568" cy="40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lIns="91289" tIns="45644" rIns="91289" bIns="45644">
              <a:spAutoFit/>
            </a:bodyPr>
            <a:lstStyle>
              <a:lvl1pPr defTabSz="912813" eaLnBrk="0" hangingPunct="0">
                <a:defRPr>
                  <a:solidFill>
                    <a:schemeClr val="tx1"/>
                  </a:solidFill>
                  <a:latin typeface="Arial" charset="0"/>
                  <a:ea typeface="ＭＳ Ｐゴシック" charset="0"/>
                  <a:cs typeface="ＭＳ Ｐゴシック" charset="0"/>
                </a:defRPr>
              </a:lvl1pPr>
              <a:lvl2pPr marL="742950" indent="-285750" defTabSz="912813" eaLnBrk="0" hangingPunct="0">
                <a:defRPr>
                  <a:solidFill>
                    <a:schemeClr val="tx1"/>
                  </a:solidFill>
                  <a:latin typeface="Arial" charset="0"/>
                  <a:ea typeface="ＭＳ Ｐゴシック" charset="0"/>
                </a:defRPr>
              </a:lvl2pPr>
              <a:lvl3pPr marL="1143000" indent="-228600" defTabSz="912813" eaLnBrk="0" hangingPunct="0">
                <a:defRPr>
                  <a:solidFill>
                    <a:schemeClr val="tx1"/>
                  </a:solidFill>
                  <a:latin typeface="Arial" charset="0"/>
                  <a:ea typeface="ＭＳ Ｐゴシック" charset="0"/>
                </a:defRPr>
              </a:lvl3pPr>
              <a:lvl4pPr marL="1600200" indent="-228600" defTabSz="912813" eaLnBrk="0" hangingPunct="0">
                <a:defRPr>
                  <a:solidFill>
                    <a:schemeClr val="tx1"/>
                  </a:solidFill>
                  <a:latin typeface="Arial" charset="0"/>
                  <a:ea typeface="ＭＳ Ｐゴシック" charset="0"/>
                </a:defRPr>
              </a:lvl4pPr>
              <a:lvl5pPr marL="2057400" indent="-228600" defTabSz="912813" eaLnBrk="0" hangingPunct="0">
                <a:defRPr>
                  <a:solidFill>
                    <a:schemeClr val="tx1"/>
                  </a:solidFill>
                  <a:latin typeface="Arial" charset="0"/>
                  <a:ea typeface="ＭＳ Ｐゴシック" charset="0"/>
                </a:defRPr>
              </a:lvl5pPr>
              <a:lvl6pPr marL="2514600" indent="-228600" defTabSz="912813" eaLnBrk="0" fontAlgn="base" hangingPunct="0">
                <a:spcBef>
                  <a:spcPct val="0"/>
                </a:spcBef>
                <a:spcAft>
                  <a:spcPct val="0"/>
                </a:spcAft>
                <a:defRPr>
                  <a:solidFill>
                    <a:schemeClr val="tx1"/>
                  </a:solidFill>
                  <a:latin typeface="Arial" charset="0"/>
                  <a:ea typeface="ＭＳ Ｐゴシック" charset="0"/>
                </a:defRPr>
              </a:lvl6pPr>
              <a:lvl7pPr marL="2971800" indent="-228600" defTabSz="912813" eaLnBrk="0" fontAlgn="base" hangingPunct="0">
                <a:spcBef>
                  <a:spcPct val="0"/>
                </a:spcBef>
                <a:spcAft>
                  <a:spcPct val="0"/>
                </a:spcAft>
                <a:defRPr>
                  <a:solidFill>
                    <a:schemeClr val="tx1"/>
                  </a:solidFill>
                  <a:latin typeface="Arial" charset="0"/>
                  <a:ea typeface="ＭＳ Ｐゴシック" charset="0"/>
                </a:defRPr>
              </a:lvl7pPr>
              <a:lvl8pPr marL="3429000" indent="-228600" defTabSz="912813" eaLnBrk="0" fontAlgn="base" hangingPunct="0">
                <a:spcBef>
                  <a:spcPct val="0"/>
                </a:spcBef>
                <a:spcAft>
                  <a:spcPct val="0"/>
                </a:spcAft>
                <a:defRPr>
                  <a:solidFill>
                    <a:schemeClr val="tx1"/>
                  </a:solidFill>
                  <a:latin typeface="Arial" charset="0"/>
                  <a:ea typeface="ＭＳ Ｐゴシック" charset="0"/>
                </a:defRPr>
              </a:lvl8pPr>
              <a:lvl9pPr marL="3886200" indent="-228600" defTabSz="912813" eaLnBrk="0" fontAlgn="base" hangingPunct="0">
                <a:spcBef>
                  <a:spcPct val="0"/>
                </a:spcBef>
                <a:spcAft>
                  <a:spcPct val="0"/>
                </a:spcAft>
                <a:defRPr>
                  <a:solidFill>
                    <a:schemeClr val="tx1"/>
                  </a:solidFill>
                  <a:latin typeface="Arial" charset="0"/>
                  <a:ea typeface="ＭＳ Ｐゴシック" charset="0"/>
                </a:defRPr>
              </a:lvl9pPr>
            </a:lstStyle>
            <a:p>
              <a:pPr algn="ctr"/>
              <a:r>
                <a:rPr lang="en-US" sz="1200">
                  <a:latin typeface="Comic Sans MS" charset="0"/>
                </a:rPr>
                <a:t>Worked</a:t>
              </a:r>
            </a:p>
            <a:p>
              <a:pPr algn="ctr"/>
              <a:r>
                <a:rPr lang="en-US" sz="1200">
                  <a:latin typeface="Comic Sans MS" charset="0"/>
                </a:rPr>
                <a:t>Numerical</a:t>
              </a:r>
            </a:p>
            <a:p>
              <a:pPr algn="ctr"/>
              <a:r>
                <a:rPr lang="en-US" sz="1200">
                  <a:latin typeface="Comic Sans MS" charset="0"/>
                </a:rPr>
                <a:t>Example</a:t>
              </a:r>
            </a:p>
          </p:txBody>
        </p:sp>
      </p:grpSp>
      <p:sp>
        <p:nvSpPr>
          <p:cNvPr id="93190" name="Rectangle 7"/>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860901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FF75177-40CB-7648-B88B-2793BF05C17E}" type="slidenum">
              <a:rPr lang="en-US">
                <a:latin typeface="Calibri" panose="020F0502020204030204" pitchFamily="34" charset="0"/>
              </a:rPr>
              <a:pPr eaLnBrk="1" hangingPunct="1"/>
              <a:t>38</a:t>
            </a:fld>
            <a:endParaRPr lang="en-US" dirty="0">
              <a:latin typeface="Calibri" panose="020F0502020204030204" pitchFamily="34" charset="0"/>
            </a:endParaRPr>
          </a:p>
        </p:txBody>
      </p:sp>
      <p:sp>
        <p:nvSpPr>
          <p:cNvPr id="94211" name="Rectangle 2"/>
          <p:cNvSpPr>
            <a:spLocks noGrp="1" noRot="1" noChangeAspect="1" noChangeArrowheads="1" noTextEdit="1"/>
          </p:cNvSpPr>
          <p:nvPr>
            <p:ph type="sldImg"/>
          </p:nvPr>
        </p:nvSpPr>
        <p:spPr>
          <a:solidFill>
            <a:srgbClr val="FFFFFF"/>
          </a:solidFill>
          <a:ln/>
        </p:spPr>
      </p:sp>
      <p:sp>
        <p:nvSpPr>
          <p:cNvPr id="9421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8662990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9D6545-B767-CC43-A47B-CBEE888FECCA}" type="slidenum">
              <a:rPr lang="en-US">
                <a:latin typeface="Calibri" panose="020F0502020204030204" pitchFamily="34" charset="0"/>
              </a:rPr>
              <a:pPr eaLnBrk="1" hangingPunct="1"/>
              <a:t>39</a:t>
            </a:fld>
            <a:endParaRPr lang="en-US" dirty="0">
              <a:latin typeface="Calibri" panose="020F0502020204030204" pitchFamily="34" charset="0"/>
            </a:endParaRPr>
          </a:p>
        </p:txBody>
      </p:sp>
      <p:sp>
        <p:nvSpPr>
          <p:cNvPr id="95235" name="Rectangle 2"/>
          <p:cNvSpPr>
            <a:spLocks noGrp="1" noRot="1" noChangeAspect="1" noChangeArrowheads="1" noTextEdit="1"/>
          </p:cNvSpPr>
          <p:nvPr>
            <p:ph type="sldImg"/>
          </p:nvPr>
        </p:nvSpPr>
        <p:spPr>
          <a:solidFill>
            <a:srgbClr val="FFFFFF"/>
          </a:solidFill>
          <a:ln/>
        </p:spPr>
      </p:sp>
      <p:sp>
        <p:nvSpPr>
          <p:cNvPr id="9523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422709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F21E0E1-ACDC-474B-B764-9999CA7D7E47}" type="slidenum">
              <a:rPr lang="en-US">
                <a:latin typeface="Calibri" panose="020F0502020204030204" pitchFamily="34" charset="0"/>
              </a:rPr>
              <a:pPr eaLnBrk="1" hangingPunct="1"/>
              <a:t>40</a:t>
            </a:fld>
            <a:endParaRPr lang="en-US" dirty="0">
              <a:latin typeface="Calibri" panose="020F0502020204030204" pitchFamily="34" charset="0"/>
            </a:endParaRPr>
          </a:p>
        </p:txBody>
      </p:sp>
      <p:sp>
        <p:nvSpPr>
          <p:cNvPr id="10035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0356" name="Rectangle 3"/>
          <p:cNvSpPr>
            <a:spLocks noChangeArrowheads="1"/>
          </p:cNvSpPr>
          <p:nvPr/>
        </p:nvSpPr>
        <p:spPr bwMode="auto">
          <a:xfrm>
            <a:off x="1870075" y="11113"/>
            <a:ext cx="3259138"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2.2 Valuation and Replication</a:t>
            </a:r>
          </a:p>
        </p:txBody>
      </p:sp>
      <p:sp>
        <p:nvSpPr>
          <p:cNvPr id="100357"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33276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A7D0D6F-616E-B546-B7F3-7D68DD669824}" type="slidenum">
              <a:rPr lang="en-US">
                <a:latin typeface="Calibri" panose="020F0502020204030204" pitchFamily="34" charset="0"/>
              </a:rPr>
              <a:pPr eaLnBrk="1" hangingPunct="1"/>
              <a:t>4</a:t>
            </a:fld>
            <a:endParaRPr lang="en-US" dirty="0">
              <a:latin typeface="Calibri" panose="020F0502020204030204" pitchFamily="34" charset="0"/>
            </a:endParaRPr>
          </a:p>
        </p:txBody>
      </p:sp>
      <p:sp>
        <p:nvSpPr>
          <p:cNvPr id="6451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4516" name="Rectangle 3"/>
          <p:cNvSpPr>
            <a:spLocks noChangeArrowheads="1"/>
          </p:cNvSpPr>
          <p:nvPr/>
        </p:nvSpPr>
        <p:spPr bwMode="auto">
          <a:xfrm>
            <a:off x="2162175" y="1588"/>
            <a:ext cx="26971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4517"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04767452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0583ECE-800C-FB49-9E1E-D8A28AD439F3}" type="slidenum">
              <a:rPr lang="en-US">
                <a:latin typeface="Calibri" panose="020F0502020204030204" pitchFamily="34" charset="0"/>
              </a:rPr>
              <a:pPr eaLnBrk="1" hangingPunct="1"/>
              <a:t>41</a:t>
            </a:fld>
            <a:endParaRPr lang="en-US" dirty="0">
              <a:latin typeface="Calibri" panose="020F0502020204030204" pitchFamily="34" charset="0"/>
            </a:endParaRPr>
          </a:p>
        </p:txBody>
      </p:sp>
      <p:sp>
        <p:nvSpPr>
          <p:cNvPr id="101379"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1380" name="Rectangle 3"/>
          <p:cNvSpPr>
            <a:spLocks noChangeArrowheads="1"/>
          </p:cNvSpPr>
          <p:nvPr/>
        </p:nvSpPr>
        <p:spPr bwMode="auto">
          <a:xfrm>
            <a:off x="2025650" y="11113"/>
            <a:ext cx="291465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sp>
        <p:nvSpPr>
          <p:cNvPr id="101381"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7483304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2D3C99-6333-534A-9E2F-158F4A41B17D}" type="slidenum">
              <a:rPr lang="en-US">
                <a:latin typeface="Calibri" panose="020F0502020204030204" pitchFamily="34" charset="0"/>
              </a:rPr>
              <a:pPr eaLnBrk="1" hangingPunct="1"/>
              <a:t>42</a:t>
            </a:fld>
            <a:endParaRPr lang="en-US" dirty="0">
              <a:latin typeface="Calibri" panose="020F0502020204030204" pitchFamily="34" charset="0"/>
            </a:endParaRPr>
          </a:p>
        </p:txBody>
      </p:sp>
      <p:sp>
        <p:nvSpPr>
          <p:cNvPr id="10240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2404" name="Rectangle 3"/>
          <p:cNvSpPr>
            <a:spLocks noChangeArrowheads="1"/>
          </p:cNvSpPr>
          <p:nvPr/>
        </p:nvSpPr>
        <p:spPr bwMode="auto">
          <a:xfrm>
            <a:off x="2035175" y="11113"/>
            <a:ext cx="2914650"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2.3 Examples and Uses</a:t>
            </a:r>
          </a:p>
        </p:txBody>
      </p:sp>
      <p:sp>
        <p:nvSpPr>
          <p:cNvPr id="102405"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2592203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C1F7D92-C309-BA49-A2B4-043210E93D38}" type="slidenum">
              <a:rPr lang="en-US">
                <a:latin typeface="Calibri" panose="020F0502020204030204" pitchFamily="34" charset="0"/>
              </a:rPr>
              <a:pPr eaLnBrk="1" hangingPunct="1"/>
              <a:t>43</a:t>
            </a:fld>
            <a:endParaRPr lang="en-US" dirty="0">
              <a:latin typeface="Calibri" panose="020F0502020204030204" pitchFamily="34" charset="0"/>
            </a:endParaRPr>
          </a:p>
        </p:txBody>
      </p:sp>
      <p:sp>
        <p:nvSpPr>
          <p:cNvPr id="10342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3428"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103429"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9219633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0F6B203-6C9C-C442-88E0-C76FDC16BEB1}" type="slidenum">
              <a:rPr lang="en-US">
                <a:latin typeface="Calibri" panose="020F0502020204030204" pitchFamily="34" charset="0"/>
              </a:rPr>
              <a:pPr eaLnBrk="1" hangingPunct="1"/>
              <a:t>44</a:t>
            </a:fld>
            <a:endParaRPr lang="en-US" dirty="0">
              <a:latin typeface="Calibri" panose="020F0502020204030204" pitchFamily="34" charset="0"/>
            </a:endParaRPr>
          </a:p>
        </p:txBody>
      </p:sp>
      <p:sp>
        <p:nvSpPr>
          <p:cNvPr id="10445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4452"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104453"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34409859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C785A03-9F7A-8541-B1E6-9F297440B079}" type="slidenum">
              <a:rPr lang="en-US">
                <a:latin typeface="Calibri" panose="020F0502020204030204" pitchFamily="34" charset="0"/>
              </a:rPr>
              <a:pPr eaLnBrk="1" hangingPunct="1"/>
              <a:t>45</a:t>
            </a:fld>
            <a:endParaRPr lang="en-US" dirty="0">
              <a:latin typeface="Calibri" panose="020F0502020204030204" pitchFamily="34" charset="0"/>
            </a:endParaRPr>
          </a:p>
        </p:txBody>
      </p:sp>
      <p:sp>
        <p:nvSpPr>
          <p:cNvPr id="105475"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5476"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105477"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845193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595A8A2-3ED5-8A42-AD3C-71D05B50E478}" type="slidenum">
              <a:rPr lang="en-US">
                <a:latin typeface="Calibri" panose="020F0502020204030204" pitchFamily="34" charset="0"/>
              </a:rPr>
              <a:pPr eaLnBrk="1" hangingPunct="1"/>
              <a:t>46</a:t>
            </a:fld>
            <a:endParaRPr lang="en-US" dirty="0">
              <a:latin typeface="Calibri" panose="020F0502020204030204" pitchFamily="34" charset="0"/>
            </a:endParaRPr>
          </a:p>
        </p:txBody>
      </p:sp>
      <p:sp>
        <p:nvSpPr>
          <p:cNvPr id="106499" name="Rectangle 2"/>
          <p:cNvSpPr>
            <a:spLocks noGrp="1" noRot="1" noChangeAspect="1" noChangeArrowheads="1" noTextEdit="1"/>
          </p:cNvSpPr>
          <p:nvPr>
            <p:ph type="sldImg"/>
          </p:nvPr>
        </p:nvSpPr>
        <p:spPr>
          <a:xfrm>
            <a:off x="1177925" y="695325"/>
            <a:ext cx="4641850" cy="3481388"/>
          </a:xfrm>
          <a:ln/>
        </p:spPr>
      </p:sp>
      <p:sp>
        <p:nvSpPr>
          <p:cNvPr id="106500" name="Rectangle 3"/>
          <p:cNvSpPr>
            <a:spLocks noGrp="1" noChangeArrowheads="1"/>
          </p:cNvSpPr>
          <p:nvPr>
            <p:ph type="body" idx="1"/>
          </p:nvPr>
        </p:nvSpPr>
        <p:spPr>
          <a:xfrm>
            <a:off x="933450" y="4410075"/>
            <a:ext cx="5130800" cy="41783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23469242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AE5EBF9-9357-4340-8739-7548D510141E}" type="slidenum">
              <a:rPr lang="en-US">
                <a:latin typeface="Calibri" panose="020F0502020204030204" pitchFamily="34" charset="0"/>
              </a:rPr>
              <a:pPr eaLnBrk="1" hangingPunct="1"/>
              <a:t>47</a:t>
            </a:fld>
            <a:endParaRPr lang="en-US" dirty="0">
              <a:latin typeface="Calibri" panose="020F0502020204030204" pitchFamily="34" charset="0"/>
            </a:endParaRPr>
          </a:p>
        </p:txBody>
      </p:sp>
      <p:sp>
        <p:nvSpPr>
          <p:cNvPr id="107523" name="Rectangle 2"/>
          <p:cNvSpPr>
            <a:spLocks noGrp="1" noRot="1" noChangeAspect="1" noChangeArrowheads="1" noTextEdit="1"/>
          </p:cNvSpPr>
          <p:nvPr>
            <p:ph type="sldImg"/>
          </p:nvPr>
        </p:nvSpPr>
        <p:spPr>
          <a:xfrm>
            <a:off x="1177925" y="695325"/>
            <a:ext cx="4641850" cy="3481388"/>
          </a:xfrm>
          <a:ln/>
        </p:spPr>
      </p:sp>
      <p:sp>
        <p:nvSpPr>
          <p:cNvPr id="107524" name="Rectangle 3"/>
          <p:cNvSpPr>
            <a:spLocks noGrp="1" noChangeArrowheads="1"/>
          </p:cNvSpPr>
          <p:nvPr>
            <p:ph type="body" idx="1"/>
          </p:nvPr>
        </p:nvSpPr>
        <p:spPr>
          <a:xfrm>
            <a:off x="933450" y="4410075"/>
            <a:ext cx="5130800" cy="41783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34110601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594810B-B37C-9E47-92B7-EDADB520F8FE}" type="slidenum">
              <a:rPr lang="en-US">
                <a:latin typeface="Calibri" panose="020F0502020204030204" pitchFamily="34" charset="0"/>
              </a:rPr>
              <a:pPr eaLnBrk="1" hangingPunct="1"/>
              <a:t>48</a:t>
            </a:fld>
            <a:endParaRPr lang="en-US" dirty="0">
              <a:latin typeface="Calibri" panose="020F0502020204030204" pitchFamily="34" charset="0"/>
            </a:endParaRPr>
          </a:p>
        </p:txBody>
      </p:sp>
      <p:sp>
        <p:nvSpPr>
          <p:cNvPr id="108547" name="Rectangle 2"/>
          <p:cNvSpPr>
            <a:spLocks noGrp="1" noRot="1" noChangeAspect="1" noChangeArrowheads="1" noTextEdit="1"/>
          </p:cNvSpPr>
          <p:nvPr>
            <p:ph type="sldImg"/>
          </p:nvPr>
        </p:nvSpPr>
        <p:spPr>
          <a:xfrm>
            <a:off x="1177925" y="695325"/>
            <a:ext cx="4641850" cy="3481388"/>
          </a:xfrm>
          <a:ln/>
        </p:spPr>
      </p:sp>
      <p:sp>
        <p:nvSpPr>
          <p:cNvPr id="108548" name="Rectangle 3"/>
          <p:cNvSpPr>
            <a:spLocks noGrp="1" noChangeArrowheads="1"/>
          </p:cNvSpPr>
          <p:nvPr>
            <p:ph type="body" idx="1"/>
          </p:nvPr>
        </p:nvSpPr>
        <p:spPr>
          <a:xfrm>
            <a:off x="933450" y="4410075"/>
            <a:ext cx="5130800" cy="41783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33492345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4F093A1-4610-744C-9678-7F96C0D4BB45}" type="slidenum">
              <a:rPr lang="en-US">
                <a:latin typeface="Calibri" panose="020F0502020204030204" pitchFamily="34" charset="0"/>
              </a:rPr>
              <a:pPr eaLnBrk="1" hangingPunct="1"/>
              <a:t>49</a:t>
            </a:fld>
            <a:endParaRPr lang="en-US" dirty="0">
              <a:latin typeface="Calibri" panose="020F0502020204030204" pitchFamily="34" charset="0"/>
            </a:endParaRPr>
          </a:p>
        </p:txBody>
      </p:sp>
      <p:sp>
        <p:nvSpPr>
          <p:cNvPr id="10957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109572" name="Rectangle 3"/>
          <p:cNvSpPr>
            <a:spLocks noChangeArrowheads="1"/>
          </p:cNvSpPr>
          <p:nvPr/>
        </p:nvSpPr>
        <p:spPr bwMode="auto">
          <a:xfrm>
            <a:off x="2374900" y="11113"/>
            <a:ext cx="223837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2.4 Swaps</a:t>
            </a:r>
          </a:p>
        </p:txBody>
      </p:sp>
      <p:sp>
        <p:nvSpPr>
          <p:cNvPr id="109573"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29684797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E5D4237-4825-3945-B628-CF707308C7B9}" type="slidenum">
              <a:rPr lang="en-US">
                <a:latin typeface="Calibri" panose="020F0502020204030204" pitchFamily="34" charset="0"/>
              </a:rPr>
              <a:pPr eaLnBrk="1" hangingPunct="1"/>
              <a:t>50</a:t>
            </a:fld>
            <a:endParaRPr lang="en-US" dirty="0">
              <a:latin typeface="Calibri" panose="020F0502020204030204" pitchFamily="34" charset="0"/>
            </a:endParaRPr>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93034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0425CA2-BD0C-2442-AD69-91973D036CA6}" type="slidenum">
              <a:rPr lang="en-US">
                <a:latin typeface="Calibri" panose="020F0502020204030204" pitchFamily="34" charset="0"/>
              </a:rPr>
              <a:pPr eaLnBrk="1" hangingPunct="1"/>
              <a:t>5</a:t>
            </a:fld>
            <a:endParaRPr lang="en-US" dirty="0">
              <a:latin typeface="Calibri" panose="020F0502020204030204" pitchFamily="34" charset="0"/>
            </a:endParaRPr>
          </a:p>
        </p:txBody>
      </p:sp>
      <p:sp>
        <p:nvSpPr>
          <p:cNvPr id="65539" name="Rectangle 2"/>
          <p:cNvSpPr>
            <a:spLocks noGrp="1" noRot="1" noChangeAspect="1" noChangeArrowheads="1" noTextEdit="1"/>
          </p:cNvSpPr>
          <p:nvPr>
            <p:ph type="sldImg"/>
          </p:nvPr>
        </p:nvSpPr>
        <p:spPr>
          <a:xfrm>
            <a:off x="1181100" y="263525"/>
            <a:ext cx="4633913" cy="3475038"/>
          </a:xfrm>
          <a:ln w="12699" cap="flat">
            <a:solidFill>
              <a:schemeClr val="tx1"/>
            </a:solidFill>
          </a:ln>
        </p:spPr>
      </p:sp>
      <p:sp>
        <p:nvSpPr>
          <p:cNvPr id="65540" name="Rectangle 3"/>
          <p:cNvSpPr>
            <a:spLocks noChangeArrowheads="1"/>
          </p:cNvSpPr>
          <p:nvPr/>
        </p:nvSpPr>
        <p:spPr bwMode="auto">
          <a:xfrm>
            <a:off x="2162175" y="1588"/>
            <a:ext cx="26971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920" tIns="46462" rIns="92920" bIns="46462">
            <a:spAutoFit/>
          </a:bodyPr>
          <a:lstStyle/>
          <a:p>
            <a:pPr defTabSz="923925"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5541"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077" tIns="45538" rIns="91077" bIns="45538"/>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0473703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ED36822-AF64-1645-ADF2-39EB8CC0F67D}" type="slidenum">
              <a:rPr lang="en-US">
                <a:latin typeface="Calibri" panose="020F0502020204030204" pitchFamily="34" charset="0"/>
              </a:rPr>
              <a:pPr eaLnBrk="1" hangingPunct="1"/>
              <a:t>51</a:t>
            </a:fld>
            <a:endParaRPr lang="en-US" dirty="0">
              <a:latin typeface="Calibri" panose="020F0502020204030204" pitchFamily="34" charset="0"/>
            </a:endParaRPr>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9656114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15E3370-A6F3-5A4D-A032-103F61BD73FB}" type="slidenum">
              <a:rPr lang="en-US">
                <a:latin typeface="Calibri" panose="020F0502020204030204" pitchFamily="34" charset="0"/>
              </a:rPr>
              <a:pPr eaLnBrk="1" hangingPunct="1"/>
              <a:t>52</a:t>
            </a:fld>
            <a:endParaRPr lang="en-US" dirty="0">
              <a:latin typeface="Calibri" panose="020F0502020204030204" pitchFamily="34" charset="0"/>
            </a:endParaRPr>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59497794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E3B22DB-5CDD-4149-820C-F00E23ED3DD6}" type="slidenum">
              <a:rPr lang="en-US">
                <a:latin typeface="Calibri" panose="020F0502020204030204" pitchFamily="34" charset="0"/>
              </a:rPr>
              <a:pPr eaLnBrk="1" hangingPunct="1"/>
              <a:t>53</a:t>
            </a:fld>
            <a:endParaRPr lang="en-US" dirty="0">
              <a:latin typeface="Calibri" panose="020F0502020204030204" pitchFamily="34" charset="0"/>
            </a:endParaRPr>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11042756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2F73B59-4E9C-024A-A0A4-04D6367AEA21}" type="slidenum">
              <a:rPr lang="en-US">
                <a:latin typeface="Calibri" panose="020F0502020204030204" pitchFamily="34" charset="0"/>
              </a:rPr>
              <a:pPr eaLnBrk="1" hangingPunct="1"/>
              <a:t>54</a:t>
            </a:fld>
            <a:endParaRPr lang="en-US" dirty="0">
              <a:latin typeface="Calibri" panose="020F0502020204030204" pitchFamily="34" charset="0"/>
            </a:endParaRPr>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3232597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2726E05-DC7C-F84F-9EC0-023DA83AA903}" type="slidenum">
              <a:rPr lang="en-US">
                <a:latin typeface="Calibri" panose="020F0502020204030204" pitchFamily="34" charset="0"/>
              </a:rPr>
              <a:pPr eaLnBrk="1" hangingPunct="1"/>
              <a:t>55</a:t>
            </a:fld>
            <a:endParaRPr lang="en-US" dirty="0">
              <a:latin typeface="Calibri" panose="020F0502020204030204" pitchFamily="34" charset="0"/>
            </a:endParaRP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60203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E00D7FA-0CFC-AE4D-80C1-F258F851D28D}" type="slidenum">
              <a:rPr lang="en-US">
                <a:latin typeface="Calibri" panose="020F0502020204030204" pitchFamily="34" charset="0"/>
              </a:rPr>
              <a:pPr eaLnBrk="1" hangingPunct="1"/>
              <a:t>56</a:t>
            </a:fld>
            <a:endParaRPr lang="en-US" dirty="0">
              <a:latin typeface="Calibri" panose="020F0502020204030204" pitchFamily="34" charset="0"/>
            </a:endParaRPr>
          </a:p>
        </p:txBody>
      </p:sp>
      <p:sp>
        <p:nvSpPr>
          <p:cNvPr id="116739" name="Rectangle 2"/>
          <p:cNvSpPr>
            <a:spLocks noGrp="1" noRot="1" noChangeAspect="1" noChangeArrowheads="1" noTextEdit="1"/>
          </p:cNvSpPr>
          <p:nvPr>
            <p:ph type="sldImg"/>
          </p:nvPr>
        </p:nvSpPr>
        <p:spPr>
          <a:xfrm>
            <a:off x="1177925" y="695325"/>
            <a:ext cx="4641850" cy="3481388"/>
          </a:xfrm>
          <a:ln/>
        </p:spPr>
      </p:sp>
      <p:sp>
        <p:nvSpPr>
          <p:cNvPr id="116740" name="Rectangle 3"/>
          <p:cNvSpPr>
            <a:spLocks noGrp="1" noChangeArrowheads="1"/>
          </p:cNvSpPr>
          <p:nvPr>
            <p:ph type="body" idx="1"/>
          </p:nvPr>
        </p:nvSpPr>
        <p:spPr>
          <a:xfrm>
            <a:off x="933450" y="4410075"/>
            <a:ext cx="5130800" cy="41783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041368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4766555-3D60-044E-B44C-A55B9619E0C2}" type="slidenum">
              <a:rPr lang="en-US">
                <a:latin typeface="Calibri" panose="020F0502020204030204" pitchFamily="34" charset="0"/>
              </a:rPr>
              <a:pPr eaLnBrk="1" hangingPunct="1"/>
              <a:t>57</a:t>
            </a:fld>
            <a:endParaRPr lang="en-US" dirty="0">
              <a:latin typeface="Calibri" panose="020F0502020204030204" pitchFamily="34" charset="0"/>
            </a:endParaRPr>
          </a:p>
        </p:txBody>
      </p:sp>
      <p:sp>
        <p:nvSpPr>
          <p:cNvPr id="117763" name="Rectangle 2"/>
          <p:cNvSpPr>
            <a:spLocks noGrp="1" noRot="1" noChangeAspect="1" noChangeArrowheads="1" noTextEdit="1"/>
          </p:cNvSpPr>
          <p:nvPr>
            <p:ph type="sldImg"/>
          </p:nvPr>
        </p:nvSpPr>
        <p:spPr>
          <a:xfrm>
            <a:off x="1177925" y="695325"/>
            <a:ext cx="4641850" cy="3481388"/>
          </a:xfrm>
          <a:ln/>
        </p:spPr>
      </p:sp>
      <p:sp>
        <p:nvSpPr>
          <p:cNvPr id="117764" name="Rectangle 3"/>
          <p:cNvSpPr>
            <a:spLocks noGrp="1" noChangeArrowheads="1"/>
          </p:cNvSpPr>
          <p:nvPr>
            <p:ph type="body" idx="1"/>
          </p:nvPr>
        </p:nvSpPr>
        <p:spPr>
          <a:xfrm>
            <a:off x="933450" y="4410075"/>
            <a:ext cx="5130800" cy="41783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85295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58B259-B31F-FF40-AFC3-26B25E772E4E}" type="slidenum">
              <a:rPr lang="en-US">
                <a:latin typeface="Calibri" panose="020F0502020204030204" pitchFamily="34" charset="0"/>
              </a:rPr>
              <a:pPr eaLnBrk="1" hangingPunct="1"/>
              <a:t>6</a:t>
            </a:fld>
            <a:endParaRPr lang="en-US" dirty="0">
              <a:latin typeface="Calibri" panose="020F0502020204030204" pitchFamily="34" charset="0"/>
            </a:endParaRPr>
          </a:p>
        </p:txBody>
      </p:sp>
      <p:sp>
        <p:nvSpPr>
          <p:cNvPr id="66563"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6564" name="Rectangle 3"/>
          <p:cNvSpPr>
            <a:spLocks noChangeArrowheads="1"/>
          </p:cNvSpPr>
          <p:nvPr/>
        </p:nvSpPr>
        <p:spPr bwMode="auto">
          <a:xfrm>
            <a:off x="2162175" y="1588"/>
            <a:ext cx="26971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6565"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299003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2723D10-FCA5-1344-BC65-7D2CBE5A8866}" type="slidenum">
              <a:rPr lang="en-US">
                <a:latin typeface="Calibri" panose="020F0502020204030204" pitchFamily="34" charset="0"/>
              </a:rPr>
              <a:pPr eaLnBrk="1" hangingPunct="1"/>
              <a:t>7</a:t>
            </a:fld>
            <a:endParaRPr lang="en-US" dirty="0">
              <a:latin typeface="Calibri" panose="020F0502020204030204" pitchFamily="34" charset="0"/>
            </a:endParaRPr>
          </a:p>
        </p:txBody>
      </p:sp>
      <p:sp>
        <p:nvSpPr>
          <p:cNvPr id="67587"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7588" name="Rectangle 3"/>
          <p:cNvSpPr>
            <a:spLocks noChangeArrowheads="1"/>
          </p:cNvSpPr>
          <p:nvPr/>
        </p:nvSpPr>
        <p:spPr bwMode="auto">
          <a:xfrm>
            <a:off x="2162175" y="1588"/>
            <a:ext cx="26971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7589"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11967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77529DA-EB75-B849-B2F6-8D92398D92D2}" type="slidenum">
              <a:rPr lang="en-US">
                <a:latin typeface="Calibri" panose="020F0502020204030204" pitchFamily="34" charset="0"/>
              </a:rPr>
              <a:pPr eaLnBrk="1" hangingPunct="1"/>
              <a:t>8</a:t>
            </a:fld>
            <a:endParaRPr lang="en-US" dirty="0">
              <a:latin typeface="Calibri" panose="020F0502020204030204" pitchFamily="34" charset="0"/>
            </a:endParaRPr>
          </a:p>
        </p:txBody>
      </p:sp>
      <p:sp>
        <p:nvSpPr>
          <p:cNvPr id="68611" name="Rectangle 2"/>
          <p:cNvSpPr>
            <a:spLocks noGrp="1" noRot="1" noChangeAspect="1" noChangeArrowheads="1" noTextEdit="1"/>
          </p:cNvSpPr>
          <p:nvPr>
            <p:ph type="sldImg"/>
          </p:nvPr>
        </p:nvSpPr>
        <p:spPr>
          <a:xfrm>
            <a:off x="1181100" y="263525"/>
            <a:ext cx="4635500" cy="3476625"/>
          </a:xfrm>
          <a:ln w="12699" cap="flat">
            <a:solidFill>
              <a:schemeClr val="tx1"/>
            </a:solidFill>
          </a:ln>
        </p:spPr>
      </p:sp>
      <p:sp>
        <p:nvSpPr>
          <p:cNvPr id="68612" name="Rectangle 3"/>
          <p:cNvSpPr>
            <a:spLocks noChangeArrowheads="1"/>
          </p:cNvSpPr>
          <p:nvPr/>
        </p:nvSpPr>
        <p:spPr bwMode="auto">
          <a:xfrm>
            <a:off x="2162175" y="1588"/>
            <a:ext cx="269716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3135" tIns="46569" rIns="93135" bIns="46569">
            <a:spAutoFit/>
          </a:bodyPr>
          <a:lstStyle/>
          <a:p>
            <a:pPr defTabSz="925513" eaLnBrk="0" hangingPunct="0"/>
            <a:r>
              <a:rPr lang="en-US" sz="1000">
                <a:latin typeface="Times New Roman" charset="0"/>
              </a:rPr>
              <a:t>2. Forwards and Futures  </a:t>
            </a:r>
            <a:r>
              <a:rPr lang="en-US" sz="1000">
                <a:latin typeface="Symbol" charset="0"/>
              </a:rPr>
              <a:t>®</a:t>
            </a:r>
            <a:r>
              <a:rPr lang="en-US" sz="1000">
                <a:latin typeface="Times New Roman" charset="0"/>
              </a:rPr>
              <a:t>  2.1 Asset and Cash</a:t>
            </a:r>
          </a:p>
        </p:txBody>
      </p:sp>
      <p:sp>
        <p:nvSpPr>
          <p:cNvPr id="68613" name="Rectangle 4"/>
          <p:cNvSpPr>
            <a:spLocks noGrp="1" noChangeArrowheads="1"/>
          </p:cNvSpPr>
          <p:nvPr>
            <p:ph type="body" idx="1"/>
          </p:nvPr>
        </p:nvSpPr>
        <p:spPr>
          <a:xfrm>
            <a:off x="233363" y="3975100"/>
            <a:ext cx="6530975" cy="4786313"/>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1289" tIns="45644" rIns="91289" bIns="45644"/>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030872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30275" eaLnBrk="0" hangingPunct="0">
              <a:defRPr>
                <a:solidFill>
                  <a:schemeClr val="tx1"/>
                </a:solidFill>
                <a:latin typeface="Arial" charset="0"/>
                <a:ea typeface="ＭＳ Ｐゴシック" charset="0"/>
                <a:cs typeface="ＭＳ Ｐゴシック" charset="0"/>
              </a:defRPr>
            </a:lvl1pPr>
            <a:lvl2pPr marL="742950" indent="-285750" defTabSz="930275" eaLnBrk="0" hangingPunct="0">
              <a:defRPr>
                <a:solidFill>
                  <a:schemeClr val="tx1"/>
                </a:solidFill>
                <a:latin typeface="Arial" charset="0"/>
                <a:ea typeface="ＭＳ Ｐゴシック" charset="0"/>
              </a:defRPr>
            </a:lvl2pPr>
            <a:lvl3pPr marL="1143000" indent="-228600" defTabSz="930275" eaLnBrk="0" hangingPunct="0">
              <a:defRPr>
                <a:solidFill>
                  <a:schemeClr val="tx1"/>
                </a:solidFill>
                <a:latin typeface="Arial" charset="0"/>
                <a:ea typeface="ＭＳ Ｐゴシック" charset="0"/>
              </a:defRPr>
            </a:lvl3pPr>
            <a:lvl4pPr marL="1600200" indent="-228600" defTabSz="930275" eaLnBrk="0" hangingPunct="0">
              <a:defRPr>
                <a:solidFill>
                  <a:schemeClr val="tx1"/>
                </a:solidFill>
                <a:latin typeface="Arial" charset="0"/>
                <a:ea typeface="ＭＳ Ｐゴシック" charset="0"/>
              </a:defRPr>
            </a:lvl4pPr>
            <a:lvl5pPr marL="2057400" indent="-228600" defTabSz="930275" eaLnBrk="0" hangingPunct="0">
              <a:defRPr>
                <a:solidFill>
                  <a:schemeClr val="tx1"/>
                </a:solidFill>
                <a:latin typeface="Arial" charset="0"/>
                <a:ea typeface="ＭＳ Ｐゴシック" charset="0"/>
              </a:defRPr>
            </a:lvl5pPr>
            <a:lvl6pPr marL="2514600" indent="-228600" defTabSz="930275" eaLnBrk="0" fontAlgn="base" hangingPunct="0">
              <a:spcBef>
                <a:spcPct val="0"/>
              </a:spcBef>
              <a:spcAft>
                <a:spcPct val="0"/>
              </a:spcAft>
              <a:defRPr>
                <a:solidFill>
                  <a:schemeClr val="tx1"/>
                </a:solidFill>
                <a:latin typeface="Arial" charset="0"/>
                <a:ea typeface="ＭＳ Ｐゴシック" charset="0"/>
              </a:defRPr>
            </a:lvl6pPr>
            <a:lvl7pPr marL="2971800" indent="-228600" defTabSz="930275" eaLnBrk="0" fontAlgn="base" hangingPunct="0">
              <a:spcBef>
                <a:spcPct val="0"/>
              </a:spcBef>
              <a:spcAft>
                <a:spcPct val="0"/>
              </a:spcAft>
              <a:defRPr>
                <a:solidFill>
                  <a:schemeClr val="tx1"/>
                </a:solidFill>
                <a:latin typeface="Arial" charset="0"/>
                <a:ea typeface="ＭＳ Ｐゴシック" charset="0"/>
              </a:defRPr>
            </a:lvl7pPr>
            <a:lvl8pPr marL="3429000" indent="-228600" defTabSz="930275" eaLnBrk="0" fontAlgn="base" hangingPunct="0">
              <a:spcBef>
                <a:spcPct val="0"/>
              </a:spcBef>
              <a:spcAft>
                <a:spcPct val="0"/>
              </a:spcAft>
              <a:defRPr>
                <a:solidFill>
                  <a:schemeClr val="tx1"/>
                </a:solidFill>
                <a:latin typeface="Arial" charset="0"/>
                <a:ea typeface="ＭＳ Ｐゴシック" charset="0"/>
              </a:defRPr>
            </a:lvl8pPr>
            <a:lvl9pPr marL="3886200" indent="-228600" defTabSz="930275"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06081-648C-494A-84B9-D541175265E2}"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69635" name="Rectangle 2"/>
          <p:cNvSpPr>
            <a:spLocks noGrp="1" noRot="1" noChangeAspect="1" noChangeArrowheads="1" noTextEdit="1"/>
          </p:cNvSpPr>
          <p:nvPr>
            <p:ph type="sldImg"/>
          </p:nvPr>
        </p:nvSpPr>
        <p:spPr>
          <a:xfrm>
            <a:off x="1177925" y="695325"/>
            <a:ext cx="4641850" cy="3481388"/>
          </a:xfrm>
          <a:ln/>
        </p:spPr>
      </p:sp>
      <p:sp>
        <p:nvSpPr>
          <p:cNvPr id="69636" name="Rectangle 3"/>
          <p:cNvSpPr>
            <a:spLocks noGrp="1" noChangeArrowheads="1"/>
          </p:cNvSpPr>
          <p:nvPr>
            <p:ph type="body" idx="1"/>
          </p:nvPr>
        </p:nvSpPr>
        <p:spPr>
          <a:xfrm>
            <a:off x="933450" y="4410075"/>
            <a:ext cx="5130800" cy="4178300"/>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25275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Forwards, Futures, and Swaps</a:t>
            </a:r>
            <a:endParaRPr lang="en-US" dirty="0"/>
          </a:p>
        </p:txBody>
      </p:sp>
    </p:spTree>
    <p:extLst>
      <p:ext uri="{BB962C8B-B14F-4D97-AF65-F5344CB8AC3E}">
        <p14:creationId xmlns:p14="http://schemas.microsoft.com/office/powerpoint/2010/main" val="3390384433"/>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964635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917444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95068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Forwards, Futures, and Swaps</a:t>
            </a:r>
            <a:endParaRPr lang="en-US" dirty="0"/>
          </a:p>
        </p:txBody>
      </p:sp>
    </p:spTree>
    <p:extLst>
      <p:ext uri="{BB962C8B-B14F-4D97-AF65-F5344CB8AC3E}">
        <p14:creationId xmlns:p14="http://schemas.microsoft.com/office/powerpoint/2010/main" val="21385438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30131739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6917618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39594672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5472164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37331913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3609325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Forwards, Futures, and Swaps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506678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307654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761802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18552368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8372901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4716072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32627837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16008728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209367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4547964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3926040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Forwards, Futures, and Swaps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Tree>
    <p:extLst>
      <p:ext uri="{BB962C8B-B14F-4D97-AF65-F5344CB8AC3E}">
        <p14:creationId xmlns:p14="http://schemas.microsoft.com/office/powerpoint/2010/main" val="94447301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9594607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1265742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83483538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0592736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36095127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41411197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0005485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1877527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42676814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968349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10183678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dirty="0"/>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dirty="0"/>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58580141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11444602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325718944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4693254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42154608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62561564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01633890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27618898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39465913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807295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58668946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16350111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871397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381101831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3337975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377556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613046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Forwards, Futures, and Swaps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786772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Forwards, Futures, and Swaps</a:t>
            </a:r>
          </a:p>
        </p:txBody>
      </p:sp>
    </p:spTree>
    <p:extLst>
      <p:ext uri="{BB962C8B-B14F-4D97-AF65-F5344CB8AC3E}">
        <p14:creationId xmlns:p14="http://schemas.microsoft.com/office/powerpoint/2010/main" val="2870697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Forwards, Futures, and Swaps</a:t>
            </a:r>
          </a:p>
        </p:txBody>
      </p:sp>
    </p:spTree>
    <p:extLst>
      <p:ext uri="{BB962C8B-B14F-4D97-AF65-F5344CB8AC3E}">
        <p14:creationId xmlns:p14="http://schemas.microsoft.com/office/powerpoint/2010/main" val="114845777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a:t>Forwards, Futures, and Swaps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CF_ForwardFuturesSwaps_21</a:t>
            </a:r>
          </a:p>
        </p:txBody>
      </p:sp>
    </p:spTree>
    <p:extLst>
      <p:ext uri="{BB962C8B-B14F-4D97-AF65-F5344CB8AC3E}">
        <p14:creationId xmlns:p14="http://schemas.microsoft.com/office/powerpoint/2010/main" val="323498005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audio" Target="../media/audio5.wav"/></Relationships>
</file>

<file path=ppt/slides/_rels/slide1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5.wav"/><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audio" Target="../media/audio6.wav"/><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audio" Target="../media/audio4.wav"/><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83" name="Rectangle 25"/>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BUY ASSET LONG: </a:t>
            </a:r>
            <a:r>
              <a:rPr lang="en-US" b="1" i="1" dirty="0">
                <a:latin typeface="Calibri" panose="020F0502020204030204" pitchFamily="34" charset="0"/>
                <a:ea typeface="ＭＳ Ｐゴシック" charset="0"/>
                <a:cs typeface="ＭＳ Ｐゴシック" charset="0"/>
              </a:rPr>
              <a:t> Payoff </a:t>
            </a:r>
            <a:r>
              <a:rPr lang="en-US" b="1" dirty="0">
                <a:latin typeface="Calibri" panose="020F0502020204030204" pitchFamily="34" charset="0"/>
                <a:ea typeface="ＭＳ Ｐゴシック" charset="0"/>
                <a:cs typeface="ＭＳ Ｐゴシック" charset="0"/>
              </a:rPr>
              <a:t>Diagram</a:t>
            </a:r>
          </a:p>
        </p:txBody>
      </p:sp>
      <p:sp>
        <p:nvSpPr>
          <p:cNvPr id="2051"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53B458A-9DBC-E04A-BD96-D0576EED79E4}"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2050"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2052" name="Rectangle 2"/>
          <p:cNvSpPr>
            <a:spLocks noChangeArrowheads="1"/>
          </p:cNvSpPr>
          <p:nvPr/>
        </p:nvSpPr>
        <p:spPr bwMode="auto">
          <a:xfrm>
            <a:off x="152400" y="1371600"/>
            <a:ext cx="990600" cy="1069975"/>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r>
              <a:rPr lang="en-US" sz="1600" b="1" dirty="0">
                <a:latin typeface="Symbol" charset="0"/>
              </a:rPr>
              <a:t> </a:t>
            </a:r>
          </a:p>
          <a:p>
            <a:pPr eaLnBrk="0" hangingPunct="0">
              <a:spcBef>
                <a:spcPct val="50000"/>
              </a:spcBef>
            </a:pPr>
            <a:r>
              <a:rPr lang="en-US" sz="1600" b="1" dirty="0">
                <a:latin typeface="Calibri" panose="020F0502020204030204" pitchFamily="34" charset="0"/>
              </a:rPr>
              <a:t>D = 10</a:t>
            </a:r>
          </a:p>
        </p:txBody>
      </p:sp>
      <p:sp>
        <p:nvSpPr>
          <p:cNvPr id="2053" name="Rectangle 3"/>
          <p:cNvSpPr>
            <a:spLocks noChangeArrowheads="1"/>
          </p:cNvSpPr>
          <p:nvPr/>
        </p:nvSpPr>
        <p:spPr bwMode="auto">
          <a:xfrm>
            <a:off x="6667501" y="4026344"/>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2054" name="Rectangle 4"/>
          <p:cNvSpPr>
            <a:spLocks noChangeArrowheads="1"/>
          </p:cNvSpPr>
          <p:nvPr/>
        </p:nvSpPr>
        <p:spPr bwMode="auto">
          <a:xfrm>
            <a:off x="4176713" y="1428750"/>
            <a:ext cx="8128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Payoff</a:t>
            </a:r>
          </a:p>
        </p:txBody>
      </p:sp>
      <p:sp>
        <p:nvSpPr>
          <p:cNvPr id="2055" name="Line 5"/>
          <p:cNvSpPr>
            <a:spLocks noChangeShapeType="1"/>
          </p:cNvSpPr>
          <p:nvPr/>
        </p:nvSpPr>
        <p:spPr bwMode="auto">
          <a:xfrm flipV="1">
            <a:off x="5791200" y="3886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56" name="Line 6"/>
          <p:cNvSpPr>
            <a:spLocks noChangeShapeType="1"/>
          </p:cNvSpPr>
          <p:nvPr/>
        </p:nvSpPr>
        <p:spPr bwMode="auto">
          <a:xfrm flipV="1">
            <a:off x="7010400" y="3886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57" name="Line 7"/>
          <p:cNvSpPr>
            <a:spLocks noChangeShapeType="1"/>
          </p:cNvSpPr>
          <p:nvPr/>
        </p:nvSpPr>
        <p:spPr bwMode="auto">
          <a:xfrm flipV="1">
            <a:off x="3352800" y="3886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58" name="Line 8"/>
          <p:cNvSpPr>
            <a:spLocks noChangeShapeType="1"/>
          </p:cNvSpPr>
          <p:nvPr/>
        </p:nvSpPr>
        <p:spPr bwMode="auto">
          <a:xfrm flipV="1">
            <a:off x="2133600" y="3886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59" name="Line 9"/>
          <p:cNvSpPr>
            <a:spLocks noChangeShapeType="1"/>
          </p:cNvSpPr>
          <p:nvPr/>
        </p:nvSpPr>
        <p:spPr bwMode="auto">
          <a:xfrm>
            <a:off x="4572000" y="27432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60" name="Line 10"/>
          <p:cNvSpPr>
            <a:spLocks noChangeShapeType="1"/>
          </p:cNvSpPr>
          <p:nvPr/>
        </p:nvSpPr>
        <p:spPr bwMode="auto">
          <a:xfrm>
            <a:off x="4572000" y="51816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38955" name="Rectangle 11"/>
          <p:cNvSpPr>
            <a:spLocks noChangeArrowheads="1"/>
          </p:cNvSpPr>
          <p:nvPr/>
        </p:nvSpPr>
        <p:spPr bwMode="auto">
          <a:xfrm>
            <a:off x="1905000" y="36195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38956" name="Rectangle 12"/>
          <p:cNvSpPr>
            <a:spLocks noChangeArrowheads="1"/>
          </p:cNvSpPr>
          <p:nvPr/>
        </p:nvSpPr>
        <p:spPr bwMode="auto">
          <a:xfrm>
            <a:off x="3124200" y="36195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2063" name="Rectangle 13"/>
          <p:cNvSpPr>
            <a:spLocks noChangeArrowheads="1"/>
          </p:cNvSpPr>
          <p:nvPr/>
        </p:nvSpPr>
        <p:spPr bwMode="auto">
          <a:xfrm>
            <a:off x="4610100" y="26098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064" name="Rectangle 14"/>
          <p:cNvSpPr>
            <a:spLocks noChangeArrowheads="1"/>
          </p:cNvSpPr>
          <p:nvPr/>
        </p:nvSpPr>
        <p:spPr bwMode="auto">
          <a:xfrm>
            <a:off x="5562600" y="36195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065" name="Rectangle 15"/>
          <p:cNvSpPr>
            <a:spLocks noChangeArrowheads="1"/>
          </p:cNvSpPr>
          <p:nvPr/>
        </p:nvSpPr>
        <p:spPr bwMode="auto">
          <a:xfrm>
            <a:off x="6762750" y="36195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2066" name="Rectangle 16"/>
          <p:cNvSpPr>
            <a:spLocks noChangeArrowheads="1"/>
          </p:cNvSpPr>
          <p:nvPr/>
        </p:nvSpPr>
        <p:spPr bwMode="auto">
          <a:xfrm>
            <a:off x="4610100" y="5029200"/>
            <a:ext cx="6096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 75</a:t>
            </a:r>
          </a:p>
        </p:txBody>
      </p:sp>
      <p:sp>
        <p:nvSpPr>
          <p:cNvPr id="2067" name="Line 17"/>
          <p:cNvSpPr>
            <a:spLocks noChangeShapeType="1"/>
          </p:cNvSpPr>
          <p:nvPr/>
        </p:nvSpPr>
        <p:spPr bwMode="auto">
          <a:xfrm>
            <a:off x="1028700" y="39624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68" name="Line 18"/>
          <p:cNvSpPr>
            <a:spLocks noChangeShapeType="1"/>
          </p:cNvSpPr>
          <p:nvPr/>
        </p:nvSpPr>
        <p:spPr bwMode="auto">
          <a:xfrm flipV="1">
            <a:off x="4572000" y="17526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nvGrpSpPr>
          <p:cNvPr id="2" name="Group 19"/>
          <p:cNvGrpSpPr>
            <a:grpSpLocks/>
          </p:cNvGrpSpPr>
          <p:nvPr/>
        </p:nvGrpSpPr>
        <p:grpSpPr bwMode="auto">
          <a:xfrm>
            <a:off x="3086100" y="2000250"/>
            <a:ext cx="4187826" cy="3448050"/>
            <a:chOff x="1944" y="1596"/>
            <a:chExt cx="2638" cy="2172"/>
          </a:xfrm>
        </p:grpSpPr>
        <p:sp>
          <p:nvSpPr>
            <p:cNvPr id="2074" name="Line 20"/>
            <p:cNvSpPr>
              <a:spLocks noChangeShapeType="1"/>
            </p:cNvSpPr>
            <p:nvPr/>
          </p:nvSpPr>
          <p:spPr bwMode="auto">
            <a:xfrm flipH="1">
              <a:off x="1944" y="1596"/>
              <a:ext cx="2172" cy="2172"/>
            </a:xfrm>
            <a:prstGeom prst="line">
              <a:avLst/>
            </a:prstGeom>
            <a:noFill/>
            <a:ln w="50799">
              <a:solidFill>
                <a:schemeClr val="tx2"/>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75" name="Rectangle 21"/>
            <p:cNvSpPr>
              <a:spLocks noChangeArrowheads="1"/>
            </p:cNvSpPr>
            <p:nvPr/>
          </p:nvSpPr>
          <p:spPr bwMode="auto">
            <a:xfrm>
              <a:off x="3818" y="1895"/>
              <a:ext cx="764" cy="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latin typeface="Calibri" panose="020F0502020204030204" pitchFamily="34" charset="0"/>
                </a:rPr>
                <a:t>  </a:t>
              </a:r>
              <a:r>
                <a:rPr lang="en-US" sz="1600" b="1" dirty="0">
                  <a:solidFill>
                    <a:schemeClr val="tx2"/>
                  </a:solidFill>
                  <a:latin typeface="Calibri" panose="020F0502020204030204" pitchFamily="34" charset="0"/>
                </a:rPr>
                <a:t>Buy Asset</a:t>
              </a:r>
            </a:p>
            <a:p>
              <a:pPr eaLnBrk="0" hangingPunct="0"/>
              <a:r>
                <a:rPr lang="en-US" sz="1600" b="1" dirty="0">
                  <a:solidFill>
                    <a:schemeClr val="tx2"/>
                  </a:solidFill>
                  <a:latin typeface="Calibri" panose="020F0502020204030204" pitchFamily="34" charset="0"/>
                </a:rPr>
                <a:t> (ex-payout)</a:t>
              </a:r>
            </a:p>
          </p:txBody>
        </p:sp>
      </p:grpSp>
      <p:grpSp>
        <p:nvGrpSpPr>
          <p:cNvPr id="3" name="Group 22"/>
          <p:cNvGrpSpPr>
            <a:grpSpLocks/>
          </p:cNvGrpSpPr>
          <p:nvPr/>
        </p:nvGrpSpPr>
        <p:grpSpPr bwMode="auto">
          <a:xfrm>
            <a:off x="2841625" y="1562100"/>
            <a:ext cx="3673475" cy="3448050"/>
            <a:chOff x="1790" y="1320"/>
            <a:chExt cx="2314" cy="2172"/>
          </a:xfrm>
        </p:grpSpPr>
        <p:sp>
          <p:nvSpPr>
            <p:cNvPr id="2072" name="Line 23"/>
            <p:cNvSpPr>
              <a:spLocks noChangeShapeType="1"/>
            </p:cNvSpPr>
            <p:nvPr/>
          </p:nvSpPr>
          <p:spPr bwMode="auto">
            <a:xfrm flipH="1">
              <a:off x="1932" y="1320"/>
              <a:ext cx="2172" cy="2172"/>
            </a:xfrm>
            <a:prstGeom prst="line">
              <a:avLst/>
            </a:prstGeom>
            <a:noFill/>
            <a:ln w="25399">
              <a:solidFill>
                <a:schemeClr val="tx2"/>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73" name="Rectangle 24"/>
            <p:cNvSpPr>
              <a:spLocks noChangeArrowheads="1"/>
            </p:cNvSpPr>
            <p:nvPr/>
          </p:nvSpPr>
          <p:spPr bwMode="auto">
            <a:xfrm>
              <a:off x="1790" y="2255"/>
              <a:ext cx="841" cy="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latin typeface="Calibri" panose="020F0502020204030204" pitchFamily="34" charset="0"/>
                </a:rPr>
                <a:t>  </a:t>
              </a:r>
              <a:r>
                <a:rPr lang="en-US" sz="1600" b="1" dirty="0">
                  <a:solidFill>
                    <a:schemeClr val="tx2"/>
                  </a:solidFill>
                  <a:latin typeface="Calibri" panose="020F0502020204030204" pitchFamily="34" charset="0"/>
                </a:rPr>
                <a:t>Buy Asset</a:t>
              </a:r>
            </a:p>
            <a:p>
              <a:pPr eaLnBrk="0" hangingPunct="0"/>
              <a:r>
                <a:rPr lang="en-US" sz="1600" b="1" dirty="0">
                  <a:solidFill>
                    <a:schemeClr val="tx2"/>
                  </a:solidFill>
                  <a:latin typeface="Calibri" panose="020F0502020204030204" pitchFamily="34" charset="0"/>
                </a:rPr>
                <a:t>(cum-payout)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383"/>
                                        </p:tgtEl>
                                        <p:attrNameLst>
                                          <p:attrName>style.visibility</p:attrName>
                                        </p:attrNameLst>
                                      </p:cBhvr>
                                      <p:to>
                                        <p:strVal val="visible"/>
                                      </p:to>
                                    </p:set>
                                    <p:animEffect transition="in" filter="fade">
                                      <p:cBhvr>
                                        <p:cTn id="7" dur="2000"/>
                                        <p:tgtEl>
                                          <p:spTgt spid="153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8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Rectangle 3"/>
          <p:cNvSpPr>
            <a:spLocks noGrp="1" noChangeArrowheads="1"/>
          </p:cNvSpPr>
          <p:nvPr>
            <p:ph idx="1"/>
          </p:nvPr>
        </p:nvSpPr>
        <p:spPr/>
        <p:txBody>
          <a:bodyPr/>
          <a:lstStyle/>
          <a:p>
            <a:pPr marL="9525" indent="-9525" algn="just" eaLnBrk="1" hangingPunct="1">
              <a:lnSpc>
                <a:spcPct val="80000"/>
              </a:lnSpc>
              <a:buFontTx/>
              <a:buNone/>
            </a:pPr>
            <a:r>
              <a:rPr lang="en-US" sz="2400" dirty="0">
                <a:latin typeface="Calibri" panose="020F0502020204030204" pitchFamily="34" charset="0"/>
                <a:ea typeface="ＭＳ Ｐゴシック" charset="0"/>
                <a:cs typeface="ＭＳ Ｐゴシック" charset="0"/>
              </a:rPr>
              <a:t>Farmer buys seeds and plants corn.  To hedge price risk, Farmer sells forward 100 bushels of corn.  If the price of corn today is $2/bushel and the six-month forward price is $2.50, what’</a:t>
            </a:r>
            <a:r>
              <a:rPr lang="en-US" altLang="ja-JP" sz="2400" dirty="0">
                <a:latin typeface="Calibri" panose="020F0502020204030204" pitchFamily="34" charset="0"/>
                <a:ea typeface="ＭＳ Ｐゴシック" charset="0"/>
                <a:cs typeface="ＭＳ Ｐゴシック" charset="0"/>
              </a:rPr>
              <a:t>s Farmer’s payoff if the spot price of corn at expiration (settlement) of the forward is $3? $2.00?</a:t>
            </a:r>
          </a:p>
          <a:p>
            <a:pPr indent="-474663" eaLnBrk="1" hangingPunct="1">
              <a:lnSpc>
                <a:spcPct val="80000"/>
              </a:lnSpc>
            </a:pPr>
            <a:endParaRPr lang="en-US" sz="2400" dirty="0">
              <a:latin typeface="Calibri" panose="020F0502020204030204" pitchFamily="34" charset="0"/>
              <a:ea typeface="ＭＳ Ｐゴシック" charset="0"/>
              <a:cs typeface="ＭＳ Ｐゴシック" charset="0"/>
            </a:endParaRPr>
          </a:p>
          <a:p>
            <a:pPr indent="-474663" eaLnBrk="1" hangingPunct="1">
              <a:lnSpc>
                <a:spcPct val="80000"/>
              </a:lnSpc>
            </a:pPr>
            <a:r>
              <a:rPr lang="en-US" sz="2400" dirty="0">
                <a:latin typeface="Calibri" panose="020F0502020204030204" pitchFamily="34" charset="0"/>
                <a:ea typeface="ＭＳ Ｐゴシック" charset="0"/>
                <a:cs typeface="ＭＳ Ｐゴシック" charset="0"/>
              </a:rPr>
              <a:t>Airlines</a:t>
            </a:r>
          </a:p>
          <a:p>
            <a:pPr indent="-474663" eaLnBrk="1" hangingPunct="1">
              <a:lnSpc>
                <a:spcPct val="80000"/>
              </a:lnSpc>
            </a:pPr>
            <a:r>
              <a:rPr lang="en-US" sz="2400" dirty="0">
                <a:latin typeface="Calibri" panose="020F0502020204030204" pitchFamily="34" charset="0"/>
                <a:ea typeface="ＭＳ Ｐゴシック" charset="0"/>
                <a:cs typeface="ＭＳ Ｐゴシック" charset="0"/>
              </a:rPr>
              <a:t>Banks</a:t>
            </a:r>
          </a:p>
          <a:p>
            <a:pPr indent="-474663" eaLnBrk="1" hangingPunct="1">
              <a:lnSpc>
                <a:spcPct val="80000"/>
              </a:lnSpc>
            </a:pPr>
            <a:r>
              <a:rPr lang="en-US" sz="2400" dirty="0">
                <a:latin typeface="Calibri" panose="020F0502020204030204" pitchFamily="34" charset="0"/>
                <a:ea typeface="ＭＳ Ｐゴシック" charset="0"/>
                <a:cs typeface="ＭＳ Ｐゴシック" charset="0"/>
              </a:rPr>
              <a:t>Users of agriculture commodities </a:t>
            </a:r>
          </a:p>
          <a:p>
            <a:pPr indent="-474663" eaLnBrk="1" hangingPunct="1">
              <a:lnSpc>
                <a:spcPct val="80000"/>
              </a:lnSpc>
            </a:pPr>
            <a:r>
              <a:rPr lang="en-US" sz="2400" dirty="0">
                <a:latin typeface="Calibri" panose="020F0502020204030204" pitchFamily="34" charset="0"/>
                <a:ea typeface="ＭＳ Ｐゴシック" charset="0"/>
                <a:cs typeface="ＭＳ Ｐゴシック" charset="0"/>
              </a:rPr>
              <a:t>Businesses with exposure to foreign currency</a:t>
            </a:r>
          </a:p>
          <a:p>
            <a:pPr indent="-474663" eaLnBrk="1" hangingPunct="1">
              <a:lnSpc>
                <a:spcPct val="80000"/>
              </a:lnSpc>
            </a:pPr>
            <a:r>
              <a:rPr lang="en-US" sz="2400" dirty="0">
                <a:latin typeface="Calibri" panose="020F0502020204030204" pitchFamily="34" charset="0"/>
                <a:ea typeface="ＭＳ Ｐゴシック" charset="0"/>
                <a:cs typeface="ＭＳ Ｐゴシック" charset="0"/>
              </a:rPr>
              <a:t>Businesses with floating rate loans  </a:t>
            </a:r>
          </a:p>
          <a:p>
            <a:pPr indent="-474663" eaLnBrk="1" hangingPunct="1">
              <a:lnSpc>
                <a:spcPct val="80000"/>
              </a:lnSpc>
            </a:pPr>
            <a:endParaRPr lang="en-US" sz="2400" dirty="0">
              <a:latin typeface="Calibri" panose="020F0502020204030204" pitchFamily="34" charset="0"/>
              <a:ea typeface="ＭＳ Ｐゴシック" charset="0"/>
              <a:cs typeface="ＭＳ Ｐゴシック" charset="0"/>
            </a:endParaRPr>
          </a:p>
          <a:p>
            <a:pPr indent="-474663" eaLnBrk="1" hangingPunct="1">
              <a:lnSpc>
                <a:spcPct val="80000"/>
              </a:lnSpc>
            </a:pPr>
            <a:r>
              <a:rPr lang="en-US" sz="2400" dirty="0">
                <a:latin typeface="Calibri" panose="020F0502020204030204" pitchFamily="34" charset="0"/>
                <a:ea typeface="ＭＳ Ｐゴシック" charset="0"/>
                <a:cs typeface="ＭＳ Ｐゴシック" charset="0"/>
              </a:rPr>
              <a:t>Are you always better off to hedge risk?</a:t>
            </a:r>
            <a:endParaRPr lang="en-US" sz="3200" dirty="0">
              <a:latin typeface="Calibri" panose="020F0502020204030204" pitchFamily="34" charset="0"/>
              <a:ea typeface="ＭＳ Ｐゴシック" charset="0"/>
              <a:cs typeface="ＭＳ Ｐゴシック" charset="0"/>
            </a:endParaRPr>
          </a:p>
          <a:p>
            <a:pPr indent="-474663" eaLnBrk="1" hangingPunct="1">
              <a:lnSpc>
                <a:spcPct val="80000"/>
              </a:lnSpc>
            </a:pPr>
            <a:endParaRPr lang="en-US" sz="2400" dirty="0">
              <a:latin typeface="Calibri" panose="020F0502020204030204" pitchFamily="34" charset="0"/>
              <a:ea typeface="ＭＳ Ｐゴシック" charset="0"/>
              <a:cs typeface="ＭＳ Ｐゴシック" charset="0"/>
            </a:endParaRPr>
          </a:p>
        </p:txBody>
      </p:sp>
      <p:sp>
        <p:nvSpPr>
          <p:cNvPr id="11268"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Financial Risk: Example</a:t>
            </a:r>
          </a:p>
        </p:txBody>
      </p:sp>
      <p:sp>
        <p:nvSpPr>
          <p:cNvPr id="11267"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B482132-55C5-A84C-AD90-8998E62F846F}"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11266"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26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6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6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6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69">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6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eaLnBrk="1" hangingPunct="1"/>
            <a:r>
              <a:rPr lang="en-US" sz="2400" b="1" dirty="0">
                <a:latin typeface="Calibri" panose="020F0502020204030204" pitchFamily="34" charset="0"/>
                <a:ea typeface="ＭＳ Ｐゴシック" charset="0"/>
                <a:cs typeface="ＭＳ Ｐゴシック" charset="0"/>
              </a:rPr>
              <a:t>Forwards</a:t>
            </a:r>
          </a:p>
          <a:p>
            <a:pPr lvl="1" eaLnBrk="1" hangingPunct="1"/>
            <a:r>
              <a:rPr lang="en-US" sz="2000" dirty="0">
                <a:latin typeface="Calibri" panose="020F0502020204030204" pitchFamily="34" charset="0"/>
                <a:ea typeface="ＭＳ Ｐゴシック" charset="0"/>
              </a:rPr>
              <a:t>Swaps:  Interest Rate, Currency, and Equity </a:t>
            </a:r>
          </a:p>
          <a:p>
            <a:pPr lvl="1" eaLnBrk="1" hangingPunct="1"/>
            <a:r>
              <a:rPr lang="en-US" sz="2000" dirty="0">
                <a:latin typeface="Calibri" panose="020F0502020204030204" pitchFamily="34" charset="0"/>
                <a:ea typeface="ＭＳ Ｐゴシック" charset="0"/>
              </a:rPr>
              <a:t>Futures (exchange traded forwards)</a:t>
            </a:r>
          </a:p>
          <a:p>
            <a:pPr eaLnBrk="1" hangingPunct="1"/>
            <a:r>
              <a:rPr lang="en-US" sz="2400" b="1" dirty="0">
                <a:latin typeface="Calibri" panose="020F0502020204030204" pitchFamily="34" charset="0"/>
                <a:ea typeface="ＭＳ Ｐゴシック" charset="0"/>
                <a:cs typeface="ＭＳ Ｐゴシック" charset="0"/>
              </a:rPr>
              <a:t>Options</a:t>
            </a:r>
          </a:p>
          <a:p>
            <a:pPr lvl="1" eaLnBrk="1" hangingPunct="1"/>
            <a:r>
              <a:rPr lang="en-US" sz="2000" dirty="0">
                <a:latin typeface="Calibri" panose="020F0502020204030204" pitchFamily="34" charset="0"/>
                <a:ea typeface="ＭＳ Ｐゴシック" charset="0"/>
              </a:rPr>
              <a:t>Stock Options/Warrants</a:t>
            </a:r>
          </a:p>
          <a:p>
            <a:pPr lvl="1" eaLnBrk="1" hangingPunct="1"/>
            <a:r>
              <a:rPr lang="en-US" sz="2000" dirty="0">
                <a:latin typeface="Calibri" panose="020F0502020204030204" pitchFamily="34" charset="0"/>
                <a:ea typeface="ＭＳ Ｐゴシック" charset="0"/>
              </a:rPr>
              <a:t>Credit Default Swaps</a:t>
            </a:r>
          </a:p>
          <a:p>
            <a:pPr eaLnBrk="1" hangingPunct="1"/>
            <a:endParaRPr lang="en-US" sz="2400" dirty="0">
              <a:latin typeface="Calibri" panose="020F0502020204030204" pitchFamily="34" charset="0"/>
              <a:ea typeface="ＭＳ Ｐゴシック" charset="0"/>
              <a:cs typeface="ＭＳ Ｐゴシック" charset="0"/>
            </a:endParaRPr>
          </a:p>
          <a:p>
            <a:pPr eaLnBrk="1" hangingPunct="1"/>
            <a:r>
              <a:rPr lang="en-US" sz="2400" dirty="0">
                <a:latin typeface="Calibri" panose="020F0502020204030204" pitchFamily="34" charset="0"/>
                <a:ea typeface="ＭＳ Ｐゴシック" charset="0"/>
                <a:cs typeface="ＭＳ Ｐゴシック" charset="0"/>
              </a:rPr>
              <a:t>Issues</a:t>
            </a:r>
          </a:p>
          <a:p>
            <a:pPr lvl="1" eaLnBrk="1" hangingPunct="1"/>
            <a:r>
              <a:rPr lang="en-US" sz="2000" b="1" dirty="0">
                <a:latin typeface="Calibri" panose="020F0502020204030204" pitchFamily="34" charset="0"/>
                <a:ea typeface="ＭＳ Ｐゴシック" charset="0"/>
              </a:rPr>
              <a:t>Understanding economic exposures</a:t>
            </a:r>
          </a:p>
          <a:p>
            <a:pPr lvl="1" eaLnBrk="1" hangingPunct="1"/>
            <a:r>
              <a:rPr lang="en-US" sz="2000" b="1" dirty="0">
                <a:latin typeface="Calibri" panose="020F0502020204030204" pitchFamily="34" charset="0"/>
                <a:ea typeface="ＭＳ Ｐゴシック" charset="0"/>
              </a:rPr>
              <a:t>Pricing</a:t>
            </a:r>
            <a:r>
              <a:rPr lang="en-US" sz="2000" dirty="0">
                <a:latin typeface="Calibri" panose="020F0502020204030204" pitchFamily="34" charset="0"/>
                <a:ea typeface="ＭＳ Ｐゴシック" charset="0"/>
              </a:rPr>
              <a:t> at initiation	</a:t>
            </a:r>
          </a:p>
          <a:p>
            <a:pPr lvl="1" eaLnBrk="1" hangingPunct="1"/>
            <a:r>
              <a:rPr lang="en-US" sz="2000" b="1" dirty="0">
                <a:latin typeface="Calibri" panose="020F0502020204030204" pitchFamily="34" charset="0"/>
                <a:ea typeface="ＭＳ Ｐゴシック" charset="0"/>
              </a:rPr>
              <a:t>Valuation</a:t>
            </a:r>
            <a:r>
              <a:rPr lang="en-US" sz="2000" dirty="0">
                <a:latin typeface="Calibri" panose="020F0502020204030204" pitchFamily="34" charset="0"/>
                <a:ea typeface="ＭＳ Ｐゴシック" charset="0"/>
              </a:rPr>
              <a:t> during the life of the contract</a:t>
            </a:r>
          </a:p>
          <a:p>
            <a:pPr lvl="1" eaLnBrk="1" hangingPunct="1"/>
            <a:r>
              <a:rPr lang="en-US" sz="2000" b="1" dirty="0">
                <a:latin typeface="Calibri" panose="020F0502020204030204" pitchFamily="34" charset="0"/>
                <a:ea typeface="ＭＳ Ｐゴシック" charset="0"/>
              </a:rPr>
              <a:t>Payoffs</a:t>
            </a:r>
            <a:r>
              <a:rPr lang="en-US" sz="2000" dirty="0">
                <a:latin typeface="Calibri" panose="020F0502020204030204" pitchFamily="34" charset="0"/>
                <a:ea typeface="ＭＳ Ｐゴシック" charset="0"/>
              </a:rPr>
              <a:t> at termination (or interim payoffs)</a:t>
            </a:r>
          </a:p>
          <a:p>
            <a:pPr lvl="1" eaLnBrk="1" hangingPunct="1"/>
            <a:endParaRPr lang="en-US" sz="2000" dirty="0">
              <a:latin typeface="Calibri" panose="020F0502020204030204" pitchFamily="34" charset="0"/>
              <a:ea typeface="ＭＳ Ｐゴシック" charset="0"/>
            </a:endParaRPr>
          </a:p>
        </p:txBody>
      </p:sp>
      <p:sp>
        <p:nvSpPr>
          <p:cNvPr id="1229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Instruments Used to Reduce Financial Risks</a:t>
            </a:r>
          </a:p>
        </p:txBody>
      </p:sp>
      <p:sp>
        <p:nvSpPr>
          <p:cNvPr id="12291"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23FBE04-694B-B545-B393-C6A2C4FF3A9E}" type="slidenum">
              <a:rPr lang="en-US">
                <a:latin typeface="Calibri" panose="020F0502020204030204" pitchFamily="34" charset="0"/>
              </a:rPr>
              <a:pPr eaLnBrk="1" hangingPunct="1"/>
              <a:t>11</a:t>
            </a:fld>
            <a:endParaRPr lang="en-US" dirty="0">
              <a:latin typeface="Calibri" panose="020F0502020204030204" pitchFamily="34" charset="0"/>
            </a:endParaRPr>
          </a:p>
        </p:txBody>
      </p:sp>
      <p:sp>
        <p:nvSpPr>
          <p:cNvPr id="12290"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3"/>
          <p:cNvSpPr>
            <a:spLocks noGrp="1" noChangeArrowheads="1"/>
          </p:cNvSpPr>
          <p:nvPr>
            <p:ph idx="1"/>
          </p:nvPr>
        </p:nvSpPr>
        <p:spPr/>
        <p:txBody>
          <a:bodyPr/>
          <a:lstStyle/>
          <a:p>
            <a:pPr marL="0" indent="0" eaLnBrk="1" hangingPunct="1">
              <a:lnSpc>
                <a:spcPct val="90000"/>
              </a:lnSpc>
              <a:spcBef>
                <a:spcPct val="50000"/>
              </a:spcBef>
              <a:buFontTx/>
              <a:buNone/>
            </a:pPr>
            <a:r>
              <a:rPr lang="en-US" sz="2000" b="1" u="sng" dirty="0">
                <a:solidFill>
                  <a:schemeClr val="tx2"/>
                </a:solidFill>
                <a:latin typeface="Calibri" panose="020F0502020204030204" pitchFamily="34" charset="0"/>
                <a:ea typeface="ＭＳ Ｐゴシック" charset="0"/>
                <a:cs typeface="ＭＳ Ｐゴシック" charset="0"/>
              </a:rPr>
              <a:t>Forward contract:</a:t>
            </a:r>
            <a:r>
              <a:rPr lang="en-US" sz="2000" b="1" dirty="0">
                <a:solidFill>
                  <a:schemeClr val="tx2"/>
                </a:solidFill>
                <a:latin typeface="Calibri" panose="020F0502020204030204" pitchFamily="34" charset="0"/>
                <a:ea typeface="ＭＳ Ｐゴシック" charset="0"/>
                <a:cs typeface="ＭＳ Ｐゴシック" charset="0"/>
              </a:rPr>
              <a:t> </a:t>
            </a:r>
            <a:r>
              <a:rPr lang="en-US" sz="2000" dirty="0">
                <a:latin typeface="Calibri" panose="020F0502020204030204" pitchFamily="34" charset="0"/>
                <a:ea typeface="ＭＳ Ｐゴシック" charset="0"/>
                <a:cs typeface="ＭＳ Ｐゴシック" charset="0"/>
              </a:rPr>
              <a:t>an agreement  in which one party agrees  to buy</a:t>
            </a:r>
            <a:r>
              <a:rPr lang="en-US" sz="2000" dirty="0">
                <a:solidFill>
                  <a:schemeClr val="accent2"/>
                </a:solidFill>
                <a:latin typeface="Calibri" panose="020F0502020204030204" pitchFamily="34" charset="0"/>
                <a:ea typeface="ＭＳ Ｐゴシック" charset="0"/>
                <a:cs typeface="ＭＳ Ｐゴシック" charset="0"/>
              </a:rPr>
              <a:t> </a:t>
            </a:r>
            <a:r>
              <a:rPr lang="en-US" sz="2000" dirty="0">
                <a:latin typeface="Calibri" panose="020F0502020204030204" pitchFamily="34" charset="0"/>
                <a:ea typeface="ＭＳ Ｐゴシック" charset="0"/>
                <a:cs typeface="ＭＳ Ｐゴシック" charset="0"/>
              </a:rPr>
              <a:t>from  the  other an "</a:t>
            </a:r>
            <a:r>
              <a:rPr lang="en-US" sz="2000" dirty="0">
                <a:solidFill>
                  <a:schemeClr val="tx2"/>
                </a:solidFill>
                <a:latin typeface="Calibri" panose="020F0502020204030204" pitchFamily="34" charset="0"/>
                <a:ea typeface="ＭＳ Ｐゴシック" charset="0"/>
                <a:cs typeface="ＭＳ Ｐゴシック" charset="0"/>
              </a:rPr>
              <a:t>underlying asset</a:t>
            </a:r>
            <a:r>
              <a:rPr lang="en-US" sz="2000" dirty="0">
                <a:latin typeface="Calibri" panose="020F0502020204030204" pitchFamily="34" charset="0"/>
                <a:ea typeface="ＭＳ Ｐゴシック" charset="0"/>
                <a:cs typeface="ＭＳ Ｐゴシック" charset="0"/>
              </a:rPr>
              <a:t>" for  a  fixed  price  ("</a:t>
            </a:r>
            <a:r>
              <a:rPr lang="en-US" sz="2000" dirty="0">
                <a:solidFill>
                  <a:schemeClr val="tx2"/>
                </a:solidFill>
                <a:latin typeface="Calibri" panose="020F0502020204030204" pitchFamily="34" charset="0"/>
                <a:ea typeface="ＭＳ Ｐゴシック" charset="0"/>
                <a:cs typeface="ＭＳ Ｐゴシック" charset="0"/>
              </a:rPr>
              <a:t>delivery price</a:t>
            </a:r>
            <a:r>
              <a:rPr lang="en-US" sz="2000" dirty="0">
                <a:latin typeface="Calibri" panose="020F0502020204030204" pitchFamily="34" charset="0"/>
                <a:ea typeface="ＭＳ Ｐゴシック" charset="0"/>
                <a:cs typeface="ＭＳ Ｐゴシック" charset="0"/>
              </a:rPr>
              <a:t>")  during a future period of time  ("</a:t>
            </a:r>
            <a:r>
              <a:rPr lang="en-US" sz="2000" dirty="0">
                <a:solidFill>
                  <a:schemeClr val="tx2"/>
                </a:solidFill>
                <a:latin typeface="Calibri" panose="020F0502020204030204" pitchFamily="34" charset="0"/>
                <a:ea typeface="ＭＳ Ｐゴシック" charset="0"/>
                <a:cs typeface="ＭＳ Ｐゴシック" charset="0"/>
              </a:rPr>
              <a:t>delivery  period</a:t>
            </a:r>
            <a:r>
              <a:rPr lang="en-US" sz="2000" dirty="0">
                <a:latin typeface="Calibri" panose="020F0502020204030204" pitchFamily="34" charset="0"/>
                <a:ea typeface="ＭＳ Ｐゴシック" charset="0"/>
                <a:cs typeface="ＭＳ Ｐゴシック" charset="0"/>
              </a:rPr>
              <a:t>"), where the terms  are  initially  set  so  that  its  present  value  is  zero.</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S</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current  underlying  asset  price  (</a:t>
            </a:r>
            <a:r>
              <a:rPr lang="ja-JP" altLang="en-US" sz="2000" dirty="0">
                <a:latin typeface="Calibri" panose="020F0502020204030204" pitchFamily="34" charset="0"/>
                <a:ea typeface="ＭＳ Ｐゴシック" charset="0"/>
                <a:cs typeface="ＭＳ Ｐゴシック" charset="0"/>
              </a:rPr>
              <a:t>“</a:t>
            </a:r>
            <a:r>
              <a:rPr lang="en-US" altLang="ja-JP" sz="2000" dirty="0">
                <a:latin typeface="Calibri" panose="020F0502020204030204" pitchFamily="34" charset="0"/>
                <a:ea typeface="ＭＳ Ｐゴシック" charset="0"/>
                <a:cs typeface="ＭＳ Ｐゴシック" charset="0"/>
              </a:rPr>
              <a:t>spot  price</a:t>
            </a:r>
            <a:r>
              <a:rPr lang="ja-JP" altLang="en-US" sz="2000" dirty="0">
                <a:latin typeface="Calibri" panose="020F0502020204030204" pitchFamily="34" charset="0"/>
                <a:ea typeface="ＭＳ Ｐゴシック" charset="0"/>
                <a:cs typeface="ＭＳ Ｐゴシック" charset="0"/>
              </a:rPr>
              <a:t>”</a:t>
            </a:r>
            <a:r>
              <a:rPr lang="en-US" altLang="ja-JP" sz="2000" dirty="0">
                <a:latin typeface="Calibri" panose="020F0502020204030204" pitchFamily="34" charset="0"/>
                <a:ea typeface="ＭＳ Ｐゴシック" charset="0"/>
                <a:cs typeface="ＭＳ Ｐゴシック" charset="0"/>
              </a:rPr>
              <a:t>)</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S*</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underlying  asset  price  on  delivery  date</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K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delivery  price  of  contract</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t</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current  time-to-delivery  of  contract  (in  years)</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r</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riskless  return  % (annualized)</a:t>
            </a:r>
            <a:endParaRPr lang="en-US" sz="2000" b="1" dirty="0">
              <a:latin typeface="Calibri" panose="020F0502020204030204" pitchFamily="34" charset="0"/>
              <a:ea typeface="ＭＳ Ｐゴシック" charset="0"/>
              <a:cs typeface="ＭＳ Ｐゴシック" charset="0"/>
            </a:endParaRP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d</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payout  return  % (annualized) or </a:t>
            </a:r>
            <a:r>
              <a:rPr lang="en-US" sz="2000" b="1" dirty="0">
                <a:latin typeface="Calibri" panose="020F0502020204030204" pitchFamily="34" charset="0"/>
                <a:ea typeface="ＭＳ Ｐゴシック" charset="0"/>
                <a:cs typeface="ＭＳ Ｐゴシック" charset="0"/>
              </a:rPr>
              <a:t>D</a:t>
            </a:r>
            <a:r>
              <a:rPr lang="en-US" sz="2000" dirty="0">
                <a:latin typeface="Calibri" panose="020F0502020204030204" pitchFamily="34" charset="0"/>
                <a:ea typeface="ＭＳ Ｐゴシック" charset="0"/>
                <a:cs typeface="ＭＳ Ｐゴシック" charset="0"/>
              </a:rPr>
              <a:t> for $ payout</a:t>
            </a:r>
          </a:p>
          <a:p>
            <a:pPr marL="0" indent="0" eaLnBrk="1" hangingPunct="1">
              <a:lnSpc>
                <a:spcPct val="60000"/>
              </a:lnSpc>
              <a:spcBef>
                <a:spcPct val="50000"/>
              </a:spcBef>
              <a:buFontTx/>
              <a:buNone/>
            </a:pPr>
            <a:r>
              <a:rPr lang="en-US" sz="2000" b="1" dirty="0">
                <a:latin typeface="Calibri" panose="020F0502020204030204" pitchFamily="34" charset="0"/>
                <a:ea typeface="ＭＳ Ｐゴシック" charset="0"/>
                <a:cs typeface="ＭＳ Ｐゴシック" charset="0"/>
              </a:rPr>
              <a:t>F</a:t>
            </a:r>
            <a:r>
              <a:rPr lang="en-US" sz="2000" dirty="0">
                <a:latin typeface="Calibri" panose="020F0502020204030204" pitchFamily="34" charset="0"/>
                <a:ea typeface="ＭＳ Ｐゴシック" charset="0"/>
                <a:cs typeface="ＭＳ Ｐゴシック" charset="0"/>
              </a:rPr>
              <a:t>	</a:t>
            </a:r>
            <a:r>
              <a:rPr lang="en-US" sz="2000" dirty="0">
                <a:latin typeface="Symbol" charset="0"/>
                <a:ea typeface="ＭＳ Ｐゴシック" charset="0"/>
                <a:cs typeface="ＭＳ Ｐゴシック" charset="0"/>
              </a:rPr>
              <a:t>º</a:t>
            </a:r>
            <a:r>
              <a:rPr lang="en-US" sz="2000" dirty="0">
                <a:latin typeface="Calibri" panose="020F0502020204030204" pitchFamily="34" charset="0"/>
                <a:ea typeface="ＭＳ Ｐゴシック" charset="0"/>
                <a:cs typeface="ＭＳ Ｐゴシック" charset="0"/>
              </a:rPr>
              <a:t>   </a:t>
            </a:r>
            <a:r>
              <a:rPr lang="en-US" sz="2000" b="1" dirty="0">
                <a:latin typeface="Calibri" panose="020F0502020204030204" pitchFamily="34" charset="0"/>
                <a:ea typeface="ＭＳ Ｐゴシック" charset="0"/>
                <a:cs typeface="ＭＳ Ｐゴシック" charset="0"/>
              </a:rPr>
              <a:t>current</a:t>
            </a:r>
            <a:r>
              <a:rPr lang="en-US" sz="2000" dirty="0">
                <a:latin typeface="Calibri" panose="020F0502020204030204" pitchFamily="34" charset="0"/>
                <a:ea typeface="ＭＳ Ｐゴシック" charset="0"/>
                <a:cs typeface="ＭＳ Ｐゴシック" charset="0"/>
              </a:rPr>
              <a:t>  forward  price  (sets  current  PV</a:t>
            </a:r>
            <a:r>
              <a:rPr lang="en-US" sz="2000" baseline="-25000" dirty="0">
                <a:latin typeface="Calibri" panose="020F0502020204030204" pitchFamily="34" charset="0"/>
                <a:ea typeface="ＭＳ Ｐゴシック" charset="0"/>
                <a:cs typeface="ＭＳ Ｐゴシック" charset="0"/>
              </a:rPr>
              <a:t>0</a:t>
            </a:r>
            <a:r>
              <a:rPr lang="en-US" sz="2000" dirty="0">
                <a:latin typeface="Calibri" panose="020F0502020204030204" pitchFamily="34" charset="0"/>
                <a:ea typeface="ＭＳ Ｐゴシック" charset="0"/>
                <a:cs typeface="ＭＳ Ｐゴシック" charset="0"/>
              </a:rPr>
              <a:t>(S* - F) = 0)</a:t>
            </a:r>
          </a:p>
          <a:p>
            <a:pPr marL="0" indent="0" eaLnBrk="1" hangingPunct="1">
              <a:lnSpc>
                <a:spcPct val="60000"/>
              </a:lnSpc>
              <a:spcBef>
                <a:spcPct val="50000"/>
              </a:spcBef>
              <a:buFontTx/>
              <a:buNone/>
            </a:pPr>
            <a:endParaRPr lang="en-US" sz="2000" dirty="0">
              <a:latin typeface="Calibri" panose="020F0502020204030204" pitchFamily="34" charset="0"/>
              <a:ea typeface="ＭＳ Ｐゴシック" charset="0"/>
              <a:cs typeface="ＭＳ Ｐゴシック" charset="0"/>
            </a:endParaRPr>
          </a:p>
          <a:p>
            <a:pPr marL="0" indent="0" eaLnBrk="1" hangingPunct="1">
              <a:lnSpc>
                <a:spcPct val="60000"/>
              </a:lnSpc>
              <a:spcBef>
                <a:spcPct val="50000"/>
              </a:spcBef>
              <a:buFontTx/>
              <a:buNone/>
            </a:pPr>
            <a:endParaRPr lang="en-US" dirty="0">
              <a:latin typeface="Calibri" panose="020F0502020204030204" pitchFamily="34" charset="0"/>
              <a:ea typeface="ＭＳ Ｐゴシック" charset="0"/>
              <a:cs typeface="ＭＳ Ｐゴシック" charset="0"/>
            </a:endParaRPr>
          </a:p>
        </p:txBody>
      </p:sp>
      <p:sp>
        <p:nvSpPr>
          <p:cNvPr id="1331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Standard Forward Contract</a:t>
            </a:r>
          </a:p>
        </p:txBody>
      </p:sp>
      <p:sp>
        <p:nvSpPr>
          <p:cNvPr id="13315"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dirty="0">
              <a:latin typeface="Calibri" panose="020F0502020204030204" pitchFamily="34" charset="0"/>
            </a:endParaRPr>
          </a:p>
          <a:p>
            <a:pPr eaLnBrk="1" hangingPunct="1"/>
            <a:fld id="{E39304AE-D4BD-524A-BBDC-C965F8E27974}" type="slidenum">
              <a:rPr lang="en-US" smtClean="0">
                <a:latin typeface="Calibri" panose="020F0502020204030204" pitchFamily="34" charset="0"/>
              </a:rPr>
              <a:pPr eaLnBrk="1" hangingPunct="1"/>
              <a:t>12</a:t>
            </a:fld>
            <a:endParaRPr lang="en-US" dirty="0">
              <a:latin typeface="Calibri" panose="020F0502020204030204" pitchFamily="34" charset="0"/>
            </a:endParaRPr>
          </a:p>
        </p:txBody>
      </p:sp>
      <p:sp>
        <p:nvSpPr>
          <p:cNvPr id="13314"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57380" name="Text Box 4" descr="Water droplets"/>
          <p:cNvSpPr txBox="1">
            <a:spLocks noChangeArrowheads="1"/>
          </p:cNvSpPr>
          <p:nvPr/>
        </p:nvSpPr>
        <p:spPr bwMode="auto">
          <a:xfrm>
            <a:off x="228600" y="4876800"/>
            <a:ext cx="8686800" cy="1412694"/>
          </a:xfrm>
          <a:prstGeom prst="rect">
            <a:avLst/>
          </a:prstGeom>
          <a:noFill/>
          <a:ln w="28575">
            <a:solidFill>
              <a:schemeClr val="hlink"/>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marL="576263" indent="-576263"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nSpc>
                <a:spcPct val="80000"/>
              </a:lnSpc>
              <a:spcBef>
                <a:spcPct val="90000"/>
              </a:spcBef>
              <a:buFont typeface="Arial" charset="0"/>
              <a:buChar char="•"/>
            </a:pPr>
            <a:r>
              <a:rPr lang="en-US" sz="2200" b="1" dirty="0">
                <a:latin typeface="Calibri" panose="020F0502020204030204" pitchFamily="34" charset="0"/>
              </a:rPr>
              <a:t>Payoff  =  S* - K</a:t>
            </a:r>
          </a:p>
          <a:p>
            <a:pPr>
              <a:spcBef>
                <a:spcPct val="5000"/>
              </a:spcBef>
              <a:buFont typeface="Arial" charset="0"/>
              <a:buChar char="•"/>
            </a:pPr>
            <a:r>
              <a:rPr lang="en-US" sz="2200" b="1" dirty="0">
                <a:latin typeface="Calibri" panose="020F0502020204030204" pitchFamily="34" charset="0"/>
              </a:rPr>
              <a:t>K  set initially so that  PV</a:t>
            </a:r>
            <a:r>
              <a:rPr lang="en-US" sz="2200" b="1" baseline="-25000" dirty="0">
                <a:latin typeface="Calibri" panose="020F0502020204030204" pitchFamily="34" charset="0"/>
              </a:rPr>
              <a:t>0</a:t>
            </a:r>
            <a:r>
              <a:rPr lang="en-US" sz="2200" b="1" dirty="0">
                <a:latin typeface="Calibri" panose="020F0502020204030204" pitchFamily="34" charset="0"/>
              </a:rPr>
              <a:t>(S* - K) = 0—a fair bet for both parties.  Compare Options.</a:t>
            </a:r>
          </a:p>
          <a:p>
            <a:pPr>
              <a:spcBef>
                <a:spcPct val="5000"/>
              </a:spcBef>
              <a:buFont typeface="Arial" charset="0"/>
              <a:buChar char="•"/>
            </a:pPr>
            <a:r>
              <a:rPr lang="en-US" sz="2200" b="1" dirty="0">
                <a:latin typeface="Calibri" panose="020F0502020204030204" pitchFamily="34" charset="0"/>
              </a:rPr>
              <a:t>At inception, F = K; afterwards, K stays the same but F changes</a:t>
            </a:r>
            <a:endParaRPr lang="en-US" sz="2200" b="1" dirty="0">
              <a:latin typeface="Times New Roman"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57380"/>
                                        </p:tgtEl>
                                        <p:attrNameLst>
                                          <p:attrName>style.visibility</p:attrName>
                                        </p:attrNameLst>
                                      </p:cBhvr>
                                      <p:to>
                                        <p:strVal val="visible"/>
                                      </p:to>
                                    </p:set>
                                    <p:anim calcmode="lin" valueType="num">
                                      <p:cBhvr additive="base">
                                        <p:cTn id="7" dur="500" fill="hold"/>
                                        <p:tgtEl>
                                          <p:spTgt spid="357380"/>
                                        </p:tgtEl>
                                        <p:attrNameLst>
                                          <p:attrName>ppt_x</p:attrName>
                                        </p:attrNameLst>
                                      </p:cBhvr>
                                      <p:tavLst>
                                        <p:tav tm="0">
                                          <p:val>
                                            <p:strVal val="#ppt_x"/>
                                          </p:val>
                                        </p:tav>
                                        <p:tav tm="100000">
                                          <p:val>
                                            <p:strVal val="#ppt_x"/>
                                          </p:val>
                                        </p:tav>
                                      </p:tavLst>
                                    </p:anim>
                                    <p:anim calcmode="lin" valueType="num">
                                      <p:cBhvr additive="base">
                                        <p:cTn id="8" dur="500" fill="hold"/>
                                        <p:tgtEl>
                                          <p:spTgt spid="357380"/>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7380" grpId="0" animBg="1"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3"/>
          <p:cNvSpPr>
            <a:spLocks noGrp="1" noChangeArrowheads="1"/>
          </p:cNvSpPr>
          <p:nvPr>
            <p:ph idx="1"/>
          </p:nvPr>
        </p:nvSpPr>
        <p:spPr/>
        <p:txBody>
          <a:bodyPr/>
          <a:lstStyle/>
          <a:p>
            <a:pPr eaLnBrk="1" hangingPunct="1"/>
            <a:r>
              <a:rPr lang="en-US" sz="2400" dirty="0">
                <a:latin typeface="Calibri" panose="020F0502020204030204" pitchFamily="34" charset="0"/>
                <a:ea typeface="ＭＳ Ｐゴシック" charset="0"/>
                <a:cs typeface="ＭＳ Ｐゴシック" charset="0"/>
              </a:rPr>
              <a:t>Assume that Alphabet/Google is currently trading at $100 per share.  B enters into a contract with C to buy 100 shares of Google in 1 year for $115 per share.</a:t>
            </a:r>
          </a:p>
          <a:p>
            <a:pPr lvl="1" eaLnBrk="1" hangingPunct="1"/>
            <a:r>
              <a:rPr lang="en-US" sz="2000" b="1" dirty="0">
                <a:latin typeface="Calibri" panose="020F0502020204030204" pitchFamily="34" charset="0"/>
                <a:ea typeface="ＭＳ Ｐゴシック" charset="0"/>
                <a:cs typeface="ＭＳ Ｐゴシック" charset="0"/>
              </a:rPr>
              <a:t>Which party is long and which party is short?</a:t>
            </a:r>
          </a:p>
          <a:p>
            <a:pPr lvl="1" eaLnBrk="1" hangingPunct="1"/>
            <a:endParaRPr lang="en-US" sz="2000" dirty="0">
              <a:latin typeface="Calibri" panose="020F0502020204030204" pitchFamily="34" charset="0"/>
              <a:ea typeface="ＭＳ Ｐゴシック" charset="0"/>
            </a:endParaRPr>
          </a:p>
          <a:p>
            <a:pPr lvl="1" eaLnBrk="1" hangingPunct="1"/>
            <a:r>
              <a:rPr lang="en-US" sz="2000" dirty="0">
                <a:latin typeface="Calibri" panose="020F0502020204030204" pitchFamily="34" charset="0"/>
                <a:ea typeface="ＭＳ Ｐゴシック" charset="0"/>
              </a:rPr>
              <a:t>S = $100/share</a:t>
            </a:r>
          </a:p>
          <a:p>
            <a:pPr lvl="1" eaLnBrk="1" hangingPunct="1"/>
            <a:r>
              <a:rPr lang="en-US" sz="2000" dirty="0">
                <a:latin typeface="Calibri" panose="020F0502020204030204" pitchFamily="34" charset="0"/>
                <a:ea typeface="ＭＳ Ｐゴシック" charset="0"/>
              </a:rPr>
              <a:t>t = 1 year</a:t>
            </a:r>
          </a:p>
          <a:p>
            <a:pPr lvl="1" eaLnBrk="1" hangingPunct="1"/>
            <a:r>
              <a:rPr lang="en-US" sz="2000" dirty="0">
                <a:latin typeface="Calibri" panose="020F0502020204030204" pitchFamily="34" charset="0"/>
                <a:ea typeface="ＭＳ Ｐゴシック" charset="0"/>
              </a:rPr>
              <a:t>S* = ?</a:t>
            </a:r>
          </a:p>
          <a:p>
            <a:pPr lvl="1" eaLnBrk="1" hangingPunct="1"/>
            <a:r>
              <a:rPr lang="en-US" sz="2000" dirty="0">
                <a:latin typeface="Calibri" panose="020F0502020204030204" pitchFamily="34" charset="0"/>
                <a:ea typeface="ＭＳ Ｐゴシック" charset="0"/>
              </a:rPr>
              <a:t>K = $115/share * 100</a:t>
            </a:r>
          </a:p>
          <a:p>
            <a:pPr lvl="1" eaLnBrk="1" hangingPunct="1"/>
            <a:r>
              <a:rPr lang="en-US" sz="2000" dirty="0">
                <a:latin typeface="Calibri" panose="020F0502020204030204" pitchFamily="34" charset="0"/>
                <a:ea typeface="ＭＳ Ｐゴシック" charset="0"/>
              </a:rPr>
              <a:t>F = $115/share at t</a:t>
            </a:r>
            <a:r>
              <a:rPr lang="en-US" sz="2000" baseline="-25000" dirty="0">
                <a:latin typeface="Calibri" panose="020F0502020204030204" pitchFamily="34" charset="0"/>
                <a:ea typeface="ＭＳ Ｐゴシック" charset="0"/>
              </a:rPr>
              <a:t>0 </a:t>
            </a:r>
            <a:r>
              <a:rPr lang="en-US" sz="2000" dirty="0">
                <a:latin typeface="Calibri" panose="020F0502020204030204" pitchFamily="34" charset="0"/>
                <a:ea typeface="ＭＳ Ｐゴシック" charset="0"/>
              </a:rPr>
              <a:t>* 100</a:t>
            </a:r>
            <a:endParaRPr lang="en-US" sz="2000" baseline="-25000" dirty="0">
              <a:latin typeface="Calibri" panose="020F0502020204030204" pitchFamily="34" charset="0"/>
              <a:ea typeface="ＭＳ Ｐゴシック" charset="0"/>
            </a:endParaRPr>
          </a:p>
          <a:p>
            <a:pPr lvl="1" eaLnBrk="1" hangingPunct="1"/>
            <a:r>
              <a:rPr lang="en-US" sz="2000" dirty="0">
                <a:latin typeface="Calibri" panose="020F0502020204030204" pitchFamily="34" charset="0"/>
                <a:ea typeface="ＭＳ Ｐゴシック" charset="0"/>
              </a:rPr>
              <a:t>F one day later=</a:t>
            </a:r>
            <a:r>
              <a:rPr lang="en-US" sz="2000" b="1" dirty="0">
                <a:solidFill>
                  <a:srgbClr val="FF0000"/>
                </a:solidFill>
                <a:latin typeface="Calibri" panose="020F0502020204030204" pitchFamily="34" charset="0"/>
                <a:ea typeface="ＭＳ Ｐゴシック" charset="0"/>
              </a:rPr>
              <a:t> ?  </a:t>
            </a:r>
            <a:r>
              <a:rPr lang="en-US" sz="2000" dirty="0">
                <a:latin typeface="Calibri" panose="020F0502020204030204" pitchFamily="34" charset="0"/>
                <a:ea typeface="ＭＳ Ｐゴシック" charset="0"/>
              </a:rPr>
              <a:t>F(S, t, r)</a:t>
            </a:r>
          </a:p>
          <a:p>
            <a:pPr lvl="1" eaLnBrk="1" hangingPunct="1"/>
            <a:r>
              <a:rPr lang="en-US" sz="2000" b="1" dirty="0">
                <a:latin typeface="Calibri" panose="020F0502020204030204" pitchFamily="34" charset="0"/>
                <a:ea typeface="ＭＳ Ｐゴシック" charset="0"/>
              </a:rPr>
              <a:t>Profit (or loss) at termination</a:t>
            </a:r>
            <a:r>
              <a:rPr lang="en-US" sz="2000" dirty="0">
                <a:latin typeface="Calibri" panose="020F0502020204030204" pitchFamily="34" charset="0"/>
                <a:ea typeface="ＭＳ Ｐゴシック" charset="0"/>
              </a:rPr>
              <a:t>:  ($S* - $115) * 100 shares</a:t>
            </a:r>
          </a:p>
          <a:p>
            <a:pPr lvl="1" eaLnBrk="1" hangingPunct="1"/>
            <a:r>
              <a:rPr lang="en-US" sz="2000" b="1" dirty="0">
                <a:latin typeface="Calibri" panose="020F0502020204030204" pitchFamily="34" charset="0"/>
                <a:ea typeface="ＭＳ Ｐゴシック" charset="0"/>
              </a:rPr>
              <a:t>Value today = 0</a:t>
            </a:r>
            <a:endParaRPr lang="en-US" sz="1800" dirty="0">
              <a:latin typeface="Calibri" panose="020F0502020204030204" pitchFamily="34" charset="0"/>
              <a:ea typeface="ＭＳ Ｐゴシック" charset="0"/>
            </a:endParaRPr>
          </a:p>
        </p:txBody>
      </p:sp>
      <p:sp>
        <p:nvSpPr>
          <p:cNvPr id="1434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Forward Contract: Example</a:t>
            </a:r>
          </a:p>
        </p:txBody>
      </p:sp>
      <p:sp>
        <p:nvSpPr>
          <p:cNvPr id="14339"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11E0D21-507E-D943-B00E-5FFE8FEBE4AF}" type="slidenum">
              <a:rPr lang="en-US">
                <a:latin typeface="Calibri" panose="020F0502020204030204" pitchFamily="34" charset="0"/>
              </a:rPr>
              <a:pPr eaLnBrk="1" hangingPunct="1"/>
              <a:t>13</a:t>
            </a:fld>
            <a:endParaRPr lang="en-US" dirty="0">
              <a:latin typeface="Calibri" panose="020F0502020204030204" pitchFamily="34" charset="0"/>
            </a:endParaRPr>
          </a:p>
        </p:txBody>
      </p:sp>
      <p:sp>
        <p:nvSpPr>
          <p:cNvPr id="14338"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4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4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4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34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34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41">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4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8" name="Text Box 7"/>
          <p:cNvSpPr>
            <a:spLocks noGrp="1" noChangeArrowheads="1"/>
          </p:cNvSpPr>
          <p:nvPr>
            <p:ph idx="1"/>
          </p:nvPr>
        </p:nvSpPr>
        <p:spPr>
          <a:noFill/>
        </p:spPr>
        <p:txBody>
          <a:bodyPr/>
          <a:lstStyle/>
          <a:p>
            <a:pPr eaLnBrk="1" hangingPunct="1">
              <a:spcBef>
                <a:spcPct val="0"/>
              </a:spcBef>
              <a:buFontTx/>
              <a:buNone/>
            </a:pPr>
            <a:r>
              <a:rPr lang="en-US" b="1" dirty="0">
                <a:latin typeface="Calibri" panose="020F0502020204030204" pitchFamily="34" charset="0"/>
                <a:ea typeface="ＭＳ Ｐゴシック" charset="0"/>
                <a:cs typeface="ＭＳ Ｐゴシック" charset="0"/>
              </a:rPr>
              <a:t>   </a:t>
            </a:r>
          </a:p>
        </p:txBody>
      </p:sp>
      <p:sp>
        <p:nvSpPr>
          <p:cNvPr id="1536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Forward Contract: Example</a:t>
            </a:r>
          </a:p>
        </p:txBody>
      </p:sp>
      <p:sp>
        <p:nvSpPr>
          <p:cNvPr id="15363"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C285FA2-4037-3444-B64C-27A5B86B92E4}" type="slidenum">
              <a:rPr lang="en-US">
                <a:latin typeface="Calibri" panose="020F0502020204030204" pitchFamily="34" charset="0"/>
              </a:rPr>
              <a:pPr eaLnBrk="1" hangingPunct="1"/>
              <a:t>14</a:t>
            </a:fld>
            <a:endParaRPr lang="en-US" dirty="0">
              <a:latin typeface="Calibri" panose="020F0502020204030204" pitchFamily="34" charset="0"/>
            </a:endParaRPr>
          </a:p>
        </p:txBody>
      </p:sp>
      <p:sp>
        <p:nvSpPr>
          <p:cNvPr id="15362"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15365" name="AutoShape 4"/>
          <p:cNvSpPr>
            <a:spLocks noChangeArrowheads="1"/>
          </p:cNvSpPr>
          <p:nvPr/>
        </p:nvSpPr>
        <p:spPr bwMode="auto">
          <a:xfrm>
            <a:off x="2971800" y="2743200"/>
            <a:ext cx="2514600" cy="381000"/>
          </a:xfrm>
          <a:prstGeom prst="rightArrow">
            <a:avLst>
              <a:gd name="adj1" fmla="val 50000"/>
              <a:gd name="adj2" fmla="val 165000"/>
            </a:avLst>
          </a:prstGeom>
          <a:solidFill>
            <a:schemeClr val="accent1"/>
          </a:solidFill>
          <a:ln w="9525">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15366" name="AutoShape 5"/>
          <p:cNvSpPr>
            <a:spLocks noChangeArrowheads="1"/>
          </p:cNvSpPr>
          <p:nvPr/>
        </p:nvSpPr>
        <p:spPr bwMode="auto">
          <a:xfrm>
            <a:off x="2819400" y="3581400"/>
            <a:ext cx="2438400" cy="304800"/>
          </a:xfrm>
          <a:prstGeom prst="leftArrow">
            <a:avLst>
              <a:gd name="adj1" fmla="val 50000"/>
              <a:gd name="adj2" fmla="val 200000"/>
            </a:avLst>
          </a:prstGeom>
          <a:solidFill>
            <a:schemeClr val="accent1"/>
          </a:solidFill>
          <a:ln w="9525">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15367" name="Text Box 6"/>
          <p:cNvSpPr txBox="1">
            <a:spLocks noChangeArrowheads="1"/>
          </p:cNvSpPr>
          <p:nvPr/>
        </p:nvSpPr>
        <p:spPr bwMode="auto">
          <a:xfrm>
            <a:off x="1496220" y="2819400"/>
            <a:ext cx="1116010" cy="138499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2800" b="1" dirty="0">
                <a:latin typeface="Calibri" panose="020F0502020204030204" pitchFamily="34" charset="0"/>
              </a:rPr>
              <a:t>B</a:t>
            </a:r>
          </a:p>
          <a:p>
            <a:pPr algn="ctr" eaLnBrk="1" hangingPunct="1"/>
            <a:r>
              <a:rPr lang="en-US" sz="2800" b="1" dirty="0">
                <a:latin typeface="Calibri" panose="020F0502020204030204" pitchFamily="34" charset="0"/>
              </a:rPr>
              <a:t>Buyer</a:t>
            </a:r>
          </a:p>
          <a:p>
            <a:pPr algn="ctr" eaLnBrk="1" hangingPunct="1"/>
            <a:r>
              <a:rPr lang="en-US" sz="2800" b="1" dirty="0">
                <a:latin typeface="Calibri" panose="020F0502020204030204" pitchFamily="34" charset="0"/>
              </a:rPr>
              <a:t>(Long)</a:t>
            </a:r>
          </a:p>
        </p:txBody>
      </p:sp>
      <p:sp>
        <p:nvSpPr>
          <p:cNvPr id="15369" name="Text Box 8"/>
          <p:cNvSpPr txBox="1">
            <a:spLocks noChangeArrowheads="1"/>
          </p:cNvSpPr>
          <p:nvPr/>
        </p:nvSpPr>
        <p:spPr bwMode="auto">
          <a:xfrm>
            <a:off x="3276600" y="1676400"/>
            <a:ext cx="18415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800" b="1" dirty="0">
              <a:latin typeface="Calibri" panose="020F0502020204030204" pitchFamily="34" charset="0"/>
            </a:endParaRPr>
          </a:p>
        </p:txBody>
      </p:sp>
      <p:sp>
        <p:nvSpPr>
          <p:cNvPr id="15370" name="Text Box 9"/>
          <p:cNvSpPr txBox="1">
            <a:spLocks noChangeArrowheads="1"/>
          </p:cNvSpPr>
          <p:nvPr/>
        </p:nvSpPr>
        <p:spPr bwMode="auto">
          <a:xfrm>
            <a:off x="2209800" y="2209800"/>
            <a:ext cx="3648691"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latin typeface="Calibri" panose="020F0502020204030204" pitchFamily="34" charset="0"/>
              </a:rPr>
              <a:t>$115/share*100 shares</a:t>
            </a:r>
          </a:p>
        </p:txBody>
      </p:sp>
      <p:sp>
        <p:nvSpPr>
          <p:cNvPr id="15371" name="Text Box 10"/>
          <p:cNvSpPr txBox="1">
            <a:spLocks noChangeArrowheads="1"/>
          </p:cNvSpPr>
          <p:nvPr/>
        </p:nvSpPr>
        <p:spPr bwMode="auto">
          <a:xfrm>
            <a:off x="3124200" y="4191000"/>
            <a:ext cx="1847172"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dirty="0">
                <a:latin typeface="Calibri" panose="020F0502020204030204" pitchFamily="34" charset="0"/>
              </a:rPr>
              <a:t>100 Shares</a:t>
            </a:r>
          </a:p>
          <a:p>
            <a:pPr eaLnBrk="1" hangingPunct="1"/>
            <a:r>
              <a:rPr lang="en-US" sz="2400" b="1" dirty="0">
                <a:latin typeface="Calibri" panose="020F0502020204030204" pitchFamily="34" charset="0"/>
              </a:rPr>
              <a:t>Google Stock</a:t>
            </a:r>
          </a:p>
        </p:txBody>
      </p:sp>
      <p:sp>
        <p:nvSpPr>
          <p:cNvPr id="15372" name="Text Box 11"/>
          <p:cNvSpPr txBox="1">
            <a:spLocks noChangeArrowheads="1"/>
          </p:cNvSpPr>
          <p:nvPr/>
        </p:nvSpPr>
        <p:spPr bwMode="auto">
          <a:xfrm>
            <a:off x="5862944" y="2895600"/>
            <a:ext cx="1217000" cy="138499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r>
              <a:rPr lang="en-US" sz="2800" b="1" dirty="0">
                <a:latin typeface="Calibri" panose="020F0502020204030204" pitchFamily="34" charset="0"/>
              </a:rPr>
              <a:t>C</a:t>
            </a:r>
          </a:p>
          <a:p>
            <a:pPr algn="ctr" eaLnBrk="1" hangingPunct="1"/>
            <a:r>
              <a:rPr lang="en-US" sz="2800" b="1" dirty="0">
                <a:latin typeface="Calibri" panose="020F0502020204030204" pitchFamily="34" charset="0"/>
              </a:rPr>
              <a:t>Seller</a:t>
            </a:r>
          </a:p>
          <a:p>
            <a:pPr algn="ctr" eaLnBrk="1" hangingPunct="1"/>
            <a:r>
              <a:rPr lang="en-US" sz="2800" b="1" dirty="0">
                <a:latin typeface="Calibri" panose="020F0502020204030204" pitchFamily="34" charset="0"/>
              </a:rPr>
              <a:t>(Short)</a:t>
            </a:r>
          </a:p>
        </p:txBody>
      </p:sp>
      <p:sp>
        <p:nvSpPr>
          <p:cNvPr id="15373" name="TextBox 12"/>
          <p:cNvSpPr txBox="1">
            <a:spLocks noChangeArrowheads="1"/>
          </p:cNvSpPr>
          <p:nvPr/>
        </p:nvSpPr>
        <p:spPr bwMode="auto">
          <a:xfrm>
            <a:off x="2819400" y="1447800"/>
            <a:ext cx="2472665" cy="523220"/>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800" b="1" dirty="0">
                <a:latin typeface="Calibri" panose="020F0502020204030204" pitchFamily="34" charset="0"/>
              </a:rPr>
              <a:t>At termination: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32" name="Rectangle 23"/>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BUY LONG FORWARD: P/L Diagram</a:t>
            </a:r>
            <a:endParaRPr lang="en-US" sz="3600" b="1" dirty="0">
              <a:latin typeface="Calibri" panose="020F0502020204030204" pitchFamily="34" charset="0"/>
              <a:ea typeface="ＭＳ Ｐゴシック" charset="0"/>
              <a:cs typeface="ＭＳ Ｐゴシック" charset="0"/>
            </a:endParaRPr>
          </a:p>
        </p:txBody>
      </p:sp>
      <p:sp>
        <p:nvSpPr>
          <p:cNvPr id="16387"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E555299-F363-A941-ABC1-033D902B3C8A}" type="slidenum">
              <a:rPr lang="en-US">
                <a:latin typeface="Calibri" panose="020F0502020204030204" pitchFamily="34" charset="0"/>
              </a:rPr>
              <a:pPr eaLnBrk="1" hangingPunct="1"/>
              <a:t>15</a:t>
            </a:fld>
            <a:endParaRPr lang="en-US" dirty="0">
              <a:latin typeface="Calibri" panose="020F0502020204030204" pitchFamily="34" charset="0"/>
            </a:endParaRPr>
          </a:p>
        </p:txBody>
      </p:sp>
      <p:sp>
        <p:nvSpPr>
          <p:cNvPr id="16386"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16388" name="Rectangle 2"/>
          <p:cNvSpPr>
            <a:spLocks noChangeArrowheads="1"/>
          </p:cNvSpPr>
          <p:nvPr/>
        </p:nvSpPr>
        <p:spPr bwMode="auto">
          <a:xfrm>
            <a:off x="609600" y="1600200"/>
            <a:ext cx="22860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 1+ d = 1.00 (d = 0)  </a:t>
            </a:r>
          </a:p>
        </p:txBody>
      </p:sp>
      <p:sp>
        <p:nvSpPr>
          <p:cNvPr id="16389" name="Rectangle 3"/>
          <p:cNvSpPr>
            <a:spLocks noChangeArrowheads="1"/>
          </p:cNvSpPr>
          <p:nvPr/>
        </p:nvSpPr>
        <p:spPr bwMode="auto">
          <a:xfrm>
            <a:off x="6248400" y="41148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16390" name="Line 4"/>
          <p:cNvSpPr>
            <a:spLocks noChangeShapeType="1"/>
          </p:cNvSpPr>
          <p:nvPr/>
        </p:nvSpPr>
        <p:spPr bwMode="auto">
          <a:xfrm flipV="1">
            <a:off x="5795963" y="39052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6391" name="Line 5"/>
          <p:cNvSpPr>
            <a:spLocks noChangeShapeType="1"/>
          </p:cNvSpPr>
          <p:nvPr/>
        </p:nvSpPr>
        <p:spPr bwMode="auto">
          <a:xfrm flipV="1">
            <a:off x="7015163" y="39052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6392" name="Line 6"/>
          <p:cNvSpPr>
            <a:spLocks noChangeShapeType="1"/>
          </p:cNvSpPr>
          <p:nvPr/>
        </p:nvSpPr>
        <p:spPr bwMode="auto">
          <a:xfrm flipV="1">
            <a:off x="3357563" y="39052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6393" name="Line 7"/>
          <p:cNvSpPr>
            <a:spLocks noChangeShapeType="1"/>
          </p:cNvSpPr>
          <p:nvPr/>
        </p:nvSpPr>
        <p:spPr bwMode="auto">
          <a:xfrm flipV="1">
            <a:off x="2138363" y="39052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6394" name="Line 8"/>
          <p:cNvSpPr>
            <a:spLocks noChangeShapeType="1"/>
          </p:cNvSpPr>
          <p:nvPr/>
        </p:nvSpPr>
        <p:spPr bwMode="auto">
          <a:xfrm>
            <a:off x="4576763" y="276225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6395" name="Line 9"/>
          <p:cNvSpPr>
            <a:spLocks noChangeShapeType="1"/>
          </p:cNvSpPr>
          <p:nvPr/>
        </p:nvSpPr>
        <p:spPr bwMode="auto">
          <a:xfrm>
            <a:off x="4576763" y="520065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59434" name="Rectangle 10"/>
          <p:cNvSpPr>
            <a:spLocks noChangeArrowheads="1"/>
          </p:cNvSpPr>
          <p:nvPr/>
        </p:nvSpPr>
        <p:spPr bwMode="auto">
          <a:xfrm>
            <a:off x="1828800" y="35814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59435" name="Rectangle 11"/>
          <p:cNvSpPr>
            <a:spLocks noChangeArrowheads="1"/>
          </p:cNvSpPr>
          <p:nvPr/>
        </p:nvSpPr>
        <p:spPr bwMode="auto">
          <a:xfrm>
            <a:off x="3128963" y="363855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16398" name="Rectangle 12"/>
          <p:cNvSpPr>
            <a:spLocks noChangeArrowheads="1"/>
          </p:cNvSpPr>
          <p:nvPr/>
        </p:nvSpPr>
        <p:spPr bwMode="auto">
          <a:xfrm>
            <a:off x="4614863" y="262890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16399" name="Rectangle 13"/>
          <p:cNvSpPr>
            <a:spLocks noChangeArrowheads="1"/>
          </p:cNvSpPr>
          <p:nvPr/>
        </p:nvSpPr>
        <p:spPr bwMode="auto">
          <a:xfrm>
            <a:off x="5567363" y="363855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16400" name="Rectangle 14"/>
          <p:cNvSpPr>
            <a:spLocks noChangeArrowheads="1"/>
          </p:cNvSpPr>
          <p:nvPr/>
        </p:nvSpPr>
        <p:spPr bwMode="auto">
          <a:xfrm>
            <a:off x="6767513" y="363855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59439" name="Rectangle 15"/>
          <p:cNvSpPr>
            <a:spLocks noChangeArrowheads="1"/>
          </p:cNvSpPr>
          <p:nvPr/>
        </p:nvSpPr>
        <p:spPr bwMode="auto">
          <a:xfrm>
            <a:off x="4614863" y="5048250"/>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16402" name="Line 16"/>
          <p:cNvSpPr>
            <a:spLocks noChangeShapeType="1"/>
          </p:cNvSpPr>
          <p:nvPr/>
        </p:nvSpPr>
        <p:spPr bwMode="auto">
          <a:xfrm>
            <a:off x="990600" y="40386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6403" name="Line 17"/>
          <p:cNvSpPr>
            <a:spLocks noChangeShapeType="1"/>
          </p:cNvSpPr>
          <p:nvPr/>
        </p:nvSpPr>
        <p:spPr bwMode="auto">
          <a:xfrm flipV="1">
            <a:off x="4576763" y="177165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59443" name="Line 19"/>
          <p:cNvSpPr>
            <a:spLocks noChangeShapeType="1"/>
          </p:cNvSpPr>
          <p:nvPr/>
        </p:nvSpPr>
        <p:spPr bwMode="auto">
          <a:xfrm flipH="1">
            <a:off x="3830638" y="1970088"/>
            <a:ext cx="3448050" cy="3448050"/>
          </a:xfrm>
          <a:prstGeom prst="line">
            <a:avLst/>
          </a:prstGeom>
          <a:noFill/>
          <a:ln w="50799">
            <a:solidFill>
              <a:schemeClr val="tx2"/>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6405" name="Rectangle 20"/>
          <p:cNvSpPr>
            <a:spLocks noChangeArrowheads="1"/>
          </p:cNvSpPr>
          <p:nvPr/>
        </p:nvSpPr>
        <p:spPr bwMode="auto">
          <a:xfrm>
            <a:off x="3167966" y="6011045"/>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
        <p:nvSpPr>
          <p:cNvPr id="16406" name="Rectangle 21"/>
          <p:cNvSpPr>
            <a:spLocks noChangeArrowheads="1"/>
          </p:cNvSpPr>
          <p:nvPr/>
        </p:nvSpPr>
        <p:spPr bwMode="auto">
          <a:xfrm>
            <a:off x="4267200" y="5715000"/>
            <a:ext cx="6651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16407" name="Rectangle 22"/>
          <p:cNvSpPr>
            <a:spLocks noChangeArrowheads="1"/>
          </p:cNvSpPr>
          <p:nvPr/>
        </p:nvSpPr>
        <p:spPr bwMode="auto">
          <a:xfrm>
            <a:off x="4191000" y="144780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cxnSp>
        <p:nvCxnSpPr>
          <p:cNvPr id="26" name="Curved Connector 25"/>
          <p:cNvCxnSpPr>
            <a:cxnSpLocks noChangeShapeType="1"/>
          </p:cNvCxnSpPr>
          <p:nvPr/>
        </p:nvCxnSpPr>
        <p:spPr bwMode="auto">
          <a:xfrm rot="5400000">
            <a:off x="4686300" y="2857500"/>
            <a:ext cx="1676400" cy="533400"/>
          </a:xfrm>
          <a:prstGeom prst="curvedConnector3">
            <a:avLst>
              <a:gd name="adj1" fmla="val 50000"/>
            </a:avLst>
          </a:prstGeom>
          <a:noFill/>
          <a:ln w="25400">
            <a:solidFill>
              <a:srgbClr val="E78A5C"/>
            </a:solidFill>
            <a:round/>
            <a:headEnd/>
            <a:tailEnd type="arrow" w="med" len="med"/>
          </a:ln>
          <a:effectLst>
            <a:outerShdw dist="20000" dir="5400000" rotWithShape="0">
              <a:srgbClr val="808080">
                <a:alpha val="37999"/>
              </a:srgbClr>
            </a:outerShdw>
          </a:effectLst>
        </p:spPr>
      </p:cxnSp>
      <p:sp>
        <p:nvSpPr>
          <p:cNvPr id="16410" name="TextBox 27"/>
          <p:cNvSpPr txBox="1">
            <a:spLocks noChangeArrowheads="1"/>
          </p:cNvSpPr>
          <p:nvPr/>
        </p:nvSpPr>
        <p:spPr bwMode="auto">
          <a:xfrm>
            <a:off x="5410200" y="1828800"/>
            <a:ext cx="86273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dirty="0">
                <a:latin typeface="Calibri" panose="020F0502020204030204" pitchFamily="34" charset="0"/>
              </a:rPr>
              <a:t>F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3032"/>
                                        </p:tgtEl>
                                        <p:attrNameLst>
                                          <p:attrName>style.visibility</p:attrName>
                                        </p:attrNameLst>
                                      </p:cBhvr>
                                      <p:to>
                                        <p:strVal val="visible"/>
                                      </p:to>
                                    </p:set>
                                    <p:animEffect transition="in" filter="fade">
                                      <p:cBhvr>
                                        <p:cTn id="7" dur="2000"/>
                                        <p:tgtEl>
                                          <p:spTgt spid="430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59443"/>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himes"/>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32" grpId="0"/>
      <p:bldP spid="359443"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78" name="Rectangle 2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SELL SHORT FORWARD: P/L Diagram</a:t>
            </a:r>
            <a:endParaRPr lang="en-US" sz="3600" b="1" dirty="0">
              <a:latin typeface="Calibri" panose="020F0502020204030204" pitchFamily="34" charset="0"/>
              <a:ea typeface="ＭＳ Ｐゴシック" charset="0"/>
              <a:cs typeface="ＭＳ Ｐゴシック" charset="0"/>
            </a:endParaRPr>
          </a:p>
        </p:txBody>
      </p:sp>
      <p:sp>
        <p:nvSpPr>
          <p:cNvPr id="17411"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AD631DA-6D08-C149-8C46-1292231C20DB}" type="slidenum">
              <a:rPr lang="en-US">
                <a:latin typeface="Calibri" panose="020F0502020204030204" pitchFamily="34" charset="0"/>
              </a:rPr>
              <a:pPr eaLnBrk="1" hangingPunct="1"/>
              <a:t>16</a:t>
            </a:fld>
            <a:endParaRPr lang="en-US" dirty="0">
              <a:latin typeface="Calibri" panose="020F0502020204030204" pitchFamily="34" charset="0"/>
            </a:endParaRPr>
          </a:p>
        </p:txBody>
      </p:sp>
      <p:sp>
        <p:nvSpPr>
          <p:cNvPr id="17410"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17412" name="Rectangle 3"/>
          <p:cNvSpPr>
            <a:spLocks noChangeArrowheads="1"/>
          </p:cNvSpPr>
          <p:nvPr/>
        </p:nvSpPr>
        <p:spPr bwMode="auto">
          <a:xfrm>
            <a:off x="6477000" y="39624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17413" name="Line 4"/>
          <p:cNvSpPr>
            <a:spLocks noChangeShapeType="1"/>
          </p:cNvSpPr>
          <p:nvPr/>
        </p:nvSpPr>
        <p:spPr bwMode="auto">
          <a:xfrm flipV="1">
            <a:off x="5753100" y="3852863"/>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7414" name="Line 5"/>
          <p:cNvSpPr>
            <a:spLocks noChangeShapeType="1"/>
          </p:cNvSpPr>
          <p:nvPr/>
        </p:nvSpPr>
        <p:spPr bwMode="auto">
          <a:xfrm flipV="1">
            <a:off x="6972300" y="3852863"/>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7415" name="Line 6"/>
          <p:cNvSpPr>
            <a:spLocks noChangeShapeType="1"/>
          </p:cNvSpPr>
          <p:nvPr/>
        </p:nvSpPr>
        <p:spPr bwMode="auto">
          <a:xfrm flipV="1">
            <a:off x="3314700" y="3852863"/>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7416" name="Line 7"/>
          <p:cNvSpPr>
            <a:spLocks noChangeShapeType="1"/>
          </p:cNvSpPr>
          <p:nvPr/>
        </p:nvSpPr>
        <p:spPr bwMode="auto">
          <a:xfrm flipV="1">
            <a:off x="2095500" y="3852863"/>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7417" name="Line 8"/>
          <p:cNvSpPr>
            <a:spLocks noChangeShapeType="1"/>
          </p:cNvSpPr>
          <p:nvPr/>
        </p:nvSpPr>
        <p:spPr bwMode="auto">
          <a:xfrm>
            <a:off x="4533900" y="2709863"/>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7418" name="Line 9"/>
          <p:cNvSpPr>
            <a:spLocks noChangeShapeType="1"/>
          </p:cNvSpPr>
          <p:nvPr/>
        </p:nvSpPr>
        <p:spPr bwMode="auto">
          <a:xfrm>
            <a:off x="4533900" y="5148263"/>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1482" name="Rectangle 10"/>
          <p:cNvSpPr>
            <a:spLocks noChangeArrowheads="1"/>
          </p:cNvSpPr>
          <p:nvPr/>
        </p:nvSpPr>
        <p:spPr bwMode="auto">
          <a:xfrm>
            <a:off x="1866900" y="3586163"/>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61483" name="Rectangle 11"/>
          <p:cNvSpPr>
            <a:spLocks noChangeArrowheads="1"/>
          </p:cNvSpPr>
          <p:nvPr/>
        </p:nvSpPr>
        <p:spPr bwMode="auto">
          <a:xfrm>
            <a:off x="3086100" y="3586163"/>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17421" name="Rectangle 12"/>
          <p:cNvSpPr>
            <a:spLocks noChangeArrowheads="1"/>
          </p:cNvSpPr>
          <p:nvPr/>
        </p:nvSpPr>
        <p:spPr bwMode="auto">
          <a:xfrm>
            <a:off x="4572000" y="2576513"/>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17422" name="Rectangle 13"/>
          <p:cNvSpPr>
            <a:spLocks noChangeArrowheads="1"/>
          </p:cNvSpPr>
          <p:nvPr/>
        </p:nvSpPr>
        <p:spPr bwMode="auto">
          <a:xfrm>
            <a:off x="5524500" y="3586163"/>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17423" name="Rectangle 14"/>
          <p:cNvSpPr>
            <a:spLocks noChangeArrowheads="1"/>
          </p:cNvSpPr>
          <p:nvPr/>
        </p:nvSpPr>
        <p:spPr bwMode="auto">
          <a:xfrm>
            <a:off x="6724650" y="3586163"/>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61487" name="Rectangle 15"/>
          <p:cNvSpPr>
            <a:spLocks noChangeArrowheads="1"/>
          </p:cNvSpPr>
          <p:nvPr/>
        </p:nvSpPr>
        <p:spPr bwMode="auto">
          <a:xfrm>
            <a:off x="4572000" y="4995863"/>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17425" name="Line 16"/>
          <p:cNvSpPr>
            <a:spLocks noChangeShapeType="1"/>
          </p:cNvSpPr>
          <p:nvPr/>
        </p:nvSpPr>
        <p:spPr bwMode="auto">
          <a:xfrm>
            <a:off x="895350" y="3929063"/>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7426" name="Line 17"/>
          <p:cNvSpPr>
            <a:spLocks noChangeShapeType="1"/>
          </p:cNvSpPr>
          <p:nvPr/>
        </p:nvSpPr>
        <p:spPr bwMode="auto">
          <a:xfrm flipV="1">
            <a:off x="4533900" y="1719263"/>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7427" name="Line 18"/>
          <p:cNvSpPr>
            <a:spLocks noChangeShapeType="1"/>
          </p:cNvSpPr>
          <p:nvPr/>
        </p:nvSpPr>
        <p:spPr bwMode="auto">
          <a:xfrm flipH="1" flipV="1">
            <a:off x="3276600" y="1981200"/>
            <a:ext cx="3124200" cy="2971800"/>
          </a:xfrm>
          <a:prstGeom prst="line">
            <a:avLst/>
          </a:prstGeom>
          <a:noFill/>
          <a:ln w="50799">
            <a:solidFill>
              <a:schemeClr val="tx2"/>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7428" name="Rectangle 20"/>
          <p:cNvSpPr>
            <a:spLocks noChangeArrowheads="1"/>
          </p:cNvSpPr>
          <p:nvPr/>
        </p:nvSpPr>
        <p:spPr bwMode="auto">
          <a:xfrm>
            <a:off x="4214813" y="5719763"/>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17429" name="Rectangle 21"/>
          <p:cNvSpPr>
            <a:spLocks noChangeArrowheads="1"/>
          </p:cNvSpPr>
          <p:nvPr/>
        </p:nvSpPr>
        <p:spPr bwMode="auto">
          <a:xfrm>
            <a:off x="4191000" y="137160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17431" name="Rectangle 23"/>
          <p:cNvSpPr>
            <a:spLocks noChangeArrowheads="1"/>
          </p:cNvSpPr>
          <p:nvPr/>
        </p:nvSpPr>
        <p:spPr bwMode="auto">
          <a:xfrm>
            <a:off x="5105400" y="1524000"/>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endParaRPr lang="en-US" sz="2400">
              <a:latin typeface="Times New Roman" charset="0"/>
            </a:endParaRPr>
          </a:p>
        </p:txBody>
      </p:sp>
      <p:sp>
        <p:nvSpPr>
          <p:cNvPr id="17432" name="Rectangle 24"/>
          <p:cNvSpPr>
            <a:spLocks noChangeArrowheads="1"/>
          </p:cNvSpPr>
          <p:nvPr/>
        </p:nvSpPr>
        <p:spPr bwMode="auto">
          <a:xfrm>
            <a:off x="557549" y="1034256"/>
            <a:ext cx="1880851"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1+ d = 1.00  (d = 0) </a:t>
            </a:r>
          </a:p>
        </p:txBody>
      </p:sp>
      <p:cxnSp>
        <p:nvCxnSpPr>
          <p:cNvPr id="26" name="Curved Connector 25"/>
          <p:cNvCxnSpPr>
            <a:cxnSpLocks noChangeShapeType="1"/>
          </p:cNvCxnSpPr>
          <p:nvPr/>
        </p:nvCxnSpPr>
        <p:spPr bwMode="auto">
          <a:xfrm rot="5400000">
            <a:off x="4686300" y="2857500"/>
            <a:ext cx="1676400" cy="533400"/>
          </a:xfrm>
          <a:prstGeom prst="curvedConnector3">
            <a:avLst>
              <a:gd name="adj1" fmla="val 50000"/>
            </a:avLst>
          </a:prstGeom>
          <a:noFill/>
          <a:ln w="25400">
            <a:solidFill>
              <a:srgbClr val="E78A5C"/>
            </a:solidFill>
            <a:round/>
            <a:headEnd/>
            <a:tailEnd type="arrow" w="med" len="med"/>
          </a:ln>
          <a:effectLst>
            <a:outerShdw dist="20000" dir="5400000" rotWithShape="0">
              <a:srgbClr val="808080">
                <a:alpha val="37999"/>
              </a:srgbClr>
            </a:outerShdw>
          </a:effectLst>
        </p:spPr>
      </p:cxnSp>
      <p:sp>
        <p:nvSpPr>
          <p:cNvPr id="17434" name="TextBox 26"/>
          <p:cNvSpPr txBox="1">
            <a:spLocks noChangeArrowheads="1"/>
          </p:cNvSpPr>
          <p:nvPr/>
        </p:nvSpPr>
        <p:spPr bwMode="auto">
          <a:xfrm>
            <a:off x="5410200" y="1828800"/>
            <a:ext cx="86273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dirty="0">
                <a:latin typeface="Calibri" panose="020F0502020204030204" pitchFamily="34" charset="0"/>
              </a:rPr>
              <a:t>F = 115</a:t>
            </a:r>
          </a:p>
        </p:txBody>
      </p:sp>
      <p:sp>
        <p:nvSpPr>
          <p:cNvPr id="17435" name="Rectangle 20"/>
          <p:cNvSpPr>
            <a:spLocks noChangeArrowheads="1"/>
          </p:cNvSpPr>
          <p:nvPr/>
        </p:nvSpPr>
        <p:spPr bwMode="auto">
          <a:xfrm>
            <a:off x="2898730" y="6006243"/>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078"/>
                                        </p:tgtEl>
                                        <p:attrNameLst>
                                          <p:attrName>style.visibility</p:attrName>
                                        </p:attrNameLst>
                                      </p:cBhvr>
                                      <p:to>
                                        <p:strVal val="visible"/>
                                      </p:to>
                                    </p:set>
                                    <p:animEffect transition="in" filter="fade">
                                      <p:cBhvr>
                                        <p:cTn id="7" dur="2000"/>
                                        <p:tgtEl>
                                          <p:spTgt spid="45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78"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3542" name="Rectangle 22"/>
          <p:cNvSpPr>
            <a:spLocks noGrp="1" noChangeArrowheads="1"/>
          </p:cNvSpPr>
          <p:nvPr>
            <p:ph type="title"/>
          </p:nvPr>
        </p:nvSpPr>
        <p:spPr>
          <a:xfrm>
            <a:off x="384048" y="63703"/>
            <a:ext cx="8458200" cy="365127"/>
          </a:xfrm>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Hedge:  Long Asset </a:t>
            </a:r>
            <a:r>
              <a:rPr lang="en-US" b="1" u="sng" dirty="0">
                <a:latin typeface="Calibri" panose="020F0502020204030204" pitchFamily="34" charset="0"/>
                <a:ea typeface="ＭＳ Ｐゴシック" charset="0"/>
                <a:cs typeface="ＭＳ Ｐゴシック" charset="0"/>
              </a:rPr>
              <a:t>and</a:t>
            </a:r>
            <a:r>
              <a:rPr lang="en-US" b="1" dirty="0">
                <a:latin typeface="Calibri" panose="020F0502020204030204" pitchFamily="34" charset="0"/>
                <a:ea typeface="ＭＳ Ｐゴシック" charset="0"/>
                <a:cs typeface="ＭＳ Ｐゴシック" charset="0"/>
              </a:rPr>
              <a:t> Sell Forward</a:t>
            </a:r>
            <a:endParaRPr lang="en-US" sz="3600" b="1" dirty="0">
              <a:latin typeface="Calibri" panose="020F0502020204030204" pitchFamily="34" charset="0"/>
              <a:ea typeface="ＭＳ Ｐゴシック" charset="0"/>
              <a:cs typeface="ＭＳ Ｐゴシック" charset="0"/>
            </a:endParaRPr>
          </a:p>
        </p:txBody>
      </p:sp>
      <p:sp>
        <p:nvSpPr>
          <p:cNvPr id="18435" name="Slide Number Placeholder 2"/>
          <p:cNvSpPr>
            <a:spLocks noGrp="1"/>
          </p:cNvSpPr>
          <p:nvPr>
            <p:ph type="sldNum" sz="quarter" idx="10"/>
          </p:nvPr>
        </p:nvSpPr>
        <p:spPr>
          <a:xfrm>
            <a:off x="8385048" y="6492875"/>
            <a:ext cx="457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7072B14-C6BF-FA45-B477-C0F72E5FA8C3}" type="slidenum">
              <a:rPr lang="en-US">
                <a:latin typeface="Calibri" panose="020F0502020204030204" pitchFamily="34" charset="0"/>
              </a:rPr>
              <a:pPr eaLnBrk="1" hangingPunct="1"/>
              <a:t>17</a:t>
            </a:fld>
            <a:endParaRPr lang="en-US" dirty="0">
              <a:latin typeface="Calibri" panose="020F0502020204030204" pitchFamily="34" charset="0"/>
            </a:endParaRPr>
          </a:p>
        </p:txBody>
      </p:sp>
      <p:sp>
        <p:nvSpPr>
          <p:cNvPr id="18434" name="Footer Placeholder 1"/>
          <p:cNvSpPr>
            <a:spLocks noGrp="1"/>
          </p:cNvSpPr>
          <p:nvPr>
            <p:ph type="ftr" sz="quarter" idx="11"/>
          </p:nvPr>
        </p:nvSpPr>
        <p:spPr>
          <a:xfrm>
            <a:off x="3124200" y="6464257"/>
            <a:ext cx="28956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18436" name="Rectangle 3"/>
          <p:cNvSpPr>
            <a:spLocks noChangeArrowheads="1"/>
          </p:cNvSpPr>
          <p:nvPr/>
        </p:nvSpPr>
        <p:spPr bwMode="auto">
          <a:xfrm>
            <a:off x="6504733" y="4148137"/>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18437" name="Line 4"/>
          <p:cNvSpPr>
            <a:spLocks noChangeShapeType="1"/>
          </p:cNvSpPr>
          <p:nvPr/>
        </p:nvSpPr>
        <p:spPr bwMode="auto">
          <a:xfrm flipV="1">
            <a:off x="5791200" y="4071938"/>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8438" name="Line 5"/>
          <p:cNvSpPr>
            <a:spLocks noChangeShapeType="1"/>
          </p:cNvSpPr>
          <p:nvPr/>
        </p:nvSpPr>
        <p:spPr bwMode="auto">
          <a:xfrm flipV="1">
            <a:off x="7010400" y="4071938"/>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8439" name="Line 6"/>
          <p:cNvSpPr>
            <a:spLocks noChangeShapeType="1"/>
          </p:cNvSpPr>
          <p:nvPr/>
        </p:nvSpPr>
        <p:spPr bwMode="auto">
          <a:xfrm flipV="1">
            <a:off x="3352800" y="4071938"/>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8440" name="Line 7"/>
          <p:cNvSpPr>
            <a:spLocks noChangeShapeType="1"/>
          </p:cNvSpPr>
          <p:nvPr/>
        </p:nvSpPr>
        <p:spPr bwMode="auto">
          <a:xfrm flipV="1">
            <a:off x="2133600" y="4071938"/>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8441" name="Line 8"/>
          <p:cNvSpPr>
            <a:spLocks noChangeShapeType="1"/>
          </p:cNvSpPr>
          <p:nvPr/>
        </p:nvSpPr>
        <p:spPr bwMode="auto">
          <a:xfrm>
            <a:off x="4572000" y="2928938"/>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8442" name="Line 9"/>
          <p:cNvSpPr>
            <a:spLocks noChangeShapeType="1"/>
          </p:cNvSpPr>
          <p:nvPr/>
        </p:nvSpPr>
        <p:spPr bwMode="auto">
          <a:xfrm>
            <a:off x="4572000" y="5367338"/>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3530" name="Rectangle 10"/>
          <p:cNvSpPr>
            <a:spLocks noChangeArrowheads="1"/>
          </p:cNvSpPr>
          <p:nvPr/>
        </p:nvSpPr>
        <p:spPr bwMode="auto">
          <a:xfrm>
            <a:off x="1905000" y="3805238"/>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63531" name="Rectangle 11"/>
          <p:cNvSpPr>
            <a:spLocks noChangeArrowheads="1"/>
          </p:cNvSpPr>
          <p:nvPr/>
        </p:nvSpPr>
        <p:spPr bwMode="auto">
          <a:xfrm>
            <a:off x="3124200" y="3805238"/>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18445" name="Rectangle 12"/>
          <p:cNvSpPr>
            <a:spLocks noChangeArrowheads="1"/>
          </p:cNvSpPr>
          <p:nvPr/>
        </p:nvSpPr>
        <p:spPr bwMode="auto">
          <a:xfrm>
            <a:off x="4610100" y="2795588"/>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18446" name="Rectangle 13"/>
          <p:cNvSpPr>
            <a:spLocks noChangeArrowheads="1"/>
          </p:cNvSpPr>
          <p:nvPr/>
        </p:nvSpPr>
        <p:spPr bwMode="auto">
          <a:xfrm>
            <a:off x="5562600" y="3805238"/>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18447" name="Rectangle 14"/>
          <p:cNvSpPr>
            <a:spLocks noChangeArrowheads="1"/>
          </p:cNvSpPr>
          <p:nvPr/>
        </p:nvSpPr>
        <p:spPr bwMode="auto">
          <a:xfrm>
            <a:off x="6762750" y="3805238"/>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63535" name="Rectangle 15"/>
          <p:cNvSpPr>
            <a:spLocks noChangeArrowheads="1"/>
          </p:cNvSpPr>
          <p:nvPr/>
        </p:nvSpPr>
        <p:spPr bwMode="auto">
          <a:xfrm>
            <a:off x="4610100" y="5214938"/>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18449" name="Line 16"/>
          <p:cNvSpPr>
            <a:spLocks noChangeShapeType="1"/>
          </p:cNvSpPr>
          <p:nvPr/>
        </p:nvSpPr>
        <p:spPr bwMode="auto">
          <a:xfrm>
            <a:off x="933450" y="4148138"/>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8450" name="Line 17"/>
          <p:cNvSpPr>
            <a:spLocks noChangeShapeType="1"/>
          </p:cNvSpPr>
          <p:nvPr/>
        </p:nvSpPr>
        <p:spPr bwMode="auto">
          <a:xfrm flipV="1">
            <a:off x="4572000" y="1878013"/>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3538" name="Line 18"/>
          <p:cNvSpPr>
            <a:spLocks noChangeShapeType="1"/>
          </p:cNvSpPr>
          <p:nvPr/>
        </p:nvSpPr>
        <p:spPr bwMode="auto">
          <a:xfrm flipH="1" flipV="1">
            <a:off x="3200400" y="2014538"/>
            <a:ext cx="3581400" cy="3352800"/>
          </a:xfrm>
          <a:prstGeom prst="line">
            <a:avLst/>
          </a:prstGeom>
          <a:noFill/>
          <a:ln w="50800">
            <a:solidFill>
              <a:schemeClr val="tx2"/>
            </a:solidFill>
            <a:prstDash val="dash"/>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8452" name="Rectangle 20"/>
          <p:cNvSpPr>
            <a:spLocks noChangeArrowheads="1"/>
          </p:cNvSpPr>
          <p:nvPr/>
        </p:nvSpPr>
        <p:spPr bwMode="auto">
          <a:xfrm>
            <a:off x="4252913" y="5748338"/>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18453" name="Rectangle 21"/>
          <p:cNvSpPr>
            <a:spLocks noChangeArrowheads="1"/>
          </p:cNvSpPr>
          <p:nvPr/>
        </p:nvSpPr>
        <p:spPr bwMode="auto">
          <a:xfrm>
            <a:off x="4191000" y="1633538"/>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18455" name="Rectangle 23"/>
          <p:cNvSpPr>
            <a:spLocks noChangeArrowheads="1"/>
          </p:cNvSpPr>
          <p:nvPr/>
        </p:nvSpPr>
        <p:spPr bwMode="auto">
          <a:xfrm>
            <a:off x="5143500" y="1743076"/>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endParaRPr lang="en-US" sz="2400">
              <a:latin typeface="Times New Roman" charset="0"/>
            </a:endParaRPr>
          </a:p>
        </p:txBody>
      </p:sp>
      <p:sp>
        <p:nvSpPr>
          <p:cNvPr id="363544" name="Line 24"/>
          <p:cNvSpPr>
            <a:spLocks noChangeShapeType="1"/>
          </p:cNvSpPr>
          <p:nvPr/>
        </p:nvSpPr>
        <p:spPr bwMode="auto">
          <a:xfrm flipH="1">
            <a:off x="2971800" y="1938338"/>
            <a:ext cx="3810000" cy="3733800"/>
          </a:xfrm>
          <a:prstGeom prst="line">
            <a:avLst/>
          </a:prstGeom>
          <a:noFill/>
          <a:ln w="50800">
            <a:solidFill>
              <a:schemeClr val="tx2"/>
            </a:solidFill>
            <a:prstDash val="sysDot"/>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3545" name="Line 25"/>
          <p:cNvSpPr>
            <a:spLocks noChangeShapeType="1"/>
          </p:cNvSpPr>
          <p:nvPr/>
        </p:nvSpPr>
        <p:spPr bwMode="auto">
          <a:xfrm flipH="1">
            <a:off x="2286000" y="3386138"/>
            <a:ext cx="5867400" cy="0"/>
          </a:xfrm>
          <a:prstGeom prst="line">
            <a:avLst/>
          </a:prstGeom>
          <a:noFill/>
          <a:ln w="50799">
            <a:solidFill>
              <a:schemeClr val="tx2"/>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3546" name="Text Box 26"/>
          <p:cNvSpPr txBox="1">
            <a:spLocks noChangeArrowheads="1"/>
          </p:cNvSpPr>
          <p:nvPr/>
        </p:nvSpPr>
        <p:spPr bwMode="auto">
          <a:xfrm>
            <a:off x="6324600" y="1404938"/>
            <a:ext cx="163378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dirty="0">
                <a:latin typeface="Times New Roman" charset="0"/>
              </a:rPr>
              <a:t>Long Asset</a:t>
            </a:r>
            <a:endParaRPr lang="en-US" sz="2400" dirty="0">
              <a:latin typeface="Times New Roman" charset="0"/>
            </a:endParaRPr>
          </a:p>
        </p:txBody>
      </p:sp>
      <p:sp>
        <p:nvSpPr>
          <p:cNvPr id="363547" name="Text Box 27"/>
          <p:cNvSpPr txBox="1">
            <a:spLocks noChangeArrowheads="1"/>
          </p:cNvSpPr>
          <p:nvPr/>
        </p:nvSpPr>
        <p:spPr bwMode="auto">
          <a:xfrm>
            <a:off x="2590800" y="1176338"/>
            <a:ext cx="2039891"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dirty="0">
                <a:latin typeface="Times New Roman" charset="0"/>
              </a:rPr>
              <a:t>Short (selling)</a:t>
            </a:r>
          </a:p>
          <a:p>
            <a:r>
              <a:rPr lang="en-US" sz="2400" b="1" dirty="0">
                <a:latin typeface="Times New Roman" charset="0"/>
              </a:rPr>
              <a:t>Forward</a:t>
            </a:r>
          </a:p>
        </p:txBody>
      </p:sp>
      <p:sp>
        <p:nvSpPr>
          <p:cNvPr id="363548" name="Text Box 28"/>
          <p:cNvSpPr txBox="1">
            <a:spLocks noChangeArrowheads="1"/>
          </p:cNvSpPr>
          <p:nvPr/>
        </p:nvSpPr>
        <p:spPr bwMode="auto">
          <a:xfrm>
            <a:off x="6781800" y="2917369"/>
            <a:ext cx="2286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dirty="0">
                <a:latin typeface="Times New Roman" charset="0"/>
              </a:rPr>
              <a:t> </a:t>
            </a:r>
            <a:r>
              <a:rPr lang="en-US" sz="1600" b="1" dirty="0">
                <a:latin typeface="Times New Roman" charset="0"/>
              </a:rPr>
              <a:t>Riskless Hedge at 115</a:t>
            </a:r>
          </a:p>
        </p:txBody>
      </p:sp>
      <p:sp>
        <p:nvSpPr>
          <p:cNvPr id="363549" name="Line 29"/>
          <p:cNvSpPr>
            <a:spLocks noChangeShapeType="1"/>
          </p:cNvSpPr>
          <p:nvPr/>
        </p:nvSpPr>
        <p:spPr bwMode="auto">
          <a:xfrm flipH="1">
            <a:off x="6324600" y="3005138"/>
            <a:ext cx="533400" cy="3810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8462" name="Rectangle 31"/>
          <p:cNvSpPr>
            <a:spLocks noChangeArrowheads="1"/>
          </p:cNvSpPr>
          <p:nvPr/>
        </p:nvSpPr>
        <p:spPr bwMode="auto">
          <a:xfrm>
            <a:off x="755649" y="533400"/>
            <a:ext cx="1219201"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1+ d = 1.00  </a:t>
            </a:r>
          </a:p>
        </p:txBody>
      </p:sp>
      <p:sp>
        <p:nvSpPr>
          <p:cNvPr id="18463" name="Rectangle 20"/>
          <p:cNvSpPr>
            <a:spLocks noChangeArrowheads="1"/>
          </p:cNvSpPr>
          <p:nvPr/>
        </p:nvSpPr>
        <p:spPr bwMode="auto">
          <a:xfrm>
            <a:off x="5079821" y="5925065"/>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3635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8" presetClass="entr" presetSubtype="32" fill="hold" grpId="0" nodeType="clickEffect">
                                  <p:stCondLst>
                                    <p:cond delay="0"/>
                                  </p:stCondLst>
                                  <p:childTnLst>
                                    <p:set>
                                      <p:cBhvr>
                                        <p:cTn id="10" dur="1" fill="hold">
                                          <p:stCondLst>
                                            <p:cond delay="0"/>
                                          </p:stCondLst>
                                        </p:cTn>
                                        <p:tgtEl>
                                          <p:spTgt spid="363547"/>
                                        </p:tgtEl>
                                        <p:attrNameLst>
                                          <p:attrName>style.visibility</p:attrName>
                                        </p:attrNameLst>
                                      </p:cBhvr>
                                      <p:to>
                                        <p:strVal val="visible"/>
                                      </p:to>
                                    </p:set>
                                    <p:animEffect transition="in" filter="diamond(out)">
                                      <p:cBhvr>
                                        <p:cTn id="11" dur="500"/>
                                        <p:tgtEl>
                                          <p:spTgt spid="36354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grpId="0" nodeType="clickEffect">
                                  <p:stCondLst>
                                    <p:cond delay="0"/>
                                  </p:stCondLst>
                                  <p:childTnLst>
                                    <p:set>
                                      <p:cBhvr>
                                        <p:cTn id="15" dur="1" fill="hold">
                                          <p:stCondLst>
                                            <p:cond delay="0"/>
                                          </p:stCondLst>
                                        </p:cTn>
                                        <p:tgtEl>
                                          <p:spTgt spid="363538"/>
                                        </p:tgtEl>
                                        <p:attrNameLst>
                                          <p:attrName>style.visibility</p:attrName>
                                        </p:attrNameLst>
                                      </p:cBhvr>
                                      <p:to>
                                        <p:strVal val="visible"/>
                                      </p:to>
                                    </p:set>
                                    <p:anim calcmode="lin" valueType="num">
                                      <p:cBhvr additive="base">
                                        <p:cTn id="16" dur="500" fill="hold"/>
                                        <p:tgtEl>
                                          <p:spTgt spid="363538"/>
                                        </p:tgtEl>
                                        <p:attrNameLst>
                                          <p:attrName>ppt_x</p:attrName>
                                        </p:attrNameLst>
                                      </p:cBhvr>
                                      <p:tavLst>
                                        <p:tav tm="0">
                                          <p:val>
                                            <p:strVal val="0-#ppt_w/2"/>
                                          </p:val>
                                        </p:tav>
                                        <p:tav tm="100000">
                                          <p:val>
                                            <p:strVal val="#ppt_x"/>
                                          </p:val>
                                        </p:tav>
                                      </p:tavLst>
                                    </p:anim>
                                    <p:anim calcmode="lin" valueType="num">
                                      <p:cBhvr additive="base">
                                        <p:cTn id="17" dur="500" fill="hold"/>
                                        <p:tgtEl>
                                          <p:spTgt spid="36353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4"/>
                                            </p:cond>
                                          </p:stCondLst>
                                          <p:endCondLst>
                                            <p:cond evt="onStopAudio" delay="0">
                                              <p:tgtEl>
                                                <p:sldTgt/>
                                              </p:tgtEl>
                                            </p:cond>
                                          </p:endCondLst>
                                        </p:cTn>
                                        <p:tgtEl>
                                          <p:sndTgt r:embed="rId3"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363546"/>
                                        </p:tgtEl>
                                        <p:attrNameLst>
                                          <p:attrName>style.visibility</p:attrName>
                                        </p:attrNameLst>
                                      </p:cBhvr>
                                      <p:to>
                                        <p:strVal val="visible"/>
                                      </p:to>
                                    </p:set>
                                    <p:anim calcmode="lin" valueType="num">
                                      <p:cBhvr additive="base">
                                        <p:cTn id="22" dur="500" fill="hold"/>
                                        <p:tgtEl>
                                          <p:spTgt spid="363546"/>
                                        </p:tgtEl>
                                        <p:attrNameLst>
                                          <p:attrName>ppt_x</p:attrName>
                                        </p:attrNameLst>
                                      </p:cBhvr>
                                      <p:tavLst>
                                        <p:tav tm="0">
                                          <p:val>
                                            <p:strVal val="0-#ppt_w/2"/>
                                          </p:val>
                                        </p:tav>
                                        <p:tav tm="100000">
                                          <p:val>
                                            <p:strVal val="#ppt_x"/>
                                          </p:val>
                                        </p:tav>
                                      </p:tavLst>
                                    </p:anim>
                                    <p:anim calcmode="lin" valueType="num">
                                      <p:cBhvr additive="base">
                                        <p:cTn id="23" dur="500" fill="hold"/>
                                        <p:tgtEl>
                                          <p:spTgt spid="363546"/>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grpId="0" nodeType="clickEffect">
                                  <p:stCondLst>
                                    <p:cond delay="0"/>
                                  </p:stCondLst>
                                  <p:childTnLst>
                                    <p:set>
                                      <p:cBhvr>
                                        <p:cTn id="27" dur="1" fill="hold">
                                          <p:stCondLst>
                                            <p:cond delay="0"/>
                                          </p:stCondLst>
                                        </p:cTn>
                                        <p:tgtEl>
                                          <p:spTgt spid="363544"/>
                                        </p:tgtEl>
                                        <p:attrNameLst>
                                          <p:attrName>style.visibility</p:attrName>
                                        </p:attrNameLst>
                                      </p:cBhvr>
                                      <p:to>
                                        <p:strVal val="visible"/>
                                      </p:to>
                                    </p:set>
                                    <p:anim calcmode="lin" valueType="num">
                                      <p:cBhvr additive="base">
                                        <p:cTn id="28" dur="500" fill="hold"/>
                                        <p:tgtEl>
                                          <p:spTgt spid="363544"/>
                                        </p:tgtEl>
                                        <p:attrNameLst>
                                          <p:attrName>ppt_x</p:attrName>
                                        </p:attrNameLst>
                                      </p:cBhvr>
                                      <p:tavLst>
                                        <p:tav tm="0">
                                          <p:val>
                                            <p:strVal val="0-#ppt_w/2"/>
                                          </p:val>
                                        </p:tav>
                                        <p:tav tm="100000">
                                          <p:val>
                                            <p:strVal val="#ppt_x"/>
                                          </p:val>
                                        </p:tav>
                                      </p:tavLst>
                                    </p:anim>
                                    <p:anim calcmode="lin" valueType="num">
                                      <p:cBhvr additive="base">
                                        <p:cTn id="29" dur="500" fill="hold"/>
                                        <p:tgtEl>
                                          <p:spTgt spid="3635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6"/>
                                            </p:cond>
                                          </p:stCondLst>
                                          <p:endCondLst>
                                            <p:cond evt="onStopAudio" delay="0">
                                              <p:tgtEl>
                                                <p:sldTgt/>
                                              </p:tgtEl>
                                            </p:cond>
                                          </p:endCondLst>
                                        </p:cTn>
                                        <p:tgtEl>
                                          <p:sndTgt r:embed="rId3" name="WHOOSH.WAV"/>
                                        </p:tgtEl>
                                      </p:cMediaNode>
                                    </p:audio>
                                  </p:sub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8" fill="hold" grpId="0" nodeType="clickEffect">
                                  <p:stCondLst>
                                    <p:cond delay="0"/>
                                  </p:stCondLst>
                                  <p:childTnLst>
                                    <p:set>
                                      <p:cBhvr>
                                        <p:cTn id="33" dur="1" fill="hold">
                                          <p:stCondLst>
                                            <p:cond delay="0"/>
                                          </p:stCondLst>
                                        </p:cTn>
                                        <p:tgtEl>
                                          <p:spTgt spid="363545"/>
                                        </p:tgtEl>
                                        <p:attrNameLst>
                                          <p:attrName>style.visibility</p:attrName>
                                        </p:attrNameLst>
                                      </p:cBhvr>
                                      <p:to>
                                        <p:strVal val="visible"/>
                                      </p:to>
                                    </p:set>
                                    <p:anim calcmode="lin" valueType="num">
                                      <p:cBhvr additive="base">
                                        <p:cTn id="34" dur="500" fill="hold"/>
                                        <p:tgtEl>
                                          <p:spTgt spid="363545"/>
                                        </p:tgtEl>
                                        <p:attrNameLst>
                                          <p:attrName>ppt_x</p:attrName>
                                        </p:attrNameLst>
                                      </p:cBhvr>
                                      <p:tavLst>
                                        <p:tav tm="0">
                                          <p:val>
                                            <p:strVal val="0-#ppt_w/2"/>
                                          </p:val>
                                        </p:tav>
                                        <p:tav tm="100000">
                                          <p:val>
                                            <p:strVal val="#ppt_x"/>
                                          </p:val>
                                        </p:tav>
                                      </p:tavLst>
                                    </p:anim>
                                    <p:anim calcmode="lin" valueType="num">
                                      <p:cBhvr additive="base">
                                        <p:cTn id="35" dur="500" fill="hold"/>
                                        <p:tgtEl>
                                          <p:spTgt spid="36354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2"/>
                                            </p:cond>
                                          </p:stCondLst>
                                          <p:endCondLst>
                                            <p:cond evt="onStopAudio" delay="0">
                                              <p:tgtEl>
                                                <p:sldTgt/>
                                              </p:tgtEl>
                                            </p:cond>
                                          </p:endCondLst>
                                        </p:cTn>
                                        <p:tgtEl>
                                          <p:sndTgt r:embed="rId4" name="Drum Roll"/>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363548"/>
                                        </p:tgtEl>
                                        <p:attrNameLst>
                                          <p:attrName>style.visibility</p:attrName>
                                        </p:attrNameLst>
                                      </p:cBhvr>
                                      <p:to>
                                        <p:strVal val="visible"/>
                                      </p:to>
                                    </p:set>
                                    <p:anim calcmode="lin" valueType="num">
                                      <p:cBhvr additive="base">
                                        <p:cTn id="40" dur="500" fill="hold"/>
                                        <p:tgtEl>
                                          <p:spTgt spid="363548"/>
                                        </p:tgtEl>
                                        <p:attrNameLst>
                                          <p:attrName>ppt_x</p:attrName>
                                        </p:attrNameLst>
                                      </p:cBhvr>
                                      <p:tavLst>
                                        <p:tav tm="0">
                                          <p:val>
                                            <p:strVal val="#ppt_x"/>
                                          </p:val>
                                        </p:tav>
                                        <p:tav tm="100000">
                                          <p:val>
                                            <p:strVal val="#ppt_x"/>
                                          </p:val>
                                        </p:tav>
                                      </p:tavLst>
                                    </p:anim>
                                    <p:anim calcmode="lin" valueType="num">
                                      <p:cBhvr additive="base">
                                        <p:cTn id="41" dur="500" fill="hold"/>
                                        <p:tgtEl>
                                          <p:spTgt spid="363548"/>
                                        </p:tgtEl>
                                        <p:attrNameLst>
                                          <p:attrName>ppt_y</p:attrName>
                                        </p:attrNameLst>
                                      </p:cBhvr>
                                      <p:tavLst>
                                        <p:tav tm="0">
                                          <p:val>
                                            <p:strVal val="1+#ppt_h/2"/>
                                          </p:val>
                                        </p:tav>
                                        <p:tav tm="100000">
                                          <p:val>
                                            <p:strVal val="#ppt_y"/>
                                          </p:val>
                                        </p:tav>
                                      </p:tavLst>
                                    </p:anim>
                                  </p:childTnLst>
                                </p:cTn>
                              </p:par>
                            </p:childTnLst>
                          </p:cTn>
                        </p:par>
                      </p:childTnLst>
                    </p:cTn>
                  </p:par>
                  <p:par>
                    <p:cTn id="42" fill="hold" nodeType="clickPar">
                      <p:stCondLst>
                        <p:cond delay="indefinite"/>
                      </p:stCondLst>
                      <p:childTnLst>
                        <p:par>
                          <p:cTn id="43" fill="hold" nodeType="withGroup">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363549"/>
                                        </p:tgtEl>
                                        <p:attrNameLst>
                                          <p:attrName>style.visibility</p:attrName>
                                        </p:attrNameLst>
                                      </p:cBhvr>
                                      <p:to>
                                        <p:strVal val="visible"/>
                                      </p:to>
                                    </p:set>
                                    <p:anim calcmode="lin" valueType="num">
                                      <p:cBhvr additive="base">
                                        <p:cTn id="46" dur="500" fill="hold"/>
                                        <p:tgtEl>
                                          <p:spTgt spid="363549"/>
                                        </p:tgtEl>
                                        <p:attrNameLst>
                                          <p:attrName>ppt_x</p:attrName>
                                        </p:attrNameLst>
                                      </p:cBhvr>
                                      <p:tavLst>
                                        <p:tav tm="0">
                                          <p:val>
                                            <p:strVal val="#ppt_x"/>
                                          </p:val>
                                        </p:tav>
                                        <p:tav tm="100000">
                                          <p:val>
                                            <p:strVal val="#ppt_x"/>
                                          </p:val>
                                        </p:tav>
                                      </p:tavLst>
                                    </p:anim>
                                    <p:anim calcmode="lin" valueType="num">
                                      <p:cBhvr additive="base">
                                        <p:cTn id="47" dur="500" fill="hold"/>
                                        <p:tgtEl>
                                          <p:spTgt spid="3635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3542" grpId="0" autoUpdateAnimBg="0"/>
      <p:bldP spid="363538" grpId="0" animBg="1"/>
      <p:bldP spid="363544" grpId="0" animBg="1"/>
      <p:bldP spid="363545" grpId="0" animBg="1"/>
      <p:bldP spid="363546" grpId="0" autoUpdateAnimBg="0"/>
      <p:bldP spid="363547" grpId="0" autoUpdateAnimBg="0"/>
      <p:bldP spid="363548" grpId="0" autoUpdateAnimBg="0"/>
      <p:bldP spid="36354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63" name="Rectangle 10"/>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FORWARD-SPOT Parity Relation:</a:t>
            </a:r>
            <a:r>
              <a:rPr lang="en-US" dirty="0">
                <a:latin typeface="Calibri" panose="020F0502020204030204" pitchFamily="34" charset="0"/>
                <a:ea typeface="ＭＳ Ｐゴシック" charset="0"/>
                <a:cs typeface="ＭＳ Ｐゴシック" charset="0"/>
              </a:rPr>
              <a:t> </a:t>
            </a:r>
            <a:r>
              <a:rPr lang="en-US" b="1" dirty="0">
                <a:latin typeface="Calibri" panose="020F0502020204030204" pitchFamily="34" charset="0"/>
                <a:ea typeface="ＭＳ Ｐゴシック" charset="0"/>
                <a:cs typeface="ＭＳ Ｐゴシック" charset="0"/>
              </a:rPr>
              <a:t>Numerical Example</a:t>
            </a:r>
            <a:endParaRPr lang="en-US" dirty="0">
              <a:latin typeface="Calibri" panose="020F0502020204030204" pitchFamily="34" charset="0"/>
              <a:ea typeface="ＭＳ Ｐゴシック" charset="0"/>
              <a:cs typeface="ＭＳ Ｐゴシック" charset="0"/>
            </a:endParaRPr>
          </a:p>
        </p:txBody>
      </p:sp>
      <p:sp>
        <p:nvSpPr>
          <p:cNvPr id="19459"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8A4ABF0-F54E-E445-856B-D7B23069A2C8}" type="slidenum">
              <a:rPr lang="en-US">
                <a:latin typeface="Calibri" panose="020F0502020204030204" pitchFamily="34" charset="0"/>
              </a:rPr>
              <a:pPr eaLnBrk="1" hangingPunct="1"/>
              <a:t>18</a:t>
            </a:fld>
            <a:endParaRPr lang="en-US" dirty="0">
              <a:latin typeface="Calibri" panose="020F0502020204030204" pitchFamily="34" charset="0"/>
            </a:endParaRPr>
          </a:p>
        </p:txBody>
      </p:sp>
      <p:sp>
        <p:nvSpPr>
          <p:cNvPr id="19458"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pic>
        <p:nvPicPr>
          <p:cNvPr id="1946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608249"/>
            <a:ext cx="1219200" cy="685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5571" name="Rectangle 3"/>
          <p:cNvSpPr>
            <a:spLocks noChangeArrowheads="1"/>
          </p:cNvSpPr>
          <p:nvPr/>
        </p:nvSpPr>
        <p:spPr bwMode="auto">
          <a:xfrm>
            <a:off x="5854460" y="5338779"/>
            <a:ext cx="1371600" cy="609600"/>
          </a:xfrm>
          <a:prstGeom prst="rect">
            <a:avLst/>
          </a:prstGeom>
          <a:solidFill>
            <a:srgbClr val="99FFFF"/>
          </a:solidFill>
          <a:ln w="9525">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Calibri" panose="020F0502020204030204" pitchFamily="34" charset="0"/>
              <a:ea typeface="+mn-ea"/>
              <a:cs typeface="+mn-cs"/>
            </a:endParaRPr>
          </a:p>
        </p:txBody>
      </p:sp>
      <p:sp>
        <p:nvSpPr>
          <p:cNvPr id="19462" name="Rectangle 4" descr="Stationery"/>
          <p:cNvSpPr>
            <a:spLocks noChangeArrowheads="1"/>
          </p:cNvSpPr>
          <p:nvPr/>
        </p:nvSpPr>
        <p:spPr bwMode="auto">
          <a:xfrm>
            <a:off x="141869" y="2810670"/>
            <a:ext cx="9002131" cy="2193925"/>
          </a:xfrm>
          <a:prstGeom prst="rect">
            <a:avLst/>
          </a:prstGeom>
          <a:blipFill dpi="0" rotWithShape="0">
            <a:blip r:embed="rId4"/>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65573" name="Rectangle 5"/>
          <p:cNvSpPr>
            <a:spLocks noChangeArrowheads="1"/>
          </p:cNvSpPr>
          <p:nvPr/>
        </p:nvSpPr>
        <p:spPr bwMode="auto">
          <a:xfrm>
            <a:off x="338809" y="1050445"/>
            <a:ext cx="9067800" cy="5013425"/>
          </a:xfrm>
          <a:prstGeom prst="rect">
            <a:avLst/>
          </a:prstGeom>
          <a:noFill/>
          <a:ln w="9525">
            <a:noFill/>
            <a:miter lim="800000"/>
            <a:headEnd/>
            <a:tailEnd/>
          </a:ln>
          <a:effectLst/>
        </p:spPr>
        <p:txBody>
          <a:bodyPr lIns="92075" tIns="46038" rIns="92075" bIns="46038">
            <a:spAutoFit/>
          </a:bodyPr>
          <a:lstStyle/>
          <a:p>
            <a:pPr eaLnBrk="0" hangingPunct="0">
              <a:lnSpc>
                <a:spcPct val="0"/>
              </a:lnSpc>
              <a:spcBef>
                <a:spcPct val="50000"/>
              </a:spcBef>
              <a:defRPr/>
            </a:pPr>
            <a:endParaRPr lang="en-US" sz="1400" dirty="0">
              <a:effectLst>
                <a:outerShdw blurRad="38100" dist="38100" dir="2700000" algn="tl">
                  <a:srgbClr val="DDDDDD"/>
                </a:outerShdw>
              </a:effectLst>
              <a:latin typeface="Calibri" panose="020F0502020204030204" pitchFamily="34" charset="0"/>
            </a:endParaRPr>
          </a:p>
          <a:p>
            <a:pPr eaLnBrk="0" hangingPunct="0">
              <a:defRPr/>
            </a:pPr>
            <a:r>
              <a:rPr lang="en-US" sz="2000" b="1" dirty="0">
                <a:latin typeface="Calibri" panose="020F0502020204030204" pitchFamily="34" charset="0"/>
              </a:rPr>
              <a:t>Assume:</a:t>
            </a:r>
          </a:p>
          <a:p>
            <a:pPr marL="742950" lvl="1" indent="-285750" eaLnBrk="0" hangingPunct="0">
              <a:spcBef>
                <a:spcPct val="15000"/>
              </a:spcBef>
              <a:buClr>
                <a:schemeClr val="hlink"/>
              </a:buClr>
              <a:buSzPct val="80000"/>
              <a:buFont typeface="Arial" charset="0"/>
              <a:buChar char="•"/>
              <a:defRPr/>
            </a:pPr>
            <a:r>
              <a:rPr lang="en-US" b="1" dirty="0">
                <a:latin typeface="Calibri" panose="020F0502020204030204" pitchFamily="34" charset="0"/>
              </a:rPr>
              <a:t> no riskless arbitrage opportunities</a:t>
            </a:r>
          </a:p>
          <a:p>
            <a:pPr marL="742950" lvl="1" indent="-285750" eaLnBrk="0" hangingPunct="0">
              <a:spcBef>
                <a:spcPct val="15000"/>
              </a:spcBef>
              <a:buClr>
                <a:schemeClr val="hlink"/>
              </a:buClr>
              <a:buSzPct val="80000"/>
              <a:buFont typeface="Arial" charset="0"/>
              <a:buChar char="•"/>
              <a:defRPr/>
            </a:pPr>
            <a:r>
              <a:rPr lang="en-US" b="1" dirty="0">
                <a:latin typeface="Calibri" panose="020F0502020204030204" pitchFamily="34" charset="0"/>
              </a:rPr>
              <a:t> perfect markets</a:t>
            </a:r>
          </a:p>
          <a:p>
            <a:pPr marL="742950" lvl="1" indent="-285750" eaLnBrk="0" hangingPunct="0">
              <a:spcBef>
                <a:spcPct val="15000"/>
              </a:spcBef>
              <a:buClr>
                <a:schemeClr val="hlink"/>
              </a:buClr>
              <a:buSzPct val="80000"/>
              <a:buFont typeface="Arial" charset="0"/>
              <a:buChar char="•"/>
              <a:defRPr/>
            </a:pPr>
            <a:r>
              <a:rPr lang="en-US" b="1" dirty="0">
                <a:latin typeface="Calibri" panose="020F0502020204030204" pitchFamily="34" charset="0"/>
              </a:rPr>
              <a:t> underlying asset not held for consumption or use in production</a:t>
            </a:r>
            <a:endParaRPr lang="en-US" sz="2000" b="1" dirty="0">
              <a:latin typeface="Calibri" panose="020F0502020204030204" pitchFamily="34" charset="0"/>
            </a:endParaRPr>
          </a:p>
          <a:p>
            <a:pPr eaLnBrk="0" hangingPunct="0">
              <a:lnSpc>
                <a:spcPct val="80000"/>
              </a:lnSpc>
              <a:defRPr/>
            </a:pPr>
            <a:r>
              <a:rPr lang="en-US" sz="2000" b="1" dirty="0">
                <a:latin typeface="Calibri" panose="020F0502020204030204" pitchFamily="34" charset="0"/>
              </a:rPr>
              <a:t>  </a:t>
            </a:r>
          </a:p>
          <a:p>
            <a:pPr eaLnBrk="0" hangingPunct="0">
              <a:spcBef>
                <a:spcPct val="50000"/>
              </a:spcBef>
              <a:defRPr/>
            </a:pPr>
            <a:r>
              <a:rPr lang="en-US" sz="2000" b="1" dirty="0">
                <a:latin typeface="Calibri" panose="020F0502020204030204" pitchFamily="34" charset="0"/>
              </a:rPr>
              <a:t>					       </a:t>
            </a: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eaLnBrk="0" hangingPunct="0">
              <a:spcBef>
                <a:spcPct val="50000"/>
              </a:spcBef>
              <a:defRPr/>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Forward Contract</a:t>
            </a:r>
            <a:r>
              <a:rPr lang="en-US" sz="2000" b="1" dirty="0">
                <a:solidFill>
                  <a:schemeClr val="hlink"/>
                </a:solidFill>
                <a:latin typeface="Calibri" panose="020F0502020204030204" pitchFamily="34" charset="0"/>
              </a:rPr>
              <a:t>		</a:t>
            </a:r>
            <a:r>
              <a:rPr lang="en-US" sz="2000" b="1" dirty="0">
                <a:latin typeface="Calibri" panose="020F0502020204030204" pitchFamily="34" charset="0"/>
              </a:rPr>
              <a:t>	          0		     S* - F</a:t>
            </a:r>
          </a:p>
          <a:p>
            <a:pPr eaLnBrk="0" hangingPunct="0">
              <a:spcBef>
                <a:spcPct val="50000"/>
              </a:spcBef>
              <a:defRPr/>
            </a:pPr>
            <a:r>
              <a:rPr lang="en-US" sz="2000" b="1" dirty="0">
                <a:latin typeface="Calibri" panose="020F0502020204030204" pitchFamily="34" charset="0"/>
              </a:rPr>
              <a:t>        Buy  one  unit  of  Underlying Asset	      	      - 100	        	         S* </a:t>
            </a:r>
          </a:p>
          <a:p>
            <a:pPr eaLnBrk="0" hangingPunct="0">
              <a:spcBef>
                <a:spcPct val="50000"/>
              </a:spcBef>
              <a:defRPr/>
            </a:pPr>
            <a:r>
              <a:rPr lang="en-US" sz="2000" b="1" dirty="0">
                <a:latin typeface="Calibri" panose="020F0502020204030204" pitchFamily="34" charset="0"/>
              </a:rPr>
              <a:t>        Borrow  PV</a:t>
            </a:r>
            <a:r>
              <a:rPr lang="en-US" sz="2000" b="1" baseline="-25000" dirty="0">
                <a:latin typeface="Calibri" panose="020F0502020204030204" pitchFamily="34" charset="0"/>
              </a:rPr>
              <a:t>0</a:t>
            </a:r>
            <a:r>
              <a:rPr lang="en-US" sz="2000" b="1" dirty="0">
                <a:latin typeface="Calibri" panose="020F0502020204030204" pitchFamily="34" charset="0"/>
              </a:rPr>
              <a:t> of  Forward  Price		      	      F/1.15	       - F</a:t>
            </a:r>
          </a:p>
          <a:p>
            <a:pPr eaLnBrk="0" hangingPunct="0">
              <a:spcBef>
                <a:spcPct val="50000"/>
              </a:spcBef>
              <a:defRPr/>
            </a:pPr>
            <a:r>
              <a:rPr lang="en-US" sz="2000" b="1" dirty="0">
                <a:latin typeface="Calibri" panose="020F0502020204030204" pitchFamily="34" charset="0"/>
              </a:rPr>
              <a:t>        Total				           - 100 + F/1.15	    S* -  F</a:t>
            </a:r>
          </a:p>
          <a:p>
            <a:pPr algn="ctr" eaLnBrk="0" hangingPunct="0">
              <a:spcBef>
                <a:spcPct val="130000"/>
              </a:spcBef>
              <a:defRPr/>
            </a:pPr>
            <a:r>
              <a:rPr lang="en-US" sz="2000" b="1" dirty="0">
                <a:latin typeface="Calibri" panose="020F0502020204030204" pitchFamily="34" charset="0"/>
              </a:rPr>
              <a:t>- 100  +  F/1.15  =  0       </a:t>
            </a:r>
            <a:r>
              <a:rPr lang="en-US" sz="2400" b="1" dirty="0" err="1">
                <a:latin typeface="Symbol" charset="0"/>
              </a:rPr>
              <a:t>Þ</a:t>
            </a:r>
            <a:r>
              <a:rPr lang="en-US" sz="2000" b="1" dirty="0">
                <a:latin typeface="Calibri" panose="020F0502020204030204" pitchFamily="34" charset="0"/>
              </a:rPr>
              <a:t>       F = 115</a:t>
            </a:r>
          </a:p>
          <a:p>
            <a:pPr eaLnBrk="0" hangingPunct="0">
              <a:lnSpc>
                <a:spcPct val="70000"/>
              </a:lnSpc>
              <a:defRPr/>
            </a:pPr>
            <a:endParaRPr lang="en-US" sz="2000" b="1" dirty="0">
              <a:latin typeface="Calibri" panose="020F0502020204030204" pitchFamily="34" charset="0"/>
            </a:endParaRPr>
          </a:p>
        </p:txBody>
      </p:sp>
      <p:sp>
        <p:nvSpPr>
          <p:cNvPr id="19464" name="Line 6"/>
          <p:cNvSpPr>
            <a:spLocks noChangeShapeType="1"/>
          </p:cNvSpPr>
          <p:nvPr/>
        </p:nvSpPr>
        <p:spPr bwMode="auto">
          <a:xfrm>
            <a:off x="117348" y="3124200"/>
            <a:ext cx="8991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9465" name="Line 7"/>
          <p:cNvSpPr>
            <a:spLocks noChangeShapeType="1"/>
          </p:cNvSpPr>
          <p:nvPr/>
        </p:nvSpPr>
        <p:spPr bwMode="auto">
          <a:xfrm>
            <a:off x="5451348" y="4502939"/>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9466" name="Line 8"/>
          <p:cNvSpPr>
            <a:spLocks noChangeShapeType="1"/>
          </p:cNvSpPr>
          <p:nvPr/>
        </p:nvSpPr>
        <p:spPr bwMode="auto">
          <a:xfrm>
            <a:off x="5410200" y="3584151"/>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nvGrpSpPr>
          <p:cNvPr id="19468" name="Group 11"/>
          <p:cNvGrpSpPr>
            <a:grpSpLocks/>
          </p:cNvGrpSpPr>
          <p:nvPr/>
        </p:nvGrpSpPr>
        <p:grpSpPr bwMode="auto">
          <a:xfrm>
            <a:off x="253522" y="3741543"/>
            <a:ext cx="373062" cy="306387"/>
            <a:chOff x="220" y="2735"/>
            <a:chExt cx="235" cy="166"/>
          </a:xfrm>
        </p:grpSpPr>
        <p:sp>
          <p:nvSpPr>
            <p:cNvPr id="19481" name="Rectangle 12"/>
            <p:cNvSpPr>
              <a:spLocks noChangeArrowheads="1"/>
            </p:cNvSpPr>
            <p:nvPr/>
          </p:nvSpPr>
          <p:spPr bwMode="auto">
            <a:xfrm>
              <a:off x="220" y="2735"/>
              <a:ext cx="235" cy="166"/>
            </a:xfrm>
            <a:prstGeom prst="rect">
              <a:avLst/>
            </a:prstGeom>
            <a:solidFill>
              <a:schemeClr val="accent1"/>
            </a:solidFill>
            <a:ln w="12700">
              <a:solidFill>
                <a:schemeClr val="accent1"/>
              </a:solidFill>
              <a:miter lim="800000"/>
              <a:headEnd/>
              <a:tailEnd/>
            </a:ln>
          </p:spPr>
          <p:txBody>
            <a:bodyPr wrap="none" anchor="ctr"/>
            <a:lstStyle/>
            <a:p>
              <a:endParaRPr lang="en-US" dirty="0">
                <a:latin typeface="Calibri" panose="020F0502020204030204" pitchFamily="34" charset="0"/>
              </a:endParaRPr>
            </a:p>
          </p:txBody>
        </p:sp>
        <p:sp>
          <p:nvSpPr>
            <p:cNvPr id="19482" name="Line 13"/>
            <p:cNvSpPr>
              <a:spLocks noChangeShapeType="1"/>
            </p:cNvSpPr>
            <p:nvPr/>
          </p:nvSpPr>
          <p:spPr bwMode="auto">
            <a:xfrm flipV="1">
              <a:off x="278" y="2752"/>
              <a:ext cx="144" cy="11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9483" name="Line 14"/>
            <p:cNvSpPr>
              <a:spLocks noChangeShapeType="1"/>
            </p:cNvSpPr>
            <p:nvPr/>
          </p:nvSpPr>
          <p:spPr bwMode="auto">
            <a:xfrm>
              <a:off x="342" y="2761"/>
              <a:ext cx="0" cy="1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9484" name="Line 15"/>
            <p:cNvSpPr>
              <a:spLocks noChangeShapeType="1"/>
            </p:cNvSpPr>
            <p:nvPr/>
          </p:nvSpPr>
          <p:spPr bwMode="auto">
            <a:xfrm flipH="1">
              <a:off x="267" y="2815"/>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grpSp>
        <p:nvGrpSpPr>
          <p:cNvPr id="19469" name="Group 16"/>
          <p:cNvGrpSpPr>
            <a:grpSpLocks/>
          </p:cNvGrpSpPr>
          <p:nvPr/>
        </p:nvGrpSpPr>
        <p:grpSpPr bwMode="auto">
          <a:xfrm>
            <a:off x="262730" y="4236239"/>
            <a:ext cx="373063" cy="266700"/>
            <a:chOff x="226" y="2975"/>
            <a:chExt cx="235" cy="168"/>
          </a:xfrm>
        </p:grpSpPr>
        <p:sp>
          <p:nvSpPr>
            <p:cNvPr id="19477" name="Rectangle 17"/>
            <p:cNvSpPr>
              <a:spLocks noChangeArrowheads="1"/>
            </p:cNvSpPr>
            <p:nvPr/>
          </p:nvSpPr>
          <p:spPr bwMode="auto">
            <a:xfrm>
              <a:off x="226" y="2975"/>
              <a:ext cx="235" cy="168"/>
            </a:xfrm>
            <a:prstGeom prst="rect">
              <a:avLst/>
            </a:prstGeom>
            <a:solidFill>
              <a:srgbClr val="CCCCFF"/>
            </a:solidFill>
            <a:ln w="12700">
              <a:solidFill>
                <a:srgbClr val="CCCCFF"/>
              </a:solidFill>
              <a:miter lim="800000"/>
              <a:headEnd/>
              <a:tailEnd/>
            </a:ln>
          </p:spPr>
          <p:txBody>
            <a:bodyPr wrap="none" anchor="ctr"/>
            <a:lstStyle/>
            <a:p>
              <a:endParaRPr lang="en-US" dirty="0">
                <a:latin typeface="Calibri" panose="020F0502020204030204" pitchFamily="34" charset="0"/>
              </a:endParaRPr>
            </a:p>
          </p:txBody>
        </p:sp>
        <p:sp>
          <p:nvSpPr>
            <p:cNvPr id="19478" name="Line 18"/>
            <p:cNvSpPr>
              <a:spLocks noChangeShapeType="1"/>
            </p:cNvSpPr>
            <p:nvPr/>
          </p:nvSpPr>
          <p:spPr bwMode="auto">
            <a:xfrm>
              <a:off x="348" y="3000"/>
              <a:ext cx="0" cy="1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9479" name="Line 19"/>
            <p:cNvSpPr>
              <a:spLocks noChangeShapeType="1"/>
            </p:cNvSpPr>
            <p:nvPr/>
          </p:nvSpPr>
          <p:spPr bwMode="auto">
            <a:xfrm flipH="1">
              <a:off x="273" y="3056"/>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9480" name="Line 20"/>
            <p:cNvSpPr>
              <a:spLocks noChangeShapeType="1"/>
            </p:cNvSpPr>
            <p:nvPr/>
          </p:nvSpPr>
          <p:spPr bwMode="auto">
            <a:xfrm>
              <a:off x="271" y="3087"/>
              <a:ext cx="145" cy="0"/>
            </a:xfrm>
            <a:prstGeom prst="line">
              <a:avLst/>
            </a:prstGeom>
            <a:noFill/>
            <a:ln w="25400">
              <a:solidFill>
                <a:srgbClr val="9900CC"/>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grpSp>
        <p:nvGrpSpPr>
          <p:cNvPr id="19470" name="Group 21"/>
          <p:cNvGrpSpPr>
            <a:grpSpLocks/>
          </p:cNvGrpSpPr>
          <p:nvPr/>
        </p:nvGrpSpPr>
        <p:grpSpPr bwMode="auto">
          <a:xfrm>
            <a:off x="265113" y="3306997"/>
            <a:ext cx="373062" cy="292100"/>
            <a:chOff x="367" y="1979"/>
            <a:chExt cx="235" cy="184"/>
          </a:xfrm>
        </p:grpSpPr>
        <p:sp>
          <p:nvSpPr>
            <p:cNvPr id="19473" name="Rectangle 22"/>
            <p:cNvSpPr>
              <a:spLocks noChangeArrowheads="1"/>
            </p:cNvSpPr>
            <p:nvPr/>
          </p:nvSpPr>
          <p:spPr bwMode="auto">
            <a:xfrm>
              <a:off x="367" y="1979"/>
              <a:ext cx="235" cy="184"/>
            </a:xfrm>
            <a:prstGeom prst="rect">
              <a:avLst/>
            </a:prstGeom>
            <a:solidFill>
              <a:srgbClr val="66FFFF"/>
            </a:solidFill>
            <a:ln w="12700">
              <a:solidFill>
                <a:srgbClr val="66FFFF"/>
              </a:solidFill>
              <a:miter lim="800000"/>
              <a:headEnd/>
              <a:tailEnd/>
            </a:ln>
          </p:spPr>
          <p:txBody>
            <a:bodyPr wrap="none" anchor="ctr"/>
            <a:lstStyle/>
            <a:p>
              <a:endParaRPr lang="en-US" dirty="0">
                <a:latin typeface="Calibri" panose="020F0502020204030204" pitchFamily="34" charset="0"/>
              </a:endParaRPr>
            </a:p>
          </p:txBody>
        </p:sp>
        <p:sp>
          <p:nvSpPr>
            <p:cNvPr id="19474" name="Line 23"/>
            <p:cNvSpPr>
              <a:spLocks noChangeShapeType="1"/>
            </p:cNvSpPr>
            <p:nvPr/>
          </p:nvSpPr>
          <p:spPr bwMode="auto">
            <a:xfrm flipV="1">
              <a:off x="425" y="2017"/>
              <a:ext cx="144" cy="129"/>
            </a:xfrm>
            <a:prstGeom prst="line">
              <a:avLst/>
            </a:prstGeom>
            <a:noFill/>
            <a:ln w="25400">
              <a:solidFill>
                <a:srgbClr val="0099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9475" name="Line 24"/>
            <p:cNvSpPr>
              <a:spLocks noChangeShapeType="1"/>
            </p:cNvSpPr>
            <p:nvPr/>
          </p:nvSpPr>
          <p:spPr bwMode="auto">
            <a:xfrm>
              <a:off x="483" y="2007"/>
              <a:ext cx="0" cy="1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19476" name="Line 25"/>
            <p:cNvSpPr>
              <a:spLocks noChangeShapeType="1"/>
            </p:cNvSpPr>
            <p:nvPr/>
          </p:nvSpPr>
          <p:spPr bwMode="auto">
            <a:xfrm flipH="1">
              <a:off x="414" y="2068"/>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sp>
        <p:nvSpPr>
          <p:cNvPr id="19471" name="Rectangle 27"/>
          <p:cNvSpPr>
            <a:spLocks noChangeArrowheads="1"/>
          </p:cNvSpPr>
          <p:nvPr/>
        </p:nvSpPr>
        <p:spPr bwMode="auto">
          <a:xfrm>
            <a:off x="7467600" y="575705"/>
            <a:ext cx="1143000" cy="1277915"/>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eaLnBrk="0" hangingPunct="0">
              <a:spcBef>
                <a:spcPct val="50000"/>
              </a:spcBef>
            </a:pPr>
            <a:r>
              <a:rPr lang="en-US" sz="1400" b="1" dirty="0">
                <a:latin typeface="Calibri" panose="020F0502020204030204" pitchFamily="34" charset="0"/>
              </a:rPr>
              <a:t>S = 100</a:t>
            </a:r>
          </a:p>
          <a:p>
            <a:pPr eaLnBrk="0" hangingPunct="0">
              <a:spcBef>
                <a:spcPct val="50000"/>
              </a:spcBef>
            </a:pPr>
            <a:r>
              <a:rPr lang="en-US" sz="1400" b="1" dirty="0">
                <a:latin typeface="Calibri" panose="020F0502020204030204" pitchFamily="34" charset="0"/>
              </a:rPr>
              <a:t>t  = 1</a:t>
            </a:r>
          </a:p>
          <a:p>
            <a:pPr eaLnBrk="0" hangingPunct="0">
              <a:spcBef>
                <a:spcPct val="50000"/>
              </a:spcBef>
            </a:pPr>
            <a:r>
              <a:rPr lang="en-US" sz="1400" b="1" dirty="0">
                <a:latin typeface="Calibri" panose="020F0502020204030204" pitchFamily="34" charset="0"/>
              </a:rPr>
              <a:t>1+ r  = 1.15</a:t>
            </a:r>
          </a:p>
          <a:p>
            <a:pPr eaLnBrk="0" hangingPunct="0">
              <a:spcBef>
                <a:spcPct val="50000"/>
              </a:spcBef>
            </a:pPr>
            <a:r>
              <a:rPr lang="en-US" sz="1400" b="1" dirty="0">
                <a:latin typeface="Calibri" panose="020F0502020204030204" pitchFamily="34" charset="0"/>
              </a:rPr>
              <a:t>1+ d = 1.00  </a:t>
            </a:r>
          </a:p>
        </p:txBody>
      </p:sp>
      <p:sp>
        <p:nvSpPr>
          <p:cNvPr id="365596" name="Rectangle 28"/>
          <p:cNvSpPr>
            <a:spLocks noChangeArrowheads="1"/>
          </p:cNvSpPr>
          <p:nvPr/>
        </p:nvSpPr>
        <p:spPr bwMode="auto">
          <a:xfrm>
            <a:off x="7495808" y="5223442"/>
            <a:ext cx="1371600" cy="915988"/>
          </a:xfrm>
          <a:prstGeom prst="rect">
            <a:avLst/>
          </a:prstGeom>
          <a:solidFill>
            <a:srgbClr val="99FFFF"/>
          </a:solidFill>
          <a:ln w="9525">
            <a:noFill/>
            <a:miter lim="800000"/>
            <a:headEnd/>
            <a:tailEnd/>
          </a:ln>
          <a:effectLst>
            <a:outerShdw blurRad="63500" dist="107763" dir="18900000" algn="ctr" rotWithShape="0">
              <a:schemeClr val="bg2">
                <a:alpha val="50000"/>
              </a:schemeClr>
            </a:outerShdw>
          </a:effectLst>
        </p:spPr>
        <p:txBody>
          <a:bodyPr lIns="92075" tIns="46038" rIns="92075" bIns="46038" anchor="b">
            <a:spAutoFit/>
          </a:bodyPr>
          <a:lstStyle/>
          <a:p>
            <a:pPr eaLnBrk="0" hangingPunct="0">
              <a:defRPr/>
            </a:pPr>
            <a:endParaRPr lang="en-US" b="1" dirty="0">
              <a:latin typeface="Calibri" panose="020F0502020204030204" pitchFamily="34" charset="0"/>
            </a:endParaRPr>
          </a:p>
          <a:p>
            <a:pPr eaLnBrk="0" hangingPunct="0">
              <a:defRPr/>
            </a:pPr>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p>
          <a:p>
            <a:pPr eaLnBrk="0" hangingPunct="0">
              <a:defRPr/>
            </a:pPr>
            <a:endParaRPr lang="en-US" b="1"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9163"/>
                                        </p:tgtEl>
                                        <p:attrNameLst>
                                          <p:attrName>style.visibility</p:attrName>
                                        </p:attrNameLst>
                                      </p:cBhvr>
                                      <p:to>
                                        <p:strVal val="visible"/>
                                      </p:to>
                                    </p:set>
                                    <p:animEffect transition="in" filter="fade">
                                      <p:cBhvr>
                                        <p:cTn id="7" dur="2000"/>
                                        <p:tgtEl>
                                          <p:spTgt spid="49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marL="474663" indent="-474663" algn="ctr" eaLnBrk="1" hangingPunct="1">
              <a:lnSpc>
                <a:spcPct val="80000"/>
              </a:lnSpc>
              <a:buFontTx/>
              <a:buNone/>
            </a:pPr>
            <a:r>
              <a:rPr lang="en-US" sz="2400" b="1" u="sng" dirty="0">
                <a:latin typeface="Calibri" panose="020F0502020204030204" pitchFamily="34" charset="0"/>
                <a:ea typeface="ＭＳ Ｐゴシック" charset="0"/>
                <a:cs typeface="ＭＳ Ｐゴシック" charset="0"/>
              </a:rPr>
              <a:t>Example  </a:t>
            </a:r>
          </a:p>
          <a:p>
            <a:pPr marL="474663" indent="-474663" eaLnBrk="1" hangingPunct="1">
              <a:lnSpc>
                <a:spcPct val="80000"/>
              </a:lnSpc>
            </a:pPr>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0, </a:t>
            </a:r>
            <a:r>
              <a:rPr lang="en-US" sz="2400" dirty="0">
                <a:latin typeface="Calibri" panose="020F0502020204030204" pitchFamily="34" charset="0"/>
                <a:ea typeface="ＭＳ Ｐゴシック" charset="0"/>
                <a:cs typeface="ＭＳ Ｐゴシック" charset="0"/>
              </a:rPr>
              <a:t>S = 100 and is not expected to any dividends.  What is the delivery price of a one-year forward contract on S if r = 15%?</a:t>
            </a:r>
          </a:p>
          <a:p>
            <a:pPr marL="1046163" lvl="1" eaLnBrk="1" hangingPunct="1">
              <a:lnSpc>
                <a:spcPct val="80000"/>
              </a:lnSpc>
            </a:pPr>
            <a:r>
              <a:rPr lang="en-US" sz="2000" b="1" dirty="0">
                <a:latin typeface="Calibri" panose="020F0502020204030204" pitchFamily="34" charset="0"/>
                <a:ea typeface="ＭＳ Ｐゴシック" charset="0"/>
              </a:rPr>
              <a:t>F = (100)*(1+.15)</a:t>
            </a:r>
            <a:r>
              <a:rPr lang="en-US" sz="2000" b="1" baseline="30000" dirty="0">
                <a:latin typeface="Calibri" panose="020F0502020204030204" pitchFamily="34" charset="0"/>
                <a:ea typeface="ＭＳ Ｐゴシック" charset="0"/>
              </a:rPr>
              <a:t>1</a:t>
            </a:r>
            <a:r>
              <a:rPr lang="en-US" sz="2000" b="1" dirty="0">
                <a:latin typeface="Calibri" panose="020F0502020204030204" pitchFamily="34" charset="0"/>
                <a:ea typeface="ＭＳ Ｐゴシック" charset="0"/>
              </a:rPr>
              <a:t> = 115.00</a:t>
            </a:r>
          </a:p>
          <a:p>
            <a:pPr marL="1046163" lvl="1" eaLnBrk="1" hangingPunct="1">
              <a:lnSpc>
                <a:spcPct val="80000"/>
              </a:lnSpc>
            </a:pPr>
            <a:endParaRPr lang="en-US" sz="2000" dirty="0">
              <a:latin typeface="Calibri" panose="020F0502020204030204" pitchFamily="34" charset="0"/>
              <a:ea typeface="ＭＳ Ｐゴシック" charset="0"/>
            </a:endParaRPr>
          </a:p>
          <a:p>
            <a:pPr marL="474663" indent="-474663" eaLnBrk="1" hangingPunct="1">
              <a:lnSpc>
                <a:spcPct val="80000"/>
              </a:lnSpc>
            </a:pPr>
            <a:r>
              <a:rPr lang="en-US" sz="2400" dirty="0">
                <a:latin typeface="Calibri" panose="020F0502020204030204" pitchFamily="34" charset="0"/>
                <a:ea typeface="ＭＳ Ｐゴシック" charset="0"/>
                <a:cs typeface="ＭＳ Ｐゴシック" charset="0"/>
              </a:rPr>
              <a:t>What if you were quoted a delivery price of $120, how could you make a riskless profit?</a:t>
            </a:r>
          </a:p>
          <a:p>
            <a:pPr marL="1046163" lvl="1" eaLnBrk="1" hangingPunct="1">
              <a:lnSpc>
                <a:spcPct val="80000"/>
              </a:lnSpc>
            </a:pPr>
            <a:r>
              <a:rPr lang="en-US" sz="2000" dirty="0">
                <a:latin typeface="Calibri" panose="020F0502020204030204" pitchFamily="34" charset="0"/>
                <a:ea typeface="ＭＳ Ｐゴシック" charset="0"/>
              </a:rPr>
              <a:t>Graphs P&amp;Ls!</a:t>
            </a:r>
          </a:p>
          <a:p>
            <a:pPr marL="474663" indent="-474663" eaLnBrk="1" hangingPunct="1">
              <a:lnSpc>
                <a:spcPct val="80000"/>
              </a:lnSpc>
            </a:pPr>
            <a:endParaRPr lang="en-US" sz="2400" dirty="0">
              <a:latin typeface="Calibri" panose="020F0502020204030204" pitchFamily="34" charset="0"/>
              <a:ea typeface="ＭＳ Ｐゴシック" charset="0"/>
              <a:cs typeface="ＭＳ Ｐゴシック" charset="0"/>
            </a:endParaRPr>
          </a:p>
          <a:p>
            <a:pPr marL="474663" indent="-474663" eaLnBrk="1" hangingPunct="1">
              <a:lnSpc>
                <a:spcPct val="80000"/>
              </a:lnSpc>
            </a:pPr>
            <a:r>
              <a:rPr lang="en-US" sz="2400" dirty="0">
                <a:latin typeface="Calibri" panose="020F0502020204030204" pitchFamily="34" charset="0"/>
                <a:ea typeface="ＭＳ Ｐゴシック" charset="0"/>
                <a:cs typeface="ＭＳ Ｐゴシック" charset="0"/>
              </a:rPr>
              <a:t>What if you were quoted a delivery price of $105, how could you make a riskless profit?</a:t>
            </a:r>
          </a:p>
          <a:p>
            <a:pPr marL="1046163" lvl="1" eaLnBrk="1" hangingPunct="1">
              <a:lnSpc>
                <a:spcPct val="80000"/>
              </a:lnSpc>
            </a:pPr>
            <a:r>
              <a:rPr lang="en-US" sz="2000" dirty="0">
                <a:latin typeface="Calibri" panose="020F0502020204030204" pitchFamily="34" charset="0"/>
                <a:ea typeface="ＭＳ Ｐゴシック" charset="0"/>
              </a:rPr>
              <a:t>Graph P&amp;Ls!</a:t>
            </a:r>
          </a:p>
        </p:txBody>
      </p:sp>
      <p:sp>
        <p:nvSpPr>
          <p:cNvPr id="2560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Forward on Asset Producing No Income</a:t>
            </a:r>
          </a:p>
        </p:txBody>
      </p:sp>
      <p:sp>
        <p:nvSpPr>
          <p:cNvPr id="25603"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87EB8F1-1935-4841-9A72-4D0CE20676E9}" type="slidenum">
              <a:rPr lang="en-US">
                <a:latin typeface="Calibri" panose="020F0502020204030204" pitchFamily="34" charset="0"/>
              </a:rPr>
              <a:pPr eaLnBrk="1" hangingPunct="1"/>
              <a:t>19</a:t>
            </a:fld>
            <a:endParaRPr lang="en-US" dirty="0">
              <a:latin typeface="Calibri" panose="020F0502020204030204" pitchFamily="34" charset="0"/>
            </a:endParaRPr>
          </a:p>
        </p:txBody>
      </p:sp>
      <p:sp>
        <p:nvSpPr>
          <p:cNvPr id="25602"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34" name="Rectangle 24"/>
          <p:cNvSpPr>
            <a:spLocks noGrp="1" noChangeArrowheads="1"/>
          </p:cNvSpPr>
          <p:nvPr>
            <p:ph type="title"/>
          </p:nvPr>
        </p:nvSpPr>
        <p:spPr>
          <a:xfrm>
            <a:off x="419100" y="76200"/>
            <a:ext cx="8458200" cy="365127"/>
          </a:xfrm>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BUY ASSET LONG:  </a:t>
            </a:r>
            <a:r>
              <a:rPr lang="en-US" b="1" i="1" dirty="0">
                <a:latin typeface="Calibri" panose="020F0502020204030204" pitchFamily="34" charset="0"/>
                <a:ea typeface="ＭＳ Ｐゴシック" charset="0"/>
                <a:cs typeface="ＭＳ Ｐゴシック" charset="0"/>
              </a:rPr>
              <a:t>Profit/Loss</a:t>
            </a:r>
            <a:r>
              <a:rPr lang="en-US" b="1" dirty="0">
                <a:latin typeface="Calibri" panose="020F0502020204030204" pitchFamily="34" charset="0"/>
                <a:ea typeface="ＭＳ Ｐゴシック" charset="0"/>
                <a:cs typeface="ＭＳ Ｐゴシック" charset="0"/>
              </a:rPr>
              <a:t> Diagram</a:t>
            </a:r>
          </a:p>
        </p:txBody>
      </p:sp>
      <p:sp>
        <p:nvSpPr>
          <p:cNvPr id="3075"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5B73CEB-EE6A-3442-892D-7A77A1E03150}"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3074"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076" name="Rectangle 2"/>
          <p:cNvSpPr>
            <a:spLocks noChangeArrowheads="1"/>
          </p:cNvSpPr>
          <p:nvPr/>
        </p:nvSpPr>
        <p:spPr bwMode="auto">
          <a:xfrm>
            <a:off x="152400" y="1066800"/>
            <a:ext cx="990600" cy="1069975"/>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r>
              <a:rPr lang="en-US" sz="1600" b="1" dirty="0">
                <a:latin typeface="Symbol" charset="0"/>
              </a:rPr>
              <a:t> </a:t>
            </a:r>
          </a:p>
          <a:p>
            <a:pPr eaLnBrk="0" hangingPunct="0">
              <a:spcBef>
                <a:spcPct val="50000"/>
              </a:spcBef>
            </a:pPr>
            <a:r>
              <a:rPr lang="en-US" sz="1600" b="1" dirty="0">
                <a:latin typeface="Calibri" panose="020F0502020204030204" pitchFamily="34" charset="0"/>
              </a:rPr>
              <a:t>D = 10</a:t>
            </a:r>
          </a:p>
        </p:txBody>
      </p:sp>
      <p:sp>
        <p:nvSpPr>
          <p:cNvPr id="3077" name="Rectangle 3"/>
          <p:cNvSpPr>
            <a:spLocks noChangeArrowheads="1"/>
          </p:cNvSpPr>
          <p:nvPr/>
        </p:nvSpPr>
        <p:spPr bwMode="auto">
          <a:xfrm>
            <a:off x="6705600" y="37338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3078" name="Rectangle 4"/>
          <p:cNvSpPr>
            <a:spLocks noChangeArrowheads="1"/>
          </p:cNvSpPr>
          <p:nvPr/>
        </p:nvSpPr>
        <p:spPr bwMode="auto">
          <a:xfrm>
            <a:off x="4186238" y="11239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3079" name="Line 5"/>
          <p:cNvSpPr>
            <a:spLocks noChangeShapeType="1"/>
          </p:cNvSpPr>
          <p:nvPr/>
        </p:nvSpPr>
        <p:spPr bwMode="auto">
          <a:xfrm flipV="1">
            <a:off x="5791200" y="3581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80" name="Line 6"/>
          <p:cNvSpPr>
            <a:spLocks noChangeShapeType="1"/>
          </p:cNvSpPr>
          <p:nvPr/>
        </p:nvSpPr>
        <p:spPr bwMode="auto">
          <a:xfrm flipV="1">
            <a:off x="7010400" y="3581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81" name="Line 7"/>
          <p:cNvSpPr>
            <a:spLocks noChangeShapeType="1"/>
          </p:cNvSpPr>
          <p:nvPr/>
        </p:nvSpPr>
        <p:spPr bwMode="auto">
          <a:xfrm flipV="1">
            <a:off x="3352800" y="3581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82" name="Line 8"/>
          <p:cNvSpPr>
            <a:spLocks noChangeShapeType="1"/>
          </p:cNvSpPr>
          <p:nvPr/>
        </p:nvSpPr>
        <p:spPr bwMode="auto">
          <a:xfrm flipV="1">
            <a:off x="2133600" y="3581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83" name="Line 9"/>
          <p:cNvSpPr>
            <a:spLocks noChangeShapeType="1"/>
          </p:cNvSpPr>
          <p:nvPr/>
        </p:nvSpPr>
        <p:spPr bwMode="auto">
          <a:xfrm>
            <a:off x="4572000" y="24384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84" name="Line 10"/>
          <p:cNvSpPr>
            <a:spLocks noChangeShapeType="1"/>
          </p:cNvSpPr>
          <p:nvPr/>
        </p:nvSpPr>
        <p:spPr bwMode="auto">
          <a:xfrm>
            <a:off x="4572000" y="48768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43051" name="Rectangle 11"/>
          <p:cNvSpPr>
            <a:spLocks noChangeArrowheads="1"/>
          </p:cNvSpPr>
          <p:nvPr/>
        </p:nvSpPr>
        <p:spPr bwMode="auto">
          <a:xfrm>
            <a:off x="1905000" y="33147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43052" name="Rectangle 12"/>
          <p:cNvSpPr>
            <a:spLocks noChangeArrowheads="1"/>
          </p:cNvSpPr>
          <p:nvPr/>
        </p:nvSpPr>
        <p:spPr bwMode="auto">
          <a:xfrm>
            <a:off x="3124200" y="33147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3087" name="Rectangle 13"/>
          <p:cNvSpPr>
            <a:spLocks noChangeArrowheads="1"/>
          </p:cNvSpPr>
          <p:nvPr/>
        </p:nvSpPr>
        <p:spPr bwMode="auto">
          <a:xfrm>
            <a:off x="4610100" y="23050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3088" name="Rectangle 14"/>
          <p:cNvSpPr>
            <a:spLocks noChangeArrowheads="1"/>
          </p:cNvSpPr>
          <p:nvPr/>
        </p:nvSpPr>
        <p:spPr bwMode="auto">
          <a:xfrm>
            <a:off x="5562600" y="33147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3089" name="Rectangle 15"/>
          <p:cNvSpPr>
            <a:spLocks noChangeArrowheads="1"/>
          </p:cNvSpPr>
          <p:nvPr/>
        </p:nvSpPr>
        <p:spPr bwMode="auto">
          <a:xfrm>
            <a:off x="6762750" y="33147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090" name="Rectangle 16"/>
          <p:cNvSpPr>
            <a:spLocks noChangeArrowheads="1"/>
          </p:cNvSpPr>
          <p:nvPr/>
        </p:nvSpPr>
        <p:spPr bwMode="auto">
          <a:xfrm>
            <a:off x="4610100" y="4724400"/>
            <a:ext cx="6096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3091" name="Line 17"/>
          <p:cNvSpPr>
            <a:spLocks noChangeShapeType="1"/>
          </p:cNvSpPr>
          <p:nvPr/>
        </p:nvSpPr>
        <p:spPr bwMode="auto">
          <a:xfrm>
            <a:off x="933450" y="36576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92" name="Line 18"/>
          <p:cNvSpPr>
            <a:spLocks noChangeShapeType="1"/>
          </p:cNvSpPr>
          <p:nvPr/>
        </p:nvSpPr>
        <p:spPr bwMode="auto">
          <a:xfrm flipV="1">
            <a:off x="4572000" y="14478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43059" name="Line 19"/>
          <p:cNvSpPr>
            <a:spLocks noChangeShapeType="1"/>
          </p:cNvSpPr>
          <p:nvPr/>
        </p:nvSpPr>
        <p:spPr bwMode="auto">
          <a:xfrm flipH="1">
            <a:off x="3086100" y="1695450"/>
            <a:ext cx="3448050" cy="3448050"/>
          </a:xfrm>
          <a:prstGeom prst="line">
            <a:avLst/>
          </a:prstGeom>
          <a:noFill/>
          <a:ln w="50799">
            <a:solidFill>
              <a:schemeClr val="tx2"/>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43060" name="Line 20"/>
          <p:cNvSpPr>
            <a:spLocks noChangeShapeType="1"/>
          </p:cNvSpPr>
          <p:nvPr/>
        </p:nvSpPr>
        <p:spPr bwMode="auto">
          <a:xfrm flipH="1">
            <a:off x="3009900" y="1238250"/>
            <a:ext cx="3448050" cy="3448050"/>
          </a:xfrm>
          <a:prstGeom prst="line">
            <a:avLst/>
          </a:prstGeom>
          <a:noFill/>
          <a:ln w="25399">
            <a:solidFill>
              <a:schemeClr val="tx2"/>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95" name="Rectangle 21"/>
          <p:cNvSpPr>
            <a:spLocks noChangeArrowheads="1"/>
          </p:cNvSpPr>
          <p:nvPr/>
        </p:nvSpPr>
        <p:spPr bwMode="auto">
          <a:xfrm>
            <a:off x="5870575" y="2417763"/>
            <a:ext cx="1212383" cy="5854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latin typeface="Calibri" panose="020F0502020204030204" pitchFamily="34" charset="0"/>
              </a:rPr>
              <a:t>  </a:t>
            </a:r>
            <a:r>
              <a:rPr lang="en-US" sz="1600" b="1" dirty="0">
                <a:solidFill>
                  <a:schemeClr val="tx2"/>
                </a:solidFill>
                <a:latin typeface="Calibri" panose="020F0502020204030204" pitchFamily="34" charset="0"/>
              </a:rPr>
              <a:t>Buy Asset</a:t>
            </a:r>
          </a:p>
          <a:p>
            <a:pPr eaLnBrk="0" hangingPunct="0"/>
            <a:r>
              <a:rPr lang="en-US" sz="1600" b="1" dirty="0">
                <a:solidFill>
                  <a:schemeClr val="tx2"/>
                </a:solidFill>
                <a:latin typeface="Calibri" panose="020F0502020204030204" pitchFamily="34" charset="0"/>
              </a:rPr>
              <a:t> (ex-payout)</a:t>
            </a:r>
          </a:p>
        </p:txBody>
      </p:sp>
      <p:sp>
        <p:nvSpPr>
          <p:cNvPr id="3096" name="Rectangle 22"/>
          <p:cNvSpPr>
            <a:spLocks noChangeArrowheads="1"/>
          </p:cNvSpPr>
          <p:nvPr/>
        </p:nvSpPr>
        <p:spPr bwMode="auto">
          <a:xfrm>
            <a:off x="2603500" y="2779713"/>
            <a:ext cx="1475276" cy="5854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latin typeface="Calibri" panose="020F0502020204030204" pitchFamily="34" charset="0"/>
              </a:rPr>
              <a:t>    </a:t>
            </a:r>
            <a:r>
              <a:rPr lang="en-US" sz="1600" b="1" dirty="0">
                <a:solidFill>
                  <a:schemeClr val="tx2"/>
                </a:solidFill>
                <a:latin typeface="Calibri" panose="020F0502020204030204" pitchFamily="34" charset="0"/>
              </a:rPr>
              <a:t> Buy Asset</a:t>
            </a:r>
          </a:p>
          <a:p>
            <a:pPr eaLnBrk="0" hangingPunct="0"/>
            <a:r>
              <a:rPr lang="en-US" sz="1600" b="1" dirty="0">
                <a:solidFill>
                  <a:schemeClr val="tx2"/>
                </a:solidFill>
                <a:latin typeface="Calibri" panose="020F0502020204030204" pitchFamily="34" charset="0"/>
              </a:rPr>
              <a:t>   (cum-payout)</a:t>
            </a:r>
          </a:p>
        </p:txBody>
      </p:sp>
      <p:sp>
        <p:nvSpPr>
          <p:cNvPr id="3097" name="Rectangle 23"/>
          <p:cNvSpPr>
            <a:spLocks noChangeArrowheads="1"/>
          </p:cNvSpPr>
          <p:nvPr/>
        </p:nvSpPr>
        <p:spPr bwMode="auto">
          <a:xfrm>
            <a:off x="4252913" y="5448300"/>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434"/>
                                        </p:tgtEl>
                                        <p:attrNameLst>
                                          <p:attrName>style.visibility</p:attrName>
                                        </p:attrNameLst>
                                      </p:cBhvr>
                                      <p:to>
                                        <p:strVal val="visible"/>
                                      </p:to>
                                    </p:set>
                                    <p:animEffect transition="in" filter="fade">
                                      <p:cBhvr>
                                        <p:cTn id="7" dur="2000"/>
                                        <p:tgtEl>
                                          <p:spTgt spid="17434"/>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499"/>
                                          </p:stCondLst>
                                        </p:cTn>
                                        <p:tgtEl>
                                          <p:spTgt spid="343059"/>
                                        </p:tgtEl>
                                        <p:attrNameLst>
                                          <p:attrName>style.visibility</p:attrName>
                                        </p:attrNameLst>
                                      </p:cBhvr>
                                      <p:to>
                                        <p:strVal val="visible"/>
                                      </p:to>
                                    </p:set>
                                  </p:childTnLst>
                                  <p:subTnLst>
                                    <p:audio>
                                      <p:cMediaNode>
                                        <p:cTn display="0" masterRel="sameClick">
                                          <p:stCondLst>
                                            <p:cond evt="begin" delay="0">
                                              <p:tn val="9"/>
                                            </p:cond>
                                          </p:stCondLst>
                                          <p:endCondLst>
                                            <p:cond evt="onStopAudio" delay="0">
                                              <p:tgtEl>
                                                <p:sldTgt/>
                                              </p:tgtEl>
                                            </p:cond>
                                          </p:endCondLst>
                                        </p:cTn>
                                        <p:tgtEl>
                                          <p:sndTgt r:embed="rId3" name="CAMERA.WAV"/>
                                        </p:tgtEl>
                                      </p:cMediaNode>
                                    </p:audio>
                                  </p:subTnLst>
                                </p:cTn>
                              </p:par>
                            </p:childTnLst>
                          </p:cTn>
                        </p:par>
                        <p:par>
                          <p:cTn id="11" fill="hold" nodeType="afterGroup">
                            <p:stCondLst>
                              <p:cond delay="2500"/>
                            </p:stCondLst>
                            <p:childTnLst>
                              <p:par>
                                <p:cTn id="12" presetID="1" presetClass="entr" presetSubtype="0" fill="hold" grpId="0" nodeType="afterEffect">
                                  <p:stCondLst>
                                    <p:cond delay="1000"/>
                                  </p:stCondLst>
                                  <p:childTnLst>
                                    <p:set>
                                      <p:cBhvr>
                                        <p:cTn id="13" dur="1" fill="hold">
                                          <p:stCondLst>
                                            <p:cond delay="499"/>
                                          </p:stCondLst>
                                        </p:cTn>
                                        <p:tgtEl>
                                          <p:spTgt spid="343060"/>
                                        </p:tgtEl>
                                        <p:attrNameLst>
                                          <p:attrName>style.visibility</p:attrName>
                                        </p:attrNameLst>
                                      </p:cBhvr>
                                      <p:to>
                                        <p:strVal val="visible"/>
                                      </p:to>
                                    </p:set>
                                  </p:childTnLst>
                                  <p:subTnLst>
                                    <p:audio>
                                      <p:cMediaNode>
                                        <p:cTn display="0" masterRel="sameClick">
                                          <p:stCondLst>
                                            <p:cond evt="begin" delay="0">
                                              <p:tn val="12"/>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4" grpId="0"/>
      <p:bldP spid="343059" grpId="0" animBg="1"/>
      <p:bldP spid="34306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idx="1"/>
          </p:nvPr>
        </p:nvSpPr>
        <p:spPr/>
        <p:txBody>
          <a:bodyPr>
            <a:normAutofit lnSpcReduction="10000"/>
          </a:bodyPr>
          <a:lstStyle/>
          <a:p>
            <a:pPr marL="474663" indent="-474663" eaLnBrk="1" hangingPunct="1">
              <a:lnSpc>
                <a:spcPct val="80000"/>
              </a:lnSpc>
              <a:defRPr/>
            </a:pPr>
            <a:r>
              <a:rPr lang="en-US" sz="2400" dirty="0">
                <a:ea typeface="ＭＳ Ｐゴシック" charset="0"/>
                <a:cs typeface="ＭＳ Ｐゴシック" charset="0"/>
              </a:rPr>
              <a:t>Start with the F price implied by the forward-spot parity relation:</a:t>
            </a:r>
          </a:p>
          <a:p>
            <a:pPr marL="855663" lvl="1" indent="-474663" eaLnBrk="1" hangingPunct="1">
              <a:lnSpc>
                <a:spcPct val="80000"/>
              </a:lnSpc>
              <a:defRPr/>
            </a:pPr>
            <a:r>
              <a:rPr lang="en-US" sz="2000" dirty="0">
                <a:ea typeface="ＭＳ Ｐゴシック" charset="0"/>
              </a:rPr>
              <a:t>F = Spot * (1+r), or 115 = 100 * (1+.15)</a:t>
            </a:r>
          </a:p>
          <a:p>
            <a:pPr marL="474663" indent="-474663" eaLnBrk="1" hangingPunct="1">
              <a:lnSpc>
                <a:spcPct val="80000"/>
              </a:lnSpc>
              <a:defRPr/>
            </a:pPr>
            <a:r>
              <a:rPr lang="en-US" sz="2400" dirty="0">
                <a:ea typeface="ＭＳ Ｐゴシック" charset="0"/>
                <a:cs typeface="ＭＳ Ｐゴシック" charset="0"/>
              </a:rPr>
              <a:t>If F is too high (120), to take advantage of this mispricing, remember that:</a:t>
            </a:r>
          </a:p>
          <a:p>
            <a:pPr marL="855663" lvl="1" indent="-474663" eaLnBrk="1" hangingPunct="1">
              <a:lnSpc>
                <a:spcPct val="80000"/>
              </a:lnSpc>
              <a:defRPr/>
            </a:pPr>
            <a:r>
              <a:rPr lang="en-US" sz="2000" dirty="0">
                <a:ea typeface="ＭＳ Ｐゴシック" charset="0"/>
              </a:rPr>
              <a:t>F (Long) = Buy Asset + Borrowing PV (F)</a:t>
            </a:r>
          </a:p>
          <a:p>
            <a:pPr marL="474663" indent="-474663" eaLnBrk="1" hangingPunct="1">
              <a:lnSpc>
                <a:spcPct val="80000"/>
              </a:lnSpc>
              <a:defRPr/>
            </a:pPr>
            <a:r>
              <a:rPr lang="en-US" sz="2400" dirty="0">
                <a:ea typeface="ＭＳ Ｐゴシック" charset="0"/>
                <a:cs typeface="ＭＳ Ｐゴシック" charset="0"/>
              </a:rPr>
              <a:t>Because F is too high, we enter into a forward contract to </a:t>
            </a:r>
            <a:r>
              <a:rPr lang="en-US" sz="2400" b="1" i="1" dirty="0">
                <a:solidFill>
                  <a:srgbClr val="0000FF"/>
                </a:solidFill>
                <a:ea typeface="ＭＳ Ｐゴシック" charset="0"/>
                <a:cs typeface="ＭＳ Ｐゴシック" charset="0"/>
              </a:rPr>
              <a:t>sell </a:t>
            </a:r>
            <a:r>
              <a:rPr lang="en-US" sz="2400" dirty="0">
                <a:ea typeface="ＭＳ Ｐゴシック" charset="0"/>
                <a:cs typeface="ＭＳ Ｐゴシック" charset="0"/>
              </a:rPr>
              <a:t>for 120 and purchase the </a:t>
            </a:r>
            <a:r>
              <a:rPr lang="en-US" sz="2400" b="1" dirty="0">
                <a:solidFill>
                  <a:srgbClr val="3366FF"/>
                </a:solidFill>
                <a:ea typeface="ＭＳ Ｐゴシック" charset="0"/>
                <a:cs typeface="ＭＳ Ｐゴシック" charset="0"/>
              </a:rPr>
              <a:t>replicating portfolio </a:t>
            </a:r>
            <a:r>
              <a:rPr lang="en-US" sz="2400" dirty="0">
                <a:ea typeface="ＭＳ Ｐゴシック" charset="0"/>
                <a:cs typeface="ＭＳ Ｐゴシック" charset="0"/>
              </a:rPr>
              <a:t>(Buy asset and borrow PV(F).  Thus, at T</a:t>
            </a:r>
            <a:r>
              <a:rPr lang="en-US" sz="2400" baseline="-25000" dirty="0">
                <a:ea typeface="ＭＳ Ｐゴシック" charset="0"/>
                <a:cs typeface="ＭＳ Ｐゴシック" charset="0"/>
              </a:rPr>
              <a:t>0</a:t>
            </a:r>
            <a:r>
              <a:rPr lang="en-US" sz="2400" dirty="0">
                <a:ea typeface="ＭＳ Ｐゴシック" charset="0"/>
                <a:cs typeface="ＭＳ Ｐゴシック" charset="0"/>
              </a:rPr>
              <a:t>, we borrow 100 (115/(1.15), buy the asset for 100 and agree to sell the asset for 120 in one year.  Note, the borrowing pays for the asset purchase and there is no cash out.</a:t>
            </a:r>
          </a:p>
          <a:p>
            <a:pPr marL="474663" indent="-474663" eaLnBrk="1" hangingPunct="1">
              <a:lnSpc>
                <a:spcPct val="80000"/>
              </a:lnSpc>
              <a:defRPr/>
            </a:pPr>
            <a:r>
              <a:rPr lang="en-US" sz="2400" dirty="0">
                <a:ea typeface="ＭＳ Ｐゴシック" charset="0"/>
                <a:cs typeface="ＭＳ Ｐゴシック" charset="0"/>
              </a:rPr>
              <a:t>At T</a:t>
            </a:r>
            <a:r>
              <a:rPr lang="en-US" sz="2400" baseline="-25000" dirty="0">
                <a:ea typeface="ＭＳ Ｐゴシック" charset="0"/>
                <a:cs typeface="ＭＳ Ｐゴシック" charset="0"/>
              </a:rPr>
              <a:t>1</a:t>
            </a:r>
            <a:r>
              <a:rPr lang="en-US" sz="2400" dirty="0">
                <a:ea typeface="ＭＳ Ｐゴシック" charset="0"/>
                <a:cs typeface="ＭＳ Ｐゴシック" charset="0"/>
              </a:rPr>
              <a:t>, regardless of the asset price, we sell it for 120 and use 115 to pay back the loan, leaving a riskless profit of 5.  Note, we earn the profit of 5 without spending anything.</a:t>
            </a:r>
          </a:p>
          <a:p>
            <a:pPr marL="474663" indent="-474663" eaLnBrk="1" hangingPunct="1">
              <a:lnSpc>
                <a:spcPct val="80000"/>
              </a:lnSpc>
              <a:defRPr/>
            </a:pPr>
            <a:r>
              <a:rPr lang="en-US" sz="2400" dirty="0">
                <a:ea typeface="ＭＳ Ｐゴシック" charset="0"/>
                <a:cs typeface="ＭＳ Ｐゴシック" charset="0"/>
              </a:rPr>
              <a:t>If F was too </a:t>
            </a:r>
            <a:r>
              <a:rPr lang="en-US" sz="2400" i="1" dirty="0">
                <a:ea typeface="ＭＳ Ｐゴシック" charset="0"/>
                <a:cs typeface="ＭＳ Ｐゴシック" charset="0"/>
              </a:rPr>
              <a:t>low</a:t>
            </a:r>
            <a:r>
              <a:rPr lang="en-US" sz="2400" dirty="0">
                <a:ea typeface="ＭＳ Ｐゴシック" charset="0"/>
                <a:cs typeface="ＭＳ Ｐゴシック" charset="0"/>
              </a:rPr>
              <a:t>, we would enter into a F contract to </a:t>
            </a:r>
            <a:r>
              <a:rPr lang="en-US" sz="2400" i="1" dirty="0">
                <a:ea typeface="ＭＳ Ｐゴシック" charset="0"/>
                <a:cs typeface="ＭＳ Ｐゴシック" charset="0"/>
              </a:rPr>
              <a:t>buy </a:t>
            </a:r>
            <a:r>
              <a:rPr lang="en-US" sz="2400" dirty="0">
                <a:ea typeface="ＭＳ Ｐゴシック" charset="0"/>
                <a:cs typeface="ＭＳ Ｐゴシック" charset="0"/>
              </a:rPr>
              <a:t>the asset and then </a:t>
            </a:r>
            <a:r>
              <a:rPr lang="en-US" sz="2400" i="1" dirty="0">
                <a:ea typeface="ＭＳ Ｐゴシック" charset="0"/>
                <a:cs typeface="ＭＳ Ｐゴシック" charset="0"/>
              </a:rPr>
              <a:t>short </a:t>
            </a:r>
            <a:r>
              <a:rPr lang="en-US" sz="2400" dirty="0">
                <a:ea typeface="ＭＳ Ｐゴシック" charset="0"/>
                <a:cs typeface="ＭＳ Ｐゴシック" charset="0"/>
              </a:rPr>
              <a:t>the asset for 100 and </a:t>
            </a:r>
            <a:r>
              <a:rPr lang="en-US" sz="2400" i="1" dirty="0">
                <a:ea typeface="ＭＳ Ｐゴシック" charset="0"/>
                <a:cs typeface="ＭＳ Ｐゴシック" charset="0"/>
              </a:rPr>
              <a:t>lend </a:t>
            </a:r>
            <a:r>
              <a:rPr lang="en-US" sz="2400" dirty="0">
                <a:ea typeface="ＭＳ Ｐゴシック" charset="0"/>
                <a:cs typeface="ＭＳ Ｐゴシック" charset="0"/>
              </a:rPr>
              <a:t>the short proceeds.  At T</a:t>
            </a:r>
            <a:r>
              <a:rPr lang="en-US" sz="2400" baseline="-25000" dirty="0">
                <a:ea typeface="ＭＳ Ｐゴシック" charset="0"/>
                <a:cs typeface="ＭＳ Ｐゴシック" charset="0"/>
              </a:rPr>
              <a:t>1</a:t>
            </a:r>
            <a:r>
              <a:rPr lang="en-US" sz="2400" dirty="0">
                <a:ea typeface="ＭＳ Ｐゴシック" charset="0"/>
                <a:cs typeface="ＭＳ Ｐゴシック" charset="0"/>
              </a:rPr>
              <a:t>, our lending would grow to 115, and we would use 105 to purchase the asset under the F, deliver it to the person from whom it was borrowed, and pocket 10.</a:t>
            </a:r>
            <a:endParaRPr lang="en-US" sz="2000" dirty="0">
              <a:ea typeface="ＭＳ Ｐゴシック" charset="0"/>
              <a:cs typeface="ＭＳ Ｐゴシック" charset="0"/>
            </a:endParaRPr>
          </a:p>
        </p:txBody>
      </p:sp>
      <p:sp>
        <p:nvSpPr>
          <p:cNvPr id="26628"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Taking Advantage of Mispricing</a:t>
            </a:r>
          </a:p>
        </p:txBody>
      </p:sp>
      <p:sp>
        <p:nvSpPr>
          <p:cNvPr id="26627"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0839D08-435E-AC41-BDB7-BC7920C60455}" type="slidenum">
              <a:rPr lang="en-US">
                <a:latin typeface="Calibri" panose="020F0502020204030204" pitchFamily="34" charset="0"/>
              </a:rPr>
              <a:pPr eaLnBrk="1" hangingPunct="1"/>
              <a:t>20</a:t>
            </a:fld>
            <a:endParaRPr lang="en-US" dirty="0">
              <a:latin typeface="Calibri" panose="020F0502020204030204" pitchFamily="34" charset="0"/>
            </a:endParaRPr>
          </a:p>
        </p:txBody>
      </p:sp>
      <p:sp>
        <p:nvSpPr>
          <p:cNvPr id="26626"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marL="228600" indent="-228600" algn="just" eaLnBrk="1" hangingPunct="1">
              <a:lnSpc>
                <a:spcPct val="80000"/>
              </a:lnSpc>
            </a:pPr>
            <a:r>
              <a:rPr lang="en-US" sz="2800" dirty="0">
                <a:latin typeface="Calibri" panose="020F0502020204030204" pitchFamily="34" charset="0"/>
                <a:ea typeface="ＭＳ Ｐゴシック" charset="0"/>
                <a:cs typeface="ＭＳ Ｐゴシック" charset="0"/>
              </a:rPr>
              <a:t>Under forward-spot parity relationship, a long forward contract gives the same economic exposure and payoff as borrowing and purchasing the underlying asset:</a:t>
            </a:r>
          </a:p>
          <a:p>
            <a:pPr marL="855663" lvl="1" indent="-474663" algn="just" eaLnBrk="1" hangingPunct="1">
              <a:lnSpc>
                <a:spcPct val="80000"/>
              </a:lnSpc>
            </a:pPr>
            <a:r>
              <a:rPr lang="en-US" sz="2400" dirty="0">
                <a:latin typeface="Calibri" panose="020F0502020204030204" pitchFamily="34" charset="0"/>
                <a:ea typeface="ＭＳ Ｐゴシック" charset="0"/>
              </a:rPr>
              <a:t>F (Long)  = Asset (Long) + Borrowing</a:t>
            </a:r>
          </a:p>
          <a:p>
            <a:pPr marL="228600" indent="-228600" algn="just" eaLnBrk="1" hangingPunct="1">
              <a:lnSpc>
                <a:spcPct val="80000"/>
              </a:lnSpc>
            </a:pPr>
            <a:endParaRPr lang="en-US" sz="2800" dirty="0">
              <a:latin typeface="Calibri" panose="020F0502020204030204" pitchFamily="34" charset="0"/>
              <a:ea typeface="ＭＳ Ｐゴシック" charset="0"/>
              <a:cs typeface="ＭＳ Ｐゴシック" charset="0"/>
            </a:endParaRPr>
          </a:p>
          <a:p>
            <a:pPr marL="228600" indent="-228600" algn="just" eaLnBrk="1" hangingPunct="1">
              <a:lnSpc>
                <a:spcPct val="80000"/>
              </a:lnSpc>
            </a:pPr>
            <a:r>
              <a:rPr lang="en-US" sz="2800" dirty="0">
                <a:latin typeface="Calibri" panose="020F0502020204030204" pitchFamily="34" charset="0"/>
                <a:ea typeface="ＭＳ Ｐゴシック" charset="0"/>
                <a:cs typeface="ＭＳ Ｐゴシック" charset="0"/>
              </a:rPr>
              <a:t>The following slides illustrate how a combination of any two components can create the same economic exposure and payoffs of the remaining one.  For example: Asset (Long) = F (Long) + Lending</a:t>
            </a:r>
          </a:p>
          <a:p>
            <a:pPr marL="228600" indent="-228600" algn="just" eaLnBrk="1" hangingPunct="1">
              <a:lnSpc>
                <a:spcPct val="80000"/>
              </a:lnSpc>
            </a:pPr>
            <a:endParaRPr lang="en-US" sz="2800" dirty="0">
              <a:latin typeface="Calibri" panose="020F0502020204030204" pitchFamily="34" charset="0"/>
              <a:ea typeface="ＭＳ Ｐゴシック" charset="0"/>
              <a:cs typeface="ＭＳ Ｐゴシック" charset="0"/>
            </a:endParaRPr>
          </a:p>
          <a:p>
            <a:pPr marL="228600" indent="-228600" algn="just" eaLnBrk="1" hangingPunct="1">
              <a:lnSpc>
                <a:spcPct val="80000"/>
              </a:lnSpc>
            </a:pPr>
            <a:r>
              <a:rPr lang="en-US" sz="2800" dirty="0">
                <a:latin typeface="Calibri" panose="020F0502020204030204" pitchFamily="34" charset="0"/>
                <a:ea typeface="ＭＳ Ｐゴシック" charset="0"/>
                <a:cs typeface="ＭＳ Ｐゴシック" charset="0"/>
              </a:rPr>
              <a:t>This quality of derivatives presents challenges for regulatory regimes, such as accounting, tax, and securities.  For example, the tax treatment of a long forward is </a:t>
            </a:r>
            <a:r>
              <a:rPr lang="en-US" sz="2800" i="1" dirty="0">
                <a:latin typeface="Calibri" panose="020F0502020204030204" pitchFamily="34" charset="0"/>
                <a:ea typeface="ＭＳ Ｐゴシック" charset="0"/>
                <a:cs typeface="ＭＳ Ｐゴシック" charset="0"/>
              </a:rPr>
              <a:t>not</a:t>
            </a:r>
            <a:r>
              <a:rPr lang="en-US" sz="2800" dirty="0">
                <a:latin typeface="Calibri" panose="020F0502020204030204" pitchFamily="34" charset="0"/>
                <a:ea typeface="ＭＳ Ｐゴシック" charset="0"/>
                <a:cs typeface="ＭＳ Ｐゴシック" charset="0"/>
              </a:rPr>
              <a:t> identical to that of borrowing to purchase the underlying asset.  </a:t>
            </a:r>
          </a:p>
        </p:txBody>
      </p:sp>
      <p:sp>
        <p:nvSpPr>
          <p:cNvPr id="24580" name="Rectangle 2"/>
          <p:cNvSpPr>
            <a:spLocks noGrp="1" noChangeArrowheads="1"/>
          </p:cNvSpPr>
          <p:nvPr>
            <p:ph type="title"/>
          </p:nvPr>
        </p:nvSpPr>
        <p:spPr/>
        <p:txBody>
          <a:bodyPr/>
          <a:lstStyle/>
          <a:p>
            <a:r>
              <a:rPr lang="en-US" b="1" dirty="0">
                <a:latin typeface="Calibri" panose="020F0502020204030204" pitchFamily="34" charset="0"/>
                <a:ea typeface="ＭＳ Ｐゴシック" charset="0"/>
                <a:cs typeface="ＭＳ Ｐゴシック" charset="0"/>
              </a:rPr>
              <a:t>Derivatives and Regulatory Arbitrage</a:t>
            </a:r>
          </a:p>
        </p:txBody>
      </p:sp>
      <p:sp>
        <p:nvSpPr>
          <p:cNvPr id="24579"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F842D61-675E-A349-B3A7-FBEBA6DF8FCF}" type="slidenum">
              <a:rPr lang="en-US">
                <a:latin typeface="Calibri" panose="020F0502020204030204" pitchFamily="34" charset="0"/>
              </a:rPr>
              <a:pPr eaLnBrk="1" hangingPunct="1"/>
              <a:t>21</a:t>
            </a:fld>
            <a:endParaRPr lang="en-US" dirty="0">
              <a:latin typeface="Calibri" panose="020F0502020204030204" pitchFamily="34" charset="0"/>
            </a:endParaRPr>
          </a:p>
        </p:txBody>
      </p:sp>
      <p:sp>
        <p:nvSpPr>
          <p:cNvPr id="24578"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6" name="Rectangle 30"/>
          <p:cNvSpPr>
            <a:spLocks noGrp="1" noChangeArrowheads="1"/>
          </p:cNvSpPr>
          <p:nvPr>
            <p:ph type="title"/>
          </p:nvPr>
        </p:nvSpPr>
        <p:spPr>
          <a:noFill/>
        </p:spPr>
        <p:txBody>
          <a:bodyPr lIns="92075" tIns="46038" rIns="92075" bIns="46038"/>
          <a:lstStyle/>
          <a:p>
            <a:pPr eaLnBrk="1" hangingPunct="1"/>
            <a:r>
              <a:rPr lang="en-US" b="1" i="1" dirty="0">
                <a:latin typeface="Calibri" panose="020F0502020204030204" pitchFamily="34" charset="0"/>
                <a:ea typeface="ＭＳ Ｐゴシック" charset="0"/>
                <a:cs typeface="ＭＳ Ｐゴシック" charset="0"/>
              </a:rPr>
              <a:t>Synthetic</a:t>
            </a:r>
            <a:r>
              <a:rPr lang="en-US" b="1" dirty="0">
                <a:latin typeface="Calibri" panose="020F0502020204030204" pitchFamily="34" charset="0"/>
                <a:ea typeface="ＭＳ Ｐゴシック" charset="0"/>
                <a:cs typeface="ＭＳ Ｐゴシック" charset="0"/>
              </a:rPr>
              <a:t> </a:t>
            </a:r>
            <a:r>
              <a:rPr lang="en-US" b="1" dirty="0">
                <a:solidFill>
                  <a:srgbClr val="FF0000"/>
                </a:solidFill>
                <a:latin typeface="Calibri" panose="020F0502020204030204" pitchFamily="34" charset="0"/>
                <a:ea typeface="ＭＳ Ｐゴシック" charset="0"/>
                <a:cs typeface="ＭＳ Ｐゴシック" charset="0"/>
              </a:rPr>
              <a:t>Forward</a:t>
            </a:r>
            <a:r>
              <a:rPr lang="en-US" b="1" dirty="0">
                <a:latin typeface="Calibri" panose="020F0502020204030204" pitchFamily="34" charset="0"/>
                <a:ea typeface="ＭＳ Ｐゴシック" charset="0"/>
                <a:cs typeface="ＭＳ Ｐゴシック" charset="0"/>
              </a:rPr>
              <a:t>: ASSET + </a:t>
            </a:r>
            <a:r>
              <a:rPr lang="en-US" b="1" dirty="0">
                <a:solidFill>
                  <a:srgbClr val="9900CC"/>
                </a:solidFill>
                <a:latin typeface="Calibri" panose="020F0502020204030204" pitchFamily="34" charset="0"/>
                <a:ea typeface="ＭＳ Ｐゴシック" charset="0"/>
                <a:cs typeface="ＭＳ Ｐゴシック" charset="0"/>
              </a:rPr>
              <a:t>BORROWING </a:t>
            </a:r>
            <a:r>
              <a:rPr lang="en-US" b="1" dirty="0">
                <a:solidFill>
                  <a:schemeClr val="tx1"/>
                </a:solidFill>
                <a:latin typeface="Calibri" panose="020F0502020204030204" pitchFamily="34" charset="0"/>
                <a:ea typeface="ＭＳ Ｐゴシック" charset="0"/>
                <a:cs typeface="ＭＳ Ｐゴシック" charset="0"/>
              </a:rPr>
              <a:t>(F = A + B)</a:t>
            </a:r>
            <a:endParaRPr lang="en-US" b="1" dirty="0">
              <a:solidFill>
                <a:srgbClr val="9900CC"/>
              </a:solidFill>
              <a:latin typeface="Calibri" panose="020F0502020204030204" pitchFamily="34" charset="0"/>
              <a:ea typeface="ＭＳ Ｐゴシック" charset="0"/>
              <a:cs typeface="ＭＳ Ｐゴシック" charset="0"/>
            </a:endParaRPr>
          </a:p>
        </p:txBody>
      </p:sp>
      <p:sp>
        <p:nvSpPr>
          <p:cNvPr id="20483"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A9DB6A1-BB93-0D4A-B5A4-40876C821F3F}" type="slidenum">
              <a:rPr lang="en-US">
                <a:latin typeface="Calibri" panose="020F0502020204030204" pitchFamily="34" charset="0"/>
              </a:rPr>
              <a:pPr eaLnBrk="1" hangingPunct="1"/>
              <a:t>22</a:t>
            </a:fld>
            <a:endParaRPr lang="en-US" dirty="0">
              <a:latin typeface="Calibri" panose="020F0502020204030204" pitchFamily="34" charset="0"/>
            </a:endParaRPr>
          </a:p>
        </p:txBody>
      </p:sp>
      <p:sp>
        <p:nvSpPr>
          <p:cNvPr id="20482" name="Footer Placeholder 1"/>
          <p:cNvSpPr>
            <a:spLocks noGrp="1"/>
          </p:cNvSpPr>
          <p:nvPr>
            <p:ph type="ftr" sz="quarter" idx="11"/>
          </p:nvPr>
        </p:nvSpPr>
        <p:spPr>
          <a:xfrm>
            <a:off x="3111200" y="6449203"/>
            <a:ext cx="28956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20484"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20485" name="Line 4"/>
          <p:cNvSpPr>
            <a:spLocks noChangeShapeType="1"/>
          </p:cNvSpPr>
          <p:nvPr/>
        </p:nvSpPr>
        <p:spPr bwMode="auto">
          <a:xfrm flipV="1">
            <a:off x="5791200" y="3505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486" name="Line 5"/>
          <p:cNvSpPr>
            <a:spLocks noChangeShapeType="1"/>
          </p:cNvSpPr>
          <p:nvPr/>
        </p:nvSpPr>
        <p:spPr bwMode="auto">
          <a:xfrm flipV="1">
            <a:off x="7010400" y="3505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487" name="Line 6"/>
          <p:cNvSpPr>
            <a:spLocks noChangeShapeType="1"/>
          </p:cNvSpPr>
          <p:nvPr/>
        </p:nvSpPr>
        <p:spPr bwMode="auto">
          <a:xfrm flipV="1">
            <a:off x="3352800" y="3505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488" name="Line 7"/>
          <p:cNvSpPr>
            <a:spLocks noChangeShapeType="1"/>
          </p:cNvSpPr>
          <p:nvPr/>
        </p:nvSpPr>
        <p:spPr bwMode="auto">
          <a:xfrm flipV="1">
            <a:off x="2133600" y="3505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489" name="Line 8"/>
          <p:cNvSpPr>
            <a:spLocks noChangeShapeType="1"/>
          </p:cNvSpPr>
          <p:nvPr/>
        </p:nvSpPr>
        <p:spPr bwMode="auto">
          <a:xfrm>
            <a:off x="4572000" y="23622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490" name="Line 9"/>
          <p:cNvSpPr>
            <a:spLocks noChangeShapeType="1"/>
          </p:cNvSpPr>
          <p:nvPr/>
        </p:nvSpPr>
        <p:spPr bwMode="auto">
          <a:xfrm>
            <a:off x="4572000" y="48006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7626" name="Rectangle 10"/>
          <p:cNvSpPr>
            <a:spLocks noChangeArrowheads="1"/>
          </p:cNvSpPr>
          <p:nvPr/>
        </p:nvSpPr>
        <p:spPr bwMode="auto">
          <a:xfrm>
            <a:off x="1905000" y="32385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67627" name="Rectangle 11"/>
          <p:cNvSpPr>
            <a:spLocks noChangeArrowheads="1"/>
          </p:cNvSpPr>
          <p:nvPr/>
        </p:nvSpPr>
        <p:spPr bwMode="auto">
          <a:xfrm>
            <a:off x="3124200" y="32385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20493" name="Rectangle 12"/>
          <p:cNvSpPr>
            <a:spLocks noChangeArrowheads="1"/>
          </p:cNvSpPr>
          <p:nvPr/>
        </p:nvSpPr>
        <p:spPr bwMode="auto">
          <a:xfrm>
            <a:off x="4610100" y="22288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20494" name="Rectangle 13"/>
          <p:cNvSpPr>
            <a:spLocks noChangeArrowheads="1"/>
          </p:cNvSpPr>
          <p:nvPr/>
        </p:nvSpPr>
        <p:spPr bwMode="auto">
          <a:xfrm>
            <a:off x="5562600" y="32385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0495" name="Rectangle 14"/>
          <p:cNvSpPr>
            <a:spLocks noChangeArrowheads="1"/>
          </p:cNvSpPr>
          <p:nvPr/>
        </p:nvSpPr>
        <p:spPr bwMode="auto">
          <a:xfrm>
            <a:off x="6762750" y="32385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67631" name="Rectangle 15"/>
          <p:cNvSpPr>
            <a:spLocks noChangeArrowheads="1"/>
          </p:cNvSpPr>
          <p:nvPr/>
        </p:nvSpPr>
        <p:spPr bwMode="auto">
          <a:xfrm>
            <a:off x="4610100" y="4648200"/>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20497" name="Line 16"/>
          <p:cNvSpPr>
            <a:spLocks noChangeShapeType="1"/>
          </p:cNvSpPr>
          <p:nvPr/>
        </p:nvSpPr>
        <p:spPr bwMode="auto">
          <a:xfrm>
            <a:off x="933450" y="35814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498" name="Line 17"/>
          <p:cNvSpPr>
            <a:spLocks noChangeShapeType="1"/>
          </p:cNvSpPr>
          <p:nvPr/>
        </p:nvSpPr>
        <p:spPr bwMode="auto">
          <a:xfrm flipV="1">
            <a:off x="4572000" y="13716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nvGrpSpPr>
          <p:cNvPr id="2" name="Group 18"/>
          <p:cNvGrpSpPr>
            <a:grpSpLocks/>
          </p:cNvGrpSpPr>
          <p:nvPr/>
        </p:nvGrpSpPr>
        <p:grpSpPr bwMode="auto">
          <a:xfrm>
            <a:off x="1066800" y="4265613"/>
            <a:ext cx="7010400" cy="339725"/>
            <a:chOff x="672" y="3263"/>
            <a:chExt cx="4416" cy="214"/>
          </a:xfrm>
        </p:grpSpPr>
        <p:sp>
          <p:nvSpPr>
            <p:cNvPr id="20511" name="Line 19"/>
            <p:cNvSpPr>
              <a:spLocks noChangeShapeType="1"/>
            </p:cNvSpPr>
            <p:nvPr/>
          </p:nvSpPr>
          <p:spPr bwMode="auto">
            <a:xfrm>
              <a:off x="672" y="3264"/>
              <a:ext cx="4416" cy="0"/>
            </a:xfrm>
            <a:prstGeom prst="line">
              <a:avLst/>
            </a:prstGeom>
            <a:noFill/>
            <a:ln w="25399">
              <a:solidFill>
                <a:srgbClr val="9900CC"/>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512" name="Rectangle 20"/>
            <p:cNvSpPr>
              <a:spLocks noChangeArrowheads="1"/>
            </p:cNvSpPr>
            <p:nvPr/>
          </p:nvSpPr>
          <p:spPr bwMode="auto">
            <a:xfrm>
              <a:off x="3974" y="3263"/>
              <a:ext cx="679"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9900CC"/>
                  </a:solidFill>
                  <a:latin typeface="Calibri" panose="020F0502020204030204" pitchFamily="34" charset="0"/>
                </a:rPr>
                <a:t>Borrowing</a:t>
              </a:r>
              <a:endParaRPr lang="en-US" sz="1600" b="1" dirty="0">
                <a:latin typeface="Calibri" panose="020F0502020204030204" pitchFamily="34" charset="0"/>
              </a:endParaRPr>
            </a:p>
          </p:txBody>
        </p:sp>
      </p:grpSp>
      <p:grpSp>
        <p:nvGrpSpPr>
          <p:cNvPr id="3" name="Group 21"/>
          <p:cNvGrpSpPr>
            <a:grpSpLocks/>
          </p:cNvGrpSpPr>
          <p:nvPr/>
        </p:nvGrpSpPr>
        <p:grpSpPr bwMode="auto">
          <a:xfrm>
            <a:off x="3048000" y="1219200"/>
            <a:ext cx="3886200" cy="3886200"/>
            <a:chOff x="1920" y="1344"/>
            <a:chExt cx="2448" cy="2448"/>
          </a:xfrm>
        </p:grpSpPr>
        <p:sp>
          <p:nvSpPr>
            <p:cNvPr id="20509" name="Line 22"/>
            <p:cNvSpPr>
              <a:spLocks noChangeShapeType="1"/>
            </p:cNvSpPr>
            <p:nvPr/>
          </p:nvSpPr>
          <p:spPr bwMode="auto">
            <a:xfrm flipH="1">
              <a:off x="1920" y="1344"/>
              <a:ext cx="2448" cy="2448"/>
            </a:xfrm>
            <a:prstGeom prst="line">
              <a:avLst/>
            </a:prstGeom>
            <a:noFill/>
            <a:ln w="25399">
              <a:solidFill>
                <a:schemeClr val="tx2"/>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510" name="Rectangle 23"/>
            <p:cNvSpPr>
              <a:spLocks noChangeArrowheads="1"/>
            </p:cNvSpPr>
            <p:nvPr/>
          </p:nvSpPr>
          <p:spPr bwMode="auto">
            <a:xfrm>
              <a:off x="3350" y="1439"/>
              <a:ext cx="640"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latin typeface="Calibri" panose="020F0502020204030204" pitchFamily="34" charset="0"/>
                </a:rPr>
                <a:t>Buy Asset</a:t>
              </a:r>
              <a:endParaRPr lang="en-US" sz="1600" b="1" dirty="0">
                <a:latin typeface="Calibri" panose="020F0502020204030204" pitchFamily="34" charset="0"/>
              </a:endParaRPr>
            </a:p>
          </p:txBody>
        </p:sp>
      </p:grpSp>
      <p:sp>
        <p:nvSpPr>
          <p:cNvPr id="367641" name="Line 25"/>
          <p:cNvSpPr>
            <a:spLocks noChangeShapeType="1"/>
          </p:cNvSpPr>
          <p:nvPr/>
        </p:nvSpPr>
        <p:spPr bwMode="auto">
          <a:xfrm flipH="1">
            <a:off x="3875088" y="1617663"/>
            <a:ext cx="3448050" cy="3448050"/>
          </a:xfrm>
          <a:prstGeom prst="line">
            <a:avLst/>
          </a:prstGeom>
          <a:noFill/>
          <a:ln w="50799">
            <a:solidFill>
              <a:schemeClr val="accent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0502" name="Rectangle 26"/>
          <p:cNvSpPr>
            <a:spLocks noChangeArrowheads="1"/>
          </p:cNvSpPr>
          <p:nvPr/>
        </p:nvSpPr>
        <p:spPr bwMode="auto">
          <a:xfrm>
            <a:off x="1650521" y="5951802"/>
            <a:ext cx="6313488" cy="346075"/>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lIns="92075" tIns="46038" rIns="92075" bIns="46038">
            <a:spAutoFit/>
          </a:bodyPr>
          <a:lstStyle/>
          <a:p>
            <a:pPr eaLnBrk="0" hangingPunct="0"/>
            <a:r>
              <a:rPr lang="en-US" sz="1600" b="1" dirty="0">
                <a:latin typeface="Calibri" panose="020F0502020204030204" pitchFamily="34" charset="0"/>
              </a:rPr>
              <a:t>Forward  Contract  Value at Inception = </a:t>
            </a:r>
            <a:r>
              <a:rPr lang="en-US" sz="1600" b="1" dirty="0">
                <a:solidFill>
                  <a:schemeClr val="tx2"/>
                </a:solidFill>
                <a:latin typeface="Calibri" panose="020F0502020204030204" pitchFamily="34" charset="0"/>
              </a:rPr>
              <a:t>$100</a:t>
            </a:r>
            <a:r>
              <a:rPr lang="en-US" sz="1600" b="1" dirty="0">
                <a:latin typeface="Calibri" panose="020F0502020204030204" pitchFamily="34" charset="0"/>
              </a:rPr>
              <a:t> - </a:t>
            </a:r>
            <a:r>
              <a:rPr lang="en-US" sz="1600" b="1" dirty="0">
                <a:solidFill>
                  <a:srgbClr val="9900CC"/>
                </a:solidFill>
                <a:latin typeface="Calibri" panose="020F0502020204030204" pitchFamily="34" charset="0"/>
              </a:rPr>
              <a:t>($115/1.15)</a:t>
            </a:r>
            <a:r>
              <a:rPr lang="en-US" sz="1600" b="1" baseline="40000" dirty="0">
                <a:latin typeface="Calibri" panose="020F0502020204030204" pitchFamily="34" charset="0"/>
              </a:rPr>
              <a:t>1 </a:t>
            </a:r>
            <a:r>
              <a:rPr lang="en-US" sz="1600" b="1" dirty="0">
                <a:latin typeface="Calibri" panose="020F0502020204030204" pitchFamily="34" charset="0"/>
              </a:rPr>
              <a:t> </a:t>
            </a:r>
            <a:r>
              <a:rPr lang="en-US" sz="1600" b="1" dirty="0">
                <a:solidFill>
                  <a:schemeClr val="hlink"/>
                </a:solidFill>
                <a:latin typeface="Calibri" panose="020F0502020204030204" pitchFamily="34" charset="0"/>
              </a:rPr>
              <a:t>= $0</a:t>
            </a:r>
            <a:endParaRPr lang="en-US" sz="1600" b="1" baseline="40000" dirty="0">
              <a:solidFill>
                <a:schemeClr val="hlink"/>
              </a:solidFill>
              <a:latin typeface="Calibri" panose="020F0502020204030204" pitchFamily="34" charset="0"/>
            </a:endParaRPr>
          </a:p>
        </p:txBody>
      </p:sp>
      <p:sp>
        <p:nvSpPr>
          <p:cNvPr id="367643" name="Rectangle 27"/>
          <p:cNvSpPr>
            <a:spLocks noChangeArrowheads="1"/>
          </p:cNvSpPr>
          <p:nvPr/>
        </p:nvSpPr>
        <p:spPr bwMode="auto">
          <a:xfrm>
            <a:off x="6792913" y="2111375"/>
            <a:ext cx="1733488" cy="339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hlink"/>
                </a:solidFill>
                <a:latin typeface="Calibri" panose="020F0502020204030204" pitchFamily="34" charset="0"/>
              </a:rPr>
              <a:t>Synthetic Forward</a:t>
            </a:r>
          </a:p>
        </p:txBody>
      </p:sp>
      <p:sp>
        <p:nvSpPr>
          <p:cNvPr id="20504" name="Rectangle 28"/>
          <p:cNvSpPr>
            <a:spLocks noChangeArrowheads="1"/>
          </p:cNvSpPr>
          <p:nvPr/>
        </p:nvSpPr>
        <p:spPr bwMode="auto">
          <a:xfrm>
            <a:off x="4267200" y="5628614"/>
            <a:ext cx="6651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20505" name="Rectangle 29"/>
          <p:cNvSpPr>
            <a:spLocks noChangeArrowheads="1"/>
          </p:cNvSpPr>
          <p:nvPr/>
        </p:nvSpPr>
        <p:spPr bwMode="auto">
          <a:xfrm>
            <a:off x="4186238" y="10477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20507" name="Rectangle 31"/>
          <p:cNvSpPr>
            <a:spLocks noChangeArrowheads="1"/>
          </p:cNvSpPr>
          <p:nvPr/>
        </p:nvSpPr>
        <p:spPr bwMode="auto">
          <a:xfrm>
            <a:off x="304800" y="762000"/>
            <a:ext cx="13716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1+ d = 1.00  </a:t>
            </a:r>
          </a:p>
        </p:txBody>
      </p:sp>
      <p:sp>
        <p:nvSpPr>
          <p:cNvPr id="20508" name="Rectangle 20"/>
          <p:cNvSpPr>
            <a:spLocks noChangeArrowheads="1"/>
          </p:cNvSpPr>
          <p:nvPr/>
        </p:nvSpPr>
        <p:spPr bwMode="auto">
          <a:xfrm>
            <a:off x="5181600" y="5029200"/>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1226"/>
                                        </p:tgtEl>
                                        <p:attrNameLst>
                                          <p:attrName>style.visibility</p:attrName>
                                        </p:attrNameLst>
                                      </p:cBhvr>
                                      <p:to>
                                        <p:strVal val="visible"/>
                                      </p:to>
                                    </p:set>
                                    <p:animEffect transition="in" filter="fade">
                                      <p:cBhvr>
                                        <p:cTn id="7" dur="2000"/>
                                        <p:tgtEl>
                                          <p:spTgt spid="51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67641"/>
                                        </p:tgtEl>
                                        <p:attrNameLst>
                                          <p:attrName>style.visibility</p:attrName>
                                        </p:attrNameLst>
                                      </p:cBhvr>
                                      <p:to>
                                        <p:strVal val="visible"/>
                                      </p:to>
                                    </p:set>
                                    <p:anim calcmode="lin" valueType="num">
                                      <p:cBhvr additive="base">
                                        <p:cTn id="20" dur="500" fill="hold"/>
                                        <p:tgtEl>
                                          <p:spTgt spid="367641"/>
                                        </p:tgtEl>
                                        <p:attrNameLst>
                                          <p:attrName>ppt_x</p:attrName>
                                        </p:attrNameLst>
                                      </p:cBhvr>
                                      <p:tavLst>
                                        <p:tav tm="0">
                                          <p:val>
                                            <p:strVal val="#ppt_x"/>
                                          </p:val>
                                        </p:tav>
                                        <p:tav tm="100000">
                                          <p:val>
                                            <p:strVal val="#ppt_x"/>
                                          </p:val>
                                        </p:tav>
                                      </p:tavLst>
                                    </p:anim>
                                    <p:anim calcmode="lin" valueType="num">
                                      <p:cBhvr additive="base">
                                        <p:cTn id="21" dur="500" fill="hold"/>
                                        <p:tgtEl>
                                          <p:spTgt spid="36764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18"/>
                                            </p:cond>
                                          </p:stCondLst>
                                          <p:endCondLst>
                                            <p:cond evt="onStopAudio" delay="0">
                                              <p:tgtEl>
                                                <p:sldTgt/>
                                              </p:tgtEl>
                                            </p:cond>
                                          </p:endCondLst>
                                        </p:cTn>
                                        <p:tgtEl>
                                          <p:sndTgt r:embed="rId3" name="Drum Roll"/>
                                        </p:tgtEl>
                                      </p:cMediaNode>
                                    </p:audio>
                                  </p:subTnLst>
                                </p:cTn>
                              </p:par>
                              <p:par>
                                <p:cTn id="22" presetID="2" presetClass="entr" presetSubtype="4" fill="hold" grpId="0" nodeType="withEffect">
                                  <p:stCondLst>
                                    <p:cond delay="0"/>
                                  </p:stCondLst>
                                  <p:childTnLst>
                                    <p:set>
                                      <p:cBhvr>
                                        <p:cTn id="23" dur="1" fill="hold">
                                          <p:stCondLst>
                                            <p:cond delay="0"/>
                                          </p:stCondLst>
                                        </p:cTn>
                                        <p:tgtEl>
                                          <p:spTgt spid="367643"/>
                                        </p:tgtEl>
                                        <p:attrNameLst>
                                          <p:attrName>style.visibility</p:attrName>
                                        </p:attrNameLst>
                                      </p:cBhvr>
                                      <p:to>
                                        <p:strVal val="visible"/>
                                      </p:to>
                                    </p:set>
                                    <p:anim calcmode="lin" valueType="num">
                                      <p:cBhvr additive="base">
                                        <p:cTn id="24" dur="500" fill="hold"/>
                                        <p:tgtEl>
                                          <p:spTgt spid="367643"/>
                                        </p:tgtEl>
                                        <p:attrNameLst>
                                          <p:attrName>ppt_x</p:attrName>
                                        </p:attrNameLst>
                                      </p:cBhvr>
                                      <p:tavLst>
                                        <p:tav tm="0">
                                          <p:val>
                                            <p:strVal val="#ppt_x"/>
                                          </p:val>
                                        </p:tav>
                                        <p:tav tm="100000">
                                          <p:val>
                                            <p:strVal val="#ppt_x"/>
                                          </p:val>
                                        </p:tav>
                                      </p:tavLst>
                                    </p:anim>
                                    <p:anim calcmode="lin" valueType="num">
                                      <p:cBhvr additive="base">
                                        <p:cTn id="25" dur="500" fill="hold"/>
                                        <p:tgtEl>
                                          <p:spTgt spid="3676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26" grpId="0"/>
      <p:bldP spid="367641" grpId="0" animBg="1"/>
      <p:bldP spid="367643"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9686" name="Rectangle 22"/>
          <p:cNvSpPr>
            <a:spLocks noGrp="1" noChangeArrowheads="1"/>
          </p:cNvSpPr>
          <p:nvPr>
            <p:ph type="title"/>
          </p:nvPr>
        </p:nvSpPr>
        <p:spPr>
          <a:noFill/>
        </p:spPr>
        <p:txBody>
          <a:bodyPr lIns="92075" tIns="46038" rIns="92075" bIns="46038"/>
          <a:lstStyle/>
          <a:p>
            <a:pPr eaLnBrk="1" hangingPunct="1"/>
            <a:r>
              <a:rPr lang="en-US" b="1" i="1" dirty="0">
                <a:latin typeface="Calibri" panose="020F0502020204030204" pitchFamily="34" charset="0"/>
                <a:ea typeface="ＭＳ Ｐゴシック" charset="0"/>
                <a:cs typeface="ＭＳ Ｐゴシック" charset="0"/>
              </a:rPr>
              <a:t>Synthetic </a:t>
            </a:r>
            <a:r>
              <a:rPr lang="en-US" b="1" dirty="0">
                <a:solidFill>
                  <a:srgbClr val="FF0876"/>
                </a:solidFill>
                <a:latin typeface="Calibri" panose="020F0502020204030204" pitchFamily="34" charset="0"/>
                <a:ea typeface="ＭＳ Ｐゴシック" charset="0"/>
                <a:cs typeface="ＭＳ Ｐゴシック" charset="0"/>
              </a:rPr>
              <a:t>Lending</a:t>
            </a:r>
            <a:r>
              <a:rPr lang="en-US" b="1" dirty="0">
                <a:latin typeface="Calibri" panose="020F0502020204030204" pitchFamily="34" charset="0"/>
                <a:ea typeface="ＭＳ Ｐゴシック" charset="0"/>
                <a:cs typeface="ＭＳ Ｐゴシック" charset="0"/>
              </a:rPr>
              <a:t>:  Long Asset + </a:t>
            </a:r>
            <a:r>
              <a:rPr lang="en-US" b="1" i="1" dirty="0">
                <a:latin typeface="Calibri" panose="020F0502020204030204" pitchFamily="34" charset="0"/>
                <a:ea typeface="ＭＳ Ｐゴシック" charset="0"/>
                <a:cs typeface="ＭＳ Ｐゴシック" charset="0"/>
              </a:rPr>
              <a:t>Sell</a:t>
            </a:r>
            <a:r>
              <a:rPr lang="en-US" b="1" dirty="0">
                <a:latin typeface="Calibri" panose="020F0502020204030204" pitchFamily="34" charset="0"/>
                <a:ea typeface="ＭＳ Ｐゴシック" charset="0"/>
                <a:cs typeface="ＭＳ Ｐゴシック" charset="0"/>
              </a:rPr>
              <a:t> Forward (L = A - F)</a:t>
            </a:r>
          </a:p>
        </p:txBody>
      </p:sp>
      <p:sp>
        <p:nvSpPr>
          <p:cNvPr id="21507"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7C403F3-7754-3A43-BFB5-BBEE0AA5FD6A}" type="slidenum">
              <a:rPr lang="en-US">
                <a:latin typeface="Calibri" panose="020F0502020204030204" pitchFamily="34" charset="0"/>
              </a:rPr>
              <a:pPr eaLnBrk="1" hangingPunct="1"/>
              <a:t>23</a:t>
            </a:fld>
            <a:endParaRPr lang="en-US" dirty="0">
              <a:latin typeface="Calibri" panose="020F0502020204030204" pitchFamily="34" charset="0"/>
            </a:endParaRPr>
          </a:p>
        </p:txBody>
      </p:sp>
      <p:sp>
        <p:nvSpPr>
          <p:cNvPr id="21506"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21508"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21509" name="Line 4"/>
          <p:cNvSpPr>
            <a:spLocks noChangeShapeType="1"/>
          </p:cNvSpPr>
          <p:nvPr/>
        </p:nvSpPr>
        <p:spPr bwMode="auto">
          <a:xfrm flipV="1">
            <a:off x="5791200" y="3962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1510" name="Line 5"/>
          <p:cNvSpPr>
            <a:spLocks noChangeShapeType="1"/>
          </p:cNvSpPr>
          <p:nvPr/>
        </p:nvSpPr>
        <p:spPr bwMode="auto">
          <a:xfrm flipV="1">
            <a:off x="7010400" y="3962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1511" name="Line 6"/>
          <p:cNvSpPr>
            <a:spLocks noChangeShapeType="1"/>
          </p:cNvSpPr>
          <p:nvPr/>
        </p:nvSpPr>
        <p:spPr bwMode="auto">
          <a:xfrm flipV="1">
            <a:off x="3352800" y="3962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1512" name="Line 7"/>
          <p:cNvSpPr>
            <a:spLocks noChangeShapeType="1"/>
          </p:cNvSpPr>
          <p:nvPr/>
        </p:nvSpPr>
        <p:spPr bwMode="auto">
          <a:xfrm flipV="1">
            <a:off x="2133600" y="3962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1513" name="Line 8"/>
          <p:cNvSpPr>
            <a:spLocks noChangeShapeType="1"/>
          </p:cNvSpPr>
          <p:nvPr/>
        </p:nvSpPr>
        <p:spPr bwMode="auto">
          <a:xfrm>
            <a:off x="4572000" y="28194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1514" name="Line 9"/>
          <p:cNvSpPr>
            <a:spLocks noChangeShapeType="1"/>
          </p:cNvSpPr>
          <p:nvPr/>
        </p:nvSpPr>
        <p:spPr bwMode="auto">
          <a:xfrm>
            <a:off x="4572000" y="52578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9674" name="Rectangle 10"/>
          <p:cNvSpPr>
            <a:spLocks noChangeArrowheads="1"/>
          </p:cNvSpPr>
          <p:nvPr/>
        </p:nvSpPr>
        <p:spPr bwMode="auto">
          <a:xfrm>
            <a:off x="1905000" y="36957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69675" name="Rectangle 11"/>
          <p:cNvSpPr>
            <a:spLocks noChangeArrowheads="1"/>
          </p:cNvSpPr>
          <p:nvPr/>
        </p:nvSpPr>
        <p:spPr bwMode="auto">
          <a:xfrm>
            <a:off x="3124200" y="36957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21517" name="Rectangle 12"/>
          <p:cNvSpPr>
            <a:spLocks noChangeArrowheads="1"/>
          </p:cNvSpPr>
          <p:nvPr/>
        </p:nvSpPr>
        <p:spPr bwMode="auto">
          <a:xfrm>
            <a:off x="4610100" y="26860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21518" name="Rectangle 13"/>
          <p:cNvSpPr>
            <a:spLocks noChangeArrowheads="1"/>
          </p:cNvSpPr>
          <p:nvPr/>
        </p:nvSpPr>
        <p:spPr bwMode="auto">
          <a:xfrm>
            <a:off x="5562600" y="36957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1519" name="Rectangle 14"/>
          <p:cNvSpPr>
            <a:spLocks noChangeArrowheads="1"/>
          </p:cNvSpPr>
          <p:nvPr/>
        </p:nvSpPr>
        <p:spPr bwMode="auto">
          <a:xfrm>
            <a:off x="6762750" y="36957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69679" name="Rectangle 15"/>
          <p:cNvSpPr>
            <a:spLocks noChangeArrowheads="1"/>
          </p:cNvSpPr>
          <p:nvPr/>
        </p:nvSpPr>
        <p:spPr bwMode="auto">
          <a:xfrm>
            <a:off x="4610100" y="5105400"/>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21521" name="Line 16"/>
          <p:cNvSpPr>
            <a:spLocks noChangeShapeType="1"/>
          </p:cNvSpPr>
          <p:nvPr/>
        </p:nvSpPr>
        <p:spPr bwMode="auto">
          <a:xfrm>
            <a:off x="933450" y="40386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1522" name="Line 17"/>
          <p:cNvSpPr>
            <a:spLocks noChangeShapeType="1"/>
          </p:cNvSpPr>
          <p:nvPr/>
        </p:nvSpPr>
        <p:spPr bwMode="auto">
          <a:xfrm flipV="1">
            <a:off x="4572000" y="18288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9682" name="Line 18"/>
          <p:cNvSpPr>
            <a:spLocks noChangeShapeType="1"/>
          </p:cNvSpPr>
          <p:nvPr/>
        </p:nvSpPr>
        <p:spPr bwMode="auto">
          <a:xfrm flipH="1" flipV="1">
            <a:off x="3200400" y="1905000"/>
            <a:ext cx="3581400" cy="3352800"/>
          </a:xfrm>
          <a:prstGeom prst="line">
            <a:avLst/>
          </a:prstGeom>
          <a:noFill/>
          <a:ln w="50800">
            <a:solidFill>
              <a:srgbClr val="3399FF"/>
            </a:solidFill>
            <a:prstDash val="dash"/>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1524" name="Rectangle 20"/>
          <p:cNvSpPr>
            <a:spLocks noChangeArrowheads="1"/>
          </p:cNvSpPr>
          <p:nvPr/>
        </p:nvSpPr>
        <p:spPr bwMode="auto">
          <a:xfrm>
            <a:off x="4314435" y="5638800"/>
            <a:ext cx="6651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21525" name="Rectangle 21"/>
          <p:cNvSpPr>
            <a:spLocks noChangeArrowheads="1"/>
          </p:cNvSpPr>
          <p:nvPr/>
        </p:nvSpPr>
        <p:spPr bwMode="auto">
          <a:xfrm>
            <a:off x="4186238" y="15049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21527" name="Rectangle 23"/>
          <p:cNvSpPr>
            <a:spLocks noChangeArrowheads="1"/>
          </p:cNvSpPr>
          <p:nvPr/>
        </p:nvSpPr>
        <p:spPr bwMode="auto">
          <a:xfrm>
            <a:off x="5143500" y="1633538"/>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endParaRPr lang="en-US" sz="2400">
              <a:latin typeface="Times New Roman" charset="0"/>
            </a:endParaRPr>
          </a:p>
        </p:txBody>
      </p:sp>
      <p:sp>
        <p:nvSpPr>
          <p:cNvPr id="369688" name="Line 24"/>
          <p:cNvSpPr>
            <a:spLocks noChangeShapeType="1"/>
          </p:cNvSpPr>
          <p:nvPr/>
        </p:nvSpPr>
        <p:spPr bwMode="auto">
          <a:xfrm flipH="1">
            <a:off x="2971800" y="1828800"/>
            <a:ext cx="3810000" cy="3733800"/>
          </a:xfrm>
          <a:prstGeom prst="line">
            <a:avLst/>
          </a:prstGeom>
          <a:noFill/>
          <a:ln w="50800">
            <a:solidFill>
              <a:srgbClr val="B82A1E"/>
            </a:solidFill>
            <a:prstDash val="sysDot"/>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9689" name="Line 25"/>
          <p:cNvSpPr>
            <a:spLocks noChangeShapeType="1"/>
          </p:cNvSpPr>
          <p:nvPr/>
        </p:nvSpPr>
        <p:spPr bwMode="auto">
          <a:xfrm flipH="1" flipV="1">
            <a:off x="2286000" y="3276600"/>
            <a:ext cx="5867400" cy="0"/>
          </a:xfrm>
          <a:prstGeom prst="line">
            <a:avLst/>
          </a:prstGeom>
          <a:noFill/>
          <a:ln w="50799">
            <a:solidFill>
              <a:schemeClr val="tx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69690" name="Text Box 26"/>
          <p:cNvSpPr txBox="1">
            <a:spLocks noChangeArrowheads="1"/>
          </p:cNvSpPr>
          <p:nvPr/>
        </p:nvSpPr>
        <p:spPr bwMode="auto">
          <a:xfrm>
            <a:off x="6324600" y="1295400"/>
            <a:ext cx="8778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Asset</a:t>
            </a:r>
            <a:endParaRPr lang="en-US" sz="2400">
              <a:latin typeface="Times New Roman" charset="0"/>
            </a:endParaRPr>
          </a:p>
        </p:txBody>
      </p:sp>
      <p:sp>
        <p:nvSpPr>
          <p:cNvPr id="369691" name="Text Box 27"/>
          <p:cNvSpPr txBox="1">
            <a:spLocks noChangeArrowheads="1"/>
          </p:cNvSpPr>
          <p:nvPr/>
        </p:nvSpPr>
        <p:spPr bwMode="auto">
          <a:xfrm>
            <a:off x="2590800" y="1066800"/>
            <a:ext cx="1335088"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Short</a:t>
            </a:r>
          </a:p>
          <a:p>
            <a:r>
              <a:rPr lang="en-US" sz="2400" b="1">
                <a:latin typeface="Times New Roman" charset="0"/>
              </a:rPr>
              <a:t>Forward</a:t>
            </a:r>
          </a:p>
        </p:txBody>
      </p:sp>
      <p:sp>
        <p:nvSpPr>
          <p:cNvPr id="369692" name="Text Box 28"/>
          <p:cNvSpPr txBox="1">
            <a:spLocks noChangeArrowheads="1"/>
          </p:cNvSpPr>
          <p:nvPr/>
        </p:nvSpPr>
        <p:spPr bwMode="auto">
          <a:xfrm>
            <a:off x="6858000" y="2286000"/>
            <a:ext cx="158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Interest 15</a:t>
            </a:r>
          </a:p>
        </p:txBody>
      </p:sp>
      <p:sp>
        <p:nvSpPr>
          <p:cNvPr id="369693" name="Line 29"/>
          <p:cNvSpPr>
            <a:spLocks noChangeShapeType="1"/>
          </p:cNvSpPr>
          <p:nvPr/>
        </p:nvSpPr>
        <p:spPr bwMode="auto">
          <a:xfrm flipH="1">
            <a:off x="6553200" y="2743200"/>
            <a:ext cx="457200" cy="457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1534" name="Rectangle 32"/>
          <p:cNvSpPr>
            <a:spLocks noChangeArrowheads="1"/>
          </p:cNvSpPr>
          <p:nvPr/>
        </p:nvSpPr>
        <p:spPr bwMode="auto">
          <a:xfrm>
            <a:off x="304800" y="914400"/>
            <a:ext cx="13716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1+ d = 1.00  </a:t>
            </a:r>
          </a:p>
        </p:txBody>
      </p:sp>
      <p:sp>
        <p:nvSpPr>
          <p:cNvPr id="21535" name="Rectangle 20"/>
          <p:cNvSpPr>
            <a:spLocks noChangeArrowheads="1"/>
          </p:cNvSpPr>
          <p:nvPr/>
        </p:nvSpPr>
        <p:spPr bwMode="auto">
          <a:xfrm>
            <a:off x="3467100" y="5961153"/>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69686"/>
                                        </p:tgtEl>
                                        <p:attrNameLst>
                                          <p:attrName>style.visibility</p:attrName>
                                        </p:attrNameLst>
                                      </p:cBhvr>
                                      <p:to>
                                        <p:strVal val="visible"/>
                                      </p:to>
                                    </p:set>
                                    <p:animEffect transition="in" filter="fade">
                                      <p:cBhvr>
                                        <p:cTn id="7" dur="2000"/>
                                        <p:tgtEl>
                                          <p:spTgt spid="369686"/>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499"/>
                                          </p:stCondLst>
                                        </p:cTn>
                                        <p:tgtEl>
                                          <p:spTgt spid="36968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369691"/>
                                        </p:tgtEl>
                                        <p:attrNameLst>
                                          <p:attrName>style.visibility</p:attrName>
                                        </p:attrNameLst>
                                      </p:cBhvr>
                                      <p:to>
                                        <p:strVal val="visible"/>
                                      </p:to>
                                    </p:set>
                                    <p:anim calcmode="lin" valueType="num">
                                      <p:cBhvr>
                                        <p:cTn id="15" dur="1000" fill="hold"/>
                                        <p:tgtEl>
                                          <p:spTgt spid="369691"/>
                                        </p:tgtEl>
                                        <p:attrNameLst>
                                          <p:attrName>ppt_w</p:attrName>
                                        </p:attrNameLst>
                                      </p:cBhvr>
                                      <p:tavLst>
                                        <p:tav tm="0">
                                          <p:val>
                                            <p:fltVal val="0"/>
                                          </p:val>
                                        </p:tav>
                                        <p:tav tm="100000">
                                          <p:val>
                                            <p:strVal val="#ppt_w"/>
                                          </p:val>
                                        </p:tav>
                                      </p:tavLst>
                                    </p:anim>
                                    <p:anim calcmode="lin" valueType="num">
                                      <p:cBhvr>
                                        <p:cTn id="16" dur="1000" fill="hold"/>
                                        <p:tgtEl>
                                          <p:spTgt spid="369691"/>
                                        </p:tgtEl>
                                        <p:attrNameLst>
                                          <p:attrName>ppt_h</p:attrName>
                                        </p:attrNameLst>
                                      </p:cBhvr>
                                      <p:tavLst>
                                        <p:tav tm="0">
                                          <p:val>
                                            <p:fltVal val="0"/>
                                          </p:val>
                                        </p:tav>
                                        <p:tav tm="100000">
                                          <p:val>
                                            <p:strVal val="#ppt_h"/>
                                          </p:val>
                                        </p:tav>
                                      </p:tavLst>
                                    </p:anim>
                                    <p:anim calcmode="lin" valueType="num">
                                      <p:cBhvr>
                                        <p:cTn id="17" dur="1000" fill="hold"/>
                                        <p:tgtEl>
                                          <p:spTgt spid="369691"/>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36969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69682"/>
                                        </p:tgtEl>
                                        <p:attrNameLst>
                                          <p:attrName>style.visibility</p:attrName>
                                        </p:attrNameLst>
                                      </p:cBhvr>
                                      <p:to>
                                        <p:strVal val="visible"/>
                                      </p:to>
                                    </p:set>
                                    <p:anim calcmode="lin" valueType="num">
                                      <p:cBhvr additive="base">
                                        <p:cTn id="23" dur="500" fill="hold"/>
                                        <p:tgtEl>
                                          <p:spTgt spid="369682"/>
                                        </p:tgtEl>
                                        <p:attrNameLst>
                                          <p:attrName>ppt_x</p:attrName>
                                        </p:attrNameLst>
                                      </p:cBhvr>
                                      <p:tavLst>
                                        <p:tav tm="0">
                                          <p:val>
                                            <p:strVal val="0-#ppt_w/2"/>
                                          </p:val>
                                        </p:tav>
                                        <p:tav tm="100000">
                                          <p:val>
                                            <p:strVal val="#ppt_x"/>
                                          </p:val>
                                        </p:tav>
                                      </p:tavLst>
                                    </p:anim>
                                    <p:anim calcmode="lin" valueType="num">
                                      <p:cBhvr additive="base">
                                        <p:cTn id="24" dur="500" fill="hold"/>
                                        <p:tgtEl>
                                          <p:spTgt spid="3696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3" name="WHOOSH.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369688"/>
                                        </p:tgtEl>
                                        <p:attrNameLst>
                                          <p:attrName>style.visibility</p:attrName>
                                        </p:attrNameLst>
                                      </p:cBhvr>
                                      <p:to>
                                        <p:strVal val="visible"/>
                                      </p:to>
                                    </p:set>
                                    <p:anim calcmode="lin" valueType="num">
                                      <p:cBhvr additive="base">
                                        <p:cTn id="29" dur="500" fill="hold"/>
                                        <p:tgtEl>
                                          <p:spTgt spid="369688"/>
                                        </p:tgtEl>
                                        <p:attrNameLst>
                                          <p:attrName>ppt_x</p:attrName>
                                        </p:attrNameLst>
                                      </p:cBhvr>
                                      <p:tavLst>
                                        <p:tav tm="0">
                                          <p:val>
                                            <p:strVal val="0-#ppt_w/2"/>
                                          </p:val>
                                        </p:tav>
                                        <p:tav tm="100000">
                                          <p:val>
                                            <p:strVal val="#ppt_x"/>
                                          </p:val>
                                        </p:tav>
                                      </p:tavLst>
                                    </p:anim>
                                    <p:anim calcmode="lin" valueType="num">
                                      <p:cBhvr additive="base">
                                        <p:cTn id="30" dur="500" fill="hold"/>
                                        <p:tgtEl>
                                          <p:spTgt spid="36968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369690"/>
                                        </p:tgtEl>
                                        <p:attrNameLst>
                                          <p:attrName>style.visibility</p:attrName>
                                        </p:attrNameLst>
                                      </p:cBhvr>
                                      <p:to>
                                        <p:strVal val="visible"/>
                                      </p:to>
                                    </p:set>
                                    <p:anim calcmode="lin" valueType="num">
                                      <p:cBhvr additive="base">
                                        <p:cTn id="35" dur="500" fill="hold"/>
                                        <p:tgtEl>
                                          <p:spTgt spid="369690"/>
                                        </p:tgtEl>
                                        <p:attrNameLst>
                                          <p:attrName>ppt_x</p:attrName>
                                        </p:attrNameLst>
                                      </p:cBhvr>
                                      <p:tavLst>
                                        <p:tav tm="0">
                                          <p:val>
                                            <p:strVal val="0-#ppt_w/2"/>
                                          </p:val>
                                        </p:tav>
                                        <p:tav tm="100000">
                                          <p:val>
                                            <p:strVal val="#ppt_x"/>
                                          </p:val>
                                        </p:tav>
                                      </p:tavLst>
                                    </p:anim>
                                    <p:anim calcmode="lin" valueType="num">
                                      <p:cBhvr additive="base">
                                        <p:cTn id="36" dur="500" fill="hold"/>
                                        <p:tgtEl>
                                          <p:spTgt spid="369690"/>
                                        </p:tgtEl>
                                        <p:attrNameLst>
                                          <p:attrName>ppt_y</p:attrName>
                                        </p:attrNameLst>
                                      </p:cBhvr>
                                      <p:tavLst>
                                        <p:tav tm="0">
                                          <p:val>
                                            <p:strVal val="#ppt_y"/>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369689"/>
                                        </p:tgtEl>
                                        <p:attrNameLst>
                                          <p:attrName>style.visibility</p:attrName>
                                        </p:attrNameLst>
                                      </p:cBhvr>
                                      <p:to>
                                        <p:strVal val="visible"/>
                                      </p:to>
                                    </p:set>
                                    <p:anim calcmode="lin" valueType="num">
                                      <p:cBhvr additive="base">
                                        <p:cTn id="41" dur="500" fill="hold"/>
                                        <p:tgtEl>
                                          <p:spTgt spid="369689"/>
                                        </p:tgtEl>
                                        <p:attrNameLst>
                                          <p:attrName>ppt_x</p:attrName>
                                        </p:attrNameLst>
                                      </p:cBhvr>
                                      <p:tavLst>
                                        <p:tav tm="0">
                                          <p:val>
                                            <p:strVal val="#ppt_x"/>
                                          </p:val>
                                        </p:tav>
                                        <p:tav tm="100000">
                                          <p:val>
                                            <p:strVal val="#ppt_x"/>
                                          </p:val>
                                        </p:tav>
                                      </p:tavLst>
                                    </p:anim>
                                    <p:anim calcmode="lin" valueType="num">
                                      <p:cBhvr additive="base">
                                        <p:cTn id="42" dur="500" fill="hold"/>
                                        <p:tgtEl>
                                          <p:spTgt spid="369689"/>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369693"/>
                                        </p:tgtEl>
                                        <p:attrNameLst>
                                          <p:attrName>style.visibility</p:attrName>
                                        </p:attrNameLst>
                                      </p:cBhvr>
                                      <p:to>
                                        <p:strVal val="visible"/>
                                      </p:to>
                                    </p:set>
                                    <p:anim calcmode="lin" valueType="num">
                                      <p:cBhvr additive="base">
                                        <p:cTn id="45" dur="500" fill="hold"/>
                                        <p:tgtEl>
                                          <p:spTgt spid="369693"/>
                                        </p:tgtEl>
                                        <p:attrNameLst>
                                          <p:attrName>ppt_x</p:attrName>
                                        </p:attrNameLst>
                                      </p:cBhvr>
                                      <p:tavLst>
                                        <p:tav tm="0">
                                          <p:val>
                                            <p:strVal val="#ppt_x"/>
                                          </p:val>
                                        </p:tav>
                                        <p:tav tm="100000">
                                          <p:val>
                                            <p:strVal val="#ppt_x"/>
                                          </p:val>
                                        </p:tav>
                                      </p:tavLst>
                                    </p:anim>
                                    <p:anim calcmode="lin" valueType="num">
                                      <p:cBhvr additive="base">
                                        <p:cTn id="46" dur="500" fill="hold"/>
                                        <p:tgtEl>
                                          <p:spTgt spid="369693"/>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69692"/>
                                        </p:tgtEl>
                                        <p:attrNameLst>
                                          <p:attrName>style.visibility</p:attrName>
                                        </p:attrNameLst>
                                      </p:cBhvr>
                                      <p:to>
                                        <p:strVal val="visible"/>
                                      </p:to>
                                    </p:set>
                                    <p:anim calcmode="lin" valueType="num">
                                      <p:cBhvr additive="base">
                                        <p:cTn id="49" dur="500" fill="hold"/>
                                        <p:tgtEl>
                                          <p:spTgt spid="369692"/>
                                        </p:tgtEl>
                                        <p:attrNameLst>
                                          <p:attrName>ppt_x</p:attrName>
                                        </p:attrNameLst>
                                      </p:cBhvr>
                                      <p:tavLst>
                                        <p:tav tm="0">
                                          <p:val>
                                            <p:strVal val="#ppt_x"/>
                                          </p:val>
                                        </p:tav>
                                        <p:tav tm="100000">
                                          <p:val>
                                            <p:strVal val="#ppt_x"/>
                                          </p:val>
                                        </p:tav>
                                      </p:tavLst>
                                    </p:anim>
                                    <p:anim calcmode="lin" valueType="num">
                                      <p:cBhvr additive="base">
                                        <p:cTn id="50" dur="500" fill="hold"/>
                                        <p:tgtEl>
                                          <p:spTgt spid="3696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86" grpId="0" autoUpdateAnimBg="0"/>
      <p:bldP spid="369686" grpId="1"/>
      <p:bldP spid="369682" grpId="0" animBg="1"/>
      <p:bldP spid="369688" grpId="0" animBg="1"/>
      <p:bldP spid="369689" grpId="0" animBg="1"/>
      <p:bldP spid="369690" grpId="0" autoUpdateAnimBg="0"/>
      <p:bldP spid="369691" grpId="0" autoUpdateAnimBg="0"/>
      <p:bldP spid="369692" grpId="0"/>
      <p:bldP spid="369693"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1734" name="Rectangle 22"/>
          <p:cNvSpPr>
            <a:spLocks noGrp="1" noChangeArrowheads="1"/>
          </p:cNvSpPr>
          <p:nvPr>
            <p:ph type="title"/>
          </p:nvPr>
        </p:nvSpPr>
        <p:spPr>
          <a:noFill/>
        </p:spPr>
        <p:txBody>
          <a:bodyPr lIns="92075" tIns="46038" rIns="92075" bIns="46038"/>
          <a:lstStyle/>
          <a:p>
            <a:pPr eaLnBrk="1" hangingPunct="1"/>
            <a:r>
              <a:rPr lang="en-US" b="1" i="1" dirty="0">
                <a:latin typeface="Calibri" panose="020F0502020204030204" pitchFamily="34" charset="0"/>
                <a:ea typeface="ＭＳ Ｐゴシック" charset="0"/>
                <a:cs typeface="ＭＳ Ｐゴシック" charset="0"/>
              </a:rPr>
              <a:t>Synthetic</a:t>
            </a:r>
            <a:r>
              <a:rPr lang="en-US" b="1" dirty="0">
                <a:latin typeface="Calibri" panose="020F0502020204030204" pitchFamily="34" charset="0"/>
                <a:ea typeface="ＭＳ Ｐゴシック" charset="0"/>
                <a:cs typeface="ＭＳ Ｐゴシック" charset="0"/>
              </a:rPr>
              <a:t> </a:t>
            </a:r>
            <a:r>
              <a:rPr lang="en-US" b="1" dirty="0">
                <a:solidFill>
                  <a:srgbClr val="FF0876"/>
                </a:solidFill>
                <a:latin typeface="Calibri" panose="020F0502020204030204" pitchFamily="34" charset="0"/>
                <a:ea typeface="ＭＳ Ｐゴシック" charset="0"/>
                <a:cs typeface="ＭＳ Ｐゴシック" charset="0"/>
              </a:rPr>
              <a:t>Borrowing</a:t>
            </a:r>
            <a:r>
              <a:rPr lang="en-US" b="1" dirty="0">
                <a:latin typeface="Calibri" panose="020F0502020204030204" pitchFamily="34" charset="0"/>
                <a:ea typeface="ＭＳ Ｐゴシック" charset="0"/>
                <a:cs typeface="ＭＳ Ｐゴシック" charset="0"/>
              </a:rPr>
              <a:t>:  Long Forward + Short Asset  (B = F – A)</a:t>
            </a:r>
          </a:p>
        </p:txBody>
      </p:sp>
      <p:sp>
        <p:nvSpPr>
          <p:cNvPr id="22531"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06F238F-29A0-F34A-A4C3-2E7AF1344D88}" type="slidenum">
              <a:rPr lang="en-US">
                <a:latin typeface="Calibri" panose="020F0502020204030204" pitchFamily="34" charset="0"/>
              </a:rPr>
              <a:pPr eaLnBrk="1" hangingPunct="1"/>
              <a:t>24</a:t>
            </a:fld>
            <a:endParaRPr lang="en-US" dirty="0">
              <a:latin typeface="Calibri" panose="020F0502020204030204" pitchFamily="34" charset="0"/>
            </a:endParaRPr>
          </a:p>
        </p:txBody>
      </p:sp>
      <p:sp>
        <p:nvSpPr>
          <p:cNvPr id="22530"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22532" name="Rectangle 3"/>
          <p:cNvSpPr>
            <a:spLocks noChangeArrowheads="1"/>
          </p:cNvSpPr>
          <p:nvPr/>
        </p:nvSpPr>
        <p:spPr bwMode="auto">
          <a:xfrm>
            <a:off x="6503703" y="3951494"/>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22533" name="Line 4"/>
          <p:cNvSpPr>
            <a:spLocks noChangeShapeType="1"/>
          </p:cNvSpPr>
          <p:nvPr/>
        </p:nvSpPr>
        <p:spPr bwMode="auto">
          <a:xfrm flipV="1">
            <a:off x="5791200" y="3886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2534" name="Line 5"/>
          <p:cNvSpPr>
            <a:spLocks noChangeShapeType="1"/>
          </p:cNvSpPr>
          <p:nvPr/>
        </p:nvSpPr>
        <p:spPr bwMode="auto">
          <a:xfrm flipV="1">
            <a:off x="7010400" y="3886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2535" name="Line 6"/>
          <p:cNvSpPr>
            <a:spLocks noChangeShapeType="1"/>
          </p:cNvSpPr>
          <p:nvPr/>
        </p:nvSpPr>
        <p:spPr bwMode="auto">
          <a:xfrm flipV="1">
            <a:off x="3352800" y="3886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2536" name="Line 7"/>
          <p:cNvSpPr>
            <a:spLocks noChangeShapeType="1"/>
          </p:cNvSpPr>
          <p:nvPr/>
        </p:nvSpPr>
        <p:spPr bwMode="auto">
          <a:xfrm flipV="1">
            <a:off x="2133600" y="38862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2537" name="Line 8"/>
          <p:cNvSpPr>
            <a:spLocks noChangeShapeType="1"/>
          </p:cNvSpPr>
          <p:nvPr/>
        </p:nvSpPr>
        <p:spPr bwMode="auto">
          <a:xfrm>
            <a:off x="4523581" y="2316817"/>
            <a:ext cx="148806" cy="6"/>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2538" name="Line 9"/>
          <p:cNvSpPr>
            <a:spLocks noChangeShapeType="1"/>
          </p:cNvSpPr>
          <p:nvPr/>
        </p:nvSpPr>
        <p:spPr bwMode="auto">
          <a:xfrm>
            <a:off x="4572000" y="51816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1722" name="Rectangle 10"/>
          <p:cNvSpPr>
            <a:spLocks noChangeArrowheads="1"/>
          </p:cNvSpPr>
          <p:nvPr/>
        </p:nvSpPr>
        <p:spPr bwMode="auto">
          <a:xfrm>
            <a:off x="1943100" y="361769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71723" name="Rectangle 11"/>
          <p:cNvSpPr>
            <a:spLocks noChangeArrowheads="1"/>
          </p:cNvSpPr>
          <p:nvPr/>
        </p:nvSpPr>
        <p:spPr bwMode="auto">
          <a:xfrm>
            <a:off x="3124200" y="36195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22541" name="Rectangle 12"/>
          <p:cNvSpPr>
            <a:spLocks noChangeArrowheads="1"/>
          </p:cNvSpPr>
          <p:nvPr/>
        </p:nvSpPr>
        <p:spPr bwMode="auto">
          <a:xfrm>
            <a:off x="4599781" y="2151675"/>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22542" name="Rectangle 13"/>
          <p:cNvSpPr>
            <a:spLocks noChangeArrowheads="1"/>
          </p:cNvSpPr>
          <p:nvPr/>
        </p:nvSpPr>
        <p:spPr bwMode="auto">
          <a:xfrm>
            <a:off x="5562600" y="36195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2543" name="Rectangle 14"/>
          <p:cNvSpPr>
            <a:spLocks noChangeArrowheads="1"/>
          </p:cNvSpPr>
          <p:nvPr/>
        </p:nvSpPr>
        <p:spPr bwMode="auto">
          <a:xfrm>
            <a:off x="6762750" y="36195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71727" name="Rectangle 15"/>
          <p:cNvSpPr>
            <a:spLocks noChangeArrowheads="1"/>
          </p:cNvSpPr>
          <p:nvPr/>
        </p:nvSpPr>
        <p:spPr bwMode="auto">
          <a:xfrm>
            <a:off x="4610100" y="5029200"/>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22545" name="Line 16"/>
          <p:cNvSpPr>
            <a:spLocks noChangeShapeType="1"/>
          </p:cNvSpPr>
          <p:nvPr/>
        </p:nvSpPr>
        <p:spPr bwMode="auto">
          <a:xfrm>
            <a:off x="933450" y="40005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2546" name="Line 17"/>
          <p:cNvSpPr>
            <a:spLocks noChangeShapeType="1"/>
          </p:cNvSpPr>
          <p:nvPr/>
        </p:nvSpPr>
        <p:spPr bwMode="auto">
          <a:xfrm flipH="1" flipV="1">
            <a:off x="4512078" y="1439700"/>
            <a:ext cx="21821" cy="42753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1730" name="Line 18"/>
          <p:cNvSpPr>
            <a:spLocks noChangeShapeType="1"/>
          </p:cNvSpPr>
          <p:nvPr/>
        </p:nvSpPr>
        <p:spPr bwMode="auto">
          <a:xfrm flipH="1">
            <a:off x="3330574" y="2151675"/>
            <a:ext cx="3832225" cy="3709825"/>
          </a:xfrm>
          <a:prstGeom prst="line">
            <a:avLst/>
          </a:prstGeom>
          <a:noFill/>
          <a:ln w="50800">
            <a:solidFill>
              <a:srgbClr val="3399FF"/>
            </a:solidFill>
            <a:prstDash val="dash"/>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2548" name="Rectangle 20"/>
          <p:cNvSpPr>
            <a:spLocks noChangeArrowheads="1"/>
          </p:cNvSpPr>
          <p:nvPr/>
        </p:nvSpPr>
        <p:spPr bwMode="auto">
          <a:xfrm>
            <a:off x="4249737" y="5617730"/>
            <a:ext cx="6651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22549" name="Rectangle 21"/>
          <p:cNvSpPr>
            <a:spLocks noChangeArrowheads="1"/>
          </p:cNvSpPr>
          <p:nvPr/>
        </p:nvSpPr>
        <p:spPr bwMode="auto">
          <a:xfrm>
            <a:off x="4168775" y="1066801"/>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22551" name="Rectangle 23"/>
          <p:cNvSpPr>
            <a:spLocks noChangeArrowheads="1"/>
          </p:cNvSpPr>
          <p:nvPr/>
        </p:nvSpPr>
        <p:spPr bwMode="auto">
          <a:xfrm>
            <a:off x="5143500" y="1557338"/>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endParaRPr lang="en-US" sz="2400">
              <a:latin typeface="Times New Roman" charset="0"/>
            </a:endParaRPr>
          </a:p>
        </p:txBody>
      </p:sp>
      <p:sp>
        <p:nvSpPr>
          <p:cNvPr id="371736" name="Line 24"/>
          <p:cNvSpPr>
            <a:spLocks noChangeShapeType="1"/>
          </p:cNvSpPr>
          <p:nvPr/>
        </p:nvSpPr>
        <p:spPr bwMode="auto">
          <a:xfrm flipH="1" flipV="1">
            <a:off x="2590800" y="2133600"/>
            <a:ext cx="4038600" cy="3657600"/>
          </a:xfrm>
          <a:prstGeom prst="line">
            <a:avLst/>
          </a:prstGeom>
          <a:noFill/>
          <a:ln w="50800">
            <a:solidFill>
              <a:srgbClr val="B82A1E"/>
            </a:solidFill>
            <a:prstDash val="sysDot"/>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1737" name="Line 25"/>
          <p:cNvSpPr>
            <a:spLocks noChangeShapeType="1"/>
          </p:cNvSpPr>
          <p:nvPr/>
        </p:nvSpPr>
        <p:spPr bwMode="auto">
          <a:xfrm flipH="1">
            <a:off x="1905000" y="4724400"/>
            <a:ext cx="5867400" cy="0"/>
          </a:xfrm>
          <a:prstGeom prst="line">
            <a:avLst/>
          </a:prstGeom>
          <a:noFill/>
          <a:ln w="50799">
            <a:solidFill>
              <a:schemeClr val="tx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1738" name="Text Box 26"/>
          <p:cNvSpPr txBox="1">
            <a:spLocks noChangeArrowheads="1"/>
          </p:cNvSpPr>
          <p:nvPr/>
        </p:nvSpPr>
        <p:spPr bwMode="auto">
          <a:xfrm>
            <a:off x="7105649" y="1439700"/>
            <a:ext cx="1335088"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Long</a:t>
            </a:r>
          </a:p>
          <a:p>
            <a:r>
              <a:rPr lang="en-US" sz="2400" b="1" dirty="0">
                <a:latin typeface="Times New Roman" charset="0"/>
              </a:rPr>
              <a:t>Forward</a:t>
            </a:r>
            <a:endParaRPr lang="en-US" sz="2400" dirty="0">
              <a:latin typeface="Times New Roman" charset="0"/>
            </a:endParaRPr>
          </a:p>
        </p:txBody>
      </p:sp>
      <p:sp>
        <p:nvSpPr>
          <p:cNvPr id="371739" name="Text Box 27"/>
          <p:cNvSpPr txBox="1">
            <a:spLocks noChangeArrowheads="1"/>
          </p:cNvSpPr>
          <p:nvPr/>
        </p:nvSpPr>
        <p:spPr bwMode="auto">
          <a:xfrm>
            <a:off x="2237164" y="1235076"/>
            <a:ext cx="912813"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dirty="0">
                <a:latin typeface="Times New Roman" charset="0"/>
              </a:rPr>
              <a:t>Short</a:t>
            </a:r>
          </a:p>
          <a:p>
            <a:r>
              <a:rPr lang="en-US" sz="2400" b="1" dirty="0">
                <a:latin typeface="Times New Roman" charset="0"/>
              </a:rPr>
              <a:t>Asset</a:t>
            </a:r>
          </a:p>
        </p:txBody>
      </p:sp>
      <p:sp>
        <p:nvSpPr>
          <p:cNvPr id="371740" name="Text Box 28"/>
          <p:cNvSpPr txBox="1">
            <a:spLocks noChangeArrowheads="1"/>
          </p:cNvSpPr>
          <p:nvPr/>
        </p:nvSpPr>
        <p:spPr bwMode="auto">
          <a:xfrm>
            <a:off x="7086599" y="4979792"/>
            <a:ext cx="1581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Interest 15</a:t>
            </a:r>
          </a:p>
        </p:txBody>
      </p:sp>
      <p:sp>
        <p:nvSpPr>
          <p:cNvPr id="371741" name="Line 29"/>
          <p:cNvSpPr>
            <a:spLocks noChangeShapeType="1"/>
          </p:cNvSpPr>
          <p:nvPr/>
        </p:nvSpPr>
        <p:spPr bwMode="auto">
          <a:xfrm flipH="1" flipV="1">
            <a:off x="6651505" y="4691226"/>
            <a:ext cx="457200" cy="5334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2558" name="Rectangle 30"/>
          <p:cNvSpPr>
            <a:spLocks noChangeArrowheads="1"/>
          </p:cNvSpPr>
          <p:nvPr/>
        </p:nvSpPr>
        <p:spPr bwMode="auto">
          <a:xfrm>
            <a:off x="5791200" y="768188"/>
            <a:ext cx="3352800" cy="58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eaLnBrk="0" hangingPunct="0"/>
            <a:r>
              <a:rPr lang="en-US" sz="1600" b="1">
                <a:solidFill>
                  <a:schemeClr val="tx2"/>
                </a:solidFill>
                <a:latin typeface="Times New Roman" charset="0"/>
              </a:rPr>
              <a:t>What if you could invest all of the short asset proceeds?</a:t>
            </a:r>
          </a:p>
        </p:txBody>
      </p:sp>
      <p:sp>
        <p:nvSpPr>
          <p:cNvPr id="371743" name="Rectangle 31"/>
          <p:cNvSpPr>
            <a:spLocks noChangeArrowheads="1"/>
          </p:cNvSpPr>
          <p:nvPr/>
        </p:nvSpPr>
        <p:spPr bwMode="auto">
          <a:xfrm>
            <a:off x="5791200" y="685800"/>
            <a:ext cx="3200400" cy="685800"/>
          </a:xfrm>
          <a:prstGeom prst="rect">
            <a:avLst/>
          </a:prstGeom>
          <a:solidFill>
            <a:srgbClr val="B82A1E">
              <a:alpha val="18823"/>
            </a:srgbClr>
          </a:solidFill>
          <a:ln w="9525">
            <a:solidFill>
              <a:schemeClr val="tx1"/>
            </a:solidFill>
            <a:miter lim="800000"/>
            <a:headEnd/>
            <a:tailEnd/>
          </a:ln>
        </p:spPr>
        <p:txBody>
          <a:bodyPr wrap="none" anchor="ctr"/>
          <a:lstStyle/>
          <a:p>
            <a:pPr algn="ctr" eaLnBrk="0" hangingPunct="0"/>
            <a:endParaRPr lang="en-US" sz="2400">
              <a:latin typeface="Times New Roman" charset="0"/>
            </a:endParaRPr>
          </a:p>
        </p:txBody>
      </p:sp>
      <p:sp>
        <p:nvSpPr>
          <p:cNvPr id="22560" name="Rectangle 33"/>
          <p:cNvSpPr>
            <a:spLocks noChangeArrowheads="1"/>
          </p:cNvSpPr>
          <p:nvPr/>
        </p:nvSpPr>
        <p:spPr bwMode="auto">
          <a:xfrm>
            <a:off x="304800" y="654050"/>
            <a:ext cx="13716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 r  = 1.15</a:t>
            </a:r>
          </a:p>
          <a:p>
            <a:pPr eaLnBrk="0" hangingPunct="0">
              <a:spcBef>
                <a:spcPct val="50000"/>
              </a:spcBef>
            </a:pPr>
            <a:r>
              <a:rPr lang="en-US" sz="1600" b="1" dirty="0">
                <a:latin typeface="Calibri" panose="020F0502020204030204" pitchFamily="34" charset="0"/>
              </a:rPr>
              <a:t>1+ d = 1.00  </a:t>
            </a:r>
          </a:p>
        </p:txBody>
      </p:sp>
      <p:sp>
        <p:nvSpPr>
          <p:cNvPr id="22561" name="Rectangle 20"/>
          <p:cNvSpPr>
            <a:spLocks noChangeArrowheads="1"/>
          </p:cNvSpPr>
          <p:nvPr/>
        </p:nvSpPr>
        <p:spPr bwMode="auto">
          <a:xfrm>
            <a:off x="5254319" y="5952278"/>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1" nodeType="withEffect">
                                  <p:stCondLst>
                                    <p:cond delay="0"/>
                                  </p:stCondLst>
                                  <p:childTnLst>
                                    <p:set>
                                      <p:cBhvr>
                                        <p:cTn id="6" dur="1" fill="hold">
                                          <p:stCondLst>
                                            <p:cond delay="0"/>
                                          </p:stCondLst>
                                        </p:cTn>
                                        <p:tgtEl>
                                          <p:spTgt spid="371734"/>
                                        </p:tgtEl>
                                        <p:attrNameLst>
                                          <p:attrName>style.visibility</p:attrName>
                                        </p:attrNameLst>
                                      </p:cBhvr>
                                      <p:to>
                                        <p:strVal val="visible"/>
                                      </p:to>
                                    </p:set>
                                    <p:animEffect transition="in" filter="fade">
                                      <p:cBhvr>
                                        <p:cTn id="7" dur="2000"/>
                                        <p:tgtEl>
                                          <p:spTgt spid="371734"/>
                                        </p:tgtEl>
                                      </p:cBhvr>
                                    </p:animEffect>
                                  </p:childTnLst>
                                </p:cTn>
                              </p:par>
                            </p:childTnLst>
                          </p:cTn>
                        </p:par>
                        <p:par>
                          <p:cTn id="8" fill="hold" nodeType="afterGroup">
                            <p:stCondLst>
                              <p:cond delay="2000"/>
                            </p:stCondLst>
                            <p:childTnLst>
                              <p:par>
                                <p:cTn id="9" presetID="1" presetClass="entr" presetSubtype="0" fill="hold" grpId="0" nodeType="afterEffect">
                                  <p:stCondLst>
                                    <p:cond delay="0"/>
                                  </p:stCondLst>
                                  <p:childTnLst>
                                    <p:set>
                                      <p:cBhvr>
                                        <p:cTn id="10" dur="1" fill="hold">
                                          <p:stCondLst>
                                            <p:cond delay="499"/>
                                          </p:stCondLst>
                                        </p:cTn>
                                        <p:tgtEl>
                                          <p:spTgt spid="37173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371736"/>
                                        </p:tgtEl>
                                        <p:attrNameLst>
                                          <p:attrName>style.visibility</p:attrName>
                                        </p:attrNameLst>
                                      </p:cBhvr>
                                      <p:to>
                                        <p:strVal val="visible"/>
                                      </p:to>
                                    </p:set>
                                    <p:anim calcmode="lin" valueType="num">
                                      <p:cBhvr additive="base">
                                        <p:cTn id="15" dur="500" fill="hold"/>
                                        <p:tgtEl>
                                          <p:spTgt spid="371736"/>
                                        </p:tgtEl>
                                        <p:attrNameLst>
                                          <p:attrName>ppt_x</p:attrName>
                                        </p:attrNameLst>
                                      </p:cBhvr>
                                      <p:tavLst>
                                        <p:tav tm="0">
                                          <p:val>
                                            <p:strVal val="#ppt_x"/>
                                          </p:val>
                                        </p:tav>
                                        <p:tav tm="100000">
                                          <p:val>
                                            <p:strVal val="#ppt_x"/>
                                          </p:val>
                                        </p:tav>
                                      </p:tavLst>
                                    </p:anim>
                                    <p:anim calcmode="lin" valueType="num">
                                      <p:cBhvr additive="base">
                                        <p:cTn id="16" dur="500" fill="hold"/>
                                        <p:tgtEl>
                                          <p:spTgt spid="371736"/>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71739"/>
                                        </p:tgtEl>
                                        <p:attrNameLst>
                                          <p:attrName>style.visibility</p:attrName>
                                        </p:attrNameLst>
                                      </p:cBhvr>
                                      <p:to>
                                        <p:strVal val="visible"/>
                                      </p:to>
                                    </p:set>
                                    <p:anim calcmode="lin" valueType="num">
                                      <p:cBhvr additive="base">
                                        <p:cTn id="19" dur="500" fill="hold"/>
                                        <p:tgtEl>
                                          <p:spTgt spid="371739"/>
                                        </p:tgtEl>
                                        <p:attrNameLst>
                                          <p:attrName>ppt_x</p:attrName>
                                        </p:attrNameLst>
                                      </p:cBhvr>
                                      <p:tavLst>
                                        <p:tav tm="0">
                                          <p:val>
                                            <p:strVal val="#ppt_x"/>
                                          </p:val>
                                        </p:tav>
                                        <p:tav tm="100000">
                                          <p:val>
                                            <p:strVal val="#ppt_x"/>
                                          </p:val>
                                        </p:tav>
                                      </p:tavLst>
                                    </p:anim>
                                    <p:anim calcmode="lin" valueType="num">
                                      <p:cBhvr additive="base">
                                        <p:cTn id="20" dur="500" fill="hold"/>
                                        <p:tgtEl>
                                          <p:spTgt spid="371739"/>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1730"/>
                                        </p:tgtEl>
                                        <p:attrNameLst>
                                          <p:attrName>style.visibility</p:attrName>
                                        </p:attrNameLst>
                                      </p:cBhvr>
                                      <p:to>
                                        <p:strVal val="visible"/>
                                      </p:to>
                                    </p:set>
                                    <p:anim calcmode="lin" valueType="num">
                                      <p:cBhvr additive="base">
                                        <p:cTn id="25" dur="500" fill="hold"/>
                                        <p:tgtEl>
                                          <p:spTgt spid="371730"/>
                                        </p:tgtEl>
                                        <p:attrNameLst>
                                          <p:attrName>ppt_x</p:attrName>
                                        </p:attrNameLst>
                                      </p:cBhvr>
                                      <p:tavLst>
                                        <p:tav tm="0">
                                          <p:val>
                                            <p:strVal val="#ppt_x"/>
                                          </p:val>
                                        </p:tav>
                                        <p:tav tm="100000">
                                          <p:val>
                                            <p:strVal val="#ppt_x"/>
                                          </p:val>
                                        </p:tav>
                                      </p:tavLst>
                                    </p:anim>
                                    <p:anim calcmode="lin" valueType="num">
                                      <p:cBhvr additive="base">
                                        <p:cTn id="26" dur="500" fill="hold"/>
                                        <p:tgtEl>
                                          <p:spTgt spid="371730"/>
                                        </p:tgtEl>
                                        <p:attrNameLst>
                                          <p:attrName>ppt_y</p:attrName>
                                        </p:attrNameLst>
                                      </p:cBhvr>
                                      <p:tavLst>
                                        <p:tav tm="0">
                                          <p:val>
                                            <p:strVal val="1+#ppt_h/2"/>
                                          </p:val>
                                        </p:tav>
                                        <p:tav tm="100000">
                                          <p:val>
                                            <p:strVal val="#ppt_y"/>
                                          </p:val>
                                        </p:tav>
                                      </p:tavLst>
                                    </p:anim>
                                  </p:childTnLst>
                                </p:cTn>
                              </p:par>
                              <p:par>
                                <p:cTn id="27" presetID="2" presetClass="entr" presetSubtype="4" fill="hold" grpId="1" nodeType="withEffect">
                                  <p:stCondLst>
                                    <p:cond delay="0"/>
                                  </p:stCondLst>
                                  <p:childTnLst>
                                    <p:set>
                                      <p:cBhvr>
                                        <p:cTn id="28" dur="1" fill="hold">
                                          <p:stCondLst>
                                            <p:cond delay="0"/>
                                          </p:stCondLst>
                                        </p:cTn>
                                        <p:tgtEl>
                                          <p:spTgt spid="371738"/>
                                        </p:tgtEl>
                                        <p:attrNameLst>
                                          <p:attrName>style.visibility</p:attrName>
                                        </p:attrNameLst>
                                      </p:cBhvr>
                                      <p:to>
                                        <p:strVal val="visible"/>
                                      </p:to>
                                    </p:set>
                                    <p:anim calcmode="lin" valueType="num">
                                      <p:cBhvr additive="base">
                                        <p:cTn id="29" dur="500" fill="hold"/>
                                        <p:tgtEl>
                                          <p:spTgt spid="371738"/>
                                        </p:tgtEl>
                                        <p:attrNameLst>
                                          <p:attrName>ppt_x</p:attrName>
                                        </p:attrNameLst>
                                      </p:cBhvr>
                                      <p:tavLst>
                                        <p:tav tm="0">
                                          <p:val>
                                            <p:strVal val="#ppt_x"/>
                                          </p:val>
                                        </p:tav>
                                        <p:tav tm="100000">
                                          <p:val>
                                            <p:strVal val="#ppt_x"/>
                                          </p:val>
                                        </p:tav>
                                      </p:tavLst>
                                    </p:anim>
                                    <p:anim calcmode="lin" valueType="num">
                                      <p:cBhvr additive="base">
                                        <p:cTn id="30" dur="500" fill="hold"/>
                                        <p:tgtEl>
                                          <p:spTgt spid="37173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37173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71737"/>
                                        </p:tgtEl>
                                        <p:attrNameLst>
                                          <p:attrName>style.visibility</p:attrName>
                                        </p:attrNameLst>
                                      </p:cBhvr>
                                      <p:to>
                                        <p:strVal val="visible"/>
                                      </p:to>
                                    </p:set>
                                    <p:anim calcmode="lin" valueType="num">
                                      <p:cBhvr additive="base">
                                        <p:cTn id="39" dur="500" fill="hold"/>
                                        <p:tgtEl>
                                          <p:spTgt spid="371737"/>
                                        </p:tgtEl>
                                        <p:attrNameLst>
                                          <p:attrName>ppt_x</p:attrName>
                                        </p:attrNameLst>
                                      </p:cBhvr>
                                      <p:tavLst>
                                        <p:tav tm="0">
                                          <p:val>
                                            <p:strVal val="#ppt_x"/>
                                          </p:val>
                                        </p:tav>
                                        <p:tav tm="100000">
                                          <p:val>
                                            <p:strVal val="#ppt_x"/>
                                          </p:val>
                                        </p:tav>
                                      </p:tavLst>
                                    </p:anim>
                                    <p:anim calcmode="lin" valueType="num">
                                      <p:cBhvr additive="base">
                                        <p:cTn id="40" dur="500" fill="hold"/>
                                        <p:tgtEl>
                                          <p:spTgt spid="371737"/>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71741"/>
                                        </p:tgtEl>
                                        <p:attrNameLst>
                                          <p:attrName>style.visibility</p:attrName>
                                        </p:attrNameLst>
                                      </p:cBhvr>
                                      <p:to>
                                        <p:strVal val="visible"/>
                                      </p:to>
                                    </p:set>
                                    <p:anim calcmode="lin" valueType="num">
                                      <p:cBhvr additive="base">
                                        <p:cTn id="43" dur="500" fill="hold"/>
                                        <p:tgtEl>
                                          <p:spTgt spid="371741"/>
                                        </p:tgtEl>
                                        <p:attrNameLst>
                                          <p:attrName>ppt_x</p:attrName>
                                        </p:attrNameLst>
                                      </p:cBhvr>
                                      <p:tavLst>
                                        <p:tav tm="0">
                                          <p:val>
                                            <p:strVal val="#ppt_x"/>
                                          </p:val>
                                        </p:tav>
                                        <p:tav tm="100000">
                                          <p:val>
                                            <p:strVal val="#ppt_x"/>
                                          </p:val>
                                        </p:tav>
                                      </p:tavLst>
                                    </p:anim>
                                    <p:anim calcmode="lin" valueType="num">
                                      <p:cBhvr additive="base">
                                        <p:cTn id="44" dur="500" fill="hold"/>
                                        <p:tgtEl>
                                          <p:spTgt spid="371741"/>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71740"/>
                                        </p:tgtEl>
                                        <p:attrNameLst>
                                          <p:attrName>style.visibility</p:attrName>
                                        </p:attrNameLst>
                                      </p:cBhvr>
                                      <p:to>
                                        <p:strVal val="visible"/>
                                      </p:to>
                                    </p:set>
                                    <p:anim calcmode="lin" valueType="num">
                                      <p:cBhvr additive="base">
                                        <p:cTn id="47" dur="500" fill="hold"/>
                                        <p:tgtEl>
                                          <p:spTgt spid="371740"/>
                                        </p:tgtEl>
                                        <p:attrNameLst>
                                          <p:attrName>ppt_x</p:attrName>
                                        </p:attrNameLst>
                                      </p:cBhvr>
                                      <p:tavLst>
                                        <p:tav tm="0">
                                          <p:val>
                                            <p:strVal val="#ppt_x"/>
                                          </p:val>
                                        </p:tav>
                                        <p:tav tm="100000">
                                          <p:val>
                                            <p:strVal val="#ppt_x"/>
                                          </p:val>
                                        </p:tav>
                                      </p:tavLst>
                                    </p:anim>
                                    <p:anim calcmode="lin" valueType="num">
                                      <p:cBhvr additive="base">
                                        <p:cTn id="48" dur="500" fill="hold"/>
                                        <p:tgtEl>
                                          <p:spTgt spid="371740"/>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371743"/>
                                        </p:tgtEl>
                                        <p:attrNameLst>
                                          <p:attrName>style.visibility</p:attrName>
                                        </p:attrNameLst>
                                      </p:cBhvr>
                                      <p:to>
                                        <p:strVal val="visible"/>
                                      </p:to>
                                    </p:set>
                                    <p:anim calcmode="lin" valueType="num">
                                      <p:cBhvr additive="base">
                                        <p:cTn id="53" dur="500" fill="hold"/>
                                        <p:tgtEl>
                                          <p:spTgt spid="371743"/>
                                        </p:tgtEl>
                                        <p:attrNameLst>
                                          <p:attrName>ppt_x</p:attrName>
                                        </p:attrNameLst>
                                      </p:cBhvr>
                                      <p:tavLst>
                                        <p:tav tm="0">
                                          <p:val>
                                            <p:strVal val="#ppt_x"/>
                                          </p:val>
                                        </p:tav>
                                        <p:tav tm="100000">
                                          <p:val>
                                            <p:strVal val="#ppt_x"/>
                                          </p:val>
                                        </p:tav>
                                      </p:tavLst>
                                    </p:anim>
                                    <p:anim calcmode="lin" valueType="num">
                                      <p:cBhvr additive="base">
                                        <p:cTn id="54" dur="500" fill="hold"/>
                                        <p:tgtEl>
                                          <p:spTgt spid="37174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734" grpId="0" autoUpdateAnimBg="0"/>
      <p:bldP spid="371734" grpId="1"/>
      <p:bldP spid="371730" grpId="0" animBg="1"/>
      <p:bldP spid="371736" grpId="0" animBg="1"/>
      <p:bldP spid="371737" grpId="0" animBg="1"/>
      <p:bldP spid="371738" grpId="0" autoUpdateAnimBg="0"/>
      <p:bldP spid="371738" grpId="1"/>
      <p:bldP spid="371739" grpId="0"/>
      <p:bldP spid="371740" grpId="0"/>
      <p:bldP spid="371741" grpId="0" animBg="1"/>
      <p:bldP spid="371743"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67" name="Rectangle 22"/>
          <p:cNvSpPr>
            <a:spLocks noGrp="1" noChangeArrowheads="1"/>
          </p:cNvSpPr>
          <p:nvPr>
            <p:ph type="title"/>
          </p:nvPr>
        </p:nvSpPr>
        <p:spPr>
          <a:noFill/>
        </p:spPr>
        <p:txBody>
          <a:bodyPr lIns="92075" tIns="46038" rIns="92075" bIns="46038"/>
          <a:lstStyle/>
          <a:p>
            <a:pPr eaLnBrk="1" hangingPunct="1"/>
            <a:r>
              <a:rPr lang="en-US" b="1" i="1" dirty="0">
                <a:latin typeface="Calibri" panose="020F0502020204030204" pitchFamily="34" charset="0"/>
                <a:ea typeface="ＭＳ Ｐゴシック" charset="0"/>
                <a:cs typeface="ＭＳ Ｐゴシック" charset="0"/>
              </a:rPr>
              <a:t>Synthetic</a:t>
            </a:r>
            <a:r>
              <a:rPr lang="en-US" b="1" dirty="0">
                <a:latin typeface="Calibri" panose="020F0502020204030204" pitchFamily="34" charset="0"/>
                <a:ea typeface="ＭＳ Ｐゴシック" charset="0"/>
                <a:cs typeface="ＭＳ Ｐゴシック" charset="0"/>
              </a:rPr>
              <a:t> </a:t>
            </a:r>
            <a:r>
              <a:rPr lang="en-US" b="1" dirty="0">
                <a:solidFill>
                  <a:srgbClr val="FF0000"/>
                </a:solidFill>
                <a:latin typeface="Calibri" panose="020F0502020204030204" pitchFamily="34" charset="0"/>
                <a:ea typeface="ＭＳ Ｐゴシック" charset="0"/>
                <a:cs typeface="ＭＳ Ｐゴシック" charset="0"/>
              </a:rPr>
              <a:t>Asset</a:t>
            </a:r>
            <a:r>
              <a:rPr lang="en-US" b="1" dirty="0">
                <a:latin typeface="Calibri" panose="020F0502020204030204" pitchFamily="34" charset="0"/>
                <a:ea typeface="ＭＳ Ｐゴシック" charset="0"/>
                <a:cs typeface="ＭＳ Ｐゴシック" charset="0"/>
              </a:rPr>
              <a:t>:  Lend and Long Forward (A = F + L)</a:t>
            </a:r>
            <a:endParaRPr lang="en-US" sz="3600" b="1" dirty="0">
              <a:latin typeface="Calibri" panose="020F0502020204030204" pitchFamily="34" charset="0"/>
              <a:ea typeface="ＭＳ Ｐゴシック" charset="0"/>
              <a:cs typeface="ＭＳ Ｐゴシック" charset="0"/>
            </a:endParaRPr>
          </a:p>
        </p:txBody>
      </p:sp>
      <p:sp>
        <p:nvSpPr>
          <p:cNvPr id="23555"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E266543-9552-5A46-9ADB-D95782EEE882}" type="slidenum">
              <a:rPr lang="en-US">
                <a:latin typeface="Calibri" panose="020F0502020204030204" pitchFamily="34" charset="0"/>
              </a:rPr>
              <a:pPr eaLnBrk="1" hangingPunct="1"/>
              <a:t>25</a:t>
            </a:fld>
            <a:endParaRPr lang="en-US" dirty="0">
              <a:latin typeface="Calibri" panose="020F0502020204030204" pitchFamily="34" charset="0"/>
            </a:endParaRPr>
          </a:p>
        </p:txBody>
      </p:sp>
      <p:sp>
        <p:nvSpPr>
          <p:cNvPr id="23554"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23556" name="Rectangle 2"/>
          <p:cNvSpPr>
            <a:spLocks noChangeArrowheads="1"/>
          </p:cNvSpPr>
          <p:nvPr/>
        </p:nvSpPr>
        <p:spPr bwMode="auto">
          <a:xfrm>
            <a:off x="323850" y="723570"/>
            <a:ext cx="12192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1+r  = 1.15</a:t>
            </a:r>
          </a:p>
          <a:p>
            <a:pPr eaLnBrk="0" hangingPunct="0">
              <a:spcBef>
                <a:spcPct val="50000"/>
              </a:spcBef>
            </a:pPr>
            <a:r>
              <a:rPr lang="en-US" sz="1600" b="1" dirty="0">
                <a:latin typeface="Calibri" panose="020F0502020204030204" pitchFamily="34" charset="0"/>
              </a:rPr>
              <a:t>1+d = 1.00  </a:t>
            </a:r>
          </a:p>
        </p:txBody>
      </p:sp>
      <p:sp>
        <p:nvSpPr>
          <p:cNvPr id="23557"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23558" name="Line 4"/>
          <p:cNvSpPr>
            <a:spLocks noChangeShapeType="1"/>
          </p:cNvSpPr>
          <p:nvPr/>
        </p:nvSpPr>
        <p:spPr bwMode="auto">
          <a:xfrm flipV="1">
            <a:off x="5791200" y="37528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3559" name="Line 5"/>
          <p:cNvSpPr>
            <a:spLocks noChangeShapeType="1"/>
          </p:cNvSpPr>
          <p:nvPr/>
        </p:nvSpPr>
        <p:spPr bwMode="auto">
          <a:xfrm flipV="1">
            <a:off x="7010400" y="37528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3560" name="Line 6"/>
          <p:cNvSpPr>
            <a:spLocks noChangeShapeType="1"/>
          </p:cNvSpPr>
          <p:nvPr/>
        </p:nvSpPr>
        <p:spPr bwMode="auto">
          <a:xfrm flipV="1">
            <a:off x="3352800" y="37528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3561" name="Line 7"/>
          <p:cNvSpPr>
            <a:spLocks noChangeShapeType="1"/>
          </p:cNvSpPr>
          <p:nvPr/>
        </p:nvSpPr>
        <p:spPr bwMode="auto">
          <a:xfrm flipV="1">
            <a:off x="2133600" y="37528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3562" name="Line 8"/>
          <p:cNvSpPr>
            <a:spLocks noChangeShapeType="1"/>
          </p:cNvSpPr>
          <p:nvPr/>
        </p:nvSpPr>
        <p:spPr bwMode="auto">
          <a:xfrm>
            <a:off x="4572000" y="260985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3563" name="Line 9"/>
          <p:cNvSpPr>
            <a:spLocks noChangeShapeType="1"/>
          </p:cNvSpPr>
          <p:nvPr/>
        </p:nvSpPr>
        <p:spPr bwMode="auto">
          <a:xfrm>
            <a:off x="4572000" y="504825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3770" name="Rectangle 10"/>
          <p:cNvSpPr>
            <a:spLocks noChangeArrowheads="1"/>
          </p:cNvSpPr>
          <p:nvPr/>
        </p:nvSpPr>
        <p:spPr bwMode="auto">
          <a:xfrm>
            <a:off x="1905000" y="348615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73771" name="Rectangle 11"/>
          <p:cNvSpPr>
            <a:spLocks noChangeArrowheads="1"/>
          </p:cNvSpPr>
          <p:nvPr/>
        </p:nvSpPr>
        <p:spPr bwMode="auto">
          <a:xfrm>
            <a:off x="3124200" y="348615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23566" name="Rectangle 12"/>
          <p:cNvSpPr>
            <a:spLocks noChangeArrowheads="1"/>
          </p:cNvSpPr>
          <p:nvPr/>
        </p:nvSpPr>
        <p:spPr bwMode="auto">
          <a:xfrm>
            <a:off x="4610100" y="247650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23567" name="Rectangle 13"/>
          <p:cNvSpPr>
            <a:spLocks noChangeArrowheads="1"/>
          </p:cNvSpPr>
          <p:nvPr/>
        </p:nvSpPr>
        <p:spPr bwMode="auto">
          <a:xfrm>
            <a:off x="5562600" y="348615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23568" name="Rectangle 14"/>
          <p:cNvSpPr>
            <a:spLocks noChangeArrowheads="1"/>
          </p:cNvSpPr>
          <p:nvPr/>
        </p:nvSpPr>
        <p:spPr bwMode="auto">
          <a:xfrm>
            <a:off x="6762750" y="348615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373775" name="Rectangle 15"/>
          <p:cNvSpPr>
            <a:spLocks noChangeArrowheads="1"/>
          </p:cNvSpPr>
          <p:nvPr/>
        </p:nvSpPr>
        <p:spPr bwMode="auto">
          <a:xfrm>
            <a:off x="4610100" y="4895850"/>
            <a:ext cx="6096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a:t>
            </a:r>
            <a:r>
              <a:rPr lang="en-US" sz="1400" dirty="0">
                <a:latin typeface="Calibri" panose="020F0502020204030204" pitchFamily="34" charset="0"/>
                <a:ea typeface="+mn-ea"/>
                <a:cs typeface="+mn-cs"/>
              </a:rPr>
              <a:t>25</a:t>
            </a:r>
          </a:p>
        </p:txBody>
      </p:sp>
      <p:sp>
        <p:nvSpPr>
          <p:cNvPr id="23570" name="Line 16"/>
          <p:cNvSpPr>
            <a:spLocks noChangeShapeType="1"/>
          </p:cNvSpPr>
          <p:nvPr/>
        </p:nvSpPr>
        <p:spPr bwMode="auto">
          <a:xfrm>
            <a:off x="946944" y="38862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3571" name="Line 17"/>
          <p:cNvSpPr>
            <a:spLocks noChangeShapeType="1"/>
          </p:cNvSpPr>
          <p:nvPr/>
        </p:nvSpPr>
        <p:spPr bwMode="auto">
          <a:xfrm flipV="1">
            <a:off x="4559300" y="1652588"/>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3778" name="Line 18"/>
          <p:cNvSpPr>
            <a:spLocks noChangeShapeType="1"/>
          </p:cNvSpPr>
          <p:nvPr/>
        </p:nvSpPr>
        <p:spPr bwMode="auto">
          <a:xfrm flipH="1">
            <a:off x="3352800" y="1924050"/>
            <a:ext cx="3962400" cy="3657600"/>
          </a:xfrm>
          <a:prstGeom prst="line">
            <a:avLst/>
          </a:prstGeom>
          <a:noFill/>
          <a:ln w="50800">
            <a:solidFill>
              <a:srgbClr val="3399FF"/>
            </a:solidFill>
            <a:prstDash val="dash"/>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3573" name="Rectangle 20"/>
          <p:cNvSpPr>
            <a:spLocks noChangeArrowheads="1"/>
          </p:cNvSpPr>
          <p:nvPr/>
        </p:nvSpPr>
        <p:spPr bwMode="auto">
          <a:xfrm>
            <a:off x="4239419" y="5726018"/>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23574" name="Rectangle 21"/>
          <p:cNvSpPr>
            <a:spLocks noChangeArrowheads="1"/>
          </p:cNvSpPr>
          <p:nvPr/>
        </p:nvSpPr>
        <p:spPr bwMode="auto">
          <a:xfrm>
            <a:off x="4186238" y="129540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23576" name="Rectangle 23"/>
          <p:cNvSpPr>
            <a:spLocks noChangeArrowheads="1"/>
          </p:cNvSpPr>
          <p:nvPr/>
        </p:nvSpPr>
        <p:spPr bwMode="auto">
          <a:xfrm>
            <a:off x="5143500" y="1423988"/>
            <a:ext cx="1841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eaLnBrk="0" hangingPunct="0"/>
            <a:endParaRPr lang="en-US" sz="2400">
              <a:latin typeface="Times New Roman" charset="0"/>
            </a:endParaRPr>
          </a:p>
        </p:txBody>
      </p:sp>
      <p:sp>
        <p:nvSpPr>
          <p:cNvPr id="373784" name="Line 24"/>
          <p:cNvSpPr>
            <a:spLocks noChangeShapeType="1"/>
          </p:cNvSpPr>
          <p:nvPr/>
        </p:nvSpPr>
        <p:spPr bwMode="auto">
          <a:xfrm flipH="1" flipV="1">
            <a:off x="1905000" y="3143250"/>
            <a:ext cx="5486400" cy="0"/>
          </a:xfrm>
          <a:prstGeom prst="line">
            <a:avLst/>
          </a:prstGeom>
          <a:noFill/>
          <a:ln w="50800">
            <a:solidFill>
              <a:srgbClr val="B82A1E"/>
            </a:solidFill>
            <a:prstDash val="sysDot"/>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3785" name="Line 25"/>
          <p:cNvSpPr>
            <a:spLocks noChangeShapeType="1"/>
          </p:cNvSpPr>
          <p:nvPr/>
        </p:nvSpPr>
        <p:spPr bwMode="auto">
          <a:xfrm flipH="1">
            <a:off x="2819400" y="1771650"/>
            <a:ext cx="4038600" cy="3657600"/>
          </a:xfrm>
          <a:prstGeom prst="line">
            <a:avLst/>
          </a:prstGeom>
          <a:noFill/>
          <a:ln w="50799">
            <a:solidFill>
              <a:schemeClr val="tx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3786" name="Text Box 26"/>
          <p:cNvSpPr txBox="1">
            <a:spLocks noChangeArrowheads="1"/>
          </p:cNvSpPr>
          <p:nvPr/>
        </p:nvSpPr>
        <p:spPr bwMode="auto">
          <a:xfrm>
            <a:off x="7467600" y="1619250"/>
            <a:ext cx="1335088"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Long</a:t>
            </a:r>
          </a:p>
          <a:p>
            <a:r>
              <a:rPr lang="en-US" sz="2400" b="1">
                <a:latin typeface="Times New Roman" charset="0"/>
              </a:rPr>
              <a:t>Forward</a:t>
            </a:r>
            <a:endParaRPr lang="en-US" sz="2400">
              <a:latin typeface="Times New Roman" charset="0"/>
            </a:endParaRPr>
          </a:p>
        </p:txBody>
      </p:sp>
      <p:sp>
        <p:nvSpPr>
          <p:cNvPr id="373787" name="Text Box 27"/>
          <p:cNvSpPr txBox="1">
            <a:spLocks noChangeArrowheads="1"/>
          </p:cNvSpPr>
          <p:nvPr/>
        </p:nvSpPr>
        <p:spPr bwMode="auto">
          <a:xfrm>
            <a:off x="5715000" y="1619250"/>
            <a:ext cx="8778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a:latin typeface="Times New Roman" charset="0"/>
              </a:rPr>
              <a:t>Asset</a:t>
            </a:r>
          </a:p>
        </p:txBody>
      </p:sp>
      <p:sp>
        <p:nvSpPr>
          <p:cNvPr id="373788" name="Text Box 28"/>
          <p:cNvSpPr txBox="1">
            <a:spLocks noChangeArrowheads="1"/>
          </p:cNvSpPr>
          <p:nvPr/>
        </p:nvSpPr>
        <p:spPr bwMode="auto">
          <a:xfrm>
            <a:off x="2422525" y="2498725"/>
            <a:ext cx="12684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400" b="1" dirty="0">
                <a:latin typeface="Times New Roman" charset="0"/>
              </a:rPr>
              <a:t>Lending</a:t>
            </a:r>
            <a:endParaRPr lang="en-US" sz="2400" dirty="0">
              <a:latin typeface="Times New Roman" charset="0"/>
            </a:endParaRPr>
          </a:p>
        </p:txBody>
      </p:sp>
      <p:sp>
        <p:nvSpPr>
          <p:cNvPr id="23582" name="Rectangle 20"/>
          <p:cNvSpPr>
            <a:spLocks noChangeArrowheads="1"/>
          </p:cNvSpPr>
          <p:nvPr/>
        </p:nvSpPr>
        <p:spPr bwMode="auto">
          <a:xfrm>
            <a:off x="5143500" y="5733213"/>
            <a:ext cx="3130729" cy="369974"/>
          </a:xfrm>
          <a:prstGeom prst="rect">
            <a:avLst/>
          </a:prstGeom>
          <a:solidFill>
            <a:srgbClr val="99FFFF"/>
          </a:solidFill>
          <a:ln w="9525">
            <a:solidFill>
              <a:schemeClr val="tx2"/>
            </a:solidFill>
            <a:miter lim="800000"/>
            <a:headEnd/>
            <a:tailEnd/>
          </a:ln>
        </p:spPr>
        <p:txBody>
          <a:bodyPr wrap="none" lIns="92075" tIns="46038" rIns="92075" bIns="46038">
            <a:spAutoFit/>
          </a:bodyPr>
          <a:lstStyle/>
          <a:p>
            <a:pPr eaLnBrk="0" hangingPunct="0"/>
            <a:r>
              <a:rPr lang="en-US" b="1" dirty="0">
                <a:latin typeface="Calibri" panose="020F0502020204030204" pitchFamily="34" charset="0"/>
              </a:rPr>
              <a:t>F =  S(1+r)</a:t>
            </a:r>
            <a:r>
              <a:rPr lang="en-US" b="1" baseline="40000" dirty="0">
                <a:latin typeface="Calibri" panose="020F0502020204030204" pitchFamily="34" charset="0"/>
              </a:rPr>
              <a:t>t</a:t>
            </a:r>
            <a:r>
              <a:rPr lang="en-US" b="1" baseline="30000" dirty="0">
                <a:latin typeface="Calibri" panose="020F0502020204030204" pitchFamily="34" charset="0"/>
              </a:rPr>
              <a:t>   </a:t>
            </a:r>
            <a:r>
              <a:rPr lang="en-US" b="1" dirty="0">
                <a:latin typeface="Calibri" panose="020F0502020204030204" pitchFamily="34" charset="0"/>
              </a:rPr>
              <a:t>= 100(1.15)</a:t>
            </a:r>
            <a:r>
              <a:rPr lang="en-US" b="1" baseline="40000" dirty="0">
                <a:latin typeface="Calibri" panose="020F0502020204030204" pitchFamily="34" charset="0"/>
              </a:rPr>
              <a:t>1</a:t>
            </a:r>
            <a:r>
              <a:rPr lang="en-US" b="1" baseline="30000" dirty="0">
                <a:latin typeface="Calibri" panose="020F0502020204030204" pitchFamily="34" charset="0"/>
              </a:rPr>
              <a:t> </a:t>
            </a:r>
            <a:r>
              <a:rPr lang="en-US" b="1" dirty="0">
                <a:latin typeface="Calibri" panose="020F0502020204030204" pitchFamily="34" charset="0"/>
              </a:rPr>
              <a:t> = 115</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7367"/>
                                        </p:tgtEl>
                                        <p:attrNameLst>
                                          <p:attrName>style.visibility</p:attrName>
                                        </p:attrNameLst>
                                      </p:cBhvr>
                                      <p:to>
                                        <p:strVal val="visible"/>
                                      </p:to>
                                    </p:set>
                                    <p:animEffect transition="in" filter="fade">
                                      <p:cBhvr>
                                        <p:cTn id="7" dur="2000"/>
                                        <p:tgtEl>
                                          <p:spTgt spid="573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73778"/>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37378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373784"/>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37378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373785"/>
                                        </p:tgtEl>
                                        <p:attrNameLst>
                                          <p:attrName>style.visibility</p:attrName>
                                        </p:attrNameLst>
                                      </p:cBhvr>
                                      <p:to>
                                        <p:strVal val="visible"/>
                                      </p:to>
                                    </p:set>
                                  </p:childTnLst>
                                  <p:subTnLst>
                                    <p:audio>
                                      <p:cMediaNode>
                                        <p:cTn display="0" masterRel="sameClick">
                                          <p:stCondLst>
                                            <p:cond evt="begin" delay="0">
                                              <p:tn val="26"/>
                                            </p:cond>
                                          </p:stCondLst>
                                          <p:endCondLst>
                                            <p:cond evt="onStopAudio" delay="0">
                                              <p:tgtEl>
                                                <p:sldTgt/>
                                              </p:tgtEl>
                                            </p:cond>
                                          </p:endCondLst>
                                        </p:cTn>
                                        <p:tgtEl>
                                          <p:sndTgt r:embed="rId3" name="Explosion"/>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3737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67" grpId="0"/>
      <p:bldP spid="373778" grpId="0" animBg="1"/>
      <p:bldP spid="373784" grpId="0" animBg="1"/>
      <p:bldP spid="373785" grpId="0" animBg="1"/>
      <p:bldP spid="373786" grpId="0" autoUpdateAnimBg="0"/>
      <p:bldP spid="373787" grpId="0" autoUpdateAnimBg="0"/>
      <p:bldP spid="37378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50" name="Rectangle 8"/>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Arbitrage Table for Asset Paying Known Income</a:t>
            </a:r>
          </a:p>
        </p:txBody>
      </p:sp>
      <p:sp>
        <p:nvSpPr>
          <p:cNvPr id="27651"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D474627-6486-8844-85FF-32DD9CCD929C}" type="slidenum">
              <a:rPr lang="en-US">
                <a:latin typeface="Calibri" panose="020F0502020204030204" pitchFamily="34" charset="0"/>
              </a:rPr>
              <a:pPr eaLnBrk="1" hangingPunct="1"/>
              <a:t>26</a:t>
            </a:fld>
            <a:endParaRPr lang="en-US" dirty="0">
              <a:latin typeface="Calibri" panose="020F0502020204030204" pitchFamily="34" charset="0"/>
            </a:endParaRPr>
          </a:p>
        </p:txBody>
      </p:sp>
      <p:sp>
        <p:nvSpPr>
          <p:cNvPr id="27650"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75810" name="Rectangle 2"/>
          <p:cNvSpPr>
            <a:spLocks noChangeArrowheads="1"/>
          </p:cNvSpPr>
          <p:nvPr/>
        </p:nvSpPr>
        <p:spPr bwMode="auto">
          <a:xfrm>
            <a:off x="5181600" y="4343400"/>
            <a:ext cx="2743200" cy="609600"/>
          </a:xfrm>
          <a:prstGeom prst="rect">
            <a:avLst/>
          </a:prstGeom>
          <a:solidFill>
            <a:srgbClr val="99FFFF"/>
          </a:solidFill>
          <a:ln w="9525">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Calibri" panose="020F0502020204030204" pitchFamily="34" charset="0"/>
              <a:ea typeface="+mn-ea"/>
              <a:cs typeface="+mn-cs"/>
            </a:endParaRPr>
          </a:p>
        </p:txBody>
      </p:sp>
      <p:sp>
        <p:nvSpPr>
          <p:cNvPr id="27653" name="Rectangle 3" descr="Stationery"/>
          <p:cNvSpPr>
            <a:spLocks noChangeArrowheads="1"/>
          </p:cNvSpPr>
          <p:nvPr/>
        </p:nvSpPr>
        <p:spPr bwMode="auto">
          <a:xfrm>
            <a:off x="187325" y="1447800"/>
            <a:ext cx="8956675" cy="2768600"/>
          </a:xfrm>
          <a:prstGeom prst="rect">
            <a:avLst/>
          </a:prstGeom>
          <a:blipFill dpi="0" rotWithShape="0">
            <a:blip r:embed="rId3"/>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75812" name="Rectangle 4"/>
          <p:cNvSpPr>
            <a:spLocks noChangeArrowheads="1"/>
          </p:cNvSpPr>
          <p:nvPr/>
        </p:nvSpPr>
        <p:spPr bwMode="auto">
          <a:xfrm>
            <a:off x="132461" y="1297693"/>
            <a:ext cx="8804275" cy="5327357"/>
          </a:xfrm>
          <a:prstGeom prst="rect">
            <a:avLst/>
          </a:prstGeom>
          <a:noFill/>
          <a:ln w="9525">
            <a:noFill/>
            <a:miter lim="800000"/>
            <a:headEnd/>
            <a:tailEnd/>
          </a:ln>
          <a:effectLst/>
        </p:spPr>
        <p:txBody>
          <a:bodyPr wrap="square" lIns="92075" tIns="46038" rIns="92075" bIns="46038">
            <a:spAutoFit/>
          </a:bodyPr>
          <a:lstStyle/>
          <a:p>
            <a:pPr eaLnBrk="0" hangingPunct="0">
              <a:lnSpc>
                <a:spcPct val="0"/>
              </a:lnSpc>
              <a:spcBef>
                <a:spcPct val="50000"/>
              </a:spcBef>
              <a:defRPr/>
            </a:pPr>
            <a:endParaRPr lang="en-US" sz="1400" dirty="0">
              <a:effectLst>
                <a:outerShdw blurRad="38100" dist="38100" dir="2700000" algn="tl">
                  <a:srgbClr val="DDDDDD"/>
                </a:outerShdw>
              </a:effectLst>
              <a:latin typeface="Calibri" panose="020F0502020204030204" pitchFamily="34" charset="0"/>
            </a:endParaRPr>
          </a:p>
          <a:p>
            <a:pPr eaLnBrk="0" hangingPunct="0">
              <a:spcBef>
                <a:spcPct val="30000"/>
              </a:spcBef>
              <a:defRPr/>
            </a:pP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eaLnBrk="0" hangingPunct="0">
              <a:lnSpc>
                <a:spcPct val="110000"/>
              </a:lnSpc>
              <a:spcBef>
                <a:spcPct val="50000"/>
              </a:spcBef>
              <a:defRPr/>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Forward Contract			0	     S* -  PV(D)(1+r) -F</a:t>
            </a:r>
          </a:p>
          <a:p>
            <a:pPr eaLnBrk="0" hangingPunct="0">
              <a:spcBef>
                <a:spcPct val="50000"/>
              </a:spcBef>
              <a:defRPr/>
            </a:pPr>
            <a:r>
              <a:rPr lang="en-US" sz="2000" b="1" dirty="0">
                <a:latin typeface="Calibri" panose="020F0502020204030204" pitchFamily="34" charset="0"/>
              </a:rPr>
              <a:t>        Buy  1   unit  of  Underlying Asset           		- S	                S* </a:t>
            </a:r>
          </a:p>
          <a:p>
            <a:pPr eaLnBrk="0" hangingPunct="0">
              <a:spcBef>
                <a:spcPct val="50000"/>
              </a:spcBef>
              <a:defRPr/>
            </a:pPr>
            <a:r>
              <a:rPr lang="en-US" sz="2000" b="1" dirty="0">
                <a:latin typeface="Calibri" panose="020F0502020204030204" pitchFamily="34" charset="0"/>
              </a:rPr>
              <a:t>        Borrow  PV</a:t>
            </a:r>
            <a:r>
              <a:rPr lang="en-US" sz="2000" b="1" baseline="-25000" dirty="0">
                <a:latin typeface="Calibri" panose="020F0502020204030204" pitchFamily="34" charset="0"/>
              </a:rPr>
              <a:t>0</a:t>
            </a:r>
            <a:r>
              <a:rPr lang="en-US" sz="2000" b="1" dirty="0">
                <a:latin typeface="Calibri" panose="020F0502020204030204" pitchFamily="34" charset="0"/>
              </a:rPr>
              <a:t>  of  Forward  Price		F/(1+r)	   	- F</a:t>
            </a:r>
          </a:p>
          <a:p>
            <a:pPr eaLnBrk="0" hangingPunct="0">
              <a:spcBef>
                <a:spcPct val="50000"/>
              </a:spcBef>
              <a:defRPr/>
            </a:pPr>
            <a:r>
              <a:rPr lang="en-US" sz="2000" b="1" dirty="0">
                <a:latin typeface="Calibri" panose="020F0502020204030204" pitchFamily="34" charset="0"/>
              </a:rPr>
              <a:t>         Borrow PV</a:t>
            </a:r>
            <a:r>
              <a:rPr lang="en-US" sz="2000" b="1" baseline="-25000" dirty="0">
                <a:latin typeface="Calibri" panose="020F0502020204030204" pitchFamily="34" charset="0"/>
              </a:rPr>
              <a:t>0</a:t>
            </a:r>
            <a:r>
              <a:rPr lang="en-US" sz="2000" b="1" dirty="0">
                <a:latin typeface="Calibri" panose="020F0502020204030204" pitchFamily="34" charset="0"/>
              </a:rPr>
              <a:t> of D				PV(D)		-PV(D)(1+r)</a:t>
            </a:r>
          </a:p>
          <a:p>
            <a:pPr eaLnBrk="0" hangingPunct="0">
              <a:spcBef>
                <a:spcPct val="50000"/>
              </a:spcBef>
              <a:defRPr/>
            </a:pPr>
            <a:r>
              <a:rPr lang="en-US" sz="2000" b="1" dirty="0">
                <a:latin typeface="Calibri" panose="020F0502020204030204" pitchFamily="34" charset="0"/>
              </a:rPr>
              <a:t>        Total			         -S + F/(1+r) + PV(D)    S*- PV(D)(1+r) -F</a:t>
            </a:r>
          </a:p>
          <a:p>
            <a:pPr algn="ctr" eaLnBrk="0" hangingPunct="0">
              <a:spcBef>
                <a:spcPct val="100000"/>
              </a:spcBef>
              <a:defRPr/>
            </a:pPr>
            <a:r>
              <a:rPr lang="en-US" sz="2000" b="1" dirty="0">
                <a:latin typeface="Calibri" panose="020F0502020204030204" pitchFamily="34" charset="0"/>
              </a:rPr>
              <a:t>- S + F/(1+r)+PV(D)  =  0       </a:t>
            </a:r>
            <a:r>
              <a:rPr lang="en-US" sz="2400" b="1" dirty="0">
                <a:latin typeface="Symbol" charset="0"/>
              </a:rPr>
              <a:t>Þ</a:t>
            </a:r>
            <a:r>
              <a:rPr lang="en-US" sz="2000" b="1" dirty="0">
                <a:latin typeface="Calibri" panose="020F0502020204030204" pitchFamily="34" charset="0"/>
              </a:rPr>
              <a:t>       </a:t>
            </a:r>
            <a:r>
              <a:rPr lang="en-US" sz="2400" b="1" dirty="0">
                <a:latin typeface="Calibri" panose="020F0502020204030204" pitchFamily="34" charset="0"/>
              </a:rPr>
              <a:t>F = (S-PV(D))(1+r)</a:t>
            </a:r>
            <a:endParaRPr lang="en-US" sz="2400" b="1" baseline="30000" dirty="0">
              <a:latin typeface="Calibri" panose="020F0502020204030204" pitchFamily="34" charset="0"/>
            </a:endParaRPr>
          </a:p>
          <a:p>
            <a:pPr eaLnBrk="0" hangingPunct="0">
              <a:lnSpc>
                <a:spcPct val="20000"/>
              </a:lnSpc>
              <a:spcBef>
                <a:spcPct val="50000"/>
              </a:spcBef>
              <a:defRPr/>
            </a:pPr>
            <a:endParaRPr lang="en-US" sz="2000" b="1" dirty="0">
              <a:latin typeface="Calibri" panose="020F0502020204030204" pitchFamily="34" charset="0"/>
            </a:endParaRPr>
          </a:p>
          <a:p>
            <a:pPr algn="just" eaLnBrk="0" hangingPunct="0">
              <a:spcBef>
                <a:spcPct val="50000"/>
              </a:spcBef>
              <a:defRPr/>
            </a:pPr>
            <a:r>
              <a:rPr lang="en-US" sz="2000" dirty="0">
                <a:latin typeface="Calibri" panose="020F0502020204030204" pitchFamily="34" charset="0"/>
              </a:rPr>
              <a:t>The holder of a forward contract to purchase a share of S will have to pay F to obtain the share, but will forego the dividend (D) paid on S.  The total amount (future value) lost from the missed dividend is PV(D)*(1+r)</a:t>
            </a:r>
          </a:p>
          <a:p>
            <a:pPr algn="just" eaLnBrk="0" hangingPunct="0">
              <a:spcBef>
                <a:spcPct val="50000"/>
              </a:spcBef>
              <a:defRPr/>
            </a:pPr>
            <a:endParaRPr lang="en-US" sz="2000" dirty="0">
              <a:latin typeface="Calibri" panose="020F0502020204030204" pitchFamily="34" charset="0"/>
            </a:endParaRPr>
          </a:p>
        </p:txBody>
      </p:sp>
      <p:sp>
        <p:nvSpPr>
          <p:cNvPr id="27655" name="Line 5"/>
          <p:cNvSpPr>
            <a:spLocks noChangeShapeType="1"/>
          </p:cNvSpPr>
          <p:nvPr/>
        </p:nvSpPr>
        <p:spPr bwMode="auto">
          <a:xfrm>
            <a:off x="4495800" y="3733800"/>
            <a:ext cx="4572000" cy="1270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56" name="Line 6"/>
          <p:cNvSpPr>
            <a:spLocks noChangeShapeType="1"/>
          </p:cNvSpPr>
          <p:nvPr/>
        </p:nvSpPr>
        <p:spPr bwMode="auto">
          <a:xfrm>
            <a:off x="152400" y="2286000"/>
            <a:ext cx="8991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57" name="Line 7"/>
          <p:cNvSpPr>
            <a:spLocks noChangeShapeType="1"/>
          </p:cNvSpPr>
          <p:nvPr/>
        </p:nvSpPr>
        <p:spPr bwMode="auto">
          <a:xfrm>
            <a:off x="5486400" y="1828800"/>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nvGrpSpPr>
          <p:cNvPr id="27659" name="Group 9"/>
          <p:cNvGrpSpPr>
            <a:grpSpLocks/>
          </p:cNvGrpSpPr>
          <p:nvPr/>
        </p:nvGrpSpPr>
        <p:grpSpPr bwMode="auto">
          <a:xfrm>
            <a:off x="228600" y="2438400"/>
            <a:ext cx="373063" cy="306388"/>
            <a:chOff x="220" y="2735"/>
            <a:chExt cx="235" cy="166"/>
          </a:xfrm>
        </p:grpSpPr>
        <p:sp>
          <p:nvSpPr>
            <p:cNvPr id="27675" name="Rectangle 10"/>
            <p:cNvSpPr>
              <a:spLocks noChangeArrowheads="1"/>
            </p:cNvSpPr>
            <p:nvPr/>
          </p:nvSpPr>
          <p:spPr bwMode="auto">
            <a:xfrm>
              <a:off x="220" y="2735"/>
              <a:ext cx="235" cy="166"/>
            </a:xfrm>
            <a:prstGeom prst="rect">
              <a:avLst/>
            </a:prstGeom>
            <a:solidFill>
              <a:schemeClr val="accent1"/>
            </a:solidFill>
            <a:ln w="12700">
              <a:solidFill>
                <a:schemeClr val="accent1"/>
              </a:solidFill>
              <a:miter lim="800000"/>
              <a:headEnd/>
              <a:tailEnd/>
            </a:ln>
          </p:spPr>
          <p:txBody>
            <a:bodyPr wrap="none" anchor="ctr"/>
            <a:lstStyle/>
            <a:p>
              <a:endParaRPr lang="en-US" dirty="0">
                <a:latin typeface="Calibri" panose="020F0502020204030204" pitchFamily="34" charset="0"/>
              </a:endParaRPr>
            </a:p>
          </p:txBody>
        </p:sp>
        <p:sp>
          <p:nvSpPr>
            <p:cNvPr id="27676" name="Line 11"/>
            <p:cNvSpPr>
              <a:spLocks noChangeShapeType="1"/>
            </p:cNvSpPr>
            <p:nvPr/>
          </p:nvSpPr>
          <p:spPr bwMode="auto">
            <a:xfrm flipV="1">
              <a:off x="278" y="2752"/>
              <a:ext cx="144" cy="11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77" name="Line 12"/>
            <p:cNvSpPr>
              <a:spLocks noChangeShapeType="1"/>
            </p:cNvSpPr>
            <p:nvPr/>
          </p:nvSpPr>
          <p:spPr bwMode="auto">
            <a:xfrm>
              <a:off x="342" y="2761"/>
              <a:ext cx="0" cy="1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78" name="Line 13"/>
            <p:cNvSpPr>
              <a:spLocks noChangeShapeType="1"/>
            </p:cNvSpPr>
            <p:nvPr/>
          </p:nvSpPr>
          <p:spPr bwMode="auto">
            <a:xfrm flipH="1">
              <a:off x="267" y="2815"/>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grpSp>
        <p:nvGrpSpPr>
          <p:cNvPr id="27660" name="Group 14"/>
          <p:cNvGrpSpPr>
            <a:grpSpLocks/>
          </p:cNvGrpSpPr>
          <p:nvPr/>
        </p:nvGrpSpPr>
        <p:grpSpPr bwMode="auto">
          <a:xfrm>
            <a:off x="228600" y="2895600"/>
            <a:ext cx="373063" cy="266700"/>
            <a:chOff x="226" y="2975"/>
            <a:chExt cx="235" cy="168"/>
          </a:xfrm>
        </p:grpSpPr>
        <p:sp>
          <p:nvSpPr>
            <p:cNvPr id="27671" name="Rectangle 15"/>
            <p:cNvSpPr>
              <a:spLocks noChangeArrowheads="1"/>
            </p:cNvSpPr>
            <p:nvPr/>
          </p:nvSpPr>
          <p:spPr bwMode="auto">
            <a:xfrm>
              <a:off x="226" y="2975"/>
              <a:ext cx="235" cy="168"/>
            </a:xfrm>
            <a:prstGeom prst="rect">
              <a:avLst/>
            </a:prstGeom>
            <a:solidFill>
              <a:srgbClr val="CCCCFF"/>
            </a:solidFill>
            <a:ln w="12700">
              <a:solidFill>
                <a:srgbClr val="CCCCFF"/>
              </a:solidFill>
              <a:miter lim="800000"/>
              <a:headEnd/>
              <a:tailEnd/>
            </a:ln>
          </p:spPr>
          <p:txBody>
            <a:bodyPr wrap="none" anchor="ctr"/>
            <a:lstStyle/>
            <a:p>
              <a:endParaRPr lang="en-US" dirty="0">
                <a:latin typeface="Calibri" panose="020F0502020204030204" pitchFamily="34" charset="0"/>
              </a:endParaRPr>
            </a:p>
          </p:txBody>
        </p:sp>
        <p:sp>
          <p:nvSpPr>
            <p:cNvPr id="27672" name="Line 16"/>
            <p:cNvSpPr>
              <a:spLocks noChangeShapeType="1"/>
            </p:cNvSpPr>
            <p:nvPr/>
          </p:nvSpPr>
          <p:spPr bwMode="auto">
            <a:xfrm>
              <a:off x="348" y="3000"/>
              <a:ext cx="0" cy="1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73" name="Line 17"/>
            <p:cNvSpPr>
              <a:spLocks noChangeShapeType="1"/>
            </p:cNvSpPr>
            <p:nvPr/>
          </p:nvSpPr>
          <p:spPr bwMode="auto">
            <a:xfrm flipH="1">
              <a:off x="273" y="3056"/>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74" name="Line 18"/>
            <p:cNvSpPr>
              <a:spLocks noChangeShapeType="1"/>
            </p:cNvSpPr>
            <p:nvPr/>
          </p:nvSpPr>
          <p:spPr bwMode="auto">
            <a:xfrm>
              <a:off x="271" y="3087"/>
              <a:ext cx="145" cy="0"/>
            </a:xfrm>
            <a:prstGeom prst="line">
              <a:avLst/>
            </a:prstGeom>
            <a:noFill/>
            <a:ln w="25400">
              <a:solidFill>
                <a:srgbClr val="9900CC"/>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grpSp>
        <p:nvGrpSpPr>
          <p:cNvPr id="27661" name="Group 19"/>
          <p:cNvGrpSpPr>
            <a:grpSpLocks/>
          </p:cNvGrpSpPr>
          <p:nvPr/>
        </p:nvGrpSpPr>
        <p:grpSpPr bwMode="auto">
          <a:xfrm>
            <a:off x="228600" y="1905000"/>
            <a:ext cx="373063" cy="292100"/>
            <a:chOff x="367" y="1979"/>
            <a:chExt cx="235" cy="184"/>
          </a:xfrm>
        </p:grpSpPr>
        <p:sp>
          <p:nvSpPr>
            <p:cNvPr id="27667" name="Rectangle 20"/>
            <p:cNvSpPr>
              <a:spLocks noChangeArrowheads="1"/>
            </p:cNvSpPr>
            <p:nvPr/>
          </p:nvSpPr>
          <p:spPr bwMode="auto">
            <a:xfrm>
              <a:off x="367" y="1979"/>
              <a:ext cx="235" cy="184"/>
            </a:xfrm>
            <a:prstGeom prst="rect">
              <a:avLst/>
            </a:prstGeom>
            <a:solidFill>
              <a:srgbClr val="66FFFF"/>
            </a:solidFill>
            <a:ln w="12700">
              <a:solidFill>
                <a:srgbClr val="66FFFF"/>
              </a:solidFill>
              <a:miter lim="800000"/>
              <a:headEnd/>
              <a:tailEnd/>
            </a:ln>
          </p:spPr>
          <p:txBody>
            <a:bodyPr wrap="none" anchor="ctr"/>
            <a:lstStyle/>
            <a:p>
              <a:endParaRPr lang="en-US" dirty="0">
                <a:latin typeface="Calibri" panose="020F0502020204030204" pitchFamily="34" charset="0"/>
              </a:endParaRPr>
            </a:p>
          </p:txBody>
        </p:sp>
        <p:sp>
          <p:nvSpPr>
            <p:cNvPr id="27668" name="Line 21"/>
            <p:cNvSpPr>
              <a:spLocks noChangeShapeType="1"/>
            </p:cNvSpPr>
            <p:nvPr/>
          </p:nvSpPr>
          <p:spPr bwMode="auto">
            <a:xfrm flipV="1">
              <a:off x="425" y="2017"/>
              <a:ext cx="144" cy="129"/>
            </a:xfrm>
            <a:prstGeom prst="line">
              <a:avLst/>
            </a:prstGeom>
            <a:noFill/>
            <a:ln w="25400">
              <a:solidFill>
                <a:srgbClr val="0099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69" name="Line 22"/>
            <p:cNvSpPr>
              <a:spLocks noChangeShapeType="1"/>
            </p:cNvSpPr>
            <p:nvPr/>
          </p:nvSpPr>
          <p:spPr bwMode="auto">
            <a:xfrm>
              <a:off x="483" y="2007"/>
              <a:ext cx="0" cy="1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70" name="Line 23"/>
            <p:cNvSpPr>
              <a:spLocks noChangeShapeType="1"/>
            </p:cNvSpPr>
            <p:nvPr/>
          </p:nvSpPr>
          <p:spPr bwMode="auto">
            <a:xfrm flipH="1">
              <a:off x="414" y="2068"/>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grpSp>
        <p:nvGrpSpPr>
          <p:cNvPr id="27662" name="Group 24"/>
          <p:cNvGrpSpPr>
            <a:grpSpLocks/>
          </p:cNvGrpSpPr>
          <p:nvPr/>
        </p:nvGrpSpPr>
        <p:grpSpPr bwMode="auto">
          <a:xfrm>
            <a:off x="228600" y="3276600"/>
            <a:ext cx="373063" cy="266700"/>
            <a:chOff x="226" y="2975"/>
            <a:chExt cx="235" cy="168"/>
          </a:xfrm>
        </p:grpSpPr>
        <p:sp>
          <p:nvSpPr>
            <p:cNvPr id="27663" name="Rectangle 25"/>
            <p:cNvSpPr>
              <a:spLocks noChangeArrowheads="1"/>
            </p:cNvSpPr>
            <p:nvPr/>
          </p:nvSpPr>
          <p:spPr bwMode="auto">
            <a:xfrm>
              <a:off x="226" y="2975"/>
              <a:ext cx="235" cy="168"/>
            </a:xfrm>
            <a:prstGeom prst="rect">
              <a:avLst/>
            </a:prstGeom>
            <a:solidFill>
              <a:srgbClr val="CCCCFF"/>
            </a:solidFill>
            <a:ln w="12700">
              <a:solidFill>
                <a:srgbClr val="CCCCFF"/>
              </a:solidFill>
              <a:miter lim="800000"/>
              <a:headEnd/>
              <a:tailEnd/>
            </a:ln>
          </p:spPr>
          <p:txBody>
            <a:bodyPr wrap="none" anchor="ctr"/>
            <a:lstStyle/>
            <a:p>
              <a:endParaRPr lang="en-US" dirty="0">
                <a:latin typeface="Calibri" panose="020F0502020204030204" pitchFamily="34" charset="0"/>
              </a:endParaRPr>
            </a:p>
          </p:txBody>
        </p:sp>
        <p:sp>
          <p:nvSpPr>
            <p:cNvPr id="27664" name="Line 26"/>
            <p:cNvSpPr>
              <a:spLocks noChangeShapeType="1"/>
            </p:cNvSpPr>
            <p:nvPr/>
          </p:nvSpPr>
          <p:spPr bwMode="auto">
            <a:xfrm>
              <a:off x="348" y="3000"/>
              <a:ext cx="0" cy="1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65" name="Line 27"/>
            <p:cNvSpPr>
              <a:spLocks noChangeShapeType="1"/>
            </p:cNvSpPr>
            <p:nvPr/>
          </p:nvSpPr>
          <p:spPr bwMode="auto">
            <a:xfrm flipH="1">
              <a:off x="273" y="3056"/>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27666" name="Line 28"/>
            <p:cNvSpPr>
              <a:spLocks noChangeShapeType="1"/>
            </p:cNvSpPr>
            <p:nvPr/>
          </p:nvSpPr>
          <p:spPr bwMode="auto">
            <a:xfrm>
              <a:off x="271" y="3087"/>
              <a:ext cx="145" cy="0"/>
            </a:xfrm>
            <a:prstGeom prst="line">
              <a:avLst/>
            </a:prstGeom>
            <a:noFill/>
            <a:ln w="25400">
              <a:solidFill>
                <a:srgbClr val="9900CC"/>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1450"/>
                                        </p:tgtEl>
                                        <p:attrNameLst>
                                          <p:attrName>style.visibility</p:attrName>
                                        </p:attrNameLst>
                                      </p:cBhvr>
                                      <p:to>
                                        <p:strVal val="visible"/>
                                      </p:to>
                                    </p:set>
                                    <p:animEffect transition="in" filter="fade">
                                      <p:cBhvr>
                                        <p:cTn id="7" dur="2000"/>
                                        <p:tgtEl>
                                          <p:spTgt spid="61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marL="474663" indent="-474663" algn="ctr" eaLnBrk="1" hangingPunct="1">
              <a:lnSpc>
                <a:spcPct val="90000"/>
              </a:lnSpc>
              <a:buFontTx/>
              <a:buNone/>
            </a:pPr>
            <a:r>
              <a:rPr lang="en-US" sz="2400" b="1" u="sng" dirty="0">
                <a:latin typeface="Calibri" panose="020F0502020204030204" pitchFamily="34" charset="0"/>
                <a:ea typeface="ＭＳ Ｐゴシック" charset="0"/>
                <a:cs typeface="ＭＳ Ｐゴシック" charset="0"/>
              </a:rPr>
              <a:t>Example  </a:t>
            </a:r>
          </a:p>
          <a:p>
            <a:pPr marL="474663" indent="-474663" eaLnBrk="1" hangingPunct="1">
              <a:lnSpc>
                <a:spcPct val="90000"/>
              </a:lnSpc>
            </a:pPr>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0, </a:t>
            </a:r>
            <a:r>
              <a:rPr lang="en-US" sz="2400" dirty="0">
                <a:latin typeface="Calibri" panose="020F0502020204030204" pitchFamily="34" charset="0"/>
                <a:ea typeface="ＭＳ Ｐゴシック" charset="0"/>
                <a:cs typeface="ＭＳ Ｐゴシック" charset="0"/>
              </a:rPr>
              <a:t>S = 100 and will pay a dividend of $5 in 6 months.  If r = 10%, </a:t>
            </a:r>
            <a:r>
              <a:rPr lang="en-US" sz="2400" dirty="0" err="1">
                <a:latin typeface="Calibri" panose="020F0502020204030204" pitchFamily="34" charset="0"/>
                <a:ea typeface="ＭＳ Ｐゴシック" charset="0"/>
                <a:cs typeface="ＭＳ Ｐゴシック" charset="0"/>
              </a:rPr>
              <a:t>s.a.</a:t>
            </a:r>
            <a:r>
              <a:rPr lang="en-US" sz="2400" dirty="0">
                <a:latin typeface="Calibri" panose="020F0502020204030204" pitchFamily="34" charset="0"/>
                <a:ea typeface="ＭＳ Ｐゴシック" charset="0"/>
                <a:cs typeface="ＭＳ Ｐゴシック" charset="0"/>
              </a:rPr>
              <a:t>, what is the delivery price of a one-year forward contract on S?</a:t>
            </a:r>
          </a:p>
          <a:p>
            <a:pPr marL="1046163" lvl="1" eaLnBrk="1" hangingPunct="1">
              <a:lnSpc>
                <a:spcPct val="90000"/>
              </a:lnSpc>
            </a:pPr>
            <a:r>
              <a:rPr lang="en-US" sz="2000" dirty="0">
                <a:latin typeface="Calibri" panose="020F0502020204030204" pitchFamily="34" charset="0"/>
                <a:ea typeface="ＭＳ Ｐゴシック" charset="0"/>
              </a:rPr>
              <a:t>PV(D) = 5/(1+.05) = 4.76</a:t>
            </a:r>
          </a:p>
          <a:p>
            <a:pPr marL="1046163" lvl="1" eaLnBrk="1" hangingPunct="1">
              <a:lnSpc>
                <a:spcPct val="90000"/>
              </a:lnSpc>
            </a:pPr>
            <a:r>
              <a:rPr lang="en-US" sz="2000" b="1" dirty="0">
                <a:latin typeface="Calibri" panose="020F0502020204030204" pitchFamily="34" charset="0"/>
                <a:ea typeface="ＭＳ Ｐゴシック" charset="0"/>
              </a:rPr>
              <a:t>F = (100 - 4.76)(1+.10/2)</a:t>
            </a:r>
            <a:r>
              <a:rPr lang="en-US" sz="2000" b="1" baseline="30000" dirty="0">
                <a:latin typeface="Calibri" panose="020F0502020204030204" pitchFamily="34" charset="0"/>
                <a:ea typeface="ＭＳ Ｐゴシック" charset="0"/>
              </a:rPr>
              <a:t>2</a:t>
            </a:r>
            <a:r>
              <a:rPr lang="en-US" sz="2000" b="1" dirty="0">
                <a:latin typeface="Calibri" panose="020F0502020204030204" pitchFamily="34" charset="0"/>
                <a:ea typeface="ＭＳ Ｐゴシック" charset="0"/>
              </a:rPr>
              <a:t> = 105.00</a:t>
            </a:r>
          </a:p>
          <a:p>
            <a:pPr marL="1046163" lvl="1" eaLnBrk="1" hangingPunct="1">
              <a:lnSpc>
                <a:spcPct val="90000"/>
              </a:lnSpc>
            </a:pPr>
            <a:endParaRPr lang="en-US" sz="2000" dirty="0">
              <a:latin typeface="Calibri" panose="020F0502020204030204" pitchFamily="34" charset="0"/>
              <a:ea typeface="ＭＳ Ｐゴシック" charset="0"/>
            </a:endParaRPr>
          </a:p>
          <a:p>
            <a:pPr marL="474663" indent="-474663" eaLnBrk="1" hangingPunct="1">
              <a:lnSpc>
                <a:spcPct val="90000"/>
              </a:lnSpc>
            </a:pPr>
            <a:r>
              <a:rPr lang="en-US" sz="2400" dirty="0">
                <a:latin typeface="Calibri" panose="020F0502020204030204" pitchFamily="34" charset="0"/>
                <a:ea typeface="ＭＳ Ｐゴシック" charset="0"/>
                <a:cs typeface="ＭＳ Ｐゴシック" charset="0"/>
              </a:rPr>
              <a:t>What if you were quoted a delivery price of $110, how could you make a riskless profit?</a:t>
            </a:r>
          </a:p>
          <a:p>
            <a:pPr marL="474663" indent="-474663" eaLnBrk="1" hangingPunct="1">
              <a:lnSpc>
                <a:spcPct val="90000"/>
              </a:lnSpc>
            </a:pPr>
            <a:endParaRPr lang="en-US" sz="2400" dirty="0">
              <a:latin typeface="Calibri" panose="020F0502020204030204" pitchFamily="34" charset="0"/>
              <a:ea typeface="ＭＳ Ｐゴシック" charset="0"/>
              <a:cs typeface="ＭＳ Ｐゴシック" charset="0"/>
            </a:endParaRPr>
          </a:p>
          <a:p>
            <a:pPr marL="474663" indent="-474663" eaLnBrk="1" hangingPunct="1">
              <a:lnSpc>
                <a:spcPct val="90000"/>
              </a:lnSpc>
            </a:pPr>
            <a:r>
              <a:rPr lang="en-US" sz="2400" dirty="0">
                <a:latin typeface="Calibri" panose="020F0502020204030204" pitchFamily="34" charset="0"/>
                <a:ea typeface="ＭＳ Ｐゴシック" charset="0"/>
                <a:cs typeface="ＭＳ Ｐゴシック" charset="0"/>
              </a:rPr>
              <a:t>What if you were quoted a delivery price of $103, how could you make a riskless profit?</a:t>
            </a:r>
          </a:p>
        </p:txBody>
      </p:sp>
      <p:sp>
        <p:nvSpPr>
          <p:cNvPr id="2867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Forward on Property Producing Known Amount of Income</a:t>
            </a:r>
          </a:p>
        </p:txBody>
      </p:sp>
      <p:sp>
        <p:nvSpPr>
          <p:cNvPr id="28675"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423C910-F582-D74A-A1E5-03E592DE3D69}" type="slidenum">
              <a:rPr lang="en-US">
                <a:latin typeface="Calibri" panose="020F0502020204030204" pitchFamily="34" charset="0"/>
              </a:rPr>
              <a:pPr eaLnBrk="1" hangingPunct="1"/>
              <a:t>27</a:t>
            </a:fld>
            <a:endParaRPr lang="en-US" dirty="0">
              <a:latin typeface="Calibri" panose="020F0502020204030204" pitchFamily="34" charset="0"/>
            </a:endParaRPr>
          </a:p>
        </p:txBody>
      </p:sp>
      <p:sp>
        <p:nvSpPr>
          <p:cNvPr id="28674"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3"/>
          <p:cNvSpPr>
            <a:spLocks noGrp="1" noChangeArrowheads="1"/>
          </p:cNvSpPr>
          <p:nvPr>
            <p:ph idx="1"/>
          </p:nvPr>
        </p:nvSpPr>
        <p:spPr/>
        <p:txBody>
          <a:bodyPr/>
          <a:lstStyle/>
          <a:p>
            <a:pPr marL="228600" indent="-228600" algn="just" eaLnBrk="1" hangingPunct="1">
              <a:lnSpc>
                <a:spcPct val="70000"/>
              </a:lnSpc>
            </a:pPr>
            <a:r>
              <a:rPr lang="en-US" sz="2200" dirty="0">
                <a:latin typeface="Calibri" panose="020F0502020204030204" pitchFamily="34" charset="0"/>
                <a:ea typeface="ＭＳ Ｐゴシック" charset="0"/>
                <a:cs typeface="ＭＳ Ｐゴシック" charset="0"/>
              </a:rPr>
              <a:t>Start with the F price implied by the forward-spot parity relation:</a:t>
            </a:r>
          </a:p>
          <a:p>
            <a:pPr marL="452438" lvl="1" indent="0" algn="just" eaLnBrk="1" hangingPunct="1">
              <a:lnSpc>
                <a:spcPct val="70000"/>
              </a:lnSpc>
            </a:pPr>
            <a:r>
              <a:rPr lang="en-US" sz="1900" dirty="0">
                <a:latin typeface="Calibri" panose="020F0502020204030204" pitchFamily="34" charset="0"/>
                <a:ea typeface="ＭＳ Ｐゴシック" charset="0"/>
              </a:rPr>
              <a:t>F = ((Spot –PV(</a:t>
            </a:r>
            <a:r>
              <a:rPr lang="en-US" sz="1900" dirty="0" err="1">
                <a:latin typeface="Calibri" panose="020F0502020204030204" pitchFamily="34" charset="0"/>
                <a:ea typeface="ＭＳ Ｐゴシック" charset="0"/>
              </a:rPr>
              <a:t>Div</a:t>
            </a:r>
            <a:r>
              <a:rPr lang="en-US" sz="1900" dirty="0">
                <a:latin typeface="Calibri" panose="020F0502020204030204" pitchFamily="34" charset="0"/>
                <a:ea typeface="ＭＳ Ｐゴシック" charset="0"/>
              </a:rPr>
              <a:t>)) * (1+r), or 105 = (100 - 4.76) * (1+.10/2)</a:t>
            </a:r>
            <a:r>
              <a:rPr lang="en-US" sz="1900" baseline="30000" dirty="0">
                <a:latin typeface="Calibri" panose="020F0502020204030204" pitchFamily="34" charset="0"/>
                <a:ea typeface="ＭＳ Ｐゴシック" charset="0"/>
              </a:rPr>
              <a:t>2</a:t>
            </a:r>
            <a:endParaRPr lang="en-US" sz="1900" dirty="0">
              <a:latin typeface="Calibri" panose="020F0502020204030204" pitchFamily="34" charset="0"/>
              <a:ea typeface="ＭＳ Ｐゴシック" charset="0"/>
            </a:endParaRPr>
          </a:p>
          <a:p>
            <a:pPr marL="228600" indent="-228600" algn="just" eaLnBrk="1" hangingPunct="1">
              <a:lnSpc>
                <a:spcPct val="70000"/>
              </a:lnSpc>
            </a:pPr>
            <a:r>
              <a:rPr lang="en-US" sz="2200" dirty="0">
                <a:latin typeface="Calibri" panose="020F0502020204030204" pitchFamily="34" charset="0"/>
                <a:ea typeface="ＭＳ Ｐゴシック" charset="0"/>
                <a:cs typeface="ＭＳ Ｐゴシック" charset="0"/>
              </a:rPr>
              <a:t>For an asset that produces income, our arbitrage relationship is:</a:t>
            </a:r>
          </a:p>
          <a:p>
            <a:pPr marL="452438" lvl="1" indent="0" algn="just" eaLnBrk="1" hangingPunct="1">
              <a:lnSpc>
                <a:spcPct val="70000"/>
              </a:lnSpc>
            </a:pPr>
            <a:r>
              <a:rPr lang="en-US" sz="1900" dirty="0">
                <a:latin typeface="Calibri" panose="020F0502020204030204" pitchFamily="34" charset="0"/>
                <a:ea typeface="ＭＳ Ｐゴシック" charset="0"/>
              </a:rPr>
              <a:t>F (Long) = Buy Asset + Borrowing PV (F) + Borrowing PV (</a:t>
            </a:r>
            <a:r>
              <a:rPr lang="en-US" sz="1900" dirty="0" err="1">
                <a:latin typeface="Calibri" panose="020F0502020204030204" pitchFamily="34" charset="0"/>
                <a:ea typeface="ＭＳ Ｐゴシック" charset="0"/>
              </a:rPr>
              <a:t>Div</a:t>
            </a:r>
            <a:r>
              <a:rPr lang="en-US" sz="1900" dirty="0">
                <a:latin typeface="Calibri" panose="020F0502020204030204" pitchFamily="34" charset="0"/>
                <a:ea typeface="ＭＳ Ｐゴシック" charset="0"/>
              </a:rPr>
              <a:t>)</a:t>
            </a:r>
          </a:p>
          <a:p>
            <a:pPr marL="228600" indent="-228600" algn="just" eaLnBrk="1" hangingPunct="1">
              <a:lnSpc>
                <a:spcPct val="70000"/>
              </a:lnSpc>
            </a:pPr>
            <a:r>
              <a:rPr lang="en-US" sz="2200" dirty="0">
                <a:latin typeface="Calibri" panose="020F0502020204030204" pitchFamily="34" charset="0"/>
                <a:ea typeface="ＭＳ Ｐゴシック" charset="0"/>
                <a:cs typeface="ＭＳ Ｐゴシック" charset="0"/>
              </a:rPr>
              <a:t>Since F is too high, we enter into a forward contract to </a:t>
            </a:r>
            <a:r>
              <a:rPr lang="en-US" sz="2200" b="1" i="1" dirty="0">
                <a:solidFill>
                  <a:srgbClr val="0000FF"/>
                </a:solidFill>
                <a:latin typeface="Calibri" panose="020F0502020204030204" pitchFamily="34" charset="0"/>
                <a:ea typeface="ＭＳ Ｐゴシック" charset="0"/>
                <a:cs typeface="ＭＳ Ｐゴシック" charset="0"/>
              </a:rPr>
              <a:t>sell </a:t>
            </a:r>
            <a:r>
              <a:rPr lang="en-US" sz="2200" dirty="0">
                <a:latin typeface="Calibri" panose="020F0502020204030204" pitchFamily="34" charset="0"/>
                <a:ea typeface="ＭＳ Ｐゴシック" charset="0"/>
                <a:cs typeface="ＭＳ Ｐゴシック" charset="0"/>
              </a:rPr>
              <a:t>for 110,  and purchase the replicating portfolio:  Buy asset, Borrow PV(</a:t>
            </a:r>
            <a:r>
              <a:rPr lang="en-US" sz="2200" dirty="0" err="1">
                <a:latin typeface="Calibri" panose="020F0502020204030204" pitchFamily="34" charset="0"/>
                <a:ea typeface="ＭＳ Ｐゴシック" charset="0"/>
                <a:cs typeface="ＭＳ Ｐゴシック" charset="0"/>
              </a:rPr>
              <a:t>Div</a:t>
            </a:r>
            <a:r>
              <a:rPr lang="en-US" sz="2200" dirty="0">
                <a:latin typeface="Calibri" panose="020F0502020204030204" pitchFamily="34" charset="0"/>
                <a:ea typeface="ＭＳ Ｐゴシック" charset="0"/>
                <a:cs typeface="ＭＳ Ｐゴシック" charset="0"/>
              </a:rPr>
              <a:t>), and borrow PV(F).  Thus, at T</a:t>
            </a:r>
            <a:r>
              <a:rPr lang="en-US" sz="2200" baseline="-25000" dirty="0">
                <a:latin typeface="Calibri" panose="020F0502020204030204" pitchFamily="34" charset="0"/>
                <a:ea typeface="ＭＳ Ｐゴシック" charset="0"/>
                <a:cs typeface="ＭＳ Ｐゴシック" charset="0"/>
              </a:rPr>
              <a:t>0</a:t>
            </a:r>
            <a:r>
              <a:rPr lang="en-US" sz="2200" dirty="0">
                <a:latin typeface="Calibri" panose="020F0502020204030204" pitchFamily="34" charset="0"/>
                <a:ea typeface="ＭＳ Ｐゴシック" charset="0"/>
                <a:cs typeface="ＭＳ Ｐゴシック" charset="0"/>
              </a:rPr>
              <a:t>, we borrow 95.24 (105/(1.05)</a:t>
            </a:r>
            <a:r>
              <a:rPr lang="en-US" sz="2200" baseline="30000" dirty="0">
                <a:latin typeface="Calibri" panose="020F0502020204030204" pitchFamily="34" charset="0"/>
                <a:ea typeface="ＭＳ Ｐゴシック" charset="0"/>
                <a:cs typeface="ＭＳ Ｐゴシック" charset="0"/>
              </a:rPr>
              <a:t>2</a:t>
            </a:r>
            <a:r>
              <a:rPr lang="en-US" sz="2200" dirty="0">
                <a:latin typeface="Calibri" panose="020F0502020204030204" pitchFamily="34" charset="0"/>
                <a:ea typeface="ＭＳ Ｐゴシック" charset="0"/>
                <a:cs typeface="ＭＳ Ｐゴシック" charset="0"/>
              </a:rPr>
              <a:t>, borrow 4.76 (5/(1.05), a total of 100.  Now buy the asset for 100, and agree to sell the asset for 110 in one year.  Note, the borrowing pays for the asset purchase and there is no cash out.</a:t>
            </a:r>
          </a:p>
          <a:p>
            <a:pPr marL="228600" indent="-228600" algn="just" eaLnBrk="1" hangingPunct="1">
              <a:lnSpc>
                <a:spcPct val="70000"/>
              </a:lnSpc>
            </a:pPr>
            <a:r>
              <a:rPr lang="en-US" sz="2200" dirty="0">
                <a:latin typeface="Calibri" panose="020F0502020204030204" pitchFamily="34" charset="0"/>
                <a:ea typeface="ＭＳ Ｐゴシック" charset="0"/>
                <a:cs typeface="ＭＳ Ｐゴシック" charset="0"/>
              </a:rPr>
              <a:t>At T(.5), the stock pays the dividend, we pay back the bank loan of 5 (4.76*(1+.05).</a:t>
            </a:r>
          </a:p>
          <a:p>
            <a:pPr marL="228600" indent="-228600" algn="just" eaLnBrk="1" hangingPunct="1">
              <a:lnSpc>
                <a:spcPct val="70000"/>
              </a:lnSpc>
            </a:pPr>
            <a:r>
              <a:rPr lang="en-US" sz="2200" dirty="0">
                <a:latin typeface="Calibri" panose="020F0502020204030204" pitchFamily="34" charset="0"/>
                <a:ea typeface="ＭＳ Ｐゴシック" charset="0"/>
                <a:cs typeface="ＭＳ Ｐゴシック" charset="0"/>
              </a:rPr>
              <a:t>At T</a:t>
            </a:r>
            <a:r>
              <a:rPr lang="en-US" sz="2200" baseline="-25000" dirty="0">
                <a:latin typeface="Calibri" panose="020F0502020204030204" pitchFamily="34" charset="0"/>
                <a:ea typeface="ＭＳ Ｐゴシック" charset="0"/>
                <a:cs typeface="ＭＳ Ｐゴシック" charset="0"/>
              </a:rPr>
              <a:t>1</a:t>
            </a:r>
            <a:r>
              <a:rPr lang="en-US" sz="2200" dirty="0">
                <a:latin typeface="Calibri" panose="020F0502020204030204" pitchFamily="34" charset="0"/>
                <a:ea typeface="ＭＳ Ｐゴシック" charset="0"/>
                <a:cs typeface="ＭＳ Ｐゴシック" charset="0"/>
              </a:rPr>
              <a:t>, regardless of the asset price, we sell it for 110 and use 105 to pay back the loan of 105 (95.24 *(1.05)</a:t>
            </a:r>
            <a:r>
              <a:rPr lang="en-US" sz="2200" baseline="30000" dirty="0">
                <a:latin typeface="Calibri" panose="020F0502020204030204" pitchFamily="34" charset="0"/>
                <a:ea typeface="ＭＳ Ｐゴシック" charset="0"/>
                <a:cs typeface="ＭＳ Ｐゴシック" charset="0"/>
              </a:rPr>
              <a:t>2</a:t>
            </a:r>
            <a:r>
              <a:rPr lang="en-US" sz="2200" dirty="0">
                <a:latin typeface="Calibri" panose="020F0502020204030204" pitchFamily="34" charset="0"/>
                <a:ea typeface="ＭＳ Ｐゴシック" charset="0"/>
                <a:cs typeface="ＭＳ Ｐゴシック" charset="0"/>
              </a:rPr>
              <a:t>), leaving a riskless profit of 5.  Note, we earn the profit of 5 without spending anything.</a:t>
            </a:r>
          </a:p>
          <a:p>
            <a:pPr marL="228600" indent="-228600" algn="just" eaLnBrk="1" hangingPunct="1">
              <a:lnSpc>
                <a:spcPct val="70000"/>
              </a:lnSpc>
            </a:pPr>
            <a:r>
              <a:rPr lang="en-US" sz="2200" dirty="0">
                <a:latin typeface="Calibri" panose="020F0502020204030204" pitchFamily="34" charset="0"/>
                <a:ea typeface="ＭＳ Ｐゴシック" charset="0"/>
                <a:cs typeface="ＭＳ Ｐゴシック" charset="0"/>
              </a:rPr>
              <a:t>If F was too </a:t>
            </a:r>
            <a:r>
              <a:rPr lang="en-US" sz="2200" i="1" dirty="0">
                <a:latin typeface="Calibri" panose="020F0502020204030204" pitchFamily="34" charset="0"/>
                <a:ea typeface="ＭＳ Ｐゴシック" charset="0"/>
                <a:cs typeface="ＭＳ Ｐゴシック" charset="0"/>
              </a:rPr>
              <a:t>low</a:t>
            </a:r>
            <a:r>
              <a:rPr lang="en-US" sz="2200" dirty="0">
                <a:latin typeface="Calibri" panose="020F0502020204030204" pitchFamily="34" charset="0"/>
                <a:ea typeface="ＭＳ Ｐゴシック" charset="0"/>
                <a:cs typeface="ＭＳ Ｐゴシック" charset="0"/>
              </a:rPr>
              <a:t>, we would enter into a F contract to </a:t>
            </a:r>
            <a:r>
              <a:rPr lang="en-US" sz="2200" i="1" dirty="0">
                <a:latin typeface="Calibri" panose="020F0502020204030204" pitchFamily="34" charset="0"/>
                <a:ea typeface="ＭＳ Ｐゴシック" charset="0"/>
                <a:cs typeface="ＭＳ Ｐゴシック" charset="0"/>
              </a:rPr>
              <a:t>buy </a:t>
            </a:r>
            <a:r>
              <a:rPr lang="en-US" sz="2200" dirty="0">
                <a:latin typeface="Calibri" panose="020F0502020204030204" pitchFamily="34" charset="0"/>
                <a:ea typeface="ＭＳ Ｐゴシック" charset="0"/>
                <a:cs typeface="ＭＳ Ｐゴシック" charset="0"/>
              </a:rPr>
              <a:t>the asset and then </a:t>
            </a:r>
            <a:r>
              <a:rPr lang="en-US" sz="2200" i="1" dirty="0">
                <a:latin typeface="Calibri" panose="020F0502020204030204" pitchFamily="34" charset="0"/>
                <a:ea typeface="ＭＳ Ｐゴシック" charset="0"/>
                <a:cs typeface="ＭＳ Ｐゴシック" charset="0"/>
              </a:rPr>
              <a:t>short </a:t>
            </a:r>
            <a:r>
              <a:rPr lang="en-US" sz="2200" dirty="0">
                <a:latin typeface="Calibri" panose="020F0502020204030204" pitchFamily="34" charset="0"/>
                <a:ea typeface="ＭＳ Ｐゴシック" charset="0"/>
                <a:cs typeface="ＭＳ Ｐゴシック" charset="0"/>
              </a:rPr>
              <a:t>the asset for 100 and </a:t>
            </a:r>
            <a:r>
              <a:rPr lang="en-US" sz="2200" i="1" dirty="0">
                <a:latin typeface="Calibri" panose="020F0502020204030204" pitchFamily="34" charset="0"/>
                <a:ea typeface="ＭＳ Ｐゴシック" charset="0"/>
                <a:cs typeface="ＭＳ Ｐゴシック" charset="0"/>
              </a:rPr>
              <a:t>lend </a:t>
            </a:r>
            <a:r>
              <a:rPr lang="en-US" sz="2200" dirty="0">
                <a:latin typeface="Calibri" panose="020F0502020204030204" pitchFamily="34" charset="0"/>
                <a:ea typeface="ＭＳ Ｐゴシック" charset="0"/>
                <a:cs typeface="ＭＳ Ｐゴシック" charset="0"/>
              </a:rPr>
              <a:t>the short proceeds.  At T(.5), we would have to pay 5 to the stock lender to cover the dividend. The remaining 100 (105-5) would grow to 105. At T</a:t>
            </a:r>
            <a:r>
              <a:rPr lang="en-US" sz="2200" baseline="-25000" dirty="0">
                <a:latin typeface="Calibri" panose="020F0502020204030204" pitchFamily="34" charset="0"/>
                <a:ea typeface="ＭＳ Ｐゴシック" charset="0"/>
                <a:cs typeface="ＭＳ Ｐゴシック" charset="0"/>
              </a:rPr>
              <a:t>1</a:t>
            </a:r>
            <a:r>
              <a:rPr lang="en-US" sz="2200" dirty="0">
                <a:latin typeface="Calibri" panose="020F0502020204030204" pitchFamily="34" charset="0"/>
                <a:ea typeface="ＭＳ Ｐゴシック" charset="0"/>
                <a:cs typeface="ＭＳ Ｐゴシック" charset="0"/>
              </a:rPr>
              <a:t>, buy the asset for 103, deliver it to the lender, and pocket 2.</a:t>
            </a:r>
            <a:endParaRPr lang="en-US" sz="1900" dirty="0">
              <a:latin typeface="Calibri" panose="020F0502020204030204" pitchFamily="34" charset="0"/>
              <a:ea typeface="ＭＳ Ｐゴシック" charset="0"/>
              <a:cs typeface="ＭＳ Ｐゴシック" charset="0"/>
            </a:endParaRPr>
          </a:p>
        </p:txBody>
      </p:sp>
      <p:sp>
        <p:nvSpPr>
          <p:cNvPr id="2970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Taking Advantage of Mispricing</a:t>
            </a:r>
          </a:p>
        </p:txBody>
      </p:sp>
      <p:sp>
        <p:nvSpPr>
          <p:cNvPr id="29699"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CBAF468-D8AE-894D-A8E8-D2D442CE8528}" type="slidenum">
              <a:rPr lang="en-US">
                <a:latin typeface="Calibri" panose="020F0502020204030204" pitchFamily="34" charset="0"/>
              </a:rPr>
              <a:pPr eaLnBrk="1" hangingPunct="1"/>
              <a:t>28</a:t>
            </a:fld>
            <a:endParaRPr lang="en-US" dirty="0">
              <a:latin typeface="Calibri" panose="020F0502020204030204" pitchFamily="34" charset="0"/>
            </a:endParaRPr>
          </a:p>
        </p:txBody>
      </p:sp>
      <p:sp>
        <p:nvSpPr>
          <p:cNvPr id="29698"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46" name="Rectangle 8"/>
          <p:cNvSpPr>
            <a:spLocks noGrp="1" noChangeArrowheads="1"/>
          </p:cNvSpPr>
          <p:nvPr>
            <p:ph type="title"/>
          </p:nvPr>
        </p:nvSpPr>
        <p:spPr>
          <a:noFill/>
        </p:spPr>
        <p:txBody>
          <a:bodyPr lIns="92075" tIns="46038" rIns="92075" bIns="46038"/>
          <a:lstStyle/>
          <a:p>
            <a:pPr eaLnBrk="1" hangingPunct="1"/>
            <a:r>
              <a:rPr lang="en-US" dirty="0"/>
              <a:t>Arbitrage Table for Asset Paying Known Yield</a:t>
            </a:r>
          </a:p>
        </p:txBody>
      </p:sp>
      <p:sp>
        <p:nvSpPr>
          <p:cNvPr id="30723"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04D956D-9E8A-7A47-9982-B051AADEEFF4}" type="slidenum">
              <a:rPr lang="en-US">
                <a:latin typeface="Calibri" panose="020F0502020204030204" pitchFamily="34" charset="0"/>
              </a:rPr>
              <a:pPr eaLnBrk="1" hangingPunct="1"/>
              <a:t>29</a:t>
            </a:fld>
            <a:endParaRPr lang="en-US" dirty="0">
              <a:latin typeface="Calibri" panose="020F0502020204030204" pitchFamily="34" charset="0"/>
            </a:endParaRPr>
          </a:p>
        </p:txBody>
      </p:sp>
      <p:sp>
        <p:nvSpPr>
          <p:cNvPr id="30722"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36226" name="Rectangle 2"/>
          <p:cNvSpPr>
            <a:spLocks noChangeArrowheads="1"/>
          </p:cNvSpPr>
          <p:nvPr/>
        </p:nvSpPr>
        <p:spPr bwMode="auto">
          <a:xfrm>
            <a:off x="5105400" y="3649543"/>
            <a:ext cx="2667000" cy="609600"/>
          </a:xfrm>
          <a:prstGeom prst="rect">
            <a:avLst/>
          </a:prstGeom>
          <a:solidFill>
            <a:srgbClr val="99FFFF"/>
          </a:solidFill>
          <a:ln w="9525">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Calibri" panose="020F0502020204030204" pitchFamily="34" charset="0"/>
              <a:ea typeface="+mn-ea"/>
              <a:cs typeface="+mn-cs"/>
            </a:endParaRPr>
          </a:p>
        </p:txBody>
      </p:sp>
      <p:sp>
        <p:nvSpPr>
          <p:cNvPr id="30725" name="Rectangle 3" descr="Stationery"/>
          <p:cNvSpPr>
            <a:spLocks noChangeArrowheads="1"/>
          </p:cNvSpPr>
          <p:nvPr/>
        </p:nvSpPr>
        <p:spPr bwMode="auto">
          <a:xfrm>
            <a:off x="152400" y="1275113"/>
            <a:ext cx="8870590" cy="2289175"/>
          </a:xfrm>
          <a:prstGeom prst="rect">
            <a:avLst/>
          </a:prstGeom>
          <a:blipFill dpi="0" rotWithShape="0">
            <a:blip r:embed="rId3"/>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436228" name="Rectangle 4"/>
          <p:cNvSpPr>
            <a:spLocks noChangeArrowheads="1"/>
          </p:cNvSpPr>
          <p:nvPr/>
        </p:nvSpPr>
        <p:spPr bwMode="auto">
          <a:xfrm>
            <a:off x="62751" y="1270360"/>
            <a:ext cx="8928849" cy="4850303"/>
          </a:xfrm>
          <a:prstGeom prst="rect">
            <a:avLst/>
          </a:prstGeom>
          <a:noFill/>
          <a:ln w="9525">
            <a:noFill/>
            <a:miter lim="800000"/>
            <a:headEnd/>
            <a:tailEnd/>
          </a:ln>
          <a:effectLst/>
        </p:spPr>
        <p:txBody>
          <a:bodyPr wrap="square" lIns="92075" tIns="46038" rIns="92075" bIns="46038">
            <a:spAutoFit/>
          </a:bodyPr>
          <a:lstStyle/>
          <a:p>
            <a:pPr eaLnBrk="0" hangingPunct="0">
              <a:lnSpc>
                <a:spcPct val="0"/>
              </a:lnSpc>
              <a:spcBef>
                <a:spcPct val="50000"/>
              </a:spcBef>
              <a:defRPr/>
            </a:pPr>
            <a:endParaRPr lang="en-US" sz="1400" dirty="0">
              <a:effectLst>
                <a:outerShdw blurRad="38100" dist="38100" dir="2700000" algn="tl">
                  <a:srgbClr val="DDDDDD"/>
                </a:outerShdw>
              </a:effectLst>
              <a:latin typeface="Calibri" panose="020F0502020204030204" pitchFamily="34" charset="0"/>
            </a:endParaRPr>
          </a:p>
          <a:p>
            <a:pPr eaLnBrk="0" hangingPunct="0">
              <a:spcBef>
                <a:spcPct val="30000"/>
              </a:spcBef>
              <a:defRPr/>
            </a:pP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eaLnBrk="0" hangingPunct="0">
              <a:lnSpc>
                <a:spcPct val="110000"/>
              </a:lnSpc>
              <a:spcBef>
                <a:spcPct val="50000"/>
              </a:spcBef>
              <a:defRPr/>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Forward Contract			          0		     S* -  F</a:t>
            </a:r>
          </a:p>
          <a:p>
            <a:pPr eaLnBrk="0" hangingPunct="0">
              <a:spcBef>
                <a:spcPct val="50000"/>
              </a:spcBef>
              <a:defRPr/>
            </a:pPr>
            <a:r>
              <a:rPr lang="en-US" sz="2000" b="1" dirty="0">
                <a:latin typeface="Calibri" panose="020F0502020204030204" pitchFamily="34" charset="0"/>
              </a:rPr>
              <a:t>        Buy  1/(1+d) units  of  Underlying Asset          	      - S/(1+d)	         S* </a:t>
            </a:r>
          </a:p>
          <a:p>
            <a:pPr eaLnBrk="0" hangingPunct="0">
              <a:spcBef>
                <a:spcPct val="50000"/>
              </a:spcBef>
              <a:defRPr/>
            </a:pPr>
            <a:r>
              <a:rPr lang="en-US" sz="2000" b="1" dirty="0">
                <a:latin typeface="Calibri" panose="020F0502020204030204" pitchFamily="34" charset="0"/>
              </a:rPr>
              <a:t>        Borrow  PV</a:t>
            </a:r>
            <a:r>
              <a:rPr lang="en-US" sz="2000" b="1" baseline="-25000" dirty="0">
                <a:latin typeface="Calibri" panose="020F0502020204030204" pitchFamily="34" charset="0"/>
              </a:rPr>
              <a:t>0</a:t>
            </a:r>
            <a:r>
              <a:rPr lang="en-US" sz="2000" b="1" dirty="0">
                <a:latin typeface="Calibri" panose="020F0502020204030204" pitchFamily="34" charset="0"/>
              </a:rPr>
              <a:t>  of  Forward  Price		         F/(1+r)	       - F</a:t>
            </a:r>
          </a:p>
          <a:p>
            <a:pPr eaLnBrk="0" hangingPunct="0">
              <a:spcBef>
                <a:spcPct val="50000"/>
              </a:spcBef>
              <a:defRPr/>
            </a:pPr>
            <a:r>
              <a:rPr lang="en-US" sz="2000" b="1" dirty="0">
                <a:latin typeface="Calibri" panose="020F0502020204030204" pitchFamily="34" charset="0"/>
              </a:rPr>
              <a:t>        Total				            - S/(1+d) + F/(1+r)    S* -  F</a:t>
            </a:r>
          </a:p>
          <a:p>
            <a:pPr algn="ctr" eaLnBrk="0" hangingPunct="0">
              <a:spcBef>
                <a:spcPct val="100000"/>
              </a:spcBef>
              <a:defRPr/>
            </a:pPr>
            <a:r>
              <a:rPr lang="en-US" sz="2000" b="1" dirty="0">
                <a:latin typeface="Calibri" panose="020F0502020204030204" pitchFamily="34" charset="0"/>
              </a:rPr>
              <a:t>- S/(1+d) + F/(1+r)  =  0       </a:t>
            </a:r>
            <a:r>
              <a:rPr lang="en-US" sz="2400" b="1" dirty="0">
                <a:latin typeface="Symbol" charset="0"/>
              </a:rPr>
              <a:t>Þ</a:t>
            </a:r>
            <a:r>
              <a:rPr lang="en-US" sz="2000" b="1" dirty="0">
                <a:latin typeface="Calibri" panose="020F0502020204030204" pitchFamily="34" charset="0"/>
              </a:rPr>
              <a:t>       </a:t>
            </a:r>
            <a:r>
              <a:rPr lang="en-US" sz="2400" b="1" dirty="0">
                <a:latin typeface="Calibri" panose="020F0502020204030204" pitchFamily="34" charset="0"/>
              </a:rPr>
              <a:t>F = S((1+r)/(1+d))</a:t>
            </a:r>
            <a:r>
              <a:rPr lang="en-US" sz="2400" b="1" baseline="40000" dirty="0">
                <a:latin typeface="Calibri" panose="020F0502020204030204" pitchFamily="34" charset="0"/>
              </a:rPr>
              <a:t>t</a:t>
            </a:r>
            <a:endParaRPr lang="en-US" sz="2400" b="1" baseline="30000" dirty="0">
              <a:latin typeface="Calibri" panose="020F0502020204030204" pitchFamily="34" charset="0"/>
            </a:endParaRPr>
          </a:p>
          <a:p>
            <a:pPr eaLnBrk="0" hangingPunct="0">
              <a:lnSpc>
                <a:spcPct val="20000"/>
              </a:lnSpc>
              <a:spcBef>
                <a:spcPct val="50000"/>
              </a:spcBef>
              <a:defRPr/>
            </a:pPr>
            <a:endParaRPr lang="en-US" sz="2000" b="1" dirty="0">
              <a:latin typeface="Calibri" panose="020F0502020204030204" pitchFamily="34" charset="0"/>
            </a:endParaRPr>
          </a:p>
          <a:p>
            <a:pPr algn="just" eaLnBrk="0" hangingPunct="0">
              <a:spcBef>
                <a:spcPct val="50000"/>
              </a:spcBef>
              <a:defRPr/>
            </a:pPr>
            <a:r>
              <a:rPr lang="en-US" dirty="0">
                <a:latin typeface="Calibri" panose="020F0502020204030204" pitchFamily="34" charset="0"/>
              </a:rPr>
              <a:t>[Payouts received between the current date and the delivery date are  reinvested in the underlying asset which continues to pay out at return  </a:t>
            </a:r>
            <a:r>
              <a:rPr lang="en-US" b="1" dirty="0">
                <a:latin typeface="Calibri" panose="020F0502020204030204" pitchFamily="34" charset="0"/>
              </a:rPr>
              <a:t>d</a:t>
            </a:r>
            <a:r>
              <a:rPr lang="en-US" dirty="0">
                <a:latin typeface="Calibri" panose="020F0502020204030204" pitchFamily="34" charset="0"/>
              </a:rPr>
              <a:t>;  an  investment of  </a:t>
            </a:r>
            <a:r>
              <a:rPr lang="en-US" b="1" dirty="0">
                <a:latin typeface="Calibri" panose="020F0502020204030204" pitchFamily="34" charset="0"/>
              </a:rPr>
              <a:t>S </a:t>
            </a:r>
            <a:r>
              <a:rPr lang="en-US" dirty="0">
                <a:latin typeface="Calibri" panose="020F0502020204030204" pitchFamily="34" charset="0"/>
              </a:rPr>
              <a:t> now grows to future capital value plus payouts  </a:t>
            </a:r>
            <a:r>
              <a:rPr lang="en-US" b="1" dirty="0">
                <a:latin typeface="Calibri" panose="020F0502020204030204" pitchFamily="34" charset="0"/>
              </a:rPr>
              <a:t>S* + (d)S* = (1+d)S*</a:t>
            </a:r>
            <a:r>
              <a:rPr lang="en-US" dirty="0">
                <a:latin typeface="Calibri" panose="020F0502020204030204" pitchFamily="34" charset="0"/>
              </a:rPr>
              <a:t>;  over one year to </a:t>
            </a:r>
            <a:r>
              <a:rPr lang="en-US" u="sng" dirty="0">
                <a:latin typeface="Calibri" panose="020F0502020204030204" pitchFamily="34" charset="0"/>
              </a:rPr>
              <a:t>buy just the future capital value</a:t>
            </a:r>
            <a:r>
              <a:rPr lang="en-US" dirty="0">
                <a:latin typeface="Calibri" panose="020F0502020204030204" pitchFamily="34" charset="0"/>
              </a:rPr>
              <a:t>, buy  </a:t>
            </a:r>
            <a:r>
              <a:rPr lang="en-US" b="1" dirty="0">
                <a:latin typeface="Calibri" panose="020F0502020204030204" pitchFamily="34" charset="0"/>
              </a:rPr>
              <a:t>1/(1+d)</a:t>
            </a:r>
            <a:r>
              <a:rPr lang="en-US" baseline="30000" dirty="0">
                <a:latin typeface="Calibri" panose="020F0502020204030204" pitchFamily="34" charset="0"/>
              </a:rPr>
              <a:t>   </a:t>
            </a:r>
            <a:r>
              <a:rPr lang="en-US" dirty="0">
                <a:latin typeface="Calibri" panose="020F0502020204030204" pitchFamily="34" charset="0"/>
              </a:rPr>
              <a:t>shares: an investment of  </a:t>
            </a:r>
            <a:r>
              <a:rPr lang="en-US" b="1" dirty="0">
                <a:latin typeface="Calibri" panose="020F0502020204030204" pitchFamily="34" charset="0"/>
              </a:rPr>
              <a:t>S/(1+d)</a:t>
            </a:r>
            <a:r>
              <a:rPr lang="en-US" dirty="0">
                <a:latin typeface="Calibri" panose="020F0502020204030204" pitchFamily="34" charset="0"/>
              </a:rPr>
              <a:t>  now grows to  </a:t>
            </a:r>
            <a:r>
              <a:rPr lang="en-US" b="1" dirty="0">
                <a:latin typeface="Calibri" panose="020F0502020204030204" pitchFamily="34" charset="0"/>
              </a:rPr>
              <a:t>(1+d)(S*/(1+d)) = S*</a:t>
            </a:r>
            <a:r>
              <a:rPr lang="en-US" dirty="0">
                <a:latin typeface="Calibri" panose="020F0502020204030204" pitchFamily="34" charset="0"/>
              </a:rPr>
              <a:t>.]</a:t>
            </a:r>
          </a:p>
        </p:txBody>
      </p:sp>
      <p:sp>
        <p:nvSpPr>
          <p:cNvPr id="30727" name="Line 5"/>
          <p:cNvSpPr>
            <a:spLocks noChangeShapeType="1"/>
          </p:cNvSpPr>
          <p:nvPr/>
        </p:nvSpPr>
        <p:spPr bwMode="auto">
          <a:xfrm>
            <a:off x="5334000" y="3109553"/>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728" name="Line 6"/>
          <p:cNvSpPr>
            <a:spLocks noChangeShapeType="1"/>
          </p:cNvSpPr>
          <p:nvPr/>
        </p:nvSpPr>
        <p:spPr bwMode="auto">
          <a:xfrm>
            <a:off x="152400" y="2209800"/>
            <a:ext cx="8839200" cy="9524"/>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729" name="Line 7"/>
          <p:cNvSpPr>
            <a:spLocks noChangeShapeType="1"/>
          </p:cNvSpPr>
          <p:nvPr/>
        </p:nvSpPr>
        <p:spPr bwMode="auto">
          <a:xfrm>
            <a:off x="5334000" y="1752600"/>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nvGrpSpPr>
          <p:cNvPr id="30731" name="Group 9"/>
          <p:cNvGrpSpPr>
            <a:grpSpLocks/>
          </p:cNvGrpSpPr>
          <p:nvPr/>
        </p:nvGrpSpPr>
        <p:grpSpPr bwMode="auto">
          <a:xfrm>
            <a:off x="186368" y="2371713"/>
            <a:ext cx="373063" cy="306387"/>
            <a:chOff x="220" y="2735"/>
            <a:chExt cx="235" cy="166"/>
          </a:xfrm>
        </p:grpSpPr>
        <p:sp>
          <p:nvSpPr>
            <p:cNvPr id="30742" name="Rectangle 10"/>
            <p:cNvSpPr>
              <a:spLocks noChangeArrowheads="1"/>
            </p:cNvSpPr>
            <p:nvPr/>
          </p:nvSpPr>
          <p:spPr bwMode="auto">
            <a:xfrm>
              <a:off x="220" y="2735"/>
              <a:ext cx="235" cy="166"/>
            </a:xfrm>
            <a:prstGeom prst="rect">
              <a:avLst/>
            </a:prstGeom>
            <a:solidFill>
              <a:schemeClr val="accent1"/>
            </a:solidFill>
            <a:ln w="12700">
              <a:solidFill>
                <a:schemeClr val="accent1"/>
              </a:solidFill>
              <a:miter lim="800000"/>
              <a:headEnd/>
              <a:tailEnd/>
            </a:ln>
          </p:spPr>
          <p:txBody>
            <a:bodyPr wrap="none" anchor="ctr"/>
            <a:lstStyle/>
            <a:p>
              <a:endParaRPr lang="en-US" dirty="0">
                <a:latin typeface="Calibri" panose="020F0502020204030204" pitchFamily="34" charset="0"/>
              </a:endParaRPr>
            </a:p>
          </p:txBody>
        </p:sp>
        <p:sp>
          <p:nvSpPr>
            <p:cNvPr id="30743" name="Line 11"/>
            <p:cNvSpPr>
              <a:spLocks noChangeShapeType="1"/>
            </p:cNvSpPr>
            <p:nvPr/>
          </p:nvSpPr>
          <p:spPr bwMode="auto">
            <a:xfrm flipV="1">
              <a:off x="278" y="2752"/>
              <a:ext cx="144" cy="117"/>
            </a:xfrm>
            <a:prstGeom prst="line">
              <a:avLst/>
            </a:prstGeom>
            <a:noFill/>
            <a:ln w="254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744" name="Line 12"/>
            <p:cNvSpPr>
              <a:spLocks noChangeShapeType="1"/>
            </p:cNvSpPr>
            <p:nvPr/>
          </p:nvSpPr>
          <p:spPr bwMode="auto">
            <a:xfrm>
              <a:off x="342" y="2761"/>
              <a:ext cx="0" cy="11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745" name="Line 13"/>
            <p:cNvSpPr>
              <a:spLocks noChangeShapeType="1"/>
            </p:cNvSpPr>
            <p:nvPr/>
          </p:nvSpPr>
          <p:spPr bwMode="auto">
            <a:xfrm flipH="1">
              <a:off x="267" y="2815"/>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grpSp>
        <p:nvGrpSpPr>
          <p:cNvPr id="30732" name="Group 14"/>
          <p:cNvGrpSpPr>
            <a:grpSpLocks/>
          </p:cNvGrpSpPr>
          <p:nvPr/>
        </p:nvGrpSpPr>
        <p:grpSpPr bwMode="auto">
          <a:xfrm>
            <a:off x="193511" y="2842853"/>
            <a:ext cx="373063" cy="266700"/>
            <a:chOff x="226" y="2975"/>
            <a:chExt cx="235" cy="168"/>
          </a:xfrm>
        </p:grpSpPr>
        <p:sp>
          <p:nvSpPr>
            <p:cNvPr id="30738" name="Rectangle 15"/>
            <p:cNvSpPr>
              <a:spLocks noChangeArrowheads="1"/>
            </p:cNvSpPr>
            <p:nvPr/>
          </p:nvSpPr>
          <p:spPr bwMode="auto">
            <a:xfrm>
              <a:off x="226" y="2975"/>
              <a:ext cx="235" cy="168"/>
            </a:xfrm>
            <a:prstGeom prst="rect">
              <a:avLst/>
            </a:prstGeom>
            <a:solidFill>
              <a:srgbClr val="CCCCFF"/>
            </a:solidFill>
            <a:ln w="12700">
              <a:solidFill>
                <a:srgbClr val="CCCCFF"/>
              </a:solidFill>
              <a:miter lim="800000"/>
              <a:headEnd/>
              <a:tailEnd/>
            </a:ln>
          </p:spPr>
          <p:txBody>
            <a:bodyPr wrap="none" anchor="ctr"/>
            <a:lstStyle/>
            <a:p>
              <a:endParaRPr lang="en-US" dirty="0">
                <a:latin typeface="Calibri" panose="020F0502020204030204" pitchFamily="34" charset="0"/>
              </a:endParaRPr>
            </a:p>
          </p:txBody>
        </p:sp>
        <p:sp>
          <p:nvSpPr>
            <p:cNvPr id="30739" name="Line 16"/>
            <p:cNvSpPr>
              <a:spLocks noChangeShapeType="1"/>
            </p:cNvSpPr>
            <p:nvPr/>
          </p:nvSpPr>
          <p:spPr bwMode="auto">
            <a:xfrm>
              <a:off x="348" y="3000"/>
              <a:ext cx="0" cy="11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740" name="Line 17"/>
            <p:cNvSpPr>
              <a:spLocks noChangeShapeType="1"/>
            </p:cNvSpPr>
            <p:nvPr/>
          </p:nvSpPr>
          <p:spPr bwMode="auto">
            <a:xfrm flipH="1">
              <a:off x="273" y="3056"/>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741" name="Line 18"/>
            <p:cNvSpPr>
              <a:spLocks noChangeShapeType="1"/>
            </p:cNvSpPr>
            <p:nvPr/>
          </p:nvSpPr>
          <p:spPr bwMode="auto">
            <a:xfrm>
              <a:off x="271" y="3087"/>
              <a:ext cx="145" cy="0"/>
            </a:xfrm>
            <a:prstGeom prst="line">
              <a:avLst/>
            </a:prstGeom>
            <a:noFill/>
            <a:ln w="25400">
              <a:solidFill>
                <a:srgbClr val="9900CC"/>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grpSp>
        <p:nvGrpSpPr>
          <p:cNvPr id="30733" name="Group 19"/>
          <p:cNvGrpSpPr>
            <a:grpSpLocks/>
          </p:cNvGrpSpPr>
          <p:nvPr/>
        </p:nvGrpSpPr>
        <p:grpSpPr bwMode="auto">
          <a:xfrm>
            <a:off x="187326" y="1878013"/>
            <a:ext cx="373062" cy="292100"/>
            <a:chOff x="367" y="1979"/>
            <a:chExt cx="235" cy="184"/>
          </a:xfrm>
        </p:grpSpPr>
        <p:sp>
          <p:nvSpPr>
            <p:cNvPr id="30734" name="Rectangle 20"/>
            <p:cNvSpPr>
              <a:spLocks noChangeArrowheads="1"/>
            </p:cNvSpPr>
            <p:nvPr/>
          </p:nvSpPr>
          <p:spPr bwMode="auto">
            <a:xfrm>
              <a:off x="367" y="1979"/>
              <a:ext cx="235" cy="184"/>
            </a:xfrm>
            <a:prstGeom prst="rect">
              <a:avLst/>
            </a:prstGeom>
            <a:solidFill>
              <a:srgbClr val="66FFFF"/>
            </a:solidFill>
            <a:ln w="12700">
              <a:solidFill>
                <a:srgbClr val="66FFFF"/>
              </a:solidFill>
              <a:miter lim="800000"/>
              <a:headEnd/>
              <a:tailEnd/>
            </a:ln>
          </p:spPr>
          <p:txBody>
            <a:bodyPr wrap="none" anchor="ctr"/>
            <a:lstStyle/>
            <a:p>
              <a:endParaRPr lang="en-US" dirty="0">
                <a:latin typeface="Calibri" panose="020F0502020204030204" pitchFamily="34" charset="0"/>
              </a:endParaRPr>
            </a:p>
          </p:txBody>
        </p:sp>
        <p:sp>
          <p:nvSpPr>
            <p:cNvPr id="30735" name="Line 21"/>
            <p:cNvSpPr>
              <a:spLocks noChangeShapeType="1"/>
            </p:cNvSpPr>
            <p:nvPr/>
          </p:nvSpPr>
          <p:spPr bwMode="auto">
            <a:xfrm flipV="1">
              <a:off x="425" y="2017"/>
              <a:ext cx="144" cy="129"/>
            </a:xfrm>
            <a:prstGeom prst="line">
              <a:avLst/>
            </a:prstGeom>
            <a:noFill/>
            <a:ln w="25400">
              <a:solidFill>
                <a:srgbClr val="0099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736" name="Line 22"/>
            <p:cNvSpPr>
              <a:spLocks noChangeShapeType="1"/>
            </p:cNvSpPr>
            <p:nvPr/>
          </p:nvSpPr>
          <p:spPr bwMode="auto">
            <a:xfrm>
              <a:off x="483" y="2007"/>
              <a:ext cx="0" cy="12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0737" name="Line 23"/>
            <p:cNvSpPr>
              <a:spLocks noChangeShapeType="1"/>
            </p:cNvSpPr>
            <p:nvPr/>
          </p:nvSpPr>
          <p:spPr bwMode="auto">
            <a:xfrm flipH="1">
              <a:off x="414" y="2068"/>
              <a:ext cx="14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5546"/>
                                        </p:tgtEl>
                                        <p:attrNameLst>
                                          <p:attrName>style.visibility</p:attrName>
                                        </p:attrNameLst>
                                      </p:cBhvr>
                                      <p:to>
                                        <p:strVal val="visible"/>
                                      </p:to>
                                    </p:set>
                                    <p:animEffect transition="in" filter="fade">
                                      <p:cBhvr>
                                        <p:cTn id="7" dur="2000"/>
                                        <p:tgtEl>
                                          <p:spTgt spid="65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6" grpId="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80" name="Rectangle 26"/>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SHORT ASSET:  </a:t>
            </a:r>
            <a:r>
              <a:rPr lang="en-US" b="1" i="1" dirty="0">
                <a:latin typeface="Calibri" panose="020F0502020204030204" pitchFamily="34" charset="0"/>
                <a:ea typeface="ＭＳ Ｐゴシック" charset="0"/>
                <a:cs typeface="ＭＳ Ｐゴシック" charset="0"/>
              </a:rPr>
              <a:t>Profit/Loss</a:t>
            </a:r>
            <a:r>
              <a:rPr lang="en-US" b="1" dirty="0">
                <a:latin typeface="Calibri" panose="020F0502020204030204" pitchFamily="34" charset="0"/>
                <a:ea typeface="ＭＳ Ｐゴシック" charset="0"/>
                <a:cs typeface="ＭＳ Ｐゴシック" charset="0"/>
              </a:rPr>
              <a:t> Diagram</a:t>
            </a:r>
          </a:p>
        </p:txBody>
      </p:sp>
      <p:sp>
        <p:nvSpPr>
          <p:cNvPr id="4099"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4BB6198-4049-BF42-812D-1C7524200CA5}"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4098"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100" name="Rectangle 2"/>
          <p:cNvSpPr>
            <a:spLocks noChangeArrowheads="1"/>
          </p:cNvSpPr>
          <p:nvPr/>
        </p:nvSpPr>
        <p:spPr bwMode="auto">
          <a:xfrm>
            <a:off x="152400" y="1219200"/>
            <a:ext cx="12192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r>
              <a:rPr lang="en-US" sz="1600" b="1" dirty="0">
                <a:latin typeface="Symbol" charset="0"/>
              </a:rPr>
              <a:t> </a:t>
            </a:r>
          </a:p>
          <a:p>
            <a:pPr eaLnBrk="0" hangingPunct="0">
              <a:spcBef>
                <a:spcPct val="50000"/>
              </a:spcBef>
            </a:pPr>
            <a:r>
              <a:rPr lang="en-US" sz="1600" b="1" dirty="0">
                <a:latin typeface="Calibri" panose="020F0502020204030204" pitchFamily="34" charset="0"/>
              </a:rPr>
              <a:t>1+r  = 1.15</a:t>
            </a:r>
          </a:p>
          <a:p>
            <a:pPr eaLnBrk="0" hangingPunct="0">
              <a:spcBef>
                <a:spcPct val="50000"/>
              </a:spcBef>
            </a:pPr>
            <a:r>
              <a:rPr lang="en-US" sz="1600" b="1" dirty="0">
                <a:latin typeface="Calibri" panose="020F0502020204030204" pitchFamily="34" charset="0"/>
              </a:rPr>
              <a:t>D = 0</a:t>
            </a:r>
          </a:p>
        </p:txBody>
      </p:sp>
      <p:sp>
        <p:nvSpPr>
          <p:cNvPr id="4101" name="Rectangle 3"/>
          <p:cNvSpPr>
            <a:spLocks noChangeArrowheads="1"/>
          </p:cNvSpPr>
          <p:nvPr/>
        </p:nvSpPr>
        <p:spPr bwMode="auto">
          <a:xfrm>
            <a:off x="6705600" y="38862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4102" name="Line 4"/>
          <p:cNvSpPr>
            <a:spLocks noChangeShapeType="1"/>
          </p:cNvSpPr>
          <p:nvPr/>
        </p:nvSpPr>
        <p:spPr bwMode="auto">
          <a:xfrm flipV="1">
            <a:off x="57912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103" name="Line 5"/>
          <p:cNvSpPr>
            <a:spLocks noChangeShapeType="1"/>
          </p:cNvSpPr>
          <p:nvPr/>
        </p:nvSpPr>
        <p:spPr bwMode="auto">
          <a:xfrm flipV="1">
            <a:off x="70104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104" name="Line 6"/>
          <p:cNvSpPr>
            <a:spLocks noChangeShapeType="1"/>
          </p:cNvSpPr>
          <p:nvPr/>
        </p:nvSpPr>
        <p:spPr bwMode="auto">
          <a:xfrm flipV="1">
            <a:off x="33528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105" name="Line 7"/>
          <p:cNvSpPr>
            <a:spLocks noChangeShapeType="1"/>
          </p:cNvSpPr>
          <p:nvPr/>
        </p:nvSpPr>
        <p:spPr bwMode="auto">
          <a:xfrm flipV="1">
            <a:off x="21336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106" name="Line 8"/>
          <p:cNvSpPr>
            <a:spLocks noChangeShapeType="1"/>
          </p:cNvSpPr>
          <p:nvPr/>
        </p:nvSpPr>
        <p:spPr bwMode="auto">
          <a:xfrm>
            <a:off x="4572000" y="25908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107" name="Line 9"/>
          <p:cNvSpPr>
            <a:spLocks noChangeShapeType="1"/>
          </p:cNvSpPr>
          <p:nvPr/>
        </p:nvSpPr>
        <p:spPr bwMode="auto">
          <a:xfrm>
            <a:off x="4572000" y="50292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47146" name="Rectangle 10"/>
          <p:cNvSpPr>
            <a:spLocks noChangeArrowheads="1"/>
          </p:cNvSpPr>
          <p:nvPr/>
        </p:nvSpPr>
        <p:spPr bwMode="auto">
          <a:xfrm>
            <a:off x="1905000" y="34671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47147" name="Rectangle 11"/>
          <p:cNvSpPr>
            <a:spLocks noChangeArrowheads="1"/>
          </p:cNvSpPr>
          <p:nvPr/>
        </p:nvSpPr>
        <p:spPr bwMode="auto">
          <a:xfrm>
            <a:off x="3124200" y="34671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4110" name="Rectangle 12"/>
          <p:cNvSpPr>
            <a:spLocks noChangeArrowheads="1"/>
          </p:cNvSpPr>
          <p:nvPr/>
        </p:nvSpPr>
        <p:spPr bwMode="auto">
          <a:xfrm>
            <a:off x="4610100" y="24574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4111" name="Rectangle 13"/>
          <p:cNvSpPr>
            <a:spLocks noChangeArrowheads="1"/>
          </p:cNvSpPr>
          <p:nvPr/>
        </p:nvSpPr>
        <p:spPr bwMode="auto">
          <a:xfrm>
            <a:off x="5562600" y="34671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4112" name="Rectangle 14"/>
          <p:cNvSpPr>
            <a:spLocks noChangeArrowheads="1"/>
          </p:cNvSpPr>
          <p:nvPr/>
        </p:nvSpPr>
        <p:spPr bwMode="auto">
          <a:xfrm>
            <a:off x="6762750" y="34671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4113" name="Rectangle 15"/>
          <p:cNvSpPr>
            <a:spLocks noChangeArrowheads="1"/>
          </p:cNvSpPr>
          <p:nvPr/>
        </p:nvSpPr>
        <p:spPr bwMode="auto">
          <a:xfrm>
            <a:off x="4610100" y="4876800"/>
            <a:ext cx="6096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4114" name="Line 16"/>
          <p:cNvSpPr>
            <a:spLocks noChangeShapeType="1"/>
          </p:cNvSpPr>
          <p:nvPr/>
        </p:nvSpPr>
        <p:spPr bwMode="auto">
          <a:xfrm>
            <a:off x="933450" y="38100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115" name="Line 17"/>
          <p:cNvSpPr>
            <a:spLocks noChangeShapeType="1"/>
          </p:cNvSpPr>
          <p:nvPr/>
        </p:nvSpPr>
        <p:spPr bwMode="auto">
          <a:xfrm flipV="1">
            <a:off x="4572000" y="16002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nvGrpSpPr>
          <p:cNvPr id="2" name="Group 18"/>
          <p:cNvGrpSpPr>
            <a:grpSpLocks/>
          </p:cNvGrpSpPr>
          <p:nvPr/>
        </p:nvGrpSpPr>
        <p:grpSpPr bwMode="auto">
          <a:xfrm>
            <a:off x="2857500" y="1390650"/>
            <a:ext cx="4357688" cy="3448050"/>
            <a:chOff x="1800" y="1308"/>
            <a:chExt cx="2745" cy="2172"/>
          </a:xfrm>
        </p:grpSpPr>
        <p:sp>
          <p:nvSpPr>
            <p:cNvPr id="4124" name="Line 19"/>
            <p:cNvSpPr>
              <a:spLocks noChangeShapeType="1"/>
            </p:cNvSpPr>
            <p:nvPr/>
          </p:nvSpPr>
          <p:spPr bwMode="auto">
            <a:xfrm>
              <a:off x="1800" y="1308"/>
              <a:ext cx="2172" cy="2172"/>
            </a:xfrm>
            <a:prstGeom prst="line">
              <a:avLst/>
            </a:prstGeom>
            <a:noFill/>
            <a:ln w="25399">
              <a:solidFill>
                <a:schemeClr val="tx2"/>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125" name="Rectangle 20"/>
            <p:cNvSpPr>
              <a:spLocks noChangeArrowheads="1"/>
            </p:cNvSpPr>
            <p:nvPr/>
          </p:nvSpPr>
          <p:spPr bwMode="auto">
            <a:xfrm>
              <a:off x="2978" y="2099"/>
              <a:ext cx="1567" cy="3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latin typeface="Calibri" panose="020F0502020204030204" pitchFamily="34" charset="0"/>
                </a:rPr>
                <a:t>           </a:t>
              </a:r>
              <a:r>
                <a:rPr lang="en-US" sz="1600" b="1" dirty="0">
                  <a:solidFill>
                    <a:schemeClr val="tx2"/>
                  </a:solidFill>
                  <a:latin typeface="Calibri" panose="020F0502020204030204" pitchFamily="34" charset="0"/>
                </a:rPr>
                <a:t>Short Asset</a:t>
              </a:r>
            </a:p>
            <a:p>
              <a:pPr eaLnBrk="0" hangingPunct="0"/>
              <a:r>
                <a:rPr lang="en-US" sz="1600" b="1" dirty="0">
                  <a:solidFill>
                    <a:schemeClr val="tx2"/>
                  </a:solidFill>
                  <a:latin typeface="Calibri" panose="020F0502020204030204" pitchFamily="34" charset="0"/>
                </a:rPr>
                <a:t>(with interest on proceeds)</a:t>
              </a:r>
            </a:p>
          </p:txBody>
        </p:sp>
      </p:grpSp>
      <p:grpSp>
        <p:nvGrpSpPr>
          <p:cNvPr id="3" name="Group 21"/>
          <p:cNvGrpSpPr>
            <a:grpSpLocks/>
          </p:cNvGrpSpPr>
          <p:nvPr/>
        </p:nvGrpSpPr>
        <p:grpSpPr bwMode="auto">
          <a:xfrm>
            <a:off x="2209800" y="2057400"/>
            <a:ext cx="4049713" cy="3448050"/>
            <a:chOff x="1382" y="1710"/>
            <a:chExt cx="2551" cy="2172"/>
          </a:xfrm>
        </p:grpSpPr>
        <p:sp>
          <p:nvSpPr>
            <p:cNvPr id="4122" name="Line 22"/>
            <p:cNvSpPr>
              <a:spLocks noChangeShapeType="1"/>
            </p:cNvSpPr>
            <p:nvPr/>
          </p:nvSpPr>
          <p:spPr bwMode="auto">
            <a:xfrm>
              <a:off x="1761" y="1710"/>
              <a:ext cx="2172" cy="2172"/>
            </a:xfrm>
            <a:prstGeom prst="line">
              <a:avLst/>
            </a:prstGeom>
            <a:noFill/>
            <a:ln w="50799">
              <a:solidFill>
                <a:schemeClr val="tx2"/>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123" name="Rectangle 23"/>
            <p:cNvSpPr>
              <a:spLocks noChangeArrowheads="1"/>
            </p:cNvSpPr>
            <p:nvPr/>
          </p:nvSpPr>
          <p:spPr bwMode="auto">
            <a:xfrm>
              <a:off x="1382" y="2219"/>
              <a:ext cx="728"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latin typeface="Calibri" panose="020F0502020204030204" pitchFamily="34" charset="0"/>
                </a:rPr>
                <a:t>Short Asset</a:t>
              </a:r>
              <a:endParaRPr lang="en-US" sz="1600" b="1" dirty="0">
                <a:latin typeface="Calibri" panose="020F0502020204030204" pitchFamily="34" charset="0"/>
              </a:endParaRPr>
            </a:p>
          </p:txBody>
        </p:sp>
      </p:grpSp>
      <p:sp>
        <p:nvSpPr>
          <p:cNvPr id="4118" name="Rectangle 24"/>
          <p:cNvSpPr>
            <a:spLocks noChangeArrowheads="1"/>
          </p:cNvSpPr>
          <p:nvPr/>
        </p:nvSpPr>
        <p:spPr bwMode="auto">
          <a:xfrm>
            <a:off x="4186238" y="12763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4119" name="Rectangle 25"/>
          <p:cNvSpPr>
            <a:spLocks noChangeArrowheads="1"/>
          </p:cNvSpPr>
          <p:nvPr/>
        </p:nvSpPr>
        <p:spPr bwMode="auto">
          <a:xfrm>
            <a:off x="4252913" y="5600700"/>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4121" name="Line 27"/>
          <p:cNvSpPr>
            <a:spLocks noChangeShapeType="1"/>
          </p:cNvSpPr>
          <p:nvPr/>
        </p:nvSpPr>
        <p:spPr bwMode="auto">
          <a:xfrm>
            <a:off x="5562600" y="4114800"/>
            <a:ext cx="0" cy="609600"/>
          </a:xfrm>
          <a:prstGeom prst="line">
            <a:avLst/>
          </a:prstGeom>
          <a:noFill/>
          <a:ln w="19050">
            <a:solidFill>
              <a:schemeClr val="tx1"/>
            </a:solidFill>
            <a:round/>
            <a:headEnd type="triangle" w="med" len="me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480"/>
                                        </p:tgtEl>
                                        <p:attrNameLst>
                                          <p:attrName>style.visibility</p:attrName>
                                        </p:attrNameLst>
                                      </p:cBhvr>
                                      <p:to>
                                        <p:strVal val="visible"/>
                                      </p:to>
                                    </p:set>
                                    <p:animEffect transition="in" filter="fade">
                                      <p:cBhvr>
                                        <p:cTn id="7" dur="2000"/>
                                        <p:tgtEl>
                                          <p:spTgt spid="1948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3"/>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2"/>
                                        </p:tgtEl>
                                        <p:attrNameLst>
                                          <p:attrName>style.visibility</p:attrName>
                                        </p:attrNameLst>
                                      </p:cBhvr>
                                      <p:to>
                                        <p:strVal val="visible"/>
                                      </p:to>
                                    </p:set>
                                  </p:childTnLst>
                                  <p:subTnLst>
                                    <p:audio>
                                      <p:cMediaNode>
                                        <p:cTn display="0" masterRel="sameClick">
                                          <p:stCondLst>
                                            <p:cond evt="begin" delay="0">
                                              <p:tn val="14"/>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spcBef>
                <a:spcPct val="50000"/>
              </a:spcBef>
              <a:buNone/>
            </a:pPr>
            <a:r>
              <a:rPr lang="en-US" sz="2400" b="1" u="sng" dirty="0">
                <a:latin typeface="Calibri" panose="020F0502020204030204" pitchFamily="34" charset="0"/>
              </a:rPr>
              <a:t>Example</a:t>
            </a:r>
            <a:endParaRPr lang="en-US" sz="2400" b="1" u="sng" dirty="0">
              <a:latin typeface="Times New Roman" charset="0"/>
            </a:endParaRPr>
          </a:p>
          <a:p>
            <a:pPr>
              <a:spcBef>
                <a:spcPct val="50000"/>
              </a:spcBef>
            </a:pPr>
            <a:r>
              <a:rPr lang="en-US" sz="2400" dirty="0">
                <a:latin typeface="Calibri" panose="020F0502020204030204" pitchFamily="34" charset="0"/>
              </a:rPr>
              <a:t>At T</a:t>
            </a:r>
            <a:r>
              <a:rPr lang="en-US" sz="2400" baseline="-25000" dirty="0">
                <a:latin typeface="Calibri" panose="020F0502020204030204" pitchFamily="34" charset="0"/>
              </a:rPr>
              <a:t>0</a:t>
            </a:r>
            <a:r>
              <a:rPr lang="en-US" sz="2400" dirty="0">
                <a:latin typeface="Calibri" panose="020F0502020204030204" pitchFamily="34" charset="0"/>
              </a:rPr>
              <a:t>, S = 100 and will pay at T</a:t>
            </a:r>
            <a:r>
              <a:rPr lang="en-US" sz="2400" baseline="-25000" dirty="0">
                <a:latin typeface="Calibri" panose="020F0502020204030204" pitchFamily="34" charset="0"/>
              </a:rPr>
              <a:t>1</a:t>
            </a:r>
            <a:r>
              <a:rPr lang="en-US" sz="2400" dirty="0">
                <a:latin typeface="Calibri" panose="020F0502020204030204" pitchFamily="34" charset="0"/>
              </a:rPr>
              <a:t>, a dividend of 5% (d =.05) of the value of S*, which is used to purchase more stock.  The investor will hold a total of </a:t>
            </a:r>
            <a:r>
              <a:rPr lang="en-US" sz="2400" b="1" dirty="0">
                <a:latin typeface="Calibri" panose="020F0502020204030204" pitchFamily="34" charset="0"/>
              </a:rPr>
              <a:t>S* + S*(d), or (1+d)S*,</a:t>
            </a:r>
            <a:r>
              <a:rPr lang="en-US" sz="2400" dirty="0">
                <a:latin typeface="Calibri" panose="020F0502020204030204" pitchFamily="34" charset="0"/>
              </a:rPr>
              <a:t> which includes all income and capital gain.  </a:t>
            </a:r>
          </a:p>
          <a:p>
            <a:pPr>
              <a:spcBef>
                <a:spcPct val="50000"/>
              </a:spcBef>
            </a:pPr>
            <a:endParaRPr lang="en-US" sz="2400" dirty="0">
              <a:latin typeface="Calibri" panose="020F0502020204030204" pitchFamily="34" charset="0"/>
            </a:endParaRPr>
          </a:p>
          <a:p>
            <a:pPr>
              <a:spcBef>
                <a:spcPct val="50000"/>
              </a:spcBef>
            </a:pPr>
            <a:r>
              <a:rPr lang="en-US" sz="2400" dirty="0">
                <a:latin typeface="Calibri" panose="020F0502020204030204" pitchFamily="34" charset="0"/>
              </a:rPr>
              <a:t>If (1+d)S* = 115--an increase of 15%--the income portion is 5.48 (115-115/1.05) and the capital portion is 109.52 (115-5.48).  If the investor originally purchased 100/1.05, S/(1+d), or 95.24 of S, at T</a:t>
            </a:r>
            <a:r>
              <a:rPr lang="en-US" sz="2400" baseline="-25000" dirty="0">
                <a:latin typeface="Calibri" panose="020F0502020204030204" pitchFamily="34" charset="0"/>
              </a:rPr>
              <a:t>1</a:t>
            </a:r>
            <a:r>
              <a:rPr lang="en-US" sz="2400" dirty="0">
                <a:latin typeface="Calibri" panose="020F0502020204030204" pitchFamily="34" charset="0"/>
              </a:rPr>
              <a:t> he would have:  95.24 x 1.15 = 109.52, which equals the capital portion of (1+d)S*.  </a:t>
            </a:r>
          </a:p>
          <a:p>
            <a:endParaRPr lang="en-US" sz="2400" dirty="0"/>
          </a:p>
        </p:txBody>
      </p:sp>
      <p:sp>
        <p:nvSpPr>
          <p:cNvPr id="31748"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Forwards on Property Producing a Known Yield</a:t>
            </a:r>
          </a:p>
        </p:txBody>
      </p:sp>
      <p:sp>
        <p:nvSpPr>
          <p:cNvPr id="31747"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99913E8-0F97-D54D-89FF-67B5E7215E18}" type="slidenum">
              <a:rPr lang="en-US">
                <a:latin typeface="Calibri" panose="020F0502020204030204" pitchFamily="34" charset="0"/>
              </a:rPr>
              <a:pPr eaLnBrk="1" hangingPunct="1"/>
              <a:t>30</a:t>
            </a:fld>
            <a:endParaRPr lang="en-US" dirty="0">
              <a:latin typeface="Calibri" panose="020F0502020204030204" pitchFamily="34" charset="0"/>
            </a:endParaRPr>
          </a:p>
        </p:txBody>
      </p:sp>
      <p:sp>
        <p:nvSpPr>
          <p:cNvPr id="31746"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34" name="Rectangle 8"/>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Commodity Forwards: Arbitrage Table (no convenience yield</a:t>
            </a:r>
            <a:r>
              <a:rPr lang="en-US" dirty="0">
                <a:latin typeface="Calibri" panose="020F0502020204030204" pitchFamily="34" charset="0"/>
                <a:ea typeface="ＭＳ Ｐゴシック" charset="0"/>
                <a:cs typeface="ＭＳ Ｐゴシック" charset="0"/>
              </a:rPr>
              <a:t>)</a:t>
            </a:r>
          </a:p>
        </p:txBody>
      </p:sp>
      <p:sp>
        <p:nvSpPr>
          <p:cNvPr id="37891"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9C74075-0375-4D43-967E-138235CB6D3A}" type="slidenum">
              <a:rPr lang="en-US">
                <a:latin typeface="Calibri" panose="020F0502020204030204" pitchFamily="34" charset="0"/>
              </a:rPr>
              <a:pPr eaLnBrk="1" hangingPunct="1"/>
              <a:t>31</a:t>
            </a:fld>
            <a:endParaRPr lang="en-US" dirty="0">
              <a:latin typeface="Calibri" panose="020F0502020204030204" pitchFamily="34" charset="0"/>
            </a:endParaRPr>
          </a:p>
        </p:txBody>
      </p:sp>
      <p:sp>
        <p:nvSpPr>
          <p:cNvPr id="37890"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7892" name="Rectangle 2" descr="Stationery"/>
          <p:cNvSpPr>
            <a:spLocks noChangeArrowheads="1"/>
          </p:cNvSpPr>
          <p:nvPr/>
        </p:nvSpPr>
        <p:spPr bwMode="auto">
          <a:xfrm>
            <a:off x="69850" y="1943100"/>
            <a:ext cx="8997950" cy="2289175"/>
          </a:xfrm>
          <a:prstGeom prst="rect">
            <a:avLst/>
          </a:prstGeom>
          <a:blipFill dpi="0" rotWithShape="0">
            <a:blip r:embed="rId3"/>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92195" name="Rectangle 3"/>
          <p:cNvSpPr>
            <a:spLocks noChangeArrowheads="1"/>
          </p:cNvSpPr>
          <p:nvPr/>
        </p:nvSpPr>
        <p:spPr bwMode="auto">
          <a:xfrm>
            <a:off x="5191125" y="4578350"/>
            <a:ext cx="3114675" cy="609600"/>
          </a:xfrm>
          <a:prstGeom prst="rect">
            <a:avLst/>
          </a:prstGeom>
          <a:solidFill>
            <a:srgbClr val="99FFFF"/>
          </a:solidFill>
          <a:ln w="9525">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Calibri" panose="020F0502020204030204" pitchFamily="34" charset="0"/>
              <a:ea typeface="+mn-ea"/>
              <a:cs typeface="+mn-cs"/>
            </a:endParaRPr>
          </a:p>
        </p:txBody>
      </p:sp>
      <p:sp>
        <p:nvSpPr>
          <p:cNvPr id="392196" name="Rectangle 4"/>
          <p:cNvSpPr>
            <a:spLocks noChangeArrowheads="1"/>
          </p:cNvSpPr>
          <p:nvPr/>
        </p:nvSpPr>
        <p:spPr bwMode="auto">
          <a:xfrm>
            <a:off x="76200" y="1828800"/>
            <a:ext cx="9067800" cy="5001114"/>
          </a:xfrm>
          <a:prstGeom prst="rect">
            <a:avLst/>
          </a:prstGeom>
          <a:noFill/>
          <a:ln w="9525">
            <a:noFill/>
            <a:miter lim="800000"/>
            <a:headEnd/>
            <a:tailEnd/>
          </a:ln>
          <a:effectLst/>
        </p:spPr>
        <p:txBody>
          <a:bodyPr lIns="92075" tIns="46038" rIns="92075" bIns="46038">
            <a:spAutoFit/>
          </a:bodyPr>
          <a:lstStyle/>
          <a:p>
            <a:pPr eaLnBrk="0" hangingPunct="0">
              <a:lnSpc>
                <a:spcPct val="0"/>
              </a:lnSpc>
              <a:spcBef>
                <a:spcPct val="50000"/>
              </a:spcBef>
            </a:pPr>
            <a:endParaRPr lang="en-US" sz="1400" dirty="0">
              <a:effectLst>
                <a:outerShdw blurRad="38100" dist="38100" dir="2700000" algn="tl">
                  <a:srgbClr val="DDDDDD"/>
                </a:outerShdw>
              </a:effectLst>
              <a:latin typeface="Calibri" panose="020F0502020204030204" pitchFamily="34" charset="0"/>
            </a:endParaRPr>
          </a:p>
          <a:p>
            <a:pPr eaLnBrk="0" hangingPunct="0">
              <a:spcBef>
                <a:spcPct val="50000"/>
              </a:spcBef>
            </a:pP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eaLnBrk="0" hangingPunct="0">
              <a:spcBef>
                <a:spcPct val="50000"/>
              </a:spcBef>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Commodity Forward Contract		        0		S* -  F</a:t>
            </a:r>
          </a:p>
          <a:p>
            <a:pPr eaLnBrk="0" hangingPunct="0">
              <a:spcBef>
                <a:spcPct val="50000"/>
              </a:spcBef>
            </a:pPr>
            <a:r>
              <a:rPr lang="en-US" sz="2000" b="1" dirty="0">
                <a:latin typeface="Calibri" panose="020F0502020204030204" pitchFamily="34" charset="0"/>
              </a:rPr>
              <a:t>  Buy  (1+c)</a:t>
            </a:r>
            <a:r>
              <a:rPr lang="en-US" sz="2000" b="1" baseline="30000" dirty="0">
                <a:latin typeface="Calibri" panose="020F0502020204030204" pitchFamily="34" charset="0"/>
              </a:rPr>
              <a:t>t</a:t>
            </a:r>
            <a:r>
              <a:rPr lang="en-US" sz="2000" b="1" dirty="0">
                <a:latin typeface="Calibri" panose="020F0502020204030204" pitchFamily="34" charset="0"/>
              </a:rPr>
              <a:t>   units  of  Underlying Asset            	- S(1+c)</a:t>
            </a:r>
            <a:r>
              <a:rPr lang="en-US" sz="2000" b="1" baseline="40000" dirty="0">
                <a:latin typeface="Calibri" panose="020F0502020204030204" pitchFamily="34" charset="0"/>
              </a:rPr>
              <a:t>t</a:t>
            </a:r>
            <a:r>
              <a:rPr lang="en-US" sz="2000" b="1" baseline="30000" dirty="0">
                <a:latin typeface="Calibri" panose="020F0502020204030204" pitchFamily="34" charset="0"/>
              </a:rPr>
              <a:t>	</a:t>
            </a:r>
            <a:r>
              <a:rPr lang="en-US" sz="2000" b="1" dirty="0">
                <a:latin typeface="Calibri" panose="020F0502020204030204" pitchFamily="34" charset="0"/>
              </a:rPr>
              <a:t>         	  S* </a:t>
            </a:r>
          </a:p>
          <a:p>
            <a:pPr eaLnBrk="0" hangingPunct="0">
              <a:spcBef>
                <a:spcPct val="50000"/>
              </a:spcBef>
            </a:pPr>
            <a:r>
              <a:rPr lang="en-US" sz="2000" b="1" dirty="0">
                <a:latin typeface="Calibri" panose="020F0502020204030204" pitchFamily="34" charset="0"/>
              </a:rPr>
              <a:t>  Borrow  PV</a:t>
            </a:r>
            <a:r>
              <a:rPr lang="en-US" sz="2000" b="1" baseline="-25000" dirty="0">
                <a:latin typeface="Calibri" panose="020F0502020204030204" pitchFamily="34" charset="0"/>
              </a:rPr>
              <a:t>0</a:t>
            </a:r>
            <a:r>
              <a:rPr lang="en-US" sz="2000" b="1" dirty="0">
                <a:latin typeface="Calibri" panose="020F0502020204030204" pitchFamily="34" charset="0"/>
              </a:rPr>
              <a:t>  of Forward Price		     	F/(1+r)</a:t>
            </a:r>
            <a:r>
              <a:rPr lang="en-US" sz="2000" b="1" baseline="40000" dirty="0">
                <a:latin typeface="Calibri" panose="020F0502020204030204" pitchFamily="34" charset="0"/>
              </a:rPr>
              <a:t>t</a:t>
            </a:r>
            <a:r>
              <a:rPr lang="en-US" sz="2000" b="1" baseline="30000" dirty="0">
                <a:latin typeface="Calibri" panose="020F0502020204030204" pitchFamily="34" charset="0"/>
              </a:rPr>
              <a:t>	</a:t>
            </a:r>
            <a:r>
              <a:rPr lang="en-US" sz="2000" b="1" dirty="0">
                <a:latin typeface="Calibri" panose="020F0502020204030204" pitchFamily="34" charset="0"/>
              </a:rPr>
              <a:t>      	  - F</a:t>
            </a:r>
          </a:p>
          <a:p>
            <a:pPr eaLnBrk="0" hangingPunct="0">
              <a:spcBef>
                <a:spcPct val="50000"/>
              </a:spcBef>
            </a:pPr>
            <a:r>
              <a:rPr lang="en-US" sz="2000" b="1" dirty="0">
                <a:latin typeface="Calibri" panose="020F0502020204030204" pitchFamily="34" charset="0"/>
              </a:rPr>
              <a:t>  Total					         - S(1+c)</a:t>
            </a:r>
            <a:r>
              <a:rPr lang="en-US" sz="2000" b="1" baseline="4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   </a:t>
            </a:r>
            <a:r>
              <a:rPr lang="en-US" sz="2000" b="1" dirty="0">
                <a:latin typeface="Calibri" panose="020F0502020204030204" pitchFamily="34" charset="0"/>
              </a:rPr>
              <a:t>    S* -  F</a:t>
            </a:r>
          </a:p>
          <a:p>
            <a:pPr algn="ctr" eaLnBrk="0" hangingPunct="0">
              <a:spcBef>
                <a:spcPct val="150000"/>
              </a:spcBef>
            </a:pPr>
            <a:r>
              <a:rPr lang="en-US" sz="2000" b="1" dirty="0">
                <a:latin typeface="Calibri" panose="020F0502020204030204" pitchFamily="34" charset="0"/>
              </a:rPr>
              <a:t>- S(1+c)</a:t>
            </a:r>
            <a:r>
              <a:rPr lang="en-US" sz="2000" b="1" baseline="4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a:t>
            </a:r>
            <a:r>
              <a:rPr lang="en-US" sz="2000" b="1" dirty="0">
                <a:latin typeface="Calibri" panose="020F0502020204030204" pitchFamily="34" charset="0"/>
              </a:rPr>
              <a:t>  =  0      </a:t>
            </a:r>
            <a:r>
              <a:rPr lang="en-US" sz="2400" b="1" dirty="0">
                <a:latin typeface="Symbol" charset="0"/>
              </a:rPr>
              <a:t>Þ</a:t>
            </a:r>
            <a:r>
              <a:rPr lang="en-US" sz="2000" b="1" dirty="0">
                <a:latin typeface="Calibri" panose="020F0502020204030204" pitchFamily="34" charset="0"/>
              </a:rPr>
              <a:t>        </a:t>
            </a:r>
            <a:r>
              <a:rPr lang="en-US" sz="2400" b="1" dirty="0">
                <a:latin typeface="Calibri" panose="020F0502020204030204" pitchFamily="34" charset="0"/>
              </a:rPr>
              <a:t>F = S((1+r)(1+c))</a:t>
            </a:r>
            <a:r>
              <a:rPr lang="en-US" sz="2400" b="1" baseline="40000" dirty="0">
                <a:latin typeface="Calibri" panose="020F0502020204030204" pitchFamily="34" charset="0"/>
              </a:rPr>
              <a:t>t</a:t>
            </a:r>
            <a:endParaRPr lang="en-US" sz="2400" b="1" baseline="30000" dirty="0">
              <a:latin typeface="Calibri" panose="020F0502020204030204" pitchFamily="34" charset="0"/>
            </a:endParaRPr>
          </a:p>
          <a:p>
            <a:pPr eaLnBrk="0" hangingPunct="0">
              <a:spcBef>
                <a:spcPct val="80000"/>
              </a:spcBef>
            </a:pPr>
            <a:endParaRPr lang="en-US" sz="2000" b="1" baseline="30000" dirty="0">
              <a:latin typeface="Calibri" panose="020F0502020204030204" pitchFamily="34" charset="0"/>
            </a:endParaRPr>
          </a:p>
          <a:p>
            <a:pPr algn="just" eaLnBrk="0" hangingPunct="0">
              <a:spcBef>
                <a:spcPct val="20000"/>
              </a:spcBef>
            </a:pPr>
            <a:r>
              <a:rPr lang="en-US" sz="2000" b="1" dirty="0">
                <a:latin typeface="Calibri" panose="020F0502020204030204" pitchFamily="34" charset="0"/>
              </a:rPr>
              <a:t>c</a:t>
            </a:r>
            <a:r>
              <a:rPr lang="en-US" sz="2000" dirty="0">
                <a:latin typeface="Calibri" panose="020F0502020204030204" pitchFamily="34" charset="0"/>
              </a:rPr>
              <a:t> </a:t>
            </a:r>
            <a:r>
              <a:rPr lang="en-US" sz="2400" dirty="0">
                <a:latin typeface="Symbol" charset="0"/>
              </a:rPr>
              <a:t>º</a:t>
            </a:r>
            <a:r>
              <a:rPr lang="en-US" sz="2000" dirty="0">
                <a:latin typeface="Calibri" panose="020F0502020204030204" pitchFamily="34" charset="0"/>
              </a:rPr>
              <a:t> annualized  storage  cost  rate  to  the  delivery  date  (negligible for  precious  metals  such  as  gold  and  silver)</a:t>
            </a:r>
            <a:endParaRPr lang="en-US" sz="2400" dirty="0">
              <a:latin typeface="Calibri" panose="020F0502020204030204" pitchFamily="34" charset="0"/>
            </a:endParaRPr>
          </a:p>
          <a:p>
            <a:pPr algn="just" eaLnBrk="0" hangingPunct="0">
              <a:spcBef>
                <a:spcPct val="50000"/>
              </a:spcBef>
            </a:pPr>
            <a:endParaRPr lang="en-US" sz="2400" dirty="0">
              <a:latin typeface="Calibri" panose="020F0502020204030204" pitchFamily="34" charset="0"/>
            </a:endParaRPr>
          </a:p>
        </p:txBody>
      </p:sp>
      <p:sp>
        <p:nvSpPr>
          <p:cNvPr id="37895" name="Line 5"/>
          <p:cNvSpPr>
            <a:spLocks noChangeShapeType="1"/>
          </p:cNvSpPr>
          <p:nvPr/>
        </p:nvSpPr>
        <p:spPr bwMode="auto">
          <a:xfrm>
            <a:off x="76200" y="2819400"/>
            <a:ext cx="8991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896" name="Line 6"/>
          <p:cNvSpPr>
            <a:spLocks noChangeShapeType="1"/>
          </p:cNvSpPr>
          <p:nvPr/>
        </p:nvSpPr>
        <p:spPr bwMode="auto">
          <a:xfrm>
            <a:off x="5410200" y="3810000"/>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7897" name="Line 7"/>
          <p:cNvSpPr>
            <a:spLocks noChangeShapeType="1"/>
          </p:cNvSpPr>
          <p:nvPr/>
        </p:nvSpPr>
        <p:spPr bwMode="auto">
          <a:xfrm>
            <a:off x="5400675" y="2362200"/>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7834"/>
                                        </p:tgtEl>
                                        <p:attrNameLst>
                                          <p:attrName>style.visibility</p:attrName>
                                        </p:attrNameLst>
                                      </p:cBhvr>
                                      <p:to>
                                        <p:strVal val="visible"/>
                                      </p:to>
                                    </p:set>
                                    <p:animEffect transition="in" filter="fade">
                                      <p:cBhvr>
                                        <p:cTn id="7" dur="2000"/>
                                        <p:tgtEl>
                                          <p:spTgt spid="77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34" grpId="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6"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Commodity Forwards: What if F &lt; S[(1+r)(1+c)]</a:t>
            </a:r>
            <a:r>
              <a:rPr lang="en-US" b="1" baseline="40000" dirty="0">
                <a:latin typeface="Calibri" panose="020F0502020204030204" pitchFamily="34" charset="0"/>
                <a:ea typeface="ＭＳ Ｐゴシック" charset="0"/>
                <a:cs typeface="ＭＳ Ｐゴシック" charset="0"/>
              </a:rPr>
              <a:t>t</a:t>
            </a:r>
            <a:r>
              <a:rPr lang="en-US" b="1" dirty="0">
                <a:latin typeface="Calibri" panose="020F0502020204030204" pitchFamily="34" charset="0"/>
                <a:ea typeface="ＭＳ Ｐゴシック" charset="0"/>
                <a:cs typeface="ＭＳ Ｐゴシック" charset="0"/>
              </a:rPr>
              <a:t>? (with convenience yield)</a:t>
            </a:r>
          </a:p>
        </p:txBody>
      </p:sp>
      <p:sp>
        <p:nvSpPr>
          <p:cNvPr id="38915"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B983E02-7643-2D4C-855B-9A4FAC4F2DCC}" type="slidenum">
              <a:rPr lang="en-US">
                <a:latin typeface="Calibri" panose="020F0502020204030204" pitchFamily="34" charset="0"/>
              </a:rPr>
              <a:pPr eaLnBrk="1" hangingPunct="1"/>
              <a:t>32</a:t>
            </a:fld>
            <a:endParaRPr lang="en-US" dirty="0">
              <a:latin typeface="Calibri" panose="020F0502020204030204" pitchFamily="34" charset="0"/>
            </a:endParaRPr>
          </a:p>
        </p:txBody>
      </p:sp>
      <p:sp>
        <p:nvSpPr>
          <p:cNvPr id="38914"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8917" name="Rectangle 3" descr="Stationery"/>
          <p:cNvSpPr>
            <a:spLocks noChangeArrowheads="1"/>
          </p:cNvSpPr>
          <p:nvPr/>
        </p:nvSpPr>
        <p:spPr bwMode="auto">
          <a:xfrm>
            <a:off x="37381" y="609600"/>
            <a:ext cx="8988425" cy="1695450"/>
          </a:xfrm>
          <a:prstGeom prst="rect">
            <a:avLst/>
          </a:prstGeom>
          <a:blipFill dpi="0" rotWithShape="0">
            <a:blip r:embed="rId3"/>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8918" name="Rectangle 4"/>
          <p:cNvSpPr>
            <a:spLocks noChangeArrowheads="1"/>
          </p:cNvSpPr>
          <p:nvPr/>
        </p:nvSpPr>
        <p:spPr bwMode="auto">
          <a:xfrm>
            <a:off x="1146048" y="2507589"/>
            <a:ext cx="7467600" cy="501650"/>
          </a:xfrm>
          <a:prstGeom prst="rect">
            <a:avLst/>
          </a:prstGeom>
          <a:solidFill>
            <a:srgbClr val="99FFFF"/>
          </a:solid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94245" name="Rectangle 5"/>
          <p:cNvSpPr>
            <a:spLocks noChangeArrowheads="1"/>
          </p:cNvSpPr>
          <p:nvPr/>
        </p:nvSpPr>
        <p:spPr bwMode="auto">
          <a:xfrm>
            <a:off x="-2307" y="457200"/>
            <a:ext cx="9067800" cy="5627687"/>
          </a:xfrm>
          <a:prstGeom prst="rect">
            <a:avLst/>
          </a:prstGeom>
          <a:noFill/>
          <a:ln w="9525">
            <a:noFill/>
            <a:miter lim="800000"/>
            <a:headEnd/>
            <a:tailEnd/>
          </a:ln>
          <a:effectLst/>
        </p:spPr>
        <p:txBody>
          <a:bodyPr lIns="92075" tIns="46038" rIns="92075" bIns="46038">
            <a:spAutoFit/>
          </a:bodyPr>
          <a:lstStyle/>
          <a:p>
            <a:pPr eaLnBrk="0" hangingPunct="0">
              <a:lnSpc>
                <a:spcPct val="0"/>
              </a:lnSpc>
              <a:spcBef>
                <a:spcPct val="50000"/>
              </a:spcBef>
            </a:pPr>
            <a:endParaRPr lang="en-US" sz="1400" dirty="0">
              <a:effectLst>
                <a:outerShdw blurRad="38100" dist="38100" dir="2700000" algn="tl">
                  <a:srgbClr val="DDDDDD"/>
                </a:outerShdw>
              </a:effectLst>
              <a:latin typeface="Calibri" panose="020F0502020204030204" pitchFamily="34" charset="0"/>
            </a:endParaRPr>
          </a:p>
          <a:p>
            <a:pPr eaLnBrk="0" hangingPunct="0">
              <a:spcBef>
                <a:spcPct val="50000"/>
              </a:spcBef>
            </a:pP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eaLnBrk="0" hangingPunct="0">
              <a:spcBef>
                <a:spcPct val="10000"/>
              </a:spcBef>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Commodity Forward Contract		          0		   S* -  F</a:t>
            </a:r>
          </a:p>
          <a:p>
            <a:pPr eaLnBrk="0" hangingPunct="0">
              <a:spcBef>
                <a:spcPct val="10000"/>
              </a:spcBef>
            </a:pPr>
            <a:r>
              <a:rPr lang="en-US" sz="2000" b="1" dirty="0">
                <a:latin typeface="Calibri" panose="020F0502020204030204" pitchFamily="34" charset="0"/>
              </a:rPr>
              <a:t>  Sell (short) (1+c)/(1+y)</a:t>
            </a:r>
            <a:r>
              <a:rPr lang="en-US" sz="2000" b="1" baseline="30000" dirty="0">
                <a:latin typeface="Calibri" panose="020F0502020204030204" pitchFamily="34" charset="0"/>
              </a:rPr>
              <a:t>t</a:t>
            </a:r>
            <a:r>
              <a:rPr lang="en-US" sz="2000" b="1" dirty="0">
                <a:latin typeface="Calibri" panose="020F0502020204030204" pitchFamily="34" charset="0"/>
              </a:rPr>
              <a:t> units of Under. Asset     	   S(1+c)/(1+y)</a:t>
            </a:r>
            <a:r>
              <a:rPr lang="en-US" sz="2000" b="1" baseline="40000" dirty="0">
                <a:latin typeface="Calibri" panose="020F0502020204030204" pitchFamily="34" charset="0"/>
              </a:rPr>
              <a:t>t</a:t>
            </a:r>
            <a:r>
              <a:rPr lang="en-US" sz="2000" b="1" dirty="0">
                <a:latin typeface="Calibri" panose="020F0502020204030204" pitchFamily="34" charset="0"/>
              </a:rPr>
              <a:t>           - S* </a:t>
            </a:r>
          </a:p>
          <a:p>
            <a:pPr eaLnBrk="0" hangingPunct="0">
              <a:spcBef>
                <a:spcPct val="10000"/>
              </a:spcBef>
            </a:pPr>
            <a:r>
              <a:rPr lang="en-US" sz="2000" b="1" dirty="0">
                <a:latin typeface="Calibri" panose="020F0502020204030204" pitchFamily="34" charset="0"/>
              </a:rPr>
              <a:t>  Lend (proceeds)  PV</a:t>
            </a:r>
            <a:r>
              <a:rPr lang="en-US" sz="2000" b="1" baseline="-25000" dirty="0">
                <a:latin typeface="Calibri" panose="020F0502020204030204" pitchFamily="34" charset="0"/>
              </a:rPr>
              <a:t>0</a:t>
            </a:r>
            <a:r>
              <a:rPr lang="en-US" sz="2000" b="1" dirty="0">
                <a:latin typeface="Calibri" panose="020F0502020204030204" pitchFamily="34" charset="0"/>
              </a:rPr>
              <a:t>  of Forward  Price	      	 - F/(1+r)</a:t>
            </a:r>
            <a:r>
              <a:rPr lang="en-US" sz="2000" b="1" baseline="30000" dirty="0">
                <a:latin typeface="Calibri" panose="020F0502020204030204" pitchFamily="34" charset="0"/>
              </a:rPr>
              <a:t>t</a:t>
            </a:r>
            <a:r>
              <a:rPr lang="en-US" sz="2000" b="1" dirty="0">
                <a:latin typeface="Calibri" panose="020F0502020204030204" pitchFamily="34" charset="0"/>
              </a:rPr>
              <a:t>	         F</a:t>
            </a:r>
          </a:p>
          <a:p>
            <a:pPr eaLnBrk="0" hangingPunct="0">
              <a:spcBef>
                <a:spcPct val="20000"/>
              </a:spcBef>
            </a:pPr>
            <a:r>
              <a:rPr lang="en-US" sz="2000" b="1" dirty="0">
                <a:latin typeface="Calibri" panose="020F0502020204030204" pitchFamily="34" charset="0"/>
              </a:rPr>
              <a:t>  Total					         S[(1+c)/(1+y)]</a:t>
            </a:r>
            <a:r>
              <a:rPr lang="en-US" sz="2000" b="1" baseline="4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a:t>
            </a:r>
            <a:r>
              <a:rPr lang="en-US" sz="2000" b="1" dirty="0">
                <a:latin typeface="Calibri" panose="020F0502020204030204" pitchFamily="34" charset="0"/>
              </a:rPr>
              <a:t>     0</a:t>
            </a:r>
          </a:p>
          <a:p>
            <a:pPr algn="ctr" eaLnBrk="0" hangingPunct="0">
              <a:spcBef>
                <a:spcPct val="70000"/>
              </a:spcBef>
            </a:pPr>
            <a:r>
              <a:rPr lang="en-US" sz="2000" b="1" dirty="0">
                <a:latin typeface="Calibri" panose="020F0502020204030204" pitchFamily="34" charset="0"/>
              </a:rPr>
              <a:t>F </a:t>
            </a:r>
            <a:r>
              <a:rPr lang="en-US" sz="2000" b="1" dirty="0">
                <a:latin typeface="Symbol" charset="0"/>
              </a:rPr>
              <a:t>³</a:t>
            </a:r>
            <a:r>
              <a:rPr lang="en-US" sz="2000" b="1" dirty="0">
                <a:latin typeface="Calibri" panose="020F0502020204030204" pitchFamily="34" charset="0"/>
              </a:rPr>
              <a:t> S[(1+r)(1+c)/(1+y)]</a:t>
            </a:r>
            <a:r>
              <a:rPr lang="en-US" sz="2000" b="1" baseline="40000" dirty="0">
                <a:latin typeface="Calibri" panose="020F0502020204030204" pitchFamily="34" charset="0"/>
              </a:rPr>
              <a:t>t</a:t>
            </a:r>
            <a:r>
              <a:rPr lang="en-US" sz="2000" b="1" dirty="0">
                <a:latin typeface="Calibri" panose="020F0502020204030204" pitchFamily="34" charset="0"/>
              </a:rPr>
              <a:t>     </a:t>
            </a:r>
            <a:r>
              <a:rPr lang="en-US" sz="2400" b="1" dirty="0">
                <a:latin typeface="Symbol" charset="0"/>
              </a:rPr>
              <a:t>Þ</a:t>
            </a:r>
            <a:r>
              <a:rPr lang="en-US" sz="2000" b="1" dirty="0">
                <a:latin typeface="Calibri" panose="020F0502020204030204" pitchFamily="34" charset="0"/>
              </a:rPr>
              <a:t>      S[(1+c)/(1+y)]</a:t>
            </a:r>
            <a:r>
              <a:rPr lang="en-US" sz="2000" b="1" baseline="4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a:t>
            </a:r>
            <a:r>
              <a:rPr lang="en-US" sz="2000" b="1" baseline="30000" dirty="0">
                <a:latin typeface="Calibri" panose="020F0502020204030204" pitchFamily="34" charset="0"/>
              </a:rPr>
              <a:t> </a:t>
            </a:r>
            <a:r>
              <a:rPr lang="en-US" sz="2000" b="1" dirty="0">
                <a:latin typeface="Symbol" charset="0"/>
              </a:rPr>
              <a:t>£</a:t>
            </a:r>
            <a:r>
              <a:rPr lang="en-US" sz="2000" b="1" dirty="0">
                <a:latin typeface="Calibri" panose="020F0502020204030204" pitchFamily="34" charset="0"/>
              </a:rPr>
              <a:t> 0</a:t>
            </a:r>
          </a:p>
          <a:p>
            <a:pPr algn="ctr" eaLnBrk="0" hangingPunct="0">
              <a:spcBef>
                <a:spcPct val="50000"/>
              </a:spcBef>
            </a:pPr>
            <a:r>
              <a:rPr lang="en-US" b="1" dirty="0">
                <a:latin typeface="Calibri" panose="020F0502020204030204" pitchFamily="34" charset="0"/>
              </a:rPr>
              <a:t>y  </a:t>
            </a:r>
            <a:r>
              <a:rPr lang="en-US" sz="2000" b="1" dirty="0">
                <a:latin typeface="Symbol" charset="0"/>
              </a:rPr>
              <a:t>º</a:t>
            </a:r>
            <a:r>
              <a:rPr lang="en-US" b="1" dirty="0">
                <a:latin typeface="Calibri" panose="020F0502020204030204" pitchFamily="34" charset="0"/>
              </a:rPr>
              <a:t>  annualized  convenience  yield  to  the  delivery  date</a:t>
            </a:r>
          </a:p>
          <a:p>
            <a:pPr algn="just" eaLnBrk="0" hangingPunct="0">
              <a:spcBef>
                <a:spcPct val="30000"/>
              </a:spcBef>
            </a:pPr>
            <a:r>
              <a:rPr lang="en-US" sz="1600" b="1" u="sng" dirty="0">
                <a:latin typeface="Calibri" panose="020F0502020204030204" pitchFamily="34" charset="0"/>
              </a:rPr>
              <a:t>Convenience yield</a:t>
            </a:r>
            <a:r>
              <a:rPr lang="en-US" sz="1600" dirty="0">
                <a:latin typeface="Calibri" panose="020F0502020204030204" pitchFamily="34" charset="0"/>
              </a:rPr>
              <a:t> measures the benefit to holders of a commodity from their option to sell it for consumption or use it in production.  Example:  if the current wheat harvest is meager, but the next harvest is expected to be bountiful, then perhaps all current inventories of the commodity should be consumed rather than carried forward to the next harvest.  A short seller must borrow the commodity from someone who holds it.  This prevents the holder from selling it profitably for consumption; and the holder may know that when he is repaid after the harvest, the commodity will be worth less than it is in the present.  Therefore, the short seller needs to compensate the lender of the commodity for this loss of value.  This differs from payouts since the buyer who holds the asset to its delivery date does not receive an extra benefit. </a:t>
            </a:r>
          </a:p>
          <a:p>
            <a:pPr algn="just" eaLnBrk="0" hangingPunct="0">
              <a:spcBef>
                <a:spcPct val="30000"/>
              </a:spcBef>
            </a:pPr>
            <a:r>
              <a:rPr lang="en-US" sz="1600" dirty="0">
                <a:latin typeface="Calibri" panose="020F0502020204030204" pitchFamily="34" charset="0"/>
              </a:rPr>
              <a:t>		</a:t>
            </a:r>
            <a:r>
              <a:rPr lang="en-US" dirty="0">
                <a:latin typeface="Calibri" panose="020F0502020204030204" pitchFamily="34" charset="0"/>
              </a:rPr>
              <a:t>Therefore: </a:t>
            </a:r>
            <a:r>
              <a:rPr lang="en-US" b="1" dirty="0">
                <a:latin typeface="Calibri" panose="020F0502020204030204" pitchFamily="34" charset="0"/>
              </a:rPr>
              <a:t>S[(1+r)(1+c)/(1+y)]</a:t>
            </a:r>
            <a:r>
              <a:rPr lang="en-US" b="1" baseline="40000" dirty="0">
                <a:latin typeface="Calibri" panose="020F0502020204030204" pitchFamily="34" charset="0"/>
              </a:rPr>
              <a:t>t</a:t>
            </a:r>
            <a:r>
              <a:rPr lang="en-US" b="1" dirty="0">
                <a:latin typeface="Calibri" panose="020F0502020204030204" pitchFamily="34" charset="0"/>
              </a:rPr>
              <a:t>  </a:t>
            </a:r>
            <a:r>
              <a:rPr lang="en-US" b="1" dirty="0">
                <a:latin typeface="Symbol" charset="0"/>
              </a:rPr>
              <a:t>£ </a:t>
            </a:r>
            <a:r>
              <a:rPr lang="en-US" b="1" dirty="0">
                <a:latin typeface="Calibri" panose="020F0502020204030204" pitchFamily="34" charset="0"/>
              </a:rPr>
              <a:t>F </a:t>
            </a:r>
            <a:r>
              <a:rPr lang="en-US" b="1" dirty="0">
                <a:latin typeface="Symbol" charset="0"/>
              </a:rPr>
              <a:t>£</a:t>
            </a:r>
            <a:r>
              <a:rPr lang="en-US" b="1" dirty="0">
                <a:latin typeface="Calibri" panose="020F0502020204030204" pitchFamily="34" charset="0"/>
              </a:rPr>
              <a:t>  S[(1+r)(1+c)]</a:t>
            </a:r>
            <a:r>
              <a:rPr lang="en-US" b="1" baseline="40000" dirty="0">
                <a:latin typeface="Calibri" panose="020F0502020204030204" pitchFamily="34" charset="0"/>
              </a:rPr>
              <a:t>t</a:t>
            </a:r>
            <a:r>
              <a:rPr lang="en-US" dirty="0">
                <a:latin typeface="Calibri" panose="020F0502020204030204" pitchFamily="34" charset="0"/>
              </a:rPr>
              <a:t>.</a:t>
            </a:r>
          </a:p>
        </p:txBody>
      </p:sp>
      <p:sp>
        <p:nvSpPr>
          <p:cNvPr id="38920" name="Line 6"/>
          <p:cNvSpPr>
            <a:spLocks noChangeShapeType="1"/>
          </p:cNvSpPr>
          <p:nvPr/>
        </p:nvSpPr>
        <p:spPr bwMode="auto">
          <a:xfrm>
            <a:off x="5559425" y="1981200"/>
            <a:ext cx="3466381"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8921" name="Line 7"/>
          <p:cNvSpPr>
            <a:spLocks noChangeShapeType="1"/>
          </p:cNvSpPr>
          <p:nvPr/>
        </p:nvSpPr>
        <p:spPr bwMode="auto">
          <a:xfrm>
            <a:off x="5559425" y="990600"/>
            <a:ext cx="3466381"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9876"/>
                                        </p:tgtEl>
                                        <p:attrNameLst>
                                          <p:attrName>style.visibility</p:attrName>
                                        </p:attrNameLst>
                                      </p:cBhvr>
                                      <p:to>
                                        <p:strVal val="visible"/>
                                      </p:to>
                                    </p:set>
                                    <p:animEffect transition="in" filter="fade">
                                      <p:cBhvr>
                                        <p:cTn id="7" dur="20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spcBef>
                <a:spcPct val="50000"/>
              </a:spcBef>
              <a:buFontTx/>
              <a:buChar char="•"/>
            </a:pPr>
            <a:r>
              <a:rPr lang="en-US" sz="2400" dirty="0">
                <a:latin typeface="Calibri" panose="020F0502020204030204" pitchFamily="34" charset="0"/>
              </a:rPr>
              <a:t>At T</a:t>
            </a:r>
            <a:r>
              <a:rPr lang="en-US" sz="2400" baseline="-25000" dirty="0">
                <a:latin typeface="Calibri" panose="020F0502020204030204" pitchFamily="34" charset="0"/>
              </a:rPr>
              <a:t>0</a:t>
            </a:r>
            <a:r>
              <a:rPr lang="en-US" sz="2400" dirty="0">
                <a:latin typeface="Calibri" panose="020F0502020204030204" pitchFamily="34" charset="0"/>
              </a:rPr>
              <a:t>, a forward contract generally has a value of 0.  Once the price of S changes, r changes, </a:t>
            </a:r>
            <a:r>
              <a:rPr lang="en-US" sz="2400" b="1" dirty="0">
                <a:latin typeface="Calibri" panose="020F0502020204030204" pitchFamily="34" charset="0"/>
              </a:rPr>
              <a:t>or </a:t>
            </a:r>
            <a:r>
              <a:rPr lang="en-US" sz="2400" dirty="0">
                <a:latin typeface="Calibri" panose="020F0502020204030204" pitchFamily="34" charset="0"/>
              </a:rPr>
              <a:t>T elapses, the value of the forward changes. </a:t>
            </a:r>
          </a:p>
          <a:p>
            <a:pPr>
              <a:spcBef>
                <a:spcPct val="50000"/>
              </a:spcBef>
              <a:buFontTx/>
              <a:buChar char="•"/>
            </a:pPr>
            <a:r>
              <a:rPr lang="en-US" sz="2400" dirty="0">
                <a:latin typeface="Calibri" panose="020F0502020204030204" pitchFamily="34" charset="0"/>
              </a:rPr>
              <a:t>Assume S</a:t>
            </a:r>
            <a:r>
              <a:rPr lang="en-US" sz="2400" baseline="-25000" dirty="0">
                <a:latin typeface="Calibri" panose="020F0502020204030204" pitchFamily="34" charset="0"/>
              </a:rPr>
              <a:t>0</a:t>
            </a:r>
            <a:r>
              <a:rPr lang="en-US" sz="2400" dirty="0">
                <a:latin typeface="Calibri" panose="020F0502020204030204" pitchFamily="34" charset="0"/>
              </a:rPr>
              <a:t> = 100, r = 5%, p.a., d =0, and T = 1.  You enter into a </a:t>
            </a:r>
            <a:r>
              <a:rPr lang="en-US" sz="2400" b="1" dirty="0">
                <a:latin typeface="Calibri" panose="020F0502020204030204" pitchFamily="34" charset="0"/>
              </a:rPr>
              <a:t>long</a:t>
            </a:r>
            <a:r>
              <a:rPr lang="en-US" sz="2400" dirty="0">
                <a:latin typeface="Calibri" panose="020F0502020204030204" pitchFamily="34" charset="0"/>
              </a:rPr>
              <a:t>, one-year forward contract on S for 105.  Six months pass, and S* = 200.  What</a:t>
            </a:r>
            <a:r>
              <a:rPr lang="ja-JP" altLang="en-US" sz="2400" dirty="0">
                <a:latin typeface="Calibri" panose="020F0502020204030204" pitchFamily="34" charset="0"/>
              </a:rPr>
              <a:t>’</a:t>
            </a:r>
            <a:r>
              <a:rPr lang="en-US" altLang="ja-JP" sz="2400" dirty="0">
                <a:latin typeface="Calibri" panose="020F0502020204030204" pitchFamily="34" charset="0"/>
              </a:rPr>
              <a:t>s the value of the forward if nothing else changes?  </a:t>
            </a:r>
          </a:p>
          <a:p>
            <a:pPr>
              <a:spcBef>
                <a:spcPct val="50000"/>
              </a:spcBef>
              <a:buFontTx/>
              <a:buChar char="•"/>
            </a:pPr>
            <a:r>
              <a:rPr lang="en-US" sz="2400" dirty="0">
                <a:latin typeface="Calibri" panose="020F0502020204030204" pitchFamily="34" charset="0"/>
              </a:rPr>
              <a:t>To lock in your gain, </a:t>
            </a:r>
            <a:r>
              <a:rPr lang="en-US" sz="2400" b="1" dirty="0">
                <a:latin typeface="Calibri" panose="020F0502020204030204" pitchFamily="34" charset="0"/>
              </a:rPr>
              <a:t>sell</a:t>
            </a:r>
            <a:r>
              <a:rPr lang="en-US" sz="2400" dirty="0">
                <a:latin typeface="Calibri" panose="020F0502020204030204" pitchFamily="34" charset="0"/>
              </a:rPr>
              <a:t> forward for six month delivery for a price of 200(1+.05)</a:t>
            </a:r>
            <a:r>
              <a:rPr lang="en-US" sz="2400" baseline="30000" dirty="0">
                <a:latin typeface="Calibri" panose="020F0502020204030204" pitchFamily="34" charset="0"/>
              </a:rPr>
              <a:t>.5</a:t>
            </a:r>
            <a:r>
              <a:rPr lang="en-US" sz="2400" dirty="0">
                <a:latin typeface="Calibri" panose="020F0502020204030204" pitchFamily="34" charset="0"/>
              </a:rPr>
              <a:t>, or 204.94.  At T</a:t>
            </a:r>
            <a:r>
              <a:rPr lang="en-US" sz="2400" baseline="-25000" dirty="0">
                <a:latin typeface="Calibri" panose="020F0502020204030204" pitchFamily="34" charset="0"/>
              </a:rPr>
              <a:t>1</a:t>
            </a:r>
            <a:r>
              <a:rPr lang="en-US" sz="2400" dirty="0">
                <a:latin typeface="Calibri" panose="020F0502020204030204" pitchFamily="34" charset="0"/>
              </a:rPr>
              <a:t>, the hedged position will pay 99.94 (204.94-105); the PV of this is 99.94/(1+r)</a:t>
            </a:r>
            <a:r>
              <a:rPr lang="en-US" sz="2400" baseline="30000" dirty="0">
                <a:latin typeface="Calibri" panose="020F0502020204030204" pitchFamily="34" charset="0"/>
              </a:rPr>
              <a:t>.5</a:t>
            </a:r>
            <a:r>
              <a:rPr lang="en-US" sz="2400" dirty="0">
                <a:latin typeface="Calibri" panose="020F0502020204030204" pitchFamily="34" charset="0"/>
              </a:rPr>
              <a:t>.</a:t>
            </a:r>
            <a:r>
              <a:rPr lang="en-US" sz="2400" baseline="30000" dirty="0">
                <a:latin typeface="Calibri" panose="020F0502020204030204" pitchFamily="34" charset="0"/>
              </a:rPr>
              <a:t>  </a:t>
            </a:r>
          </a:p>
          <a:p>
            <a:pPr>
              <a:spcBef>
                <a:spcPct val="50000"/>
              </a:spcBef>
            </a:pPr>
            <a:r>
              <a:rPr lang="en-US" sz="2400" baseline="30000" dirty="0">
                <a:latin typeface="Calibri" panose="020F0502020204030204" pitchFamily="34" charset="0"/>
              </a:rPr>
              <a:t>			</a:t>
            </a:r>
            <a:r>
              <a:rPr lang="en-US" sz="2400" b="1" dirty="0">
                <a:latin typeface="Calibri" panose="020F0502020204030204" pitchFamily="34" charset="0"/>
              </a:rPr>
              <a:t>Value of </a:t>
            </a:r>
            <a:r>
              <a:rPr lang="en-US" sz="2800" b="1" dirty="0">
                <a:latin typeface="Calibri" panose="020F0502020204030204" pitchFamily="34" charset="0"/>
              </a:rPr>
              <a:t>f = (F – K)/(1+r)</a:t>
            </a:r>
            <a:r>
              <a:rPr lang="en-US" sz="2800" b="1" baseline="30000" dirty="0">
                <a:latin typeface="Calibri" panose="020F0502020204030204" pitchFamily="34" charset="0"/>
              </a:rPr>
              <a:t>(T-t)</a:t>
            </a:r>
            <a:endParaRPr lang="en-US" sz="2800" b="1" u="sng" baseline="30000" dirty="0">
              <a:latin typeface="Times New Roman" charset="0"/>
            </a:endParaRPr>
          </a:p>
          <a:p>
            <a:endParaRPr lang="en-US" sz="2400" dirty="0"/>
          </a:p>
        </p:txBody>
      </p:sp>
      <p:sp>
        <p:nvSpPr>
          <p:cNvPr id="39940"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Value of Forward After Initiation:  Example</a:t>
            </a:r>
            <a:endParaRPr lang="en-US" sz="2800" b="1" dirty="0">
              <a:latin typeface="Calibri" panose="020F0502020204030204" pitchFamily="34" charset="0"/>
              <a:ea typeface="ＭＳ Ｐゴシック" charset="0"/>
              <a:cs typeface="ＭＳ Ｐゴシック" charset="0"/>
            </a:endParaRPr>
          </a:p>
        </p:txBody>
      </p:sp>
      <p:sp>
        <p:nvSpPr>
          <p:cNvPr id="39939"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D8751B5-A68F-834D-AD85-78BA0A52BAC7}" type="slidenum">
              <a:rPr lang="en-US">
                <a:latin typeface="Calibri" panose="020F0502020204030204" pitchFamily="34" charset="0"/>
              </a:rPr>
              <a:pPr eaLnBrk="1" hangingPunct="1"/>
              <a:t>33</a:t>
            </a:fld>
            <a:endParaRPr lang="en-US" dirty="0">
              <a:latin typeface="Calibri" panose="020F0502020204030204" pitchFamily="34" charset="0"/>
            </a:endParaRPr>
          </a:p>
        </p:txBody>
      </p:sp>
      <p:sp>
        <p:nvSpPr>
          <p:cNvPr id="39938"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ransition>
    <p:checker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92100" indent="-292100" eaLnBrk="0" hangingPunct="0">
              <a:spcBef>
                <a:spcPct val="50000"/>
              </a:spcBef>
              <a:buFontTx/>
              <a:buChar char="•"/>
            </a:pPr>
            <a:r>
              <a:rPr lang="en-US" sz="2000" u="sng" dirty="0">
                <a:solidFill>
                  <a:schemeClr val="tx2"/>
                </a:solidFill>
                <a:latin typeface="Calibri" panose="020F0502020204030204" pitchFamily="34" charset="0"/>
              </a:rPr>
              <a:t>Non-income Producing Property (Amazon)</a:t>
            </a:r>
            <a:r>
              <a:rPr lang="en-US" sz="2000" dirty="0">
                <a:solidFill>
                  <a:schemeClr val="tx2"/>
                </a:solidFill>
                <a:latin typeface="Calibri" panose="020F0502020204030204" pitchFamily="34" charset="0"/>
              </a:rPr>
              <a:t>: </a:t>
            </a:r>
            <a:r>
              <a:rPr lang="en-US" sz="2000" dirty="0">
                <a:latin typeface="Calibri" panose="020F0502020204030204" pitchFamily="34" charset="0"/>
              </a:rPr>
              <a:t> buy stock completely financed by  borrowing  </a:t>
            </a:r>
            <a:r>
              <a:rPr lang="en-US" sz="2000" dirty="0" err="1">
                <a:latin typeface="Calibri" panose="020F0502020204030204" pitchFamily="34" charset="0"/>
              </a:rPr>
              <a:t>risklessly</a:t>
            </a:r>
            <a:r>
              <a:rPr lang="en-US" sz="2000" dirty="0">
                <a:latin typeface="Calibri" panose="020F0502020204030204" pitchFamily="34" charset="0"/>
              </a:rPr>
              <a:t>  for  the  same  term:</a:t>
            </a:r>
          </a:p>
          <a:p>
            <a:pPr marL="292100" indent="-292100" algn="ctr" eaLnBrk="0" hangingPunct="0">
              <a:spcBef>
                <a:spcPct val="10000"/>
              </a:spcBef>
            </a:pPr>
            <a:r>
              <a:rPr lang="en-US" sz="2000" b="1" dirty="0">
                <a:solidFill>
                  <a:schemeClr val="tx2"/>
                </a:solidFill>
                <a:latin typeface="Calibri" panose="020F0502020204030204" pitchFamily="34" charset="0"/>
              </a:rPr>
              <a:t>F = S(1+r)</a:t>
            </a:r>
            <a:r>
              <a:rPr lang="en-US" sz="2000" b="1" baseline="40000" dirty="0">
                <a:solidFill>
                  <a:schemeClr val="tx2"/>
                </a:solidFill>
                <a:latin typeface="Calibri" panose="020F0502020204030204" pitchFamily="34" charset="0"/>
              </a:rPr>
              <a:t>t</a:t>
            </a:r>
            <a:endParaRPr lang="en-US" sz="2000" b="1" baseline="40000" dirty="0">
              <a:solidFill>
                <a:schemeClr val="accent2"/>
              </a:solidFill>
              <a:latin typeface="Calibri" panose="020F0502020204030204" pitchFamily="34" charset="0"/>
            </a:endParaRPr>
          </a:p>
          <a:p>
            <a:pPr marL="292100" indent="-292100" eaLnBrk="0" hangingPunct="0">
              <a:spcBef>
                <a:spcPct val="50000"/>
              </a:spcBef>
              <a:buFontTx/>
              <a:buChar char="•"/>
            </a:pPr>
            <a:r>
              <a:rPr lang="en-US" sz="2000" u="sng" dirty="0">
                <a:solidFill>
                  <a:schemeClr val="tx2"/>
                </a:solidFill>
                <a:latin typeface="Calibri" panose="020F0502020204030204" pitchFamily="34" charset="0"/>
              </a:rPr>
              <a:t>Income Producing Property (Stock that Pays Dividends)</a:t>
            </a:r>
            <a:r>
              <a:rPr lang="en-US" sz="2000" dirty="0">
                <a:solidFill>
                  <a:schemeClr val="tx2"/>
                </a:solidFill>
                <a:latin typeface="Calibri" panose="020F0502020204030204" pitchFamily="34" charset="0"/>
              </a:rPr>
              <a:t>: </a:t>
            </a:r>
            <a:r>
              <a:rPr lang="en-US" sz="2000" dirty="0">
                <a:latin typeface="Calibri" panose="020F0502020204030204" pitchFamily="34" charset="0"/>
              </a:rPr>
              <a:t> buy stock completely financed by  borrowing  </a:t>
            </a:r>
            <a:r>
              <a:rPr lang="en-US" sz="2000" dirty="0" err="1">
                <a:latin typeface="Calibri" panose="020F0502020204030204" pitchFamily="34" charset="0"/>
              </a:rPr>
              <a:t>risklessly</a:t>
            </a:r>
            <a:r>
              <a:rPr lang="en-US" sz="2000" dirty="0">
                <a:latin typeface="Calibri" panose="020F0502020204030204" pitchFamily="34" charset="0"/>
              </a:rPr>
              <a:t>  for  the  same  term:</a:t>
            </a:r>
          </a:p>
          <a:p>
            <a:pPr marL="292100" indent="-292100" algn="ctr" eaLnBrk="0" hangingPunct="0">
              <a:spcBef>
                <a:spcPct val="10000"/>
              </a:spcBef>
            </a:pPr>
            <a:r>
              <a:rPr lang="en-US" sz="2000" b="1" dirty="0">
                <a:latin typeface="Calibri" panose="020F0502020204030204" pitchFamily="34" charset="0"/>
              </a:rPr>
              <a:t>F = (S-PV(D))(1+r)</a:t>
            </a:r>
            <a:r>
              <a:rPr lang="en-US" sz="2000" b="1" baseline="30000" dirty="0">
                <a:latin typeface="Calibri" panose="020F0502020204030204" pitchFamily="34" charset="0"/>
              </a:rPr>
              <a:t>t    </a:t>
            </a:r>
            <a:r>
              <a:rPr lang="en-US" sz="2000" b="1" dirty="0">
                <a:latin typeface="Calibri" panose="020F0502020204030204" pitchFamily="34" charset="0"/>
              </a:rPr>
              <a:t>or    F = S((1+r)/(1+d))</a:t>
            </a:r>
            <a:r>
              <a:rPr lang="en-US" sz="2000" b="1" baseline="40000" dirty="0">
                <a:latin typeface="Calibri" panose="020F0502020204030204" pitchFamily="34" charset="0"/>
              </a:rPr>
              <a:t>t</a:t>
            </a:r>
            <a:r>
              <a:rPr lang="en-US" sz="2000" b="1" baseline="40000" dirty="0">
                <a:solidFill>
                  <a:schemeClr val="accent2"/>
                </a:solidFill>
                <a:latin typeface="Calibri" panose="020F0502020204030204" pitchFamily="34" charset="0"/>
              </a:rPr>
              <a:t>   </a:t>
            </a:r>
            <a:endParaRPr lang="en-US" sz="2000" b="1" dirty="0">
              <a:solidFill>
                <a:schemeClr val="accent2"/>
              </a:solidFill>
              <a:latin typeface="Calibri" panose="020F0502020204030204" pitchFamily="34" charset="0"/>
            </a:endParaRPr>
          </a:p>
          <a:p>
            <a:pPr marL="292100" indent="-292100" eaLnBrk="0" hangingPunct="0">
              <a:spcBef>
                <a:spcPct val="40000"/>
              </a:spcBef>
              <a:buFontTx/>
              <a:buChar char="•"/>
            </a:pPr>
            <a:r>
              <a:rPr lang="en-US" sz="2000" u="sng" dirty="0">
                <a:latin typeface="Calibri" panose="020F0502020204030204" pitchFamily="34" charset="0"/>
              </a:rPr>
              <a:t>Foreign-Exchange Forward Contracts</a:t>
            </a:r>
            <a:r>
              <a:rPr lang="en-US" sz="2000" dirty="0">
                <a:latin typeface="Calibri" panose="020F0502020204030204" pitchFamily="34" charset="0"/>
              </a:rPr>
              <a:t>: buy zero-coupon foreign bond completely  financed  by  borrowing  domestically  for  the  same  term: </a:t>
            </a:r>
          </a:p>
          <a:p>
            <a:pPr marL="292100" indent="-292100" algn="ctr" eaLnBrk="0" hangingPunct="0">
              <a:spcBef>
                <a:spcPct val="10000"/>
              </a:spcBef>
            </a:pPr>
            <a:r>
              <a:rPr lang="en-US" sz="2000" b="1" dirty="0">
                <a:latin typeface="Calibri" panose="020F0502020204030204" pitchFamily="34" charset="0"/>
              </a:rPr>
              <a:t>F = X(1+r</a:t>
            </a:r>
            <a:r>
              <a:rPr lang="en-US" sz="2000" b="1" baseline="-25000" dirty="0">
                <a:latin typeface="Calibri" panose="020F0502020204030204" pitchFamily="34" charset="0"/>
              </a:rPr>
              <a:t>US</a:t>
            </a:r>
            <a:r>
              <a:rPr lang="en-US" sz="2000" b="1" dirty="0">
                <a:latin typeface="Calibri" panose="020F0502020204030204" pitchFamily="34" charset="0"/>
              </a:rPr>
              <a:t>)/(1+r</a:t>
            </a:r>
            <a:r>
              <a:rPr lang="en-US" sz="2000" b="1" baseline="-25000" dirty="0">
                <a:latin typeface="Calibri" panose="020F0502020204030204" pitchFamily="34" charset="0"/>
              </a:rPr>
              <a:t>f</a:t>
            </a:r>
            <a:r>
              <a:rPr lang="en-US" sz="2000" b="1" dirty="0">
                <a:latin typeface="Calibri" panose="020F0502020204030204" pitchFamily="34" charset="0"/>
              </a:rPr>
              <a:t>)</a:t>
            </a:r>
            <a:r>
              <a:rPr lang="en-US" sz="2000" b="1" baseline="40000" dirty="0">
                <a:latin typeface="Calibri" panose="020F0502020204030204" pitchFamily="34" charset="0"/>
              </a:rPr>
              <a:t>t</a:t>
            </a:r>
            <a:r>
              <a:rPr lang="en-US" sz="2000" b="1" dirty="0">
                <a:solidFill>
                  <a:schemeClr val="accent2"/>
                </a:solidFill>
                <a:latin typeface="Calibri" panose="020F0502020204030204" pitchFamily="34" charset="0"/>
              </a:rPr>
              <a:t> </a:t>
            </a:r>
          </a:p>
          <a:p>
            <a:pPr marL="292100" indent="-292100" eaLnBrk="0" hangingPunct="0">
              <a:spcBef>
                <a:spcPct val="40000"/>
              </a:spcBef>
              <a:buFontTx/>
              <a:buChar char="•"/>
            </a:pPr>
            <a:r>
              <a:rPr lang="en-US" sz="2000" u="sng" dirty="0">
                <a:latin typeface="Calibri" panose="020F0502020204030204" pitchFamily="34" charset="0"/>
              </a:rPr>
              <a:t>Precious Metals Forward Contracts</a:t>
            </a:r>
            <a:r>
              <a:rPr lang="en-US" sz="2000" dirty="0">
                <a:latin typeface="Calibri" panose="020F0502020204030204" pitchFamily="34" charset="0"/>
              </a:rPr>
              <a:t>:  buy gold or silver completely financed  by  borrowing:  (no  payouts,  negligible storage  costs and convenience yield)</a:t>
            </a:r>
          </a:p>
          <a:p>
            <a:pPr marL="292100" indent="-292100" algn="ctr" eaLnBrk="0" hangingPunct="0">
              <a:spcBef>
                <a:spcPct val="10000"/>
              </a:spcBef>
            </a:pPr>
            <a:r>
              <a:rPr lang="en-US" sz="2000" b="1" dirty="0">
                <a:latin typeface="Calibri" panose="020F0502020204030204" pitchFamily="34" charset="0"/>
              </a:rPr>
              <a:t>F = S(1+r)</a:t>
            </a:r>
            <a:r>
              <a:rPr lang="en-US" sz="2000" b="1" baseline="40000" dirty="0">
                <a:latin typeface="Calibri" panose="020F0502020204030204" pitchFamily="34" charset="0"/>
              </a:rPr>
              <a:t>t</a:t>
            </a:r>
            <a:endParaRPr lang="en-US" sz="2000" b="1" baseline="40000" dirty="0">
              <a:solidFill>
                <a:schemeClr val="accent2"/>
              </a:solidFill>
              <a:latin typeface="Calibri" panose="020F0502020204030204" pitchFamily="34" charset="0"/>
            </a:endParaRPr>
          </a:p>
          <a:p>
            <a:pPr marL="292100" indent="-292100" eaLnBrk="0" hangingPunct="0">
              <a:spcBef>
                <a:spcPct val="40000"/>
              </a:spcBef>
              <a:buFontTx/>
              <a:buChar char="•"/>
            </a:pPr>
            <a:r>
              <a:rPr lang="en-US" sz="2000" u="sng" dirty="0">
                <a:latin typeface="Calibri" panose="020F0502020204030204" pitchFamily="34" charset="0"/>
              </a:rPr>
              <a:t>Most Other Commodity Forward Contracts</a:t>
            </a:r>
            <a:r>
              <a:rPr lang="en-US" sz="2000" dirty="0">
                <a:latin typeface="Calibri" panose="020F0502020204030204" pitchFamily="34" charset="0"/>
              </a:rPr>
              <a:t>:  </a:t>
            </a:r>
          </a:p>
          <a:p>
            <a:pPr marL="292100" indent="-292100" algn="ctr" eaLnBrk="0" hangingPunct="0">
              <a:spcBef>
                <a:spcPct val="10000"/>
              </a:spcBef>
            </a:pPr>
            <a:r>
              <a:rPr lang="en-US" sz="2000" b="1" dirty="0">
                <a:latin typeface="Calibri" panose="020F0502020204030204" pitchFamily="34" charset="0"/>
              </a:rPr>
              <a:t>S[(1+r)(1+c)/(1+y)]</a:t>
            </a:r>
            <a:r>
              <a:rPr lang="en-US" sz="2000" b="1" baseline="40000" dirty="0">
                <a:latin typeface="Calibri" panose="020F0502020204030204" pitchFamily="34" charset="0"/>
              </a:rPr>
              <a:t>t</a:t>
            </a:r>
            <a:r>
              <a:rPr lang="en-US" sz="2000" b="1" dirty="0">
                <a:latin typeface="Calibri" panose="020F0502020204030204" pitchFamily="34" charset="0"/>
              </a:rPr>
              <a:t> </a:t>
            </a:r>
            <a:r>
              <a:rPr lang="en-US" sz="2000" b="1" dirty="0">
                <a:latin typeface="Symbol" charset="0"/>
              </a:rPr>
              <a:t>£</a:t>
            </a:r>
            <a:r>
              <a:rPr lang="en-US" sz="2000" b="1" dirty="0">
                <a:latin typeface="Calibri" panose="020F0502020204030204" pitchFamily="34" charset="0"/>
              </a:rPr>
              <a:t> F </a:t>
            </a:r>
            <a:r>
              <a:rPr lang="en-US" sz="2000" b="1" dirty="0">
                <a:latin typeface="Symbol" charset="0"/>
              </a:rPr>
              <a:t>£</a:t>
            </a:r>
            <a:r>
              <a:rPr lang="en-US" sz="2000" b="1" dirty="0">
                <a:latin typeface="Calibri" panose="020F0502020204030204" pitchFamily="34" charset="0"/>
              </a:rPr>
              <a:t> S((1+r)(1+c))</a:t>
            </a:r>
            <a:r>
              <a:rPr lang="en-US" sz="2000" b="1" baseline="40000" dirty="0">
                <a:latin typeface="Calibri" panose="020F0502020204030204" pitchFamily="34" charset="0"/>
              </a:rPr>
              <a:t>t  </a:t>
            </a:r>
            <a:r>
              <a:rPr lang="en-US" sz="2000" b="1" dirty="0">
                <a:latin typeface="Calibri" panose="020F0502020204030204" pitchFamily="34" charset="0"/>
              </a:rPr>
              <a:t>or (S + PV(c) - PV(y))(1+r)</a:t>
            </a:r>
            <a:r>
              <a:rPr lang="en-US" sz="2000" b="1" dirty="0">
                <a:solidFill>
                  <a:schemeClr val="accent2"/>
                </a:solidFill>
                <a:latin typeface="Calibri" panose="020F0502020204030204" pitchFamily="34" charset="0"/>
              </a:rPr>
              <a:t> </a:t>
            </a:r>
            <a:endParaRPr lang="en-US" sz="2000" b="1" baseline="40000" dirty="0">
              <a:solidFill>
                <a:schemeClr val="accent2"/>
              </a:solidFill>
              <a:latin typeface="Calibri" panose="020F0502020204030204" pitchFamily="34" charset="0"/>
            </a:endParaRPr>
          </a:p>
          <a:p>
            <a:endParaRPr lang="en-US" dirty="0"/>
          </a:p>
        </p:txBody>
      </p:sp>
      <p:sp>
        <p:nvSpPr>
          <p:cNvPr id="40965" name="Rectangle 3"/>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Summary </a:t>
            </a:r>
          </a:p>
        </p:txBody>
      </p:sp>
      <p:sp>
        <p:nvSpPr>
          <p:cNvPr id="40963"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9EF06D2-9A27-1245-B5B0-49E264EAB7FA}" type="slidenum">
              <a:rPr lang="en-US">
                <a:latin typeface="Calibri" panose="020F0502020204030204" pitchFamily="34" charset="0"/>
              </a:rPr>
              <a:pPr eaLnBrk="1" hangingPunct="1"/>
              <a:t>34</a:t>
            </a:fld>
            <a:endParaRPr lang="en-US" dirty="0">
              <a:latin typeface="Calibri" panose="020F0502020204030204" pitchFamily="34" charset="0"/>
            </a:endParaRPr>
          </a:p>
        </p:txBody>
      </p:sp>
      <p:sp>
        <p:nvSpPr>
          <p:cNvPr id="40962"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40" name="Rectangle 6"/>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Foreign Currency Forwards:  Notation</a:t>
            </a:r>
            <a:endParaRPr lang="en-US" sz="3600" b="1" dirty="0">
              <a:latin typeface="Calibri" panose="020F0502020204030204" pitchFamily="34" charset="0"/>
              <a:ea typeface="ＭＳ Ｐゴシック" charset="0"/>
              <a:cs typeface="ＭＳ Ｐゴシック" charset="0"/>
            </a:endParaRPr>
          </a:p>
        </p:txBody>
      </p:sp>
      <p:sp>
        <p:nvSpPr>
          <p:cNvPr id="32771"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F054132-E9B2-0746-9485-6F73F98BBC7C}" type="slidenum">
              <a:rPr lang="en-US">
                <a:latin typeface="Calibri" panose="020F0502020204030204" pitchFamily="34" charset="0"/>
              </a:rPr>
              <a:pPr eaLnBrk="1" hangingPunct="1"/>
              <a:t>35</a:t>
            </a:fld>
            <a:endParaRPr lang="en-US" dirty="0">
              <a:latin typeface="Calibri" panose="020F0502020204030204" pitchFamily="34" charset="0"/>
            </a:endParaRPr>
          </a:p>
        </p:txBody>
      </p:sp>
      <p:sp>
        <p:nvSpPr>
          <p:cNvPr id="32770" name="Footer Placeholder 1"/>
          <p:cNvSpPr>
            <a:spLocks noGrp="1"/>
          </p:cNvSpPr>
          <p:nvPr>
            <p:ph type="ftr" sz="quarter" idx="11"/>
          </p:nvPr>
        </p:nvSpPr>
        <p:spPr>
          <a:xfrm>
            <a:off x="3124200" y="5680488"/>
            <a:ext cx="28956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84002" name="Rectangle 2"/>
          <p:cNvSpPr>
            <a:spLocks noChangeArrowheads="1"/>
          </p:cNvSpPr>
          <p:nvPr/>
        </p:nvSpPr>
        <p:spPr bwMode="auto">
          <a:xfrm>
            <a:off x="304800" y="631412"/>
            <a:ext cx="8610600" cy="4150111"/>
          </a:xfrm>
          <a:prstGeom prst="rect">
            <a:avLst/>
          </a:prstGeom>
          <a:noFill/>
          <a:ln w="9525">
            <a:noFill/>
            <a:miter lim="800000"/>
            <a:headEnd/>
            <a:tailEnd/>
          </a:ln>
          <a:effectLst/>
        </p:spPr>
        <p:txBody>
          <a:bodyPr wrap="square" lIns="92075" tIns="46038" rIns="92075" bIns="46038">
            <a:spAutoFit/>
          </a:bodyPr>
          <a:lstStyle/>
          <a:p>
            <a:pPr defTabSz="577850" eaLnBrk="0" hangingPunct="0">
              <a:lnSpc>
                <a:spcPct val="0"/>
              </a:lnSpc>
              <a:spcBef>
                <a:spcPct val="50000"/>
              </a:spcBef>
            </a:pPr>
            <a:endParaRPr lang="en-US" sz="2400" b="1" dirty="0">
              <a:effectLst>
                <a:outerShdw blurRad="38100" dist="38100" dir="2700000" algn="tl">
                  <a:srgbClr val="DDDDDD"/>
                </a:outerShdw>
              </a:effectLst>
              <a:latin typeface="Calibri" panose="020F0502020204030204" pitchFamily="34" charset="0"/>
            </a:endParaRPr>
          </a:p>
          <a:p>
            <a:pPr defTabSz="577850" eaLnBrk="0" hangingPunct="0">
              <a:lnSpc>
                <a:spcPct val="0"/>
              </a:lnSpc>
              <a:spcBef>
                <a:spcPct val="50000"/>
              </a:spcBef>
            </a:pPr>
            <a:endParaRPr lang="en-US" sz="2400" b="1" dirty="0">
              <a:latin typeface="Calibri" panose="020F0502020204030204" pitchFamily="34" charset="0"/>
            </a:endParaRPr>
          </a:p>
          <a:p>
            <a:pPr defTabSz="577850" eaLnBrk="0" hangingPunct="0">
              <a:spcBef>
                <a:spcPct val="40000"/>
              </a:spcBef>
            </a:pPr>
            <a:r>
              <a:rPr lang="en-US" sz="2000" b="1" dirty="0">
                <a:latin typeface="Calibri" panose="020F0502020204030204" pitchFamily="34" charset="0"/>
              </a:rPr>
              <a:t>   X</a:t>
            </a:r>
            <a:r>
              <a:rPr lang="en-US" sz="2000" dirty="0">
                <a:latin typeface="Calibri" panose="020F0502020204030204" pitchFamily="34" charset="0"/>
              </a:rPr>
              <a:t>	</a:t>
            </a:r>
            <a:r>
              <a:rPr lang="en-US" sz="2000" dirty="0">
                <a:latin typeface="Symbol" charset="0"/>
              </a:rPr>
              <a:t>º</a:t>
            </a:r>
            <a:r>
              <a:rPr lang="en-US" sz="2000" dirty="0">
                <a:latin typeface="Calibri" panose="020F0502020204030204" pitchFamily="34" charset="0"/>
              </a:rPr>
              <a:t>   </a:t>
            </a:r>
            <a:r>
              <a:rPr lang="en-US" sz="2000" b="1" u="sng" dirty="0">
                <a:latin typeface="Calibri" panose="020F0502020204030204" pitchFamily="34" charset="0"/>
              </a:rPr>
              <a:t>current</a:t>
            </a:r>
            <a:r>
              <a:rPr lang="en-US" sz="2000" b="1" dirty="0">
                <a:latin typeface="Calibri" panose="020F0502020204030204" pitchFamily="34" charset="0"/>
              </a:rPr>
              <a:t> foreign currency exchange rate  </a:t>
            </a:r>
            <a:r>
              <a:rPr lang="en-US" sz="2000" b="1" dirty="0">
                <a:solidFill>
                  <a:schemeClr val="tx2"/>
                </a:solidFill>
                <a:latin typeface="Calibri" panose="020F0502020204030204" pitchFamily="34" charset="0"/>
              </a:rPr>
              <a:t>($/£)</a:t>
            </a:r>
          </a:p>
          <a:p>
            <a:pPr defTabSz="577850" eaLnBrk="0" hangingPunct="0">
              <a:spcBef>
                <a:spcPct val="10000"/>
              </a:spcBef>
            </a:pPr>
            <a:r>
              <a:rPr lang="en-US" sz="2000" b="1" dirty="0">
                <a:latin typeface="Calibri" panose="020F0502020204030204" pitchFamily="34" charset="0"/>
              </a:rPr>
              <a:t>   X*	</a:t>
            </a:r>
            <a:r>
              <a:rPr lang="en-US" sz="2000" b="1" dirty="0">
                <a:latin typeface="Symbol" charset="0"/>
              </a:rPr>
              <a:t>º</a:t>
            </a:r>
            <a:r>
              <a:rPr lang="en-US" sz="2000" b="1" dirty="0">
                <a:latin typeface="Calibri" panose="020F0502020204030204" pitchFamily="34" charset="0"/>
              </a:rPr>
              <a:t>   foreign currency exchange rate on delivery date  </a:t>
            </a:r>
            <a:r>
              <a:rPr lang="en-US" sz="2000" b="1" dirty="0">
                <a:solidFill>
                  <a:schemeClr val="tx2"/>
                </a:solidFill>
                <a:latin typeface="Calibri" panose="020F0502020204030204" pitchFamily="34" charset="0"/>
              </a:rPr>
              <a:t>($/£)</a:t>
            </a:r>
            <a:r>
              <a:rPr lang="en-US" sz="2000" b="1" dirty="0">
                <a:latin typeface="Calibri" panose="020F0502020204030204" pitchFamily="34" charset="0"/>
              </a:rPr>
              <a:t>	</a:t>
            </a:r>
          </a:p>
          <a:p>
            <a:pPr defTabSz="577850" eaLnBrk="0" hangingPunct="0">
              <a:spcBef>
                <a:spcPct val="10000"/>
              </a:spcBef>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F	</a:t>
            </a:r>
            <a:r>
              <a:rPr lang="en-US" sz="2000" b="1" dirty="0">
                <a:latin typeface="Symbol" charset="0"/>
              </a:rPr>
              <a:t>º</a:t>
            </a:r>
            <a:r>
              <a:rPr lang="en-US" sz="2000" b="1" dirty="0">
                <a:latin typeface="Calibri" panose="020F0502020204030204" pitchFamily="34" charset="0"/>
              </a:rPr>
              <a:t>   </a:t>
            </a:r>
            <a:r>
              <a:rPr lang="en-US" sz="2000" b="1" u="sng" dirty="0">
                <a:latin typeface="Calibri" panose="020F0502020204030204" pitchFamily="34" charset="0"/>
              </a:rPr>
              <a:t>current forward</a:t>
            </a:r>
            <a:r>
              <a:rPr lang="en-US" sz="2000" b="1" dirty="0">
                <a:latin typeface="Calibri" panose="020F0502020204030204" pitchFamily="34" charset="0"/>
              </a:rPr>
              <a:t> foreign currency exchange rate  ($/£)</a:t>
            </a:r>
          </a:p>
          <a:p>
            <a:pPr defTabSz="577850" eaLnBrk="0" hangingPunct="0">
              <a:spcBef>
                <a:spcPct val="10000"/>
              </a:spcBef>
            </a:pPr>
            <a:r>
              <a:rPr lang="en-US" sz="2000" b="1" dirty="0">
                <a:latin typeface="Calibri" panose="020F0502020204030204" pitchFamily="34" charset="0"/>
              </a:rPr>
              <a:t>   r	</a:t>
            </a:r>
            <a:r>
              <a:rPr lang="en-US" sz="2000" b="1" dirty="0">
                <a:latin typeface="Symbol" charset="0"/>
              </a:rPr>
              <a:t>º</a:t>
            </a:r>
            <a:r>
              <a:rPr lang="en-US" sz="2000" b="1" dirty="0">
                <a:latin typeface="Calibri" panose="020F0502020204030204" pitchFamily="34" charset="0"/>
              </a:rPr>
              <a:t>   domestic riskless return (annualized)</a:t>
            </a:r>
          </a:p>
          <a:p>
            <a:pPr defTabSz="577850" eaLnBrk="0" hangingPunct="0">
              <a:spcBef>
                <a:spcPct val="10000"/>
              </a:spcBef>
            </a:pPr>
            <a:r>
              <a:rPr lang="en-US" sz="2000" b="1" dirty="0">
                <a:latin typeface="Calibri" panose="020F0502020204030204" pitchFamily="34" charset="0"/>
              </a:rPr>
              <a:t>   </a:t>
            </a:r>
            <a:r>
              <a:rPr lang="en-US" sz="2000" b="1" dirty="0" err="1">
                <a:latin typeface="Calibri" panose="020F0502020204030204" pitchFamily="34" charset="0"/>
              </a:rPr>
              <a:t>r</a:t>
            </a:r>
            <a:r>
              <a:rPr lang="en-US" sz="2000" b="1" baseline="-25000" dirty="0" err="1">
                <a:latin typeface="Calibri" panose="020F0502020204030204" pitchFamily="34" charset="0"/>
              </a:rPr>
              <a:t>f</a:t>
            </a:r>
            <a:r>
              <a:rPr lang="en-US" sz="2000" b="1" dirty="0">
                <a:latin typeface="Calibri" panose="020F0502020204030204" pitchFamily="34" charset="0"/>
              </a:rPr>
              <a:t>	</a:t>
            </a:r>
            <a:r>
              <a:rPr lang="en-US" sz="2000" b="1" dirty="0">
                <a:latin typeface="Symbol" charset="0"/>
              </a:rPr>
              <a:t>º</a:t>
            </a:r>
            <a:r>
              <a:rPr lang="en-US" sz="2000" b="1" dirty="0">
                <a:latin typeface="Calibri" panose="020F0502020204030204" pitchFamily="34" charset="0"/>
              </a:rPr>
              <a:t>   </a:t>
            </a:r>
            <a:r>
              <a:rPr lang="en-US" sz="2000" b="1" dirty="0">
                <a:solidFill>
                  <a:schemeClr val="hlink"/>
                </a:solidFill>
                <a:latin typeface="Calibri" panose="020F0502020204030204" pitchFamily="34" charset="0"/>
              </a:rPr>
              <a:t>foreign</a:t>
            </a:r>
            <a:r>
              <a:rPr lang="en-US" sz="2000" b="1" dirty="0">
                <a:latin typeface="Calibri" panose="020F0502020204030204" pitchFamily="34" charset="0"/>
              </a:rPr>
              <a:t> riskless return (annualized)</a:t>
            </a:r>
          </a:p>
          <a:p>
            <a:pPr defTabSz="577850" eaLnBrk="0" hangingPunct="0">
              <a:spcBef>
                <a:spcPct val="10000"/>
              </a:spcBef>
            </a:pPr>
            <a:r>
              <a:rPr lang="en-US" sz="2000" b="1" dirty="0">
                <a:latin typeface="Calibri" panose="020F0502020204030204" pitchFamily="34" charset="0"/>
              </a:rPr>
              <a:t>   t	</a:t>
            </a:r>
            <a:r>
              <a:rPr lang="en-US" sz="2000" b="1" dirty="0">
                <a:latin typeface="Symbol" charset="0"/>
              </a:rPr>
              <a:t>º</a:t>
            </a:r>
            <a:r>
              <a:rPr lang="en-US" sz="2000" b="1" dirty="0">
                <a:latin typeface="Calibri" panose="020F0502020204030204" pitchFamily="34" charset="0"/>
              </a:rPr>
              <a:t>   current time-to-delivery (in years)</a:t>
            </a:r>
          </a:p>
          <a:p>
            <a:pPr algn="ctr" defTabSz="577850" eaLnBrk="0" hangingPunct="0">
              <a:spcBef>
                <a:spcPct val="50000"/>
              </a:spcBef>
            </a:pPr>
            <a:r>
              <a:rPr lang="en-US" sz="2000" b="1" dirty="0">
                <a:latin typeface="Calibri" panose="020F0502020204030204" pitchFamily="34" charset="0"/>
              </a:rPr>
              <a:t>(agree  now  to  deliver (sell)  dollars  in exchange for  pounds  on  a  future delivery  date  at  the  forward  exchange  rate   F) </a:t>
            </a:r>
          </a:p>
          <a:p>
            <a:pPr algn="just" defTabSz="577850" eaLnBrk="0" hangingPunct="0">
              <a:lnSpc>
                <a:spcPct val="0"/>
              </a:lnSpc>
            </a:pPr>
            <a:endParaRPr lang="en-US" sz="1600" dirty="0">
              <a:latin typeface="Calibri" panose="020F0502020204030204" pitchFamily="34" charset="0"/>
            </a:endParaRPr>
          </a:p>
          <a:p>
            <a:pPr algn="just" defTabSz="577850" eaLnBrk="0" hangingPunct="0">
              <a:spcBef>
                <a:spcPct val="50000"/>
              </a:spcBef>
            </a:pPr>
            <a:r>
              <a:rPr lang="en-US" b="1" u="sng" dirty="0">
                <a:latin typeface="Calibri" panose="020F0502020204030204" pitchFamily="34" charset="0"/>
              </a:rPr>
              <a:t>For  example</a:t>
            </a:r>
            <a:r>
              <a:rPr lang="en-US" b="1" dirty="0">
                <a:latin typeface="Calibri" panose="020F0502020204030204" pitchFamily="34" charset="0"/>
              </a:rPr>
              <a:t>:  If  F = 2,  then  buyer  agrees  to  pay  $2.00  to  receive  £1  on  the  delivery  date;   if  then  X* = 2.5,  the  buyer  can subsequently  exchange  the  £1  for  $2.50,  making  a  profit  of  $ .50. </a:t>
            </a:r>
          </a:p>
        </p:txBody>
      </p:sp>
      <p:pic>
        <p:nvPicPr>
          <p:cNvPr id="384003" name="Picture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2563" y="4800600"/>
            <a:ext cx="1106487" cy="1209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84004"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0963" y="4800600"/>
            <a:ext cx="1035050" cy="1209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2775" name="Line 5"/>
          <p:cNvSpPr>
            <a:spLocks noChangeShapeType="1"/>
          </p:cNvSpPr>
          <p:nvPr/>
        </p:nvSpPr>
        <p:spPr bwMode="auto">
          <a:xfrm>
            <a:off x="3886200" y="5410200"/>
            <a:ext cx="1143000" cy="0"/>
          </a:xfrm>
          <a:prstGeom prst="line">
            <a:avLst/>
          </a:prstGeom>
          <a:noFill/>
          <a:ln w="25399">
            <a:solidFill>
              <a:schemeClr val="tx1"/>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2777" name="Line 8"/>
          <p:cNvSpPr>
            <a:spLocks noChangeShapeType="1"/>
          </p:cNvSpPr>
          <p:nvPr/>
        </p:nvSpPr>
        <p:spPr bwMode="auto">
          <a:xfrm flipH="1">
            <a:off x="6477000" y="1371600"/>
            <a:ext cx="609600" cy="304800"/>
          </a:xfrm>
          <a:prstGeom prst="line">
            <a:avLst/>
          </a:prstGeom>
          <a:noFill/>
          <a:ln w="38100">
            <a:solidFill>
              <a:srgbClr val="C41E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9640"/>
                                        </p:tgtEl>
                                        <p:attrNameLst>
                                          <p:attrName>style.visibility</p:attrName>
                                        </p:attrNameLst>
                                      </p:cBhvr>
                                      <p:to>
                                        <p:strVal val="visible"/>
                                      </p:to>
                                    </p:set>
                                    <p:animEffect transition="in" filter="fade">
                                      <p:cBhvr>
                                        <p:cTn id="7" dur="2000"/>
                                        <p:tgtEl>
                                          <p:spTgt spid="69640"/>
                                        </p:tgtEl>
                                      </p:cBhvr>
                                    </p:animEffect>
                                  </p:childTnLst>
                                </p:cTn>
                              </p:par>
                            </p:childTnLst>
                          </p:cTn>
                        </p:par>
                        <p:par>
                          <p:cTn id="8" fill="hold" nodeType="afterGroup">
                            <p:stCondLst>
                              <p:cond delay="2000"/>
                            </p:stCondLst>
                            <p:childTnLst>
                              <p:par>
                                <p:cTn id="9" presetID="2" presetClass="entr" presetSubtype="8" fill="hold" nodeType="afterEffect">
                                  <p:stCondLst>
                                    <p:cond delay="0"/>
                                  </p:stCondLst>
                                  <p:childTnLst>
                                    <p:set>
                                      <p:cBhvr>
                                        <p:cTn id="10" dur="1" fill="hold">
                                          <p:stCondLst>
                                            <p:cond delay="0"/>
                                          </p:stCondLst>
                                        </p:cTn>
                                        <p:tgtEl>
                                          <p:spTgt spid="384004"/>
                                        </p:tgtEl>
                                        <p:attrNameLst>
                                          <p:attrName>style.visibility</p:attrName>
                                        </p:attrNameLst>
                                      </p:cBhvr>
                                      <p:to>
                                        <p:strVal val="visible"/>
                                      </p:to>
                                    </p:set>
                                    <p:anim calcmode="lin" valueType="num">
                                      <p:cBhvr additive="base">
                                        <p:cTn id="11" dur="500" fill="hold"/>
                                        <p:tgtEl>
                                          <p:spTgt spid="384004"/>
                                        </p:tgtEl>
                                        <p:attrNameLst>
                                          <p:attrName>ppt_x</p:attrName>
                                        </p:attrNameLst>
                                      </p:cBhvr>
                                      <p:tavLst>
                                        <p:tav tm="0">
                                          <p:val>
                                            <p:strVal val="0-#ppt_w/2"/>
                                          </p:val>
                                        </p:tav>
                                        <p:tav tm="100000">
                                          <p:val>
                                            <p:strVal val="#ppt_x"/>
                                          </p:val>
                                        </p:tav>
                                      </p:tavLst>
                                    </p:anim>
                                    <p:anim calcmode="lin" valueType="num">
                                      <p:cBhvr additive="base">
                                        <p:cTn id="12" dur="500" fill="hold"/>
                                        <p:tgtEl>
                                          <p:spTgt spid="384004"/>
                                        </p:tgtEl>
                                        <p:attrNameLst>
                                          <p:attrName>ppt_y</p:attrName>
                                        </p:attrNameLst>
                                      </p:cBhvr>
                                      <p:tavLst>
                                        <p:tav tm="0">
                                          <p:val>
                                            <p:strVal val="#ppt_y"/>
                                          </p:val>
                                        </p:tav>
                                        <p:tav tm="100000">
                                          <p:val>
                                            <p:strVal val="#ppt_y"/>
                                          </p:val>
                                        </p:tav>
                                      </p:tavLst>
                                    </p:anim>
                                  </p:childTnLst>
                                </p:cTn>
                              </p:par>
                            </p:childTnLst>
                          </p:cTn>
                        </p:par>
                        <p:par>
                          <p:cTn id="13" fill="hold" nodeType="afterGroup">
                            <p:stCondLst>
                              <p:cond delay="2500"/>
                            </p:stCondLst>
                            <p:childTnLst>
                              <p:par>
                                <p:cTn id="14" presetID="2" presetClass="entr" presetSubtype="2" fill="hold" nodeType="afterEffect">
                                  <p:stCondLst>
                                    <p:cond delay="1000"/>
                                  </p:stCondLst>
                                  <p:childTnLst>
                                    <p:set>
                                      <p:cBhvr>
                                        <p:cTn id="15" dur="1" fill="hold">
                                          <p:stCondLst>
                                            <p:cond delay="0"/>
                                          </p:stCondLst>
                                        </p:cTn>
                                        <p:tgtEl>
                                          <p:spTgt spid="384003"/>
                                        </p:tgtEl>
                                        <p:attrNameLst>
                                          <p:attrName>style.visibility</p:attrName>
                                        </p:attrNameLst>
                                      </p:cBhvr>
                                      <p:to>
                                        <p:strVal val="visible"/>
                                      </p:to>
                                    </p:set>
                                    <p:anim calcmode="lin" valueType="num">
                                      <p:cBhvr additive="base">
                                        <p:cTn id="16" dur="500" fill="hold"/>
                                        <p:tgtEl>
                                          <p:spTgt spid="384003"/>
                                        </p:tgtEl>
                                        <p:attrNameLst>
                                          <p:attrName>ppt_x</p:attrName>
                                        </p:attrNameLst>
                                      </p:cBhvr>
                                      <p:tavLst>
                                        <p:tav tm="0">
                                          <p:val>
                                            <p:strVal val="1+#ppt_w/2"/>
                                          </p:val>
                                        </p:tav>
                                        <p:tav tm="100000">
                                          <p:val>
                                            <p:strVal val="#ppt_x"/>
                                          </p:val>
                                        </p:tav>
                                      </p:tavLst>
                                    </p:anim>
                                    <p:anim calcmode="lin" valueType="num">
                                      <p:cBhvr additive="base">
                                        <p:cTn id="17" dur="500" fill="hold"/>
                                        <p:tgtEl>
                                          <p:spTgt spid="38400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7" name="Rectangle 3"/>
          <p:cNvSpPr>
            <a:spLocks noGrp="1" noChangeArrowheads="1"/>
          </p:cNvSpPr>
          <p:nvPr>
            <p:ph idx="1"/>
          </p:nvPr>
        </p:nvSpPr>
        <p:spPr/>
        <p:txBody>
          <a:bodyPr/>
          <a:lstStyle/>
          <a:p>
            <a:pPr marL="292100" indent="-292100" eaLnBrk="1" hangingPunct="1">
              <a:lnSpc>
                <a:spcPct val="90000"/>
              </a:lnSpc>
            </a:pPr>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0</a:t>
            </a:r>
            <a:r>
              <a:rPr lang="en-US" sz="2400" dirty="0">
                <a:latin typeface="Calibri" panose="020F0502020204030204" pitchFamily="34" charset="0"/>
                <a:ea typeface="ＭＳ Ｐゴシック" charset="0"/>
                <a:cs typeface="ＭＳ Ｐゴシック" charset="0"/>
              </a:rPr>
              <a:t>, X is $2/€1, </a:t>
            </a:r>
            <a:r>
              <a:rPr lang="en-US" sz="2400" dirty="0" err="1">
                <a:latin typeface="Calibri" panose="020F0502020204030204" pitchFamily="34" charset="0"/>
                <a:ea typeface="ＭＳ Ｐゴシック" charset="0"/>
                <a:cs typeface="ＭＳ Ｐゴシック" charset="0"/>
              </a:rPr>
              <a:t>r</a:t>
            </a:r>
            <a:r>
              <a:rPr lang="en-US" sz="2400" baseline="-25000" dirty="0" err="1">
                <a:latin typeface="Calibri" panose="020F0502020204030204" pitchFamily="34" charset="0"/>
                <a:ea typeface="ＭＳ Ｐゴシック" charset="0"/>
                <a:cs typeface="ＭＳ Ｐゴシック" charset="0"/>
              </a:rPr>
              <a:t>f</a:t>
            </a:r>
            <a:r>
              <a:rPr lang="en-US" sz="2400" dirty="0">
                <a:latin typeface="Calibri" panose="020F0502020204030204" pitchFamily="34" charset="0"/>
                <a:ea typeface="ＭＳ Ｐゴシック" charset="0"/>
                <a:cs typeface="ＭＳ Ｐゴシック" charset="0"/>
              </a:rPr>
              <a:t> is 10%, and </a:t>
            </a:r>
            <a:r>
              <a:rPr lang="en-US" sz="2400" dirty="0" err="1">
                <a:latin typeface="Calibri" panose="020F0502020204030204" pitchFamily="34" charset="0"/>
                <a:ea typeface="ＭＳ Ｐゴシック" charset="0"/>
                <a:cs typeface="ＭＳ Ｐゴシック" charset="0"/>
              </a:rPr>
              <a:t>r</a:t>
            </a:r>
            <a:r>
              <a:rPr lang="en-US" sz="2400" baseline="-25000" dirty="0" err="1">
                <a:latin typeface="Calibri" panose="020F0502020204030204" pitchFamily="34" charset="0"/>
                <a:ea typeface="ＭＳ Ｐゴシック" charset="0"/>
                <a:cs typeface="ＭＳ Ｐゴシック" charset="0"/>
              </a:rPr>
              <a:t>US</a:t>
            </a:r>
            <a:r>
              <a:rPr lang="en-US" sz="2400" dirty="0">
                <a:latin typeface="Calibri" panose="020F0502020204030204" pitchFamily="34" charset="0"/>
                <a:ea typeface="ＭＳ Ｐゴシック" charset="0"/>
                <a:cs typeface="ＭＳ Ｐゴシック" charset="0"/>
              </a:rPr>
              <a:t> is 5%.  If we want to buy 1 Euro for $s one year from now, we have two choices:</a:t>
            </a:r>
          </a:p>
          <a:p>
            <a:pPr marL="749300" lvl="1" indent="-292100" eaLnBrk="1" hangingPunct="1">
              <a:lnSpc>
                <a:spcPct val="90000"/>
              </a:lnSpc>
            </a:pPr>
            <a:r>
              <a:rPr lang="en-US" sz="2000" b="1" dirty="0">
                <a:latin typeface="Calibri" panose="020F0502020204030204" pitchFamily="34" charset="0"/>
                <a:ea typeface="ＭＳ Ｐゴシック" charset="0"/>
              </a:rPr>
              <a:t>(1)</a:t>
            </a:r>
            <a:r>
              <a:rPr lang="en-US" sz="2000" dirty="0">
                <a:latin typeface="Calibri" panose="020F0502020204030204" pitchFamily="34" charset="0"/>
                <a:ea typeface="ＭＳ Ｐゴシック" charset="0"/>
              </a:rPr>
              <a:t> enter</a:t>
            </a:r>
            <a:r>
              <a:rPr lang="en-US" sz="1600" dirty="0">
                <a:latin typeface="Calibri" panose="020F0502020204030204" pitchFamily="34" charset="0"/>
                <a:ea typeface="ＭＳ Ｐゴシック" charset="0"/>
              </a:rPr>
              <a:t> </a:t>
            </a:r>
            <a:r>
              <a:rPr lang="en-US" sz="2000" dirty="0">
                <a:latin typeface="Calibri" panose="020F0502020204030204" pitchFamily="34" charset="0"/>
                <a:ea typeface="ＭＳ Ｐゴシック" charset="0"/>
              </a:rPr>
              <a:t>into a forward contract to purchase €1 in exchange for F dollars; or</a:t>
            </a:r>
          </a:p>
          <a:p>
            <a:pPr marL="749300" lvl="1" indent="-292100" eaLnBrk="1" hangingPunct="1">
              <a:lnSpc>
                <a:spcPct val="90000"/>
              </a:lnSpc>
            </a:pPr>
            <a:r>
              <a:rPr lang="en-US" sz="2000" b="1" dirty="0">
                <a:latin typeface="Calibri" panose="020F0502020204030204" pitchFamily="34" charset="0"/>
                <a:ea typeface="ＭＳ Ｐゴシック" charset="0"/>
              </a:rPr>
              <a:t>(2)</a:t>
            </a:r>
            <a:r>
              <a:rPr lang="en-US" sz="2000" dirty="0">
                <a:latin typeface="Calibri" panose="020F0502020204030204" pitchFamily="34" charset="0"/>
                <a:ea typeface="ＭＳ Ｐゴシック" charset="0"/>
              </a:rPr>
              <a:t> purchase a zero-coupon foreign bond that will pay €1 and borrow the PV of F dollars</a:t>
            </a:r>
          </a:p>
          <a:p>
            <a:pPr marL="749300" lvl="1" indent="-292100" eaLnBrk="1" hangingPunct="1">
              <a:lnSpc>
                <a:spcPct val="90000"/>
              </a:lnSpc>
            </a:pPr>
            <a:r>
              <a:rPr lang="en-US" sz="2000" dirty="0">
                <a:latin typeface="Calibri" panose="020F0502020204030204" pitchFamily="34" charset="0"/>
                <a:ea typeface="ＭＳ Ｐゴシック" charset="0"/>
              </a:rPr>
              <a:t>At T</a:t>
            </a:r>
            <a:r>
              <a:rPr lang="en-US" sz="2000" baseline="-25000" dirty="0">
                <a:latin typeface="Calibri" panose="020F0502020204030204" pitchFamily="34" charset="0"/>
                <a:ea typeface="ＭＳ Ｐゴシック" charset="0"/>
              </a:rPr>
              <a:t>0</a:t>
            </a:r>
            <a:r>
              <a:rPr lang="en-US" sz="2000" dirty="0">
                <a:latin typeface="Calibri" panose="020F0502020204030204" pitchFamily="34" charset="0"/>
                <a:ea typeface="ＭＳ Ｐゴシック" charset="0"/>
              </a:rPr>
              <a:t>, the amount of the foreign bond is €1/1.1, or X/(1+r</a:t>
            </a:r>
            <a:r>
              <a:rPr lang="en-US" sz="2000" baseline="-25000" dirty="0">
                <a:latin typeface="Calibri" panose="020F0502020204030204" pitchFamily="34" charset="0"/>
                <a:ea typeface="ＭＳ Ｐゴシック" charset="0"/>
              </a:rPr>
              <a:t>f</a:t>
            </a:r>
            <a:r>
              <a:rPr lang="en-US" sz="2000" dirty="0">
                <a:latin typeface="Calibri" panose="020F0502020204030204" pitchFamily="34" charset="0"/>
                <a:ea typeface="ＭＳ Ｐゴシック" charset="0"/>
              </a:rPr>
              <a:t>); the US borrowing is $F/1.05, or F/(1+r</a:t>
            </a:r>
            <a:r>
              <a:rPr lang="en-US" sz="2000" baseline="-25000" dirty="0">
                <a:latin typeface="Calibri" panose="020F0502020204030204" pitchFamily="34" charset="0"/>
                <a:ea typeface="ＭＳ Ｐゴシック" charset="0"/>
              </a:rPr>
              <a:t>US</a:t>
            </a:r>
            <a:r>
              <a:rPr lang="en-US" sz="2000" dirty="0">
                <a:latin typeface="Calibri" panose="020F0502020204030204" pitchFamily="34" charset="0"/>
                <a:ea typeface="ＭＳ Ｐゴシック" charset="0"/>
              </a:rPr>
              <a:t>).</a:t>
            </a:r>
          </a:p>
          <a:p>
            <a:pPr marL="292100" indent="-292100" eaLnBrk="1" hangingPunct="1">
              <a:lnSpc>
                <a:spcPct val="90000"/>
              </a:lnSpc>
            </a:pPr>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1</a:t>
            </a:r>
            <a:r>
              <a:rPr lang="en-US" sz="2400" dirty="0">
                <a:latin typeface="Calibri" panose="020F0502020204030204" pitchFamily="34" charset="0"/>
                <a:ea typeface="ＭＳ Ｐゴシック" charset="0"/>
                <a:cs typeface="ＭＳ Ｐゴシック" charset="0"/>
              </a:rPr>
              <a:t>: </a:t>
            </a:r>
          </a:p>
          <a:p>
            <a:pPr marL="749300" lvl="1" indent="-292100" eaLnBrk="1" hangingPunct="1">
              <a:lnSpc>
                <a:spcPct val="90000"/>
              </a:lnSpc>
            </a:pPr>
            <a:r>
              <a:rPr lang="en-US" sz="2000" b="1" dirty="0">
                <a:latin typeface="Calibri" panose="020F0502020204030204" pitchFamily="34" charset="0"/>
                <a:ea typeface="ＭＳ Ｐゴシック" charset="0"/>
              </a:rPr>
              <a:t>(1)</a:t>
            </a:r>
            <a:r>
              <a:rPr lang="en-US" sz="2000" dirty="0">
                <a:latin typeface="Calibri" panose="020F0502020204030204" pitchFamily="34" charset="0"/>
                <a:ea typeface="ＭＳ Ｐゴシック" charset="0"/>
              </a:rPr>
              <a:t> the </a:t>
            </a:r>
            <a:r>
              <a:rPr lang="en-US" sz="2000" b="1" dirty="0">
                <a:latin typeface="Calibri" panose="020F0502020204030204" pitchFamily="34" charset="0"/>
                <a:ea typeface="ＭＳ Ｐゴシック" charset="0"/>
              </a:rPr>
              <a:t>forward </a:t>
            </a:r>
            <a:r>
              <a:rPr lang="en-US" sz="2000" dirty="0">
                <a:latin typeface="Calibri" panose="020F0502020204030204" pitchFamily="34" charset="0"/>
                <a:ea typeface="ＭＳ Ｐゴシック" charset="0"/>
              </a:rPr>
              <a:t>will pay off €1--the value in dollars of the €1 is X* --and the cost is F dollars, or X* - F.  </a:t>
            </a:r>
          </a:p>
          <a:p>
            <a:pPr marL="749300" lvl="1" indent="-292100" eaLnBrk="1" hangingPunct="1">
              <a:lnSpc>
                <a:spcPct val="90000"/>
              </a:lnSpc>
            </a:pPr>
            <a:r>
              <a:rPr lang="en-US" sz="2000" b="1" dirty="0">
                <a:latin typeface="Calibri" panose="020F0502020204030204" pitchFamily="34" charset="0"/>
                <a:ea typeface="ＭＳ Ｐゴシック" charset="0"/>
              </a:rPr>
              <a:t>(2)</a:t>
            </a:r>
            <a:r>
              <a:rPr lang="en-US" sz="2000" dirty="0">
                <a:latin typeface="Calibri" panose="020F0502020204030204" pitchFamily="34" charset="0"/>
                <a:ea typeface="ＭＳ Ｐゴシック" charset="0"/>
              </a:rPr>
              <a:t> The </a:t>
            </a:r>
            <a:r>
              <a:rPr lang="en-US" sz="2000" b="1" dirty="0">
                <a:latin typeface="Calibri" panose="020F0502020204030204" pitchFamily="34" charset="0"/>
                <a:ea typeface="ＭＳ Ｐゴシック" charset="0"/>
              </a:rPr>
              <a:t>foreign bond</a:t>
            </a:r>
            <a:r>
              <a:rPr lang="en-US" sz="2000" dirty="0">
                <a:latin typeface="Calibri" panose="020F0502020204030204" pitchFamily="34" charset="0"/>
                <a:ea typeface="ＭＳ Ｐゴシック" charset="0"/>
              </a:rPr>
              <a:t> will pay off €1, the dollar value of which is X* and </a:t>
            </a:r>
            <a:r>
              <a:rPr lang="en-US" sz="2000" b="1" dirty="0">
                <a:latin typeface="Calibri" panose="020F0502020204030204" pitchFamily="34" charset="0"/>
                <a:ea typeface="ＭＳ Ｐゴシック" charset="0"/>
              </a:rPr>
              <a:t>F dollars</a:t>
            </a:r>
            <a:r>
              <a:rPr lang="en-US" sz="2000" dirty="0">
                <a:latin typeface="Calibri" panose="020F0502020204030204" pitchFamily="34" charset="0"/>
                <a:ea typeface="ＭＳ Ｐゴシック" charset="0"/>
              </a:rPr>
              <a:t> will be owed for a total payoff of X* - F. </a:t>
            </a:r>
          </a:p>
          <a:p>
            <a:pPr marL="292100" indent="-292100" eaLnBrk="1" hangingPunct="1">
              <a:lnSpc>
                <a:spcPct val="90000"/>
              </a:lnSpc>
            </a:pPr>
            <a:r>
              <a:rPr lang="en-US" sz="2400" dirty="0">
                <a:latin typeface="Calibri" panose="020F0502020204030204" pitchFamily="34" charset="0"/>
                <a:ea typeface="ＭＳ Ｐゴシック" charset="0"/>
                <a:cs typeface="ＭＳ Ｐゴシック" charset="0"/>
              </a:rPr>
              <a:t>Since the payoffs are equal, the </a:t>
            </a:r>
            <a:r>
              <a:rPr lang="en-US" sz="2400" u="sng" dirty="0">
                <a:latin typeface="Calibri" panose="020F0502020204030204" pitchFamily="34" charset="0"/>
                <a:ea typeface="ＭＳ Ｐゴシック" charset="0"/>
                <a:cs typeface="ＭＳ Ｐゴシック" charset="0"/>
              </a:rPr>
              <a:t>cost today</a:t>
            </a:r>
            <a:r>
              <a:rPr lang="en-US" sz="2400" dirty="0">
                <a:latin typeface="Calibri" panose="020F0502020204030204" pitchFamily="34" charset="0"/>
                <a:ea typeface="ＭＳ Ｐゴシック" charset="0"/>
                <a:cs typeface="ＭＳ Ｐゴシック" charset="0"/>
              </a:rPr>
              <a:t> must also be equal:        </a:t>
            </a:r>
          </a:p>
          <a:p>
            <a:pPr marL="749300" lvl="1" indent="-292100" eaLnBrk="1" hangingPunct="1">
              <a:lnSpc>
                <a:spcPct val="90000"/>
              </a:lnSpc>
              <a:buFont typeface="Wingdings" charset="0"/>
              <a:buNone/>
            </a:pPr>
            <a:r>
              <a:rPr lang="en-US" sz="1800" b="1" dirty="0">
                <a:latin typeface="Calibri" panose="020F0502020204030204" pitchFamily="34" charset="0"/>
                <a:ea typeface="ＭＳ Ｐゴシック" charset="0"/>
              </a:rPr>
              <a:t>	</a:t>
            </a:r>
          </a:p>
          <a:p>
            <a:pPr marL="749300" lvl="1" indent="-292100" eaLnBrk="1" hangingPunct="1">
              <a:lnSpc>
                <a:spcPct val="90000"/>
              </a:lnSpc>
              <a:buFont typeface="Wingdings" charset="0"/>
              <a:buNone/>
            </a:pPr>
            <a:r>
              <a:rPr lang="en-US" sz="2000" b="1" dirty="0">
                <a:latin typeface="Calibri" panose="020F0502020204030204" pitchFamily="34" charset="0"/>
                <a:ea typeface="ＭＳ Ｐゴシック" charset="0"/>
              </a:rPr>
              <a:t>			0 =  - X/(1+r</a:t>
            </a:r>
            <a:r>
              <a:rPr lang="en-US" sz="2000" b="1" baseline="-25000" dirty="0">
                <a:latin typeface="Calibri" panose="020F0502020204030204" pitchFamily="34" charset="0"/>
                <a:ea typeface="ＭＳ Ｐゴシック" charset="0"/>
              </a:rPr>
              <a:t>f</a:t>
            </a:r>
            <a:r>
              <a:rPr lang="en-US" sz="2000" b="1" dirty="0">
                <a:latin typeface="Calibri" panose="020F0502020204030204" pitchFamily="34" charset="0"/>
                <a:ea typeface="ＭＳ Ｐゴシック" charset="0"/>
              </a:rPr>
              <a:t>) + F/(1+r</a:t>
            </a:r>
            <a:r>
              <a:rPr lang="en-US" sz="2000" b="1" baseline="-25000" dirty="0">
                <a:latin typeface="Calibri" panose="020F0502020204030204" pitchFamily="34" charset="0"/>
                <a:ea typeface="ＭＳ Ｐゴシック" charset="0"/>
              </a:rPr>
              <a:t>US</a:t>
            </a:r>
            <a:r>
              <a:rPr lang="en-US" sz="2000" b="1" dirty="0">
                <a:latin typeface="Calibri" panose="020F0502020204030204" pitchFamily="34" charset="0"/>
                <a:ea typeface="ＭＳ Ｐゴシック" charset="0"/>
              </a:rPr>
              <a:t>) =&gt; X (1+r</a:t>
            </a:r>
            <a:r>
              <a:rPr lang="en-US" sz="2000" b="1" baseline="-25000" dirty="0">
                <a:latin typeface="Calibri" panose="020F0502020204030204" pitchFamily="34" charset="0"/>
                <a:ea typeface="ＭＳ Ｐゴシック" charset="0"/>
              </a:rPr>
              <a:t>US</a:t>
            </a:r>
            <a:r>
              <a:rPr lang="en-US" sz="2000" b="1" dirty="0">
                <a:latin typeface="Calibri" panose="020F0502020204030204" pitchFamily="34" charset="0"/>
                <a:ea typeface="ＭＳ Ｐゴシック" charset="0"/>
              </a:rPr>
              <a:t>)/(1+r</a:t>
            </a:r>
            <a:r>
              <a:rPr lang="en-US" sz="2000" b="1" baseline="-25000" dirty="0">
                <a:latin typeface="Calibri" panose="020F0502020204030204" pitchFamily="34" charset="0"/>
                <a:ea typeface="ＭＳ Ｐゴシック" charset="0"/>
              </a:rPr>
              <a:t>f</a:t>
            </a:r>
            <a:r>
              <a:rPr lang="en-US" sz="2000" b="1" dirty="0">
                <a:latin typeface="Calibri" panose="020F0502020204030204" pitchFamily="34" charset="0"/>
                <a:ea typeface="ＭＳ Ｐゴシック" charset="0"/>
              </a:rPr>
              <a:t>) = F</a:t>
            </a:r>
            <a:r>
              <a:rPr lang="en-US" sz="1800" b="1" dirty="0">
                <a:latin typeface="Calibri" panose="020F0502020204030204" pitchFamily="34" charset="0"/>
                <a:ea typeface="ＭＳ Ｐゴシック" charset="0"/>
              </a:rPr>
              <a:t>  </a:t>
            </a:r>
          </a:p>
        </p:txBody>
      </p:sp>
      <p:sp>
        <p:nvSpPr>
          <p:cNvPr id="3379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Foreign Exchange Example</a:t>
            </a:r>
          </a:p>
        </p:txBody>
      </p:sp>
      <p:sp>
        <p:nvSpPr>
          <p:cNvPr id="33795"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D74E45D-7F61-2541-8940-2F8174452FEB}" type="slidenum">
              <a:rPr lang="en-US">
                <a:latin typeface="Calibri" panose="020F0502020204030204" pitchFamily="34" charset="0"/>
              </a:rPr>
              <a:pPr eaLnBrk="1" hangingPunct="1"/>
              <a:t>36</a:t>
            </a:fld>
            <a:endParaRPr lang="en-US" dirty="0">
              <a:latin typeface="Calibri" panose="020F0502020204030204" pitchFamily="34" charset="0"/>
            </a:endParaRPr>
          </a:p>
        </p:txBody>
      </p:sp>
      <p:sp>
        <p:nvSpPr>
          <p:cNvPr id="33794"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8" name="Rectangle 8"/>
          <p:cNvSpPr>
            <a:spLocks noGrp="1" noChangeArrowheads="1"/>
          </p:cNvSpPr>
          <p:nvPr>
            <p:ph type="title"/>
          </p:nvPr>
        </p:nvSpPr>
        <p:spPr>
          <a:noFill/>
        </p:spPr>
        <p:txBody>
          <a:bodyPr lIns="92075" tIns="46038" rIns="92075" bIns="46038"/>
          <a:lstStyle/>
          <a:p>
            <a:pPr eaLnBrk="1" hangingPunct="1"/>
            <a:r>
              <a:rPr lang="en-US" sz="2800" b="1" dirty="0">
                <a:latin typeface="Calibri" panose="020F0502020204030204" pitchFamily="34" charset="0"/>
                <a:ea typeface="ＭＳ Ｐゴシック" charset="0"/>
                <a:cs typeface="ＭＳ Ｐゴシック" charset="0"/>
              </a:rPr>
              <a:t>Foreign Currency Forwards:  Arbitrage Table</a:t>
            </a:r>
          </a:p>
        </p:txBody>
      </p:sp>
      <p:sp>
        <p:nvSpPr>
          <p:cNvPr id="34819"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BCCF821-E4C6-3047-9A69-A74A021941A3}" type="slidenum">
              <a:rPr lang="en-US">
                <a:latin typeface="Calibri" panose="020F0502020204030204" pitchFamily="34" charset="0"/>
              </a:rPr>
              <a:pPr eaLnBrk="1" hangingPunct="1"/>
              <a:t>37</a:t>
            </a:fld>
            <a:endParaRPr lang="en-US" dirty="0">
              <a:latin typeface="Calibri" panose="020F0502020204030204" pitchFamily="34" charset="0"/>
            </a:endParaRPr>
          </a:p>
        </p:txBody>
      </p:sp>
      <p:sp>
        <p:nvSpPr>
          <p:cNvPr id="34818"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34820" name="Rectangle 2" descr="Stationery"/>
          <p:cNvSpPr>
            <a:spLocks noChangeArrowheads="1"/>
          </p:cNvSpPr>
          <p:nvPr/>
        </p:nvSpPr>
        <p:spPr bwMode="auto">
          <a:xfrm>
            <a:off x="69850" y="1990725"/>
            <a:ext cx="9004300" cy="2241550"/>
          </a:xfrm>
          <a:prstGeom prst="rect">
            <a:avLst/>
          </a:prstGeom>
          <a:blipFill dpi="0" rotWithShape="0">
            <a:blip r:embed="rId3"/>
            <a:srcRect/>
            <a:tile tx="0" ty="0" sx="100000" sy="100000" flip="none" algn="tl"/>
          </a:blip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386051" name="Rectangle 3"/>
          <p:cNvSpPr>
            <a:spLocks noChangeArrowheads="1"/>
          </p:cNvSpPr>
          <p:nvPr/>
        </p:nvSpPr>
        <p:spPr bwMode="auto">
          <a:xfrm>
            <a:off x="5191125" y="4384675"/>
            <a:ext cx="2962275" cy="609600"/>
          </a:xfrm>
          <a:prstGeom prst="rect">
            <a:avLst/>
          </a:prstGeom>
          <a:solidFill>
            <a:srgbClr val="99FFFF"/>
          </a:solidFill>
          <a:ln w="9525">
            <a:no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dirty="0">
              <a:latin typeface="Calibri" panose="020F0502020204030204" pitchFamily="34" charset="0"/>
              <a:ea typeface="+mn-ea"/>
              <a:cs typeface="+mn-cs"/>
            </a:endParaRPr>
          </a:p>
        </p:txBody>
      </p:sp>
      <p:sp>
        <p:nvSpPr>
          <p:cNvPr id="386052" name="Rectangle 4"/>
          <p:cNvSpPr>
            <a:spLocks noChangeArrowheads="1"/>
          </p:cNvSpPr>
          <p:nvPr/>
        </p:nvSpPr>
        <p:spPr bwMode="auto">
          <a:xfrm>
            <a:off x="0" y="1828800"/>
            <a:ext cx="9067800" cy="4530216"/>
          </a:xfrm>
          <a:prstGeom prst="rect">
            <a:avLst/>
          </a:prstGeom>
          <a:noFill/>
          <a:ln w="9525">
            <a:noFill/>
            <a:miter lim="800000"/>
            <a:headEnd/>
            <a:tailEnd/>
          </a:ln>
          <a:effectLst/>
        </p:spPr>
        <p:txBody>
          <a:bodyPr lIns="92075" tIns="46038" rIns="92075" bIns="46038">
            <a:spAutoFit/>
          </a:bodyPr>
          <a:lstStyle/>
          <a:p>
            <a:pPr marL="114300" indent="-114300" eaLnBrk="0" hangingPunct="0">
              <a:lnSpc>
                <a:spcPct val="0"/>
              </a:lnSpc>
              <a:spcBef>
                <a:spcPct val="50000"/>
              </a:spcBef>
              <a:defRPr/>
            </a:pPr>
            <a:endParaRPr lang="en-US" sz="1400" dirty="0">
              <a:effectLst>
                <a:outerShdw blurRad="38100" dist="38100" dir="2700000" algn="tl">
                  <a:srgbClr val="DDDDDD"/>
                </a:outerShdw>
              </a:effectLst>
              <a:latin typeface="Calibri" panose="020F0502020204030204" pitchFamily="34" charset="0"/>
            </a:endParaRPr>
          </a:p>
          <a:p>
            <a:pPr marL="114300" indent="-114300" eaLnBrk="0" hangingPunct="0">
              <a:spcBef>
                <a:spcPct val="50000"/>
              </a:spcBef>
              <a:defRPr/>
            </a:pPr>
            <a:r>
              <a:rPr lang="en-US" b="1" dirty="0">
                <a:latin typeface="Calibri" panose="020F0502020204030204" pitchFamily="34" charset="0"/>
              </a:rPr>
              <a:t>							</a:t>
            </a:r>
            <a:r>
              <a:rPr lang="en-US" sz="2000" b="1" dirty="0">
                <a:solidFill>
                  <a:schemeClr val="tx2"/>
                </a:solidFill>
                <a:latin typeface="Calibri" panose="020F0502020204030204" pitchFamily="34" charset="0"/>
              </a:rPr>
              <a:t>Current Date   Delivery Date</a:t>
            </a:r>
            <a:endParaRPr lang="en-US" sz="2000" b="1" dirty="0">
              <a:latin typeface="Calibri" panose="020F0502020204030204" pitchFamily="34" charset="0"/>
            </a:endParaRPr>
          </a:p>
          <a:p>
            <a:pPr marL="114300" indent="-114300" eaLnBrk="0" hangingPunct="0">
              <a:spcBef>
                <a:spcPct val="50000"/>
              </a:spcBef>
              <a:defRPr/>
            </a:pPr>
            <a:r>
              <a:rPr lang="en-US" sz="2000" b="1" dirty="0">
                <a:solidFill>
                  <a:schemeClr val="hlink"/>
                </a:solidFill>
                <a:latin typeface="Calibri" panose="020F0502020204030204" pitchFamily="34" charset="0"/>
              </a:rPr>
              <a:t>  </a:t>
            </a:r>
            <a:r>
              <a:rPr lang="en-US" sz="2000" b="1" dirty="0">
                <a:latin typeface="Calibri" panose="020F0502020204030204" pitchFamily="34" charset="0"/>
              </a:rPr>
              <a:t>Buy Foreign Currency Forward Contract	          0		     X* -  F</a:t>
            </a:r>
          </a:p>
          <a:p>
            <a:pPr marL="114300" indent="-114300" eaLnBrk="0" hangingPunct="0">
              <a:spcBef>
                <a:spcPct val="50000"/>
              </a:spcBef>
              <a:defRPr/>
            </a:pPr>
            <a:r>
              <a:rPr lang="en-US" sz="2000" b="1" dirty="0">
                <a:latin typeface="Calibri" panose="020F0502020204030204" pitchFamily="34" charset="0"/>
              </a:rPr>
              <a:t>  Lend Foreign Currency (buy foreign bond)           - X/(1+r</a:t>
            </a:r>
            <a:r>
              <a:rPr lang="en-US" sz="2000" b="1" baseline="-25000" dirty="0">
                <a:latin typeface="Calibri" panose="020F0502020204030204" pitchFamily="34" charset="0"/>
              </a:rPr>
              <a:t>f</a:t>
            </a:r>
            <a:r>
              <a:rPr lang="en-US" sz="2000" b="1" dirty="0">
                <a:latin typeface="Calibri" panose="020F0502020204030204" pitchFamily="34" charset="0"/>
              </a:rPr>
              <a:t>)</a:t>
            </a:r>
            <a:r>
              <a:rPr lang="en-US" sz="2000" b="1" baseline="40000" dirty="0">
                <a:latin typeface="Calibri" panose="020F0502020204030204" pitchFamily="34" charset="0"/>
              </a:rPr>
              <a:t>t</a:t>
            </a:r>
            <a:r>
              <a:rPr lang="en-US" sz="2000" b="1" dirty="0">
                <a:latin typeface="Calibri" panose="020F0502020204030204" pitchFamily="34" charset="0"/>
              </a:rPr>
              <a:t>	         X* </a:t>
            </a:r>
          </a:p>
          <a:p>
            <a:pPr marL="114300" indent="-114300" eaLnBrk="0" hangingPunct="0">
              <a:spcBef>
                <a:spcPct val="50000"/>
              </a:spcBef>
              <a:defRPr/>
            </a:pPr>
            <a:r>
              <a:rPr lang="en-US" sz="2000" b="1" dirty="0">
                <a:latin typeface="Calibri" panose="020F0502020204030204" pitchFamily="34" charset="0"/>
              </a:rPr>
              <a:t>  Borrow Domestic Currency (sell domestic bond)   F/(1+r)</a:t>
            </a:r>
            <a:r>
              <a:rPr lang="en-US" sz="2000" b="1" baseline="40000" dirty="0">
                <a:latin typeface="Calibri" panose="020F0502020204030204" pitchFamily="34" charset="0"/>
              </a:rPr>
              <a:t>t</a:t>
            </a:r>
            <a:r>
              <a:rPr lang="en-US" sz="2000" b="1" dirty="0">
                <a:latin typeface="Calibri" panose="020F0502020204030204" pitchFamily="34" charset="0"/>
              </a:rPr>
              <a:t>	        - F</a:t>
            </a:r>
          </a:p>
          <a:p>
            <a:pPr marL="114300" indent="-114300" eaLnBrk="0" hangingPunct="0">
              <a:spcBef>
                <a:spcPct val="50000"/>
              </a:spcBef>
              <a:defRPr/>
            </a:pPr>
            <a:r>
              <a:rPr lang="en-US" sz="2000" b="1" dirty="0">
                <a:latin typeface="Calibri" panose="020F0502020204030204" pitchFamily="34" charset="0"/>
              </a:rPr>
              <a:t>  Total					         - X/(1+r</a:t>
            </a:r>
            <a:r>
              <a:rPr lang="en-US" sz="2000" b="1" baseline="-25000" dirty="0">
                <a:latin typeface="Calibri" panose="020F0502020204030204" pitchFamily="34" charset="0"/>
              </a:rPr>
              <a:t>f</a:t>
            </a:r>
            <a:r>
              <a:rPr lang="en-US" sz="2000" b="1" dirty="0">
                <a:latin typeface="Calibri" panose="020F0502020204030204" pitchFamily="34" charset="0"/>
              </a:rPr>
              <a:t>)</a:t>
            </a:r>
            <a:r>
              <a:rPr lang="en-US" sz="2000" b="1" baseline="4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a:t>
            </a:r>
            <a:r>
              <a:rPr lang="en-US" sz="2000" b="1" dirty="0">
                <a:latin typeface="Calibri" panose="020F0502020204030204" pitchFamily="34" charset="0"/>
              </a:rPr>
              <a:t>     X* -  F</a:t>
            </a:r>
          </a:p>
          <a:p>
            <a:pPr marL="114300" indent="-114300" algn="ctr" eaLnBrk="0" hangingPunct="0">
              <a:spcBef>
                <a:spcPct val="100000"/>
              </a:spcBef>
              <a:defRPr/>
            </a:pPr>
            <a:r>
              <a:rPr lang="en-US" sz="2000" b="1" dirty="0">
                <a:latin typeface="Calibri" panose="020F0502020204030204" pitchFamily="34" charset="0"/>
              </a:rPr>
              <a:t>- X/(1+r</a:t>
            </a:r>
            <a:r>
              <a:rPr lang="en-US" sz="2000" b="1" baseline="-25000" dirty="0">
                <a:latin typeface="Calibri" panose="020F0502020204030204" pitchFamily="34" charset="0"/>
              </a:rPr>
              <a:t>f</a:t>
            </a:r>
            <a:r>
              <a:rPr lang="en-US" sz="2000" b="1" dirty="0">
                <a:latin typeface="Calibri" panose="020F0502020204030204" pitchFamily="34" charset="0"/>
              </a:rPr>
              <a:t>)</a:t>
            </a:r>
            <a:r>
              <a:rPr lang="en-US" sz="2000" b="1" baseline="30000" dirty="0">
                <a:latin typeface="Calibri" panose="020F0502020204030204" pitchFamily="34" charset="0"/>
              </a:rPr>
              <a:t>t</a:t>
            </a:r>
            <a:r>
              <a:rPr lang="en-US" sz="2000" b="1" dirty="0">
                <a:latin typeface="Calibri" panose="020F0502020204030204" pitchFamily="34" charset="0"/>
              </a:rPr>
              <a:t> + F/(1+r)</a:t>
            </a:r>
            <a:r>
              <a:rPr lang="en-US" sz="2000" b="1" baseline="40000" dirty="0">
                <a:latin typeface="Calibri" panose="020F0502020204030204" pitchFamily="34" charset="0"/>
              </a:rPr>
              <a:t>t</a:t>
            </a:r>
            <a:r>
              <a:rPr lang="en-US" sz="2000" b="1" dirty="0">
                <a:latin typeface="Calibri" panose="020F0502020204030204" pitchFamily="34" charset="0"/>
              </a:rPr>
              <a:t>  =  0       </a:t>
            </a:r>
            <a:r>
              <a:rPr lang="en-US" sz="2400" b="1" dirty="0">
                <a:latin typeface="Symbol" charset="0"/>
              </a:rPr>
              <a:t>Þ</a:t>
            </a:r>
            <a:r>
              <a:rPr lang="en-US" sz="2000" b="1" dirty="0">
                <a:latin typeface="Calibri" panose="020F0502020204030204" pitchFamily="34" charset="0"/>
              </a:rPr>
              <a:t>       </a:t>
            </a:r>
            <a:r>
              <a:rPr lang="en-US" sz="2400" b="1" dirty="0">
                <a:latin typeface="Calibri" panose="020F0502020204030204" pitchFamily="34" charset="0"/>
              </a:rPr>
              <a:t>F = X(1+r)</a:t>
            </a:r>
            <a:r>
              <a:rPr lang="en-US" sz="2400" b="1" baseline="30000" dirty="0">
                <a:latin typeface="Calibri" panose="020F0502020204030204" pitchFamily="34" charset="0"/>
              </a:rPr>
              <a:t>t </a:t>
            </a:r>
            <a:r>
              <a:rPr lang="en-US" sz="2400" b="1" dirty="0">
                <a:latin typeface="Calibri" panose="020F0502020204030204" pitchFamily="34" charset="0"/>
              </a:rPr>
              <a:t>/ (1+r</a:t>
            </a:r>
            <a:r>
              <a:rPr lang="en-US" sz="2400" b="1" baseline="-25000" dirty="0">
                <a:latin typeface="Calibri" panose="020F0502020204030204" pitchFamily="34" charset="0"/>
              </a:rPr>
              <a:t>f </a:t>
            </a:r>
            <a:r>
              <a:rPr lang="en-US" sz="2400" b="1" dirty="0">
                <a:latin typeface="Calibri" panose="020F0502020204030204" pitchFamily="34" charset="0"/>
              </a:rPr>
              <a:t>)</a:t>
            </a:r>
            <a:r>
              <a:rPr lang="en-US" sz="2400" b="1" baseline="40000" dirty="0">
                <a:latin typeface="Calibri" panose="020F0502020204030204" pitchFamily="34" charset="0"/>
              </a:rPr>
              <a:t>t</a:t>
            </a:r>
            <a:endParaRPr lang="en-US" sz="2400" b="1" baseline="30000" dirty="0">
              <a:latin typeface="Calibri" panose="020F0502020204030204" pitchFamily="34" charset="0"/>
            </a:endParaRPr>
          </a:p>
          <a:p>
            <a:pPr marL="114300" indent="-114300" eaLnBrk="0" hangingPunct="0">
              <a:spcBef>
                <a:spcPct val="20000"/>
              </a:spcBef>
              <a:buClr>
                <a:schemeClr val="hlink"/>
              </a:buClr>
              <a:defRPr/>
            </a:pPr>
            <a:r>
              <a:rPr lang="en-US" dirty="0">
                <a:latin typeface="Calibri" panose="020F0502020204030204" pitchFamily="34" charset="0"/>
              </a:rPr>
              <a:t> </a:t>
            </a:r>
          </a:p>
          <a:p>
            <a:pPr marL="114300" indent="-114300" eaLnBrk="0" hangingPunct="0">
              <a:spcBef>
                <a:spcPct val="20000"/>
              </a:spcBef>
              <a:buClr>
                <a:schemeClr val="hlink"/>
              </a:buClr>
              <a:buFontTx/>
              <a:buChar char="•"/>
              <a:defRPr/>
            </a:pPr>
            <a:r>
              <a:rPr lang="en-US" dirty="0">
                <a:latin typeface="Calibri" panose="020F0502020204030204" pitchFamily="34" charset="0"/>
              </a:rPr>
              <a:t>  Compared  to  our  standard  forward  model,  we  replace  </a:t>
            </a:r>
            <a:r>
              <a:rPr lang="en-US" b="1" dirty="0">
                <a:latin typeface="Calibri" panose="020F0502020204030204" pitchFamily="34" charset="0"/>
              </a:rPr>
              <a:t>S</a:t>
            </a:r>
            <a:r>
              <a:rPr lang="en-US" dirty="0">
                <a:latin typeface="Calibri" panose="020F0502020204030204" pitchFamily="34" charset="0"/>
              </a:rPr>
              <a:t>  with  </a:t>
            </a:r>
            <a:r>
              <a:rPr lang="en-US" b="1" dirty="0">
                <a:latin typeface="Calibri" panose="020F0502020204030204" pitchFamily="34" charset="0"/>
              </a:rPr>
              <a:t>X</a:t>
            </a:r>
            <a:r>
              <a:rPr lang="en-US" dirty="0">
                <a:latin typeface="Calibri" panose="020F0502020204030204" pitchFamily="34" charset="0"/>
              </a:rPr>
              <a:t>  and  </a:t>
            </a:r>
            <a:r>
              <a:rPr lang="en-US" b="1" dirty="0">
                <a:latin typeface="Calibri" panose="020F0502020204030204" pitchFamily="34" charset="0"/>
              </a:rPr>
              <a:t>d</a:t>
            </a:r>
            <a:r>
              <a:rPr lang="en-US" dirty="0">
                <a:latin typeface="Calibri" panose="020F0502020204030204" pitchFamily="34" charset="0"/>
              </a:rPr>
              <a:t>  with  </a:t>
            </a:r>
            <a:r>
              <a:rPr lang="en-US" b="1" dirty="0">
                <a:latin typeface="Calibri" panose="020F0502020204030204" pitchFamily="34" charset="0"/>
              </a:rPr>
              <a:t>r</a:t>
            </a:r>
            <a:r>
              <a:rPr lang="en-US" b="1" baseline="-25000" dirty="0">
                <a:latin typeface="Calibri" panose="020F0502020204030204" pitchFamily="34" charset="0"/>
              </a:rPr>
              <a:t>f</a:t>
            </a:r>
            <a:r>
              <a:rPr lang="en-US" dirty="0">
                <a:latin typeface="Calibri" panose="020F0502020204030204" pitchFamily="34" charset="0"/>
              </a:rPr>
              <a:t>.</a:t>
            </a:r>
          </a:p>
          <a:p>
            <a:pPr marL="114300" indent="-114300" algn="just" eaLnBrk="0" hangingPunct="0">
              <a:spcBef>
                <a:spcPct val="50000"/>
              </a:spcBef>
              <a:buClr>
                <a:schemeClr val="hlink"/>
              </a:buClr>
              <a:buFont typeface="Times" charset="0"/>
              <a:buChar char="•"/>
              <a:defRPr/>
            </a:pPr>
            <a:r>
              <a:rPr lang="en-US" dirty="0">
                <a:latin typeface="Calibri" panose="020F0502020204030204" pitchFamily="34" charset="0"/>
              </a:rPr>
              <a:t>  Depending  on  whether   </a:t>
            </a:r>
            <a:r>
              <a:rPr lang="en-US" b="1" dirty="0">
                <a:latin typeface="Calibri" panose="020F0502020204030204" pitchFamily="34" charset="0"/>
              </a:rPr>
              <a:t>r &gt; </a:t>
            </a:r>
            <a:r>
              <a:rPr lang="en-US" b="1" dirty="0" err="1">
                <a:latin typeface="Calibri" panose="020F0502020204030204" pitchFamily="34" charset="0"/>
              </a:rPr>
              <a:t>r</a:t>
            </a:r>
            <a:r>
              <a:rPr lang="en-US" b="1" baseline="-25000" dirty="0" err="1">
                <a:latin typeface="Calibri" panose="020F0502020204030204" pitchFamily="34" charset="0"/>
              </a:rPr>
              <a:t>f</a:t>
            </a:r>
            <a:r>
              <a:rPr lang="en-US" baseline="-25000" dirty="0">
                <a:latin typeface="Calibri" panose="020F0502020204030204" pitchFamily="34" charset="0"/>
              </a:rPr>
              <a:t> </a:t>
            </a:r>
            <a:r>
              <a:rPr lang="en-US" dirty="0">
                <a:latin typeface="Calibri" panose="020F0502020204030204" pitchFamily="34" charset="0"/>
              </a:rPr>
              <a:t>  or  </a:t>
            </a:r>
            <a:r>
              <a:rPr lang="en-US" b="1" dirty="0">
                <a:latin typeface="Calibri" panose="020F0502020204030204" pitchFamily="34" charset="0"/>
              </a:rPr>
              <a:t>r</a:t>
            </a:r>
            <a:r>
              <a:rPr lang="en-US" b="1" baseline="-25000" dirty="0">
                <a:latin typeface="Calibri" panose="020F0502020204030204" pitchFamily="34" charset="0"/>
              </a:rPr>
              <a:t> </a:t>
            </a:r>
            <a:r>
              <a:rPr lang="en-US" b="1" dirty="0">
                <a:latin typeface="Calibri" panose="020F0502020204030204" pitchFamily="34" charset="0"/>
              </a:rPr>
              <a:t>&lt; </a:t>
            </a:r>
            <a:r>
              <a:rPr lang="en-US" b="1" dirty="0" err="1">
                <a:latin typeface="Calibri" panose="020F0502020204030204" pitchFamily="34" charset="0"/>
              </a:rPr>
              <a:t>r</a:t>
            </a:r>
            <a:r>
              <a:rPr lang="en-US" b="1" baseline="-25000" dirty="0" err="1">
                <a:latin typeface="Calibri" panose="020F0502020204030204" pitchFamily="34" charset="0"/>
              </a:rPr>
              <a:t>f</a:t>
            </a:r>
            <a:r>
              <a:rPr lang="en-US" dirty="0">
                <a:latin typeface="Calibri" panose="020F0502020204030204" pitchFamily="34" charset="0"/>
              </a:rPr>
              <a:t>,  current FX forward  rates  can  increase  or  decrease  with  the  time-to-delivery.</a:t>
            </a:r>
            <a:endParaRPr lang="en-US" sz="2000" dirty="0">
              <a:latin typeface="Calibri" panose="020F0502020204030204" pitchFamily="34" charset="0"/>
            </a:endParaRPr>
          </a:p>
        </p:txBody>
      </p:sp>
      <p:sp>
        <p:nvSpPr>
          <p:cNvPr id="34823" name="Line 5"/>
          <p:cNvSpPr>
            <a:spLocks noChangeShapeType="1"/>
          </p:cNvSpPr>
          <p:nvPr/>
        </p:nvSpPr>
        <p:spPr bwMode="auto">
          <a:xfrm>
            <a:off x="76200" y="2819400"/>
            <a:ext cx="8991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4824" name="Line 6"/>
          <p:cNvSpPr>
            <a:spLocks noChangeShapeType="1"/>
          </p:cNvSpPr>
          <p:nvPr/>
        </p:nvSpPr>
        <p:spPr bwMode="auto">
          <a:xfrm>
            <a:off x="5410200" y="3810000"/>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4825" name="Line 7"/>
          <p:cNvSpPr>
            <a:spLocks noChangeShapeType="1"/>
          </p:cNvSpPr>
          <p:nvPr/>
        </p:nvSpPr>
        <p:spPr bwMode="auto">
          <a:xfrm>
            <a:off x="5410200" y="2362200"/>
            <a:ext cx="3657600" cy="0"/>
          </a:xfrm>
          <a:prstGeom prst="line">
            <a:avLst/>
          </a:prstGeom>
          <a:noFill/>
          <a:ln w="253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3738"/>
                                        </p:tgtEl>
                                        <p:attrNameLst>
                                          <p:attrName>style.visibility</p:attrName>
                                        </p:attrNameLst>
                                      </p:cBhvr>
                                      <p:to>
                                        <p:strVal val="visible"/>
                                      </p:to>
                                    </p:set>
                                    <p:animEffect transition="in" filter="fade">
                                      <p:cBhvr>
                                        <p:cTn id="7" dur="2000"/>
                                        <p:tgtEl>
                                          <p:spTgt spid="737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Rectangle 3"/>
          <p:cNvSpPr>
            <a:spLocks noGrp="1" noChangeArrowheads="1"/>
          </p:cNvSpPr>
          <p:nvPr>
            <p:ph idx="1"/>
          </p:nvPr>
        </p:nvSpPr>
        <p:spPr/>
        <p:txBody>
          <a:bodyPr/>
          <a:lstStyle/>
          <a:p>
            <a:pPr>
              <a:lnSpc>
                <a:spcPct val="90000"/>
              </a:lnSpc>
            </a:pPr>
            <a:r>
              <a:rPr lang="en-US" sz="2400" dirty="0">
                <a:latin typeface="Arial Unicode MS" charset="0"/>
                <a:ea typeface="ＭＳ Ｐゴシック" charset="0"/>
                <a:cs typeface="ＭＳ Ｐゴシック" charset="0"/>
              </a:rPr>
              <a:t>At T</a:t>
            </a:r>
            <a:r>
              <a:rPr lang="en-US" sz="2400" baseline="-25000" dirty="0">
                <a:latin typeface="Arial Unicode MS" charset="0"/>
                <a:ea typeface="ＭＳ Ｐゴシック" charset="0"/>
                <a:cs typeface="ＭＳ Ｐゴシック" charset="0"/>
              </a:rPr>
              <a:t>0</a:t>
            </a:r>
            <a:r>
              <a:rPr lang="en-US" sz="2400" dirty="0">
                <a:latin typeface="Arial Unicode MS" charset="0"/>
                <a:ea typeface="ＭＳ Ｐゴシック" charset="0"/>
                <a:cs typeface="ＭＳ Ｐゴシック" charset="0"/>
              </a:rPr>
              <a:t>, the spot rate, </a:t>
            </a:r>
            <a:r>
              <a:rPr lang="en-US" sz="2400" dirty="0">
                <a:latin typeface="Verdana" charset="0"/>
                <a:ea typeface="ＭＳ Ｐゴシック" charset="0"/>
                <a:cs typeface="ＭＳ Ｐゴシック" charset="0"/>
              </a:rPr>
              <a:t>X, is $2/ </a:t>
            </a:r>
            <a:r>
              <a:rPr lang="en-US" sz="2400" dirty="0">
                <a:latin typeface="Calibri" panose="020F0502020204030204" pitchFamily="34" charset="0"/>
                <a:ea typeface="ＭＳ Ｐゴシック" charset="0"/>
                <a:cs typeface="ＭＳ Ｐゴシック" charset="0"/>
              </a:rPr>
              <a:t>€</a:t>
            </a:r>
            <a:r>
              <a:rPr lang="en-US" sz="2400" dirty="0">
                <a:latin typeface="Verdana" charset="0"/>
                <a:ea typeface="ＭＳ Ｐゴシック" charset="0"/>
                <a:cs typeface="ＭＳ Ｐゴシック" charset="0"/>
              </a:rPr>
              <a:t>1, </a:t>
            </a:r>
            <a:r>
              <a:rPr lang="en-US" sz="2400" dirty="0" err="1">
                <a:latin typeface="Verdana" charset="0"/>
                <a:ea typeface="ＭＳ Ｐゴシック" charset="0"/>
                <a:cs typeface="ＭＳ Ｐゴシック" charset="0"/>
              </a:rPr>
              <a:t>r</a:t>
            </a:r>
            <a:r>
              <a:rPr lang="en-US" sz="2400" baseline="-25000" dirty="0" err="1">
                <a:latin typeface="Verdana" charset="0"/>
                <a:ea typeface="ＭＳ Ｐゴシック" charset="0"/>
                <a:cs typeface="ＭＳ Ｐゴシック" charset="0"/>
              </a:rPr>
              <a:t>f</a:t>
            </a:r>
            <a:r>
              <a:rPr lang="en-US" sz="2400" dirty="0">
                <a:latin typeface="Verdana" charset="0"/>
                <a:ea typeface="ＭＳ Ｐゴシック" charset="0"/>
                <a:cs typeface="ＭＳ Ｐゴシック" charset="0"/>
              </a:rPr>
              <a:t> is 5%, and </a:t>
            </a:r>
            <a:r>
              <a:rPr lang="en-US" sz="2400" dirty="0" err="1">
                <a:latin typeface="Verdana" charset="0"/>
                <a:ea typeface="ＭＳ Ｐゴシック" charset="0"/>
                <a:cs typeface="ＭＳ Ｐゴシック" charset="0"/>
              </a:rPr>
              <a:t>r</a:t>
            </a:r>
            <a:r>
              <a:rPr lang="en-US" sz="2400" baseline="-25000" dirty="0" err="1">
                <a:latin typeface="Verdana" charset="0"/>
                <a:ea typeface="ＭＳ Ｐゴシック" charset="0"/>
                <a:cs typeface="ＭＳ Ｐゴシック" charset="0"/>
              </a:rPr>
              <a:t>US</a:t>
            </a:r>
            <a:r>
              <a:rPr lang="en-US" sz="2400" dirty="0">
                <a:latin typeface="Verdana" charset="0"/>
                <a:ea typeface="ＭＳ Ｐゴシック" charset="0"/>
                <a:cs typeface="ＭＳ Ｐゴシック" charset="0"/>
              </a:rPr>
              <a:t> is 10%.  You have entered into a contract to buy a factory in Spain in one year for </a:t>
            </a:r>
            <a:r>
              <a:rPr lang="en-US" sz="2400" dirty="0">
                <a:latin typeface="Calibri" panose="020F0502020204030204" pitchFamily="34" charset="0"/>
                <a:ea typeface="ＭＳ Ｐゴシック" charset="0"/>
                <a:cs typeface="ＭＳ Ｐゴシック" charset="0"/>
              </a:rPr>
              <a:t>€</a:t>
            </a:r>
            <a:r>
              <a:rPr lang="en-US" sz="2400" dirty="0">
                <a:latin typeface="Verdana" charset="0"/>
                <a:ea typeface="ＭＳ Ｐゴシック" charset="0"/>
                <a:cs typeface="ＭＳ Ｐゴシック" charset="0"/>
              </a:rPr>
              <a:t>1 million. </a:t>
            </a:r>
          </a:p>
          <a:p>
            <a:pPr marL="292100" indent="-292100" eaLnBrk="1" hangingPunct="1">
              <a:lnSpc>
                <a:spcPct val="90000"/>
              </a:lnSpc>
              <a:buFont typeface="Times" charset="0"/>
              <a:buChar char="•"/>
            </a:pPr>
            <a:endParaRPr lang="en-US" sz="2400" dirty="0">
              <a:latin typeface="Verdana" charset="0"/>
              <a:ea typeface="ＭＳ Ｐゴシック" charset="0"/>
              <a:cs typeface="ＭＳ Ｐゴシック" charset="0"/>
            </a:endParaRPr>
          </a:p>
          <a:p>
            <a:pPr>
              <a:lnSpc>
                <a:spcPct val="90000"/>
              </a:lnSpc>
            </a:pPr>
            <a:r>
              <a:rPr lang="en-US" sz="2400" dirty="0">
                <a:latin typeface="Verdana" charset="0"/>
                <a:ea typeface="ＭＳ Ｐゴシック" charset="0"/>
                <a:cs typeface="ＭＳ Ｐゴシック" charset="0"/>
              </a:rPr>
              <a:t>What are your risks? </a:t>
            </a:r>
            <a:endParaRPr lang="en-US" sz="2400" dirty="0">
              <a:latin typeface="Arial Unicode MS" charset="0"/>
              <a:ea typeface="ＭＳ Ｐゴシック" charset="0"/>
              <a:cs typeface="ＭＳ Ｐゴシック" charset="0"/>
            </a:endParaRPr>
          </a:p>
          <a:p>
            <a:pPr marL="749300" lvl="1" indent="-292100" eaLnBrk="1" hangingPunct="1">
              <a:lnSpc>
                <a:spcPct val="90000"/>
              </a:lnSpc>
            </a:pPr>
            <a:endParaRPr lang="en-US" dirty="0">
              <a:latin typeface="Verdana" charset="0"/>
              <a:ea typeface="ＭＳ Ｐゴシック" charset="0"/>
            </a:endParaRPr>
          </a:p>
          <a:p>
            <a:pPr>
              <a:lnSpc>
                <a:spcPct val="90000"/>
              </a:lnSpc>
              <a:buSzPct val="75000"/>
            </a:pPr>
            <a:r>
              <a:rPr lang="en-US" sz="2400" dirty="0">
                <a:latin typeface="Verdana" charset="0"/>
                <a:ea typeface="ＭＳ Ｐゴシック" charset="0"/>
                <a:cs typeface="ＭＳ Ｐゴシック" charset="0"/>
              </a:rPr>
              <a:t>What could you do to mitigate those risks?</a:t>
            </a:r>
            <a:r>
              <a:rPr lang="en-US" sz="2400" dirty="0">
                <a:latin typeface="Arial Unicode MS" charset="0"/>
                <a:ea typeface="ＭＳ Ｐゴシック" charset="0"/>
                <a:cs typeface="ＭＳ Ｐゴシック" charset="0"/>
              </a:rPr>
              <a:t> </a:t>
            </a:r>
          </a:p>
          <a:p>
            <a:pPr marL="749300" lvl="1" indent="-292100" eaLnBrk="1" hangingPunct="1">
              <a:lnSpc>
                <a:spcPct val="90000"/>
              </a:lnSpc>
            </a:pPr>
            <a:endParaRPr lang="en-US" dirty="0">
              <a:latin typeface="Verdana" charset="0"/>
              <a:ea typeface="ＭＳ Ｐゴシック" charset="0"/>
            </a:endParaRPr>
          </a:p>
          <a:p>
            <a:pPr>
              <a:lnSpc>
                <a:spcPct val="90000"/>
              </a:lnSpc>
              <a:buSzPct val="75000"/>
            </a:pPr>
            <a:r>
              <a:rPr lang="en-US" sz="2400" dirty="0">
                <a:latin typeface="Verdana" charset="0"/>
                <a:ea typeface="ＭＳ Ｐゴシック" charset="0"/>
                <a:cs typeface="ＭＳ Ｐゴシック" charset="0"/>
              </a:rPr>
              <a:t> Suppose you are quoted a 1-year Euro forward rate of 2.02.  How could you make a sure profit?</a:t>
            </a:r>
          </a:p>
          <a:p>
            <a:pPr marL="749300" lvl="1" indent="-292100" eaLnBrk="1" hangingPunct="1">
              <a:lnSpc>
                <a:spcPct val="90000"/>
              </a:lnSpc>
            </a:pPr>
            <a:endParaRPr lang="en-US" dirty="0">
              <a:latin typeface="Verdana" charset="0"/>
              <a:ea typeface="ＭＳ Ｐゴシック" charset="0"/>
            </a:endParaRPr>
          </a:p>
        </p:txBody>
      </p:sp>
      <p:sp>
        <p:nvSpPr>
          <p:cNvPr id="3584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Foreign Exchange Example</a:t>
            </a:r>
          </a:p>
        </p:txBody>
      </p:sp>
      <p:sp>
        <p:nvSpPr>
          <p:cNvPr id="35843"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F6B1DAC-FDD9-9F49-BCA9-A9CA88FFF646}" type="slidenum">
              <a:rPr lang="en-US">
                <a:latin typeface="Calibri" panose="020F0502020204030204" pitchFamily="34" charset="0"/>
              </a:rPr>
              <a:pPr eaLnBrk="1" hangingPunct="1"/>
              <a:t>38</a:t>
            </a:fld>
            <a:endParaRPr lang="en-US" dirty="0">
              <a:latin typeface="Calibri" panose="020F0502020204030204" pitchFamily="34" charset="0"/>
            </a:endParaRPr>
          </a:p>
        </p:txBody>
      </p:sp>
      <p:sp>
        <p:nvSpPr>
          <p:cNvPr id="35842"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Rectangle 3"/>
          <p:cNvSpPr>
            <a:spLocks noGrp="1" noChangeArrowheads="1"/>
          </p:cNvSpPr>
          <p:nvPr>
            <p:ph idx="1"/>
          </p:nvPr>
        </p:nvSpPr>
        <p:spPr/>
        <p:txBody>
          <a:bodyPr/>
          <a:lstStyle/>
          <a:p>
            <a:pPr marL="228600" indent="-228600" eaLnBrk="1" hangingPunct="1">
              <a:lnSpc>
                <a:spcPct val="80000"/>
              </a:lnSpc>
            </a:pPr>
            <a:r>
              <a:rPr lang="en-US" sz="2400" dirty="0">
                <a:latin typeface="Calibri" panose="020F0502020204030204" pitchFamily="34" charset="0"/>
                <a:ea typeface="ＭＳ Ｐゴシック" charset="0"/>
                <a:cs typeface="ＭＳ Ｐゴシック" charset="0"/>
              </a:rPr>
              <a:t>Start with the F price implied by the forward-spot parity relation:</a:t>
            </a:r>
          </a:p>
          <a:p>
            <a:pPr marL="609600" lvl="1" indent="-228600" eaLnBrk="1" hangingPunct="1">
              <a:lnSpc>
                <a:spcPct val="80000"/>
              </a:lnSpc>
            </a:pPr>
            <a:r>
              <a:rPr lang="en-US" sz="2100" dirty="0">
                <a:latin typeface="Calibri" panose="020F0502020204030204" pitchFamily="34" charset="0"/>
                <a:ea typeface="ＭＳ Ｐゴシック" charset="0"/>
              </a:rPr>
              <a:t>F =  X(1+r)</a:t>
            </a:r>
            <a:r>
              <a:rPr lang="en-US" sz="2100" baseline="30000" dirty="0">
                <a:latin typeface="Calibri" panose="020F0502020204030204" pitchFamily="34" charset="0"/>
                <a:ea typeface="ＭＳ Ｐゴシック" charset="0"/>
              </a:rPr>
              <a:t>t </a:t>
            </a:r>
            <a:r>
              <a:rPr lang="en-US" sz="2100" dirty="0">
                <a:latin typeface="Calibri" panose="020F0502020204030204" pitchFamily="34" charset="0"/>
                <a:ea typeface="ＭＳ Ｐゴシック" charset="0"/>
              </a:rPr>
              <a:t>/ (1+r</a:t>
            </a:r>
            <a:r>
              <a:rPr lang="en-US" sz="2100" baseline="-25000" dirty="0">
                <a:latin typeface="Calibri" panose="020F0502020204030204" pitchFamily="34" charset="0"/>
                <a:ea typeface="ＭＳ Ｐゴシック" charset="0"/>
              </a:rPr>
              <a:t>f </a:t>
            </a:r>
            <a:r>
              <a:rPr lang="en-US" sz="2100" dirty="0">
                <a:latin typeface="Calibri" panose="020F0502020204030204" pitchFamily="34" charset="0"/>
                <a:ea typeface="ＭＳ Ｐゴシック" charset="0"/>
              </a:rPr>
              <a:t>)</a:t>
            </a:r>
            <a:r>
              <a:rPr lang="en-US" sz="2100" baseline="40000" dirty="0">
                <a:latin typeface="Calibri" panose="020F0502020204030204" pitchFamily="34" charset="0"/>
                <a:ea typeface="ＭＳ Ｐゴシック" charset="0"/>
              </a:rPr>
              <a:t>t</a:t>
            </a:r>
            <a:endParaRPr lang="en-US" sz="2100" dirty="0">
              <a:latin typeface="Calibri" panose="020F0502020204030204" pitchFamily="34" charset="0"/>
              <a:ea typeface="ＭＳ Ｐゴシック" charset="0"/>
            </a:endParaRPr>
          </a:p>
          <a:p>
            <a:pPr marL="228600" indent="-228600" eaLnBrk="1" hangingPunct="1">
              <a:lnSpc>
                <a:spcPct val="80000"/>
              </a:lnSpc>
            </a:pPr>
            <a:r>
              <a:rPr lang="en-US" sz="2400" dirty="0">
                <a:latin typeface="Calibri" panose="020F0502020204030204" pitchFamily="34" charset="0"/>
                <a:ea typeface="ＭＳ Ｐゴシック" charset="0"/>
                <a:cs typeface="ＭＳ Ｐゴシック" charset="0"/>
              </a:rPr>
              <a:t>For FX, our arbitrage relationship is:</a:t>
            </a:r>
          </a:p>
          <a:p>
            <a:pPr marL="609600" lvl="1" indent="-228600" eaLnBrk="1" hangingPunct="1">
              <a:lnSpc>
                <a:spcPct val="80000"/>
              </a:lnSpc>
            </a:pPr>
            <a:r>
              <a:rPr lang="en-US" sz="2100" dirty="0">
                <a:latin typeface="Calibri" panose="020F0502020204030204" pitchFamily="34" charset="0"/>
                <a:ea typeface="ＭＳ Ｐゴシック" charset="0"/>
              </a:rPr>
              <a:t>F = Lend PV </a:t>
            </a:r>
            <a:r>
              <a:rPr lang="en-US" sz="2000" dirty="0">
                <a:latin typeface="Calibri" panose="020F0502020204030204" pitchFamily="34" charset="0"/>
                <a:ea typeface="ＭＳ Ｐゴシック" charset="0"/>
              </a:rPr>
              <a:t>€</a:t>
            </a:r>
            <a:r>
              <a:rPr lang="en-US" sz="2100" dirty="0">
                <a:latin typeface="Calibri" panose="020F0502020204030204" pitchFamily="34" charset="0"/>
                <a:ea typeface="ＭＳ Ｐゴシック" charset="0"/>
              </a:rPr>
              <a:t>1 + Borrowing PV F (in $)</a:t>
            </a:r>
          </a:p>
          <a:p>
            <a:pPr marL="609600" lvl="1" indent="-228600" eaLnBrk="1" hangingPunct="1">
              <a:lnSpc>
                <a:spcPct val="80000"/>
              </a:lnSpc>
            </a:pPr>
            <a:endParaRPr lang="en-US" sz="2100" dirty="0">
              <a:latin typeface="Calibri" panose="020F0502020204030204" pitchFamily="34" charset="0"/>
              <a:ea typeface="ＭＳ Ｐゴシック" charset="0"/>
            </a:endParaRPr>
          </a:p>
          <a:p>
            <a:pPr marL="228600" indent="-228600" eaLnBrk="1" hangingPunct="1">
              <a:lnSpc>
                <a:spcPct val="80000"/>
              </a:lnSpc>
            </a:pPr>
            <a:r>
              <a:rPr lang="en-US" sz="2400" dirty="0">
                <a:latin typeface="Calibri" panose="020F0502020204030204" pitchFamily="34" charset="0"/>
                <a:ea typeface="ＭＳ Ｐゴシック" charset="0"/>
                <a:cs typeface="ＭＳ Ｐゴシック" charset="0"/>
              </a:rPr>
              <a:t>Since F is too low (2.02 v. 2.095238), we enter into a forward contract to </a:t>
            </a:r>
            <a:r>
              <a:rPr lang="en-US" sz="2400" b="1" i="1" dirty="0">
                <a:solidFill>
                  <a:srgbClr val="0000FF"/>
                </a:solidFill>
                <a:latin typeface="Calibri" panose="020F0502020204030204" pitchFamily="34" charset="0"/>
                <a:ea typeface="ＭＳ Ｐゴシック" charset="0"/>
                <a:cs typeface="ＭＳ Ｐゴシック" charset="0"/>
              </a:rPr>
              <a:t>buy </a:t>
            </a:r>
            <a:r>
              <a:rPr lang="en-US" sz="2400" dirty="0">
                <a:latin typeface="Calibri" panose="020F0502020204030204" pitchFamily="34" charset="0"/>
                <a:ea typeface="ＭＳ Ｐゴシック" charset="0"/>
                <a:cs typeface="ＭＳ Ｐゴシック" charset="0"/>
              </a:rPr>
              <a:t>€1 for $US 2.02 or 2,020,000 (K is for €1mm) and </a:t>
            </a:r>
            <a:r>
              <a:rPr lang="en-US" sz="2400" b="1" i="1" dirty="0">
                <a:solidFill>
                  <a:srgbClr val="0000FF"/>
                </a:solidFill>
                <a:latin typeface="Calibri" panose="020F0502020204030204" pitchFamily="34" charset="0"/>
                <a:ea typeface="ＭＳ Ｐゴシック" charset="0"/>
                <a:cs typeface="ＭＳ Ｐゴシック" charset="0"/>
              </a:rPr>
              <a:t>sell</a:t>
            </a:r>
            <a:r>
              <a:rPr lang="en-US" sz="2400" dirty="0">
                <a:latin typeface="Calibri" panose="020F0502020204030204" pitchFamily="34" charset="0"/>
                <a:ea typeface="ＭＳ Ｐゴシック" charset="0"/>
                <a:cs typeface="ＭＳ Ｐゴシック" charset="0"/>
              </a:rPr>
              <a:t> the replicating portfolio:  </a:t>
            </a:r>
            <a:r>
              <a:rPr lang="en-US" sz="2400" i="1" dirty="0">
                <a:latin typeface="Calibri" panose="020F0502020204030204" pitchFamily="34" charset="0"/>
                <a:ea typeface="ＭＳ Ｐゴシック" charset="0"/>
                <a:cs typeface="ＭＳ Ｐゴシック" charset="0"/>
              </a:rPr>
              <a:t>Borrow</a:t>
            </a:r>
            <a:r>
              <a:rPr lang="en-US" sz="2400" dirty="0">
                <a:latin typeface="Calibri" panose="020F0502020204030204" pitchFamily="34" charset="0"/>
                <a:ea typeface="ＭＳ Ｐゴシック" charset="0"/>
                <a:cs typeface="ＭＳ Ｐゴシック" charset="0"/>
              </a:rPr>
              <a:t> PV of €1,000,000, or 952,380.  Convert those Euros to dollars at current FX rate of 2:1, or $1,904,761, and invest at 10%. </a:t>
            </a:r>
          </a:p>
          <a:p>
            <a:pPr marL="228600" indent="-228600" eaLnBrk="1" hangingPunct="1">
              <a:lnSpc>
                <a:spcPct val="80000"/>
              </a:lnSpc>
            </a:pPr>
            <a:endParaRPr lang="en-US" sz="2400" dirty="0">
              <a:latin typeface="Calibri" panose="020F0502020204030204" pitchFamily="34" charset="0"/>
              <a:ea typeface="ＭＳ Ｐゴシック" charset="0"/>
              <a:cs typeface="ＭＳ Ｐゴシック" charset="0"/>
            </a:endParaRPr>
          </a:p>
          <a:p>
            <a:pPr marL="228600" indent="-228600" eaLnBrk="1" hangingPunct="1">
              <a:lnSpc>
                <a:spcPct val="80000"/>
              </a:lnSpc>
            </a:pPr>
            <a:r>
              <a:rPr lang="en-US" sz="2400" dirty="0">
                <a:latin typeface="Calibri" panose="020F0502020204030204" pitchFamily="34" charset="0"/>
                <a:ea typeface="ＭＳ Ｐゴシック" charset="0"/>
                <a:cs typeface="ＭＳ Ｐゴシック" charset="0"/>
              </a:rPr>
              <a:t>At T1, the dollar investment will have grown to 2,095,238 and the Euro liability is €1mm.  Deliver $US 2,020,000 under the F K and receive the €1mm to satisfy the liability.  You will have $US 75,238 for your efforts.</a:t>
            </a:r>
          </a:p>
        </p:txBody>
      </p:sp>
      <p:sp>
        <p:nvSpPr>
          <p:cNvPr id="36868"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Taking Advantage of Mispricing</a:t>
            </a:r>
          </a:p>
        </p:txBody>
      </p:sp>
      <p:sp>
        <p:nvSpPr>
          <p:cNvPr id="36867"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B533FEE-5657-7347-9831-BC7B063A1A7E}" type="slidenum">
              <a:rPr lang="en-US">
                <a:latin typeface="Calibri" panose="020F0502020204030204" pitchFamily="34" charset="0"/>
              </a:rPr>
              <a:pPr eaLnBrk="1" hangingPunct="1"/>
              <a:t>39</a:t>
            </a:fld>
            <a:endParaRPr lang="en-US" dirty="0">
              <a:latin typeface="Calibri" panose="020F0502020204030204" pitchFamily="34" charset="0"/>
            </a:endParaRPr>
          </a:p>
        </p:txBody>
      </p:sp>
      <p:sp>
        <p:nvSpPr>
          <p:cNvPr id="36866"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27" name="Rectangle 21"/>
          <p:cNvSpPr>
            <a:spLocks noGrp="1" noChangeArrowheads="1"/>
          </p:cNvSpPr>
          <p:nvPr>
            <p:ph type="title"/>
          </p:nvPr>
        </p:nvSpPr>
        <p:spPr>
          <a:noFill/>
        </p:spPr>
        <p:txBody>
          <a:bodyPr lIns="92075" tIns="46038" rIns="92075" bIns="46038"/>
          <a:lstStyle/>
          <a:p>
            <a:pPr eaLnBrk="1" hangingPunct="1"/>
            <a:r>
              <a:rPr lang="en-US" b="1" dirty="0">
                <a:solidFill>
                  <a:srgbClr val="9900CC"/>
                </a:solidFill>
                <a:latin typeface="Calibri" panose="020F0502020204030204" pitchFamily="34" charset="0"/>
                <a:ea typeface="ＭＳ Ｐゴシック" charset="0"/>
                <a:cs typeface="ＭＳ Ｐゴシック" charset="0"/>
              </a:rPr>
              <a:t>LEND CASH (Riskless)</a:t>
            </a:r>
            <a:r>
              <a:rPr lang="en-US" b="1" dirty="0">
                <a:latin typeface="Calibri" panose="020F0502020204030204" pitchFamily="34" charset="0"/>
                <a:ea typeface="ＭＳ Ｐゴシック" charset="0"/>
                <a:cs typeface="ＭＳ Ｐゴシック" charset="0"/>
              </a:rPr>
              <a:t>:  </a:t>
            </a:r>
            <a:r>
              <a:rPr lang="en-US" b="1" i="1" dirty="0">
                <a:latin typeface="Calibri" panose="020F0502020204030204" pitchFamily="34" charset="0"/>
                <a:ea typeface="ＭＳ Ｐゴシック" charset="0"/>
                <a:cs typeface="ＭＳ Ｐゴシック" charset="0"/>
              </a:rPr>
              <a:t>Profit/Loss</a:t>
            </a:r>
            <a:r>
              <a:rPr lang="en-US" b="1" dirty="0">
                <a:latin typeface="Calibri" panose="020F0502020204030204" pitchFamily="34" charset="0"/>
                <a:ea typeface="ＭＳ Ｐゴシック" charset="0"/>
                <a:cs typeface="ＭＳ Ｐゴシック" charset="0"/>
              </a:rPr>
              <a:t> Diagram</a:t>
            </a:r>
          </a:p>
        </p:txBody>
      </p:sp>
      <p:sp>
        <p:nvSpPr>
          <p:cNvPr id="5123"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754F8CE-B5F8-FE41-B2E2-03FF1630B2FC}" type="slidenum">
              <a:rPr lang="en-US">
                <a:latin typeface="Calibri" panose="020F0502020204030204" pitchFamily="34" charset="0"/>
              </a:rPr>
              <a:pPr eaLnBrk="1" hangingPunct="1"/>
              <a:t>4</a:t>
            </a:fld>
            <a:endParaRPr lang="en-US" dirty="0">
              <a:latin typeface="Calibri" panose="020F0502020204030204" pitchFamily="34" charset="0"/>
            </a:endParaRPr>
          </a:p>
        </p:txBody>
      </p:sp>
      <p:sp>
        <p:nvSpPr>
          <p:cNvPr id="5122"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5124" name="Rectangle 2"/>
          <p:cNvSpPr>
            <a:spLocks noChangeArrowheads="1"/>
          </p:cNvSpPr>
          <p:nvPr/>
        </p:nvSpPr>
        <p:spPr bwMode="auto">
          <a:xfrm>
            <a:off x="152400" y="1447800"/>
            <a:ext cx="1295400" cy="1069975"/>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1+r = 1.15</a:t>
            </a:r>
            <a:r>
              <a:rPr lang="en-US" sz="1600" b="1" dirty="0">
                <a:latin typeface="Symbol" charset="0"/>
              </a:rPr>
              <a:t>  </a:t>
            </a:r>
          </a:p>
        </p:txBody>
      </p:sp>
      <p:sp>
        <p:nvSpPr>
          <p:cNvPr id="5125" name="Rectangle 3"/>
          <p:cNvSpPr>
            <a:spLocks noChangeArrowheads="1"/>
          </p:cNvSpPr>
          <p:nvPr/>
        </p:nvSpPr>
        <p:spPr bwMode="auto">
          <a:xfrm>
            <a:off x="6705600" y="41148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5126" name="Line 4"/>
          <p:cNvSpPr>
            <a:spLocks noChangeShapeType="1"/>
          </p:cNvSpPr>
          <p:nvPr/>
        </p:nvSpPr>
        <p:spPr bwMode="auto">
          <a:xfrm flipV="1">
            <a:off x="5791200" y="3962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27" name="Line 5"/>
          <p:cNvSpPr>
            <a:spLocks noChangeShapeType="1"/>
          </p:cNvSpPr>
          <p:nvPr/>
        </p:nvSpPr>
        <p:spPr bwMode="auto">
          <a:xfrm flipV="1">
            <a:off x="7010400" y="3962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28" name="Line 6"/>
          <p:cNvSpPr>
            <a:spLocks noChangeShapeType="1"/>
          </p:cNvSpPr>
          <p:nvPr/>
        </p:nvSpPr>
        <p:spPr bwMode="auto">
          <a:xfrm flipV="1">
            <a:off x="3352800" y="3962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29" name="Line 7"/>
          <p:cNvSpPr>
            <a:spLocks noChangeShapeType="1"/>
          </p:cNvSpPr>
          <p:nvPr/>
        </p:nvSpPr>
        <p:spPr bwMode="auto">
          <a:xfrm flipV="1">
            <a:off x="2133600" y="3962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30" name="Line 8"/>
          <p:cNvSpPr>
            <a:spLocks noChangeShapeType="1"/>
          </p:cNvSpPr>
          <p:nvPr/>
        </p:nvSpPr>
        <p:spPr bwMode="auto">
          <a:xfrm>
            <a:off x="4572000" y="28194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31" name="Line 9"/>
          <p:cNvSpPr>
            <a:spLocks noChangeShapeType="1"/>
          </p:cNvSpPr>
          <p:nvPr/>
        </p:nvSpPr>
        <p:spPr bwMode="auto">
          <a:xfrm>
            <a:off x="4572000" y="52578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49194" name="Rectangle 10"/>
          <p:cNvSpPr>
            <a:spLocks noChangeArrowheads="1"/>
          </p:cNvSpPr>
          <p:nvPr/>
        </p:nvSpPr>
        <p:spPr bwMode="auto">
          <a:xfrm>
            <a:off x="1905000" y="36957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49195" name="Rectangle 11"/>
          <p:cNvSpPr>
            <a:spLocks noChangeArrowheads="1"/>
          </p:cNvSpPr>
          <p:nvPr/>
        </p:nvSpPr>
        <p:spPr bwMode="auto">
          <a:xfrm>
            <a:off x="3124200" y="36957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5134" name="Rectangle 12"/>
          <p:cNvSpPr>
            <a:spLocks noChangeArrowheads="1"/>
          </p:cNvSpPr>
          <p:nvPr/>
        </p:nvSpPr>
        <p:spPr bwMode="auto">
          <a:xfrm>
            <a:off x="4610100" y="26860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5135" name="Rectangle 13"/>
          <p:cNvSpPr>
            <a:spLocks noChangeArrowheads="1"/>
          </p:cNvSpPr>
          <p:nvPr/>
        </p:nvSpPr>
        <p:spPr bwMode="auto">
          <a:xfrm>
            <a:off x="5562600" y="36957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5136" name="Rectangle 14"/>
          <p:cNvSpPr>
            <a:spLocks noChangeArrowheads="1"/>
          </p:cNvSpPr>
          <p:nvPr/>
        </p:nvSpPr>
        <p:spPr bwMode="auto">
          <a:xfrm>
            <a:off x="6762750" y="36957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5137" name="Rectangle 15"/>
          <p:cNvSpPr>
            <a:spLocks noChangeArrowheads="1"/>
          </p:cNvSpPr>
          <p:nvPr/>
        </p:nvSpPr>
        <p:spPr bwMode="auto">
          <a:xfrm>
            <a:off x="4610100" y="5105400"/>
            <a:ext cx="6096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5138" name="Line 16"/>
          <p:cNvSpPr>
            <a:spLocks noChangeShapeType="1"/>
          </p:cNvSpPr>
          <p:nvPr/>
        </p:nvSpPr>
        <p:spPr bwMode="auto">
          <a:xfrm>
            <a:off x="933450" y="40386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39" name="Line 17"/>
          <p:cNvSpPr>
            <a:spLocks noChangeShapeType="1"/>
          </p:cNvSpPr>
          <p:nvPr/>
        </p:nvSpPr>
        <p:spPr bwMode="auto">
          <a:xfrm flipV="1">
            <a:off x="4572000" y="18288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49202" name="Line 18"/>
          <p:cNvSpPr>
            <a:spLocks noChangeShapeType="1"/>
          </p:cNvSpPr>
          <p:nvPr/>
        </p:nvSpPr>
        <p:spPr bwMode="auto">
          <a:xfrm>
            <a:off x="1123950" y="3295650"/>
            <a:ext cx="6877050" cy="0"/>
          </a:xfrm>
          <a:prstGeom prst="line">
            <a:avLst/>
          </a:prstGeom>
          <a:noFill/>
          <a:ln w="50799">
            <a:solidFill>
              <a:srgbClr val="9900CC"/>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41" name="Rectangle 19"/>
          <p:cNvSpPr>
            <a:spLocks noChangeArrowheads="1"/>
          </p:cNvSpPr>
          <p:nvPr/>
        </p:nvSpPr>
        <p:spPr bwMode="auto">
          <a:xfrm>
            <a:off x="4267201" y="5677356"/>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5142" name="Rectangle 20"/>
          <p:cNvSpPr>
            <a:spLocks noChangeArrowheads="1"/>
          </p:cNvSpPr>
          <p:nvPr/>
        </p:nvSpPr>
        <p:spPr bwMode="auto">
          <a:xfrm>
            <a:off x="4186238" y="15049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527"/>
                                        </p:tgtEl>
                                        <p:attrNameLst>
                                          <p:attrName>style.visibility</p:attrName>
                                        </p:attrNameLst>
                                      </p:cBhvr>
                                      <p:to>
                                        <p:strVal val="visible"/>
                                      </p:to>
                                    </p:set>
                                    <p:animEffect transition="in" filter="fade">
                                      <p:cBhvr>
                                        <p:cTn id="7" dur="2000"/>
                                        <p:tgtEl>
                                          <p:spTgt spid="215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349202"/>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27" grpId="0"/>
      <p:bldP spid="34920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91" name="Rectangle 5"/>
          <p:cNvSpPr>
            <a:spLocks noGrp="1" noChangeArrowheads="1"/>
          </p:cNvSpPr>
          <p:nvPr>
            <p:ph type="title"/>
          </p:nvPr>
        </p:nvSpPr>
        <p:spPr>
          <a:xfrm>
            <a:off x="384048" y="21564"/>
            <a:ext cx="8458200" cy="365127"/>
          </a:xfrm>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Futures </a:t>
            </a:r>
            <a:r>
              <a:rPr lang="ja-JP" altLang="en-US" b="1" dirty="0">
                <a:latin typeface="Calibri" panose="020F0502020204030204" pitchFamily="34" charset="0"/>
                <a:ea typeface="ＭＳ Ｐゴシック" charset="0"/>
                <a:cs typeface="ＭＳ Ｐゴシック" charset="0"/>
              </a:rPr>
              <a:t>“</a:t>
            </a:r>
            <a:r>
              <a:rPr lang="en-US" altLang="ja-JP" b="1" dirty="0">
                <a:latin typeface="Calibri" panose="020F0502020204030204" pitchFamily="34" charset="0"/>
                <a:ea typeface="ＭＳ Ｐゴシック" charset="0"/>
                <a:cs typeface="ＭＳ Ｐゴシック" charset="0"/>
              </a:rPr>
              <a:t>Marking-to-the-Market</a:t>
            </a:r>
            <a:r>
              <a:rPr lang="ja-JP" altLang="en-US" b="1" dirty="0">
                <a:latin typeface="Calibri" panose="020F0502020204030204" pitchFamily="34" charset="0"/>
                <a:ea typeface="ＭＳ Ｐゴシック" charset="0"/>
                <a:cs typeface="ＭＳ Ｐゴシック" charset="0"/>
              </a:rPr>
              <a:t>”</a:t>
            </a:r>
            <a:endParaRPr lang="en-US" b="1" dirty="0">
              <a:latin typeface="Calibri" panose="020F0502020204030204" pitchFamily="34" charset="0"/>
              <a:ea typeface="ＭＳ Ｐゴシック" charset="0"/>
              <a:cs typeface="ＭＳ Ｐゴシック" charset="0"/>
            </a:endParaRPr>
          </a:p>
        </p:txBody>
      </p:sp>
      <p:sp>
        <p:nvSpPr>
          <p:cNvPr id="41987" name="Slide Number Placeholder 3"/>
          <p:cNvSpPr>
            <a:spLocks noGrp="1"/>
          </p:cNvSpPr>
          <p:nvPr>
            <p:ph type="sldNum" sz="quarter" idx="10"/>
          </p:nvPr>
        </p:nvSpPr>
        <p:spPr>
          <a:xfrm>
            <a:off x="8350123" y="6429418"/>
            <a:ext cx="4572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F19B61-CC3A-C445-B383-75DA04FA710D}" type="slidenum">
              <a:rPr lang="en-US">
                <a:latin typeface="Calibri" panose="020F0502020204030204" pitchFamily="34" charset="0"/>
              </a:rPr>
              <a:pPr eaLnBrk="1" hangingPunct="1"/>
              <a:t>40</a:t>
            </a:fld>
            <a:endParaRPr lang="en-US" dirty="0">
              <a:latin typeface="Calibri" panose="020F0502020204030204" pitchFamily="34" charset="0"/>
            </a:endParaRPr>
          </a:p>
        </p:txBody>
      </p:sp>
      <p:sp>
        <p:nvSpPr>
          <p:cNvPr id="41986" name="Footer Placeholder 2"/>
          <p:cNvSpPr>
            <a:spLocks noGrp="1"/>
          </p:cNvSpPr>
          <p:nvPr>
            <p:ph type="ftr" sz="quarter" idx="11"/>
          </p:nvPr>
        </p:nvSpPr>
        <p:spPr>
          <a:xfrm>
            <a:off x="3089275" y="6400800"/>
            <a:ext cx="2895600" cy="365125"/>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1988" name="Rectangle 2"/>
          <p:cNvSpPr>
            <a:spLocks noChangeArrowheads="1"/>
          </p:cNvSpPr>
          <p:nvPr/>
        </p:nvSpPr>
        <p:spPr bwMode="auto">
          <a:xfrm>
            <a:off x="101600" y="2466316"/>
            <a:ext cx="8893175" cy="3096284"/>
          </a:xfrm>
          <a:prstGeom prst="rect">
            <a:avLst/>
          </a:prstGeom>
          <a:solidFill>
            <a:srgbClr val="FFFF99"/>
          </a:solidFill>
          <a:ln w="12699">
            <a:solidFill>
              <a:schemeClr val="tx1"/>
            </a:solidFill>
            <a:miter lim="800000"/>
            <a:headEnd/>
            <a:tailEnd/>
          </a:ln>
        </p:spPr>
        <p:txBody>
          <a:bodyPr wrap="none" anchor="ctr"/>
          <a:lstStyle/>
          <a:p>
            <a:endParaRPr lang="en-US" dirty="0">
              <a:latin typeface="Calibri" panose="020F0502020204030204" pitchFamily="34" charset="0"/>
            </a:endParaRPr>
          </a:p>
        </p:txBody>
      </p:sp>
      <p:sp>
        <p:nvSpPr>
          <p:cNvPr id="41989" name="Rectangle 3"/>
          <p:cNvSpPr>
            <a:spLocks noChangeArrowheads="1"/>
          </p:cNvSpPr>
          <p:nvPr/>
        </p:nvSpPr>
        <p:spPr bwMode="auto">
          <a:xfrm>
            <a:off x="228600" y="762000"/>
            <a:ext cx="8991600" cy="54196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ctr" eaLnBrk="0" hangingPunct="0">
              <a:spcBef>
                <a:spcPct val="50000"/>
              </a:spcBef>
            </a:pPr>
            <a:r>
              <a:rPr lang="en-US" sz="2000" b="1" dirty="0">
                <a:solidFill>
                  <a:schemeClr val="tx2"/>
                </a:solidFill>
                <a:latin typeface="Calibri" panose="020F0502020204030204" pitchFamily="34" charset="0"/>
              </a:rPr>
              <a:t>Buy 2 March S&amp;P 500 Futures @ $1,000  =  2 </a:t>
            </a:r>
            <a:r>
              <a:rPr lang="en-US" sz="2000" b="1" dirty="0">
                <a:solidFill>
                  <a:schemeClr val="tx2"/>
                </a:solidFill>
                <a:latin typeface="Calibri" panose="020F0502020204030204" pitchFamily="34" charset="0"/>
                <a:sym typeface="Symbol" charset="0"/>
              </a:rPr>
              <a:t></a:t>
            </a:r>
            <a:r>
              <a:rPr lang="en-US" sz="2000" b="1" dirty="0">
                <a:solidFill>
                  <a:schemeClr val="tx2"/>
                </a:solidFill>
                <a:latin typeface="Calibri" panose="020F0502020204030204" pitchFamily="34" charset="0"/>
              </a:rPr>
              <a:t> 250 x $1,000 = $500,000 </a:t>
            </a:r>
          </a:p>
          <a:p>
            <a:pPr eaLnBrk="0" hangingPunct="0">
              <a:spcBef>
                <a:spcPct val="50000"/>
              </a:spcBef>
            </a:pPr>
            <a:r>
              <a:rPr lang="en-US" sz="2000" b="1" dirty="0">
                <a:solidFill>
                  <a:schemeClr val="tx2"/>
                </a:solidFill>
                <a:latin typeface="Calibri" panose="020F0502020204030204" pitchFamily="34" charset="0"/>
              </a:rPr>
              <a:t>	</a:t>
            </a:r>
            <a:r>
              <a:rPr lang="en-US" sz="2000" u="sng" dirty="0">
                <a:solidFill>
                  <a:schemeClr val="tx2"/>
                </a:solidFill>
                <a:latin typeface="Calibri" panose="020F0502020204030204" pitchFamily="34" charset="0"/>
              </a:rPr>
              <a:t>Initial margin</a:t>
            </a:r>
            <a:r>
              <a:rPr lang="en-US" sz="2000" dirty="0">
                <a:solidFill>
                  <a:schemeClr val="tx2"/>
                </a:solidFill>
                <a:latin typeface="Calibri" panose="020F0502020204030204" pitchFamily="34" charset="0"/>
              </a:rPr>
              <a:t>:		</a:t>
            </a:r>
            <a:r>
              <a:rPr lang="en-US" sz="2000" dirty="0">
                <a:latin typeface="Calibri" panose="020F0502020204030204" pitchFamily="34" charset="0"/>
              </a:rPr>
              <a:t>$25,000 ($12,500 per contract)</a:t>
            </a:r>
          </a:p>
          <a:p>
            <a:pPr eaLnBrk="0" hangingPunct="0">
              <a:spcBef>
                <a:spcPct val="10000"/>
              </a:spcBef>
            </a:pPr>
            <a:r>
              <a:rPr lang="en-US" sz="2000" dirty="0">
                <a:solidFill>
                  <a:schemeClr val="tx2"/>
                </a:solidFill>
                <a:latin typeface="Calibri" panose="020F0502020204030204" pitchFamily="34" charset="0"/>
              </a:rPr>
              <a:t>	</a:t>
            </a:r>
            <a:r>
              <a:rPr lang="en-US" sz="2000" u="sng" dirty="0">
                <a:solidFill>
                  <a:schemeClr val="tx2"/>
                </a:solidFill>
                <a:latin typeface="Calibri" panose="020F0502020204030204" pitchFamily="34" charset="0"/>
              </a:rPr>
              <a:t>Maintenance margin</a:t>
            </a:r>
            <a:r>
              <a:rPr lang="en-US" sz="2000" dirty="0">
                <a:solidFill>
                  <a:schemeClr val="tx2"/>
                </a:solidFill>
                <a:latin typeface="Calibri" panose="020F0502020204030204" pitchFamily="34" charset="0"/>
              </a:rPr>
              <a:t>:</a:t>
            </a:r>
            <a:r>
              <a:rPr lang="en-US" sz="2000" dirty="0">
                <a:latin typeface="Calibri" panose="020F0502020204030204" pitchFamily="34" charset="0"/>
              </a:rPr>
              <a:t>	$20,000 ($10,000 per contract)</a:t>
            </a:r>
          </a:p>
          <a:p>
            <a:pPr eaLnBrk="0" hangingPunct="0">
              <a:lnSpc>
                <a:spcPct val="0"/>
              </a:lnSpc>
              <a:spcBef>
                <a:spcPct val="50000"/>
              </a:spcBef>
            </a:pPr>
            <a:endParaRPr lang="en-US" sz="1400" dirty="0">
              <a:latin typeface="Calibri" panose="020F0502020204030204" pitchFamily="34" charset="0"/>
            </a:endParaRPr>
          </a:p>
          <a:p>
            <a:pPr algn="ctr" eaLnBrk="0" hangingPunct="0">
              <a:spcBef>
                <a:spcPct val="15000"/>
              </a:spcBef>
            </a:pPr>
            <a:r>
              <a:rPr lang="en-US" sz="2000" b="1" dirty="0">
                <a:latin typeface="Calibri" panose="020F0502020204030204" pitchFamily="34" charset="0"/>
              </a:rPr>
              <a:t>Cash Flows  and  Margin  Account  Due to Marking-to-the-Market</a:t>
            </a:r>
          </a:p>
          <a:p>
            <a:pPr eaLnBrk="0" hangingPunct="0">
              <a:spcBef>
                <a:spcPct val="50000"/>
              </a:spcBef>
            </a:pPr>
            <a:r>
              <a:rPr lang="en-US" sz="2000" b="1" dirty="0">
                <a:latin typeface="Calibri" panose="020F0502020204030204" pitchFamily="34" charset="0"/>
              </a:rPr>
              <a:t>         Futures				  Cash	        Deposit/     Account    </a:t>
            </a:r>
          </a:p>
          <a:p>
            <a:pPr eaLnBrk="0" hangingPunct="0">
              <a:lnSpc>
                <a:spcPct val="90000"/>
              </a:lnSpc>
            </a:pPr>
            <a:r>
              <a:rPr lang="en-US" sz="2000" b="1" dirty="0">
                <a:latin typeface="Calibri" panose="020F0502020204030204" pitchFamily="34" charset="0"/>
              </a:rPr>
              <a:t>Day    Price	 Action			  Flow	     Withdrawal     Equity</a:t>
            </a: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lnSpc>
                <a:spcPct val="90000"/>
              </a:lnSpc>
            </a:pPr>
            <a:endParaRPr lang="en-US" sz="2000" b="1" dirty="0">
              <a:latin typeface="Calibri" panose="020F0502020204030204" pitchFamily="34" charset="0"/>
            </a:endParaRPr>
          </a:p>
          <a:p>
            <a:pPr eaLnBrk="0" hangingPunct="0">
              <a:spcBef>
                <a:spcPct val="30000"/>
              </a:spcBef>
            </a:pPr>
            <a:endParaRPr lang="en-US" sz="2000" dirty="0">
              <a:latin typeface="Calibri" panose="020F0502020204030204" pitchFamily="34" charset="0"/>
            </a:endParaRPr>
          </a:p>
          <a:p>
            <a:pPr eaLnBrk="0" hangingPunct="0">
              <a:spcBef>
                <a:spcPct val="30000"/>
              </a:spcBef>
            </a:pPr>
            <a:r>
              <a:rPr lang="en-US" sz="2000" dirty="0">
                <a:latin typeface="Calibri" panose="020F0502020204030204" pitchFamily="34" charset="0"/>
              </a:rPr>
              <a:t>* voluntary withdrawal		        ** required to restore initial margin level</a:t>
            </a:r>
          </a:p>
        </p:txBody>
      </p:sp>
      <p:pic>
        <p:nvPicPr>
          <p:cNvPr id="41990"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37576" y="1369099"/>
            <a:ext cx="576072" cy="4608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992" name="Line 6"/>
          <p:cNvSpPr>
            <a:spLocks noChangeShapeType="1"/>
          </p:cNvSpPr>
          <p:nvPr/>
        </p:nvSpPr>
        <p:spPr bwMode="auto">
          <a:xfrm>
            <a:off x="127000" y="3139416"/>
            <a:ext cx="882015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00391" name="Text Box 7"/>
          <p:cNvSpPr txBox="1">
            <a:spLocks noChangeArrowheads="1"/>
          </p:cNvSpPr>
          <p:nvPr/>
        </p:nvSpPr>
        <p:spPr bwMode="auto">
          <a:xfrm>
            <a:off x="168275" y="3150529"/>
            <a:ext cx="8643938" cy="2169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15000"/>
              </a:spcBef>
            </a:pPr>
            <a:r>
              <a:rPr lang="en-US" sz="2000" b="1" dirty="0">
                <a:latin typeface="Calibri" panose="020F0502020204030204" pitchFamily="34" charset="0"/>
              </a:rPr>
              <a:t> 0   $1,000.00	Buy contract	             $        0	      $25,000	$25,000       </a:t>
            </a:r>
          </a:p>
          <a:p>
            <a:pPr>
              <a:spcBef>
                <a:spcPct val="15000"/>
              </a:spcBef>
            </a:pPr>
            <a:r>
              <a:rPr lang="en-US" sz="2000" b="1" dirty="0">
                <a:latin typeface="Calibri" panose="020F0502020204030204" pitchFamily="34" charset="0"/>
              </a:rPr>
              <a:t> 1     1,005.00	</a:t>
            </a:r>
            <a:r>
              <a:rPr lang="en-US" sz="2000" b="1" dirty="0">
                <a:solidFill>
                  <a:srgbClr val="C41EFF"/>
                </a:solidFill>
                <a:latin typeface="Calibri" panose="020F0502020204030204" pitchFamily="34" charset="0"/>
              </a:rPr>
              <a:t>Seller pays buyer	 	2,500</a:t>
            </a:r>
            <a:r>
              <a:rPr lang="en-US" sz="2000" b="1" dirty="0">
                <a:latin typeface="Calibri" panose="020F0502020204030204" pitchFamily="34" charset="0"/>
              </a:rPr>
              <a:t>	     		  27,500</a:t>
            </a:r>
          </a:p>
          <a:p>
            <a:pPr>
              <a:spcBef>
                <a:spcPct val="15000"/>
              </a:spcBef>
            </a:pPr>
            <a:r>
              <a:rPr lang="en-US" sz="2000" b="1" dirty="0">
                <a:latin typeface="Calibri" panose="020F0502020204030204" pitchFamily="34" charset="0"/>
              </a:rPr>
              <a:t> 2     1,015.00	</a:t>
            </a:r>
            <a:r>
              <a:rPr lang="en-US" sz="2000" b="1" dirty="0">
                <a:solidFill>
                  <a:srgbClr val="C41EFF"/>
                </a:solidFill>
                <a:latin typeface="Calibri" panose="020F0502020204030204" pitchFamily="34" charset="0"/>
              </a:rPr>
              <a:t>Seller pays buyer		5,000</a:t>
            </a:r>
            <a:r>
              <a:rPr lang="en-US" sz="2000" b="1" dirty="0">
                <a:latin typeface="Calibri" panose="020F0502020204030204" pitchFamily="34" charset="0"/>
              </a:rPr>
              <a:t>	         -1,000*	  31,500</a:t>
            </a:r>
          </a:p>
          <a:p>
            <a:pPr>
              <a:spcBef>
                <a:spcPct val="15000"/>
              </a:spcBef>
            </a:pPr>
            <a:r>
              <a:rPr lang="en-US" sz="2000" b="1" dirty="0">
                <a:latin typeface="Calibri" panose="020F0502020204030204" pitchFamily="34" charset="0"/>
              </a:rPr>
              <a:t> 3        995.00	</a:t>
            </a:r>
            <a:r>
              <a:rPr lang="en-US" sz="2000" b="1" dirty="0">
                <a:solidFill>
                  <a:srgbClr val="FF0876"/>
                </a:solidFill>
                <a:latin typeface="Calibri" panose="020F0502020204030204" pitchFamily="34" charset="0"/>
              </a:rPr>
              <a:t>Buyer pays seller  	-10,000</a:t>
            </a:r>
            <a:r>
              <a:rPr lang="en-US" sz="2000" b="1" dirty="0">
                <a:solidFill>
                  <a:schemeClr val="accent1"/>
                </a:solidFill>
                <a:latin typeface="Calibri" panose="020F0502020204030204" pitchFamily="34" charset="0"/>
              </a:rPr>
              <a:t>	</a:t>
            </a:r>
            <a:r>
              <a:rPr lang="en-US" sz="2000" b="1" dirty="0">
                <a:latin typeface="Calibri" panose="020F0502020204030204" pitchFamily="34" charset="0"/>
              </a:rPr>
              <a:t>	  	   21,500</a:t>
            </a:r>
          </a:p>
          <a:p>
            <a:pPr>
              <a:spcBef>
                <a:spcPct val="15000"/>
              </a:spcBef>
            </a:pPr>
            <a:r>
              <a:rPr lang="en-US" sz="2000" b="1" dirty="0">
                <a:latin typeface="Calibri" panose="020F0502020204030204" pitchFamily="34" charset="0"/>
              </a:rPr>
              <a:t> 4        985.00	</a:t>
            </a:r>
            <a:r>
              <a:rPr lang="en-US" sz="2000" b="1" dirty="0">
                <a:solidFill>
                  <a:srgbClr val="FF0876"/>
                </a:solidFill>
                <a:latin typeface="Calibri" panose="020F0502020204030204" pitchFamily="34" charset="0"/>
              </a:rPr>
              <a:t>Buyer pays seller		-5,000</a:t>
            </a:r>
            <a:r>
              <a:rPr lang="en-US" sz="2000" b="1" dirty="0">
                <a:latin typeface="Calibri" panose="020F0502020204030204" pitchFamily="34" charset="0"/>
              </a:rPr>
              <a:t>	          8,500**	  25,000</a:t>
            </a:r>
          </a:p>
          <a:p>
            <a:pPr>
              <a:spcBef>
                <a:spcPct val="15000"/>
              </a:spcBef>
            </a:pPr>
            <a:r>
              <a:rPr lang="en-US" sz="2000" b="1" dirty="0">
                <a:latin typeface="Calibri" panose="020F0502020204030204" pitchFamily="34" charset="0"/>
              </a:rPr>
              <a:t> 5        990.00	</a:t>
            </a:r>
            <a:r>
              <a:rPr lang="en-US" sz="2000" b="1" dirty="0">
                <a:solidFill>
                  <a:srgbClr val="C41EFF"/>
                </a:solidFill>
                <a:latin typeface="Calibri" panose="020F0502020204030204" pitchFamily="34" charset="0"/>
              </a:rPr>
              <a:t>Seller pays buyer	 	2,500	</a:t>
            </a:r>
            <a:r>
              <a:rPr lang="en-US" sz="2000" b="1" dirty="0">
                <a:latin typeface="Calibri" panose="020F0502020204030204" pitchFamily="34" charset="0"/>
              </a:rPr>
              <a:t>		  27,500</a:t>
            </a:r>
            <a:endParaRPr lang="en-US" sz="1200" b="1" dirty="0">
              <a:solidFill>
                <a:srgbClr val="F39FD1"/>
              </a:solidFill>
              <a:latin typeface="Times New Roman"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039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0" end="0"/>
                                            </p:txEl>
                                          </p:spTgt>
                                        </p:tgtEl>
                                        <p:attrNameLst>
                                          <p:attrName>ppt_c</p:attrName>
                                        </p:attrNameLst>
                                      </p:cBhvr>
                                      <p:to>
                                        <a:srgbClr val="80808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039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1" end="1"/>
                                            </p:txEl>
                                          </p:spTgt>
                                        </p:tgtEl>
                                        <p:attrNameLst>
                                          <p:attrName>ppt_c</p:attrName>
                                        </p:attrNameLst>
                                      </p:cBhvr>
                                      <p:to>
                                        <a:srgbClr val="808080"/>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039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2" end="2"/>
                                            </p:txEl>
                                          </p:spTgt>
                                        </p:tgtEl>
                                        <p:attrNameLst>
                                          <p:attrName>ppt_c</p:attrName>
                                        </p:attrNameLst>
                                      </p:cBhvr>
                                      <p:to>
                                        <a:srgbClr val="80808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039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3" end="3"/>
                                            </p:txEl>
                                          </p:spTgt>
                                        </p:tgtEl>
                                        <p:attrNameLst>
                                          <p:attrName>ppt_c</p:attrName>
                                        </p:attrNameLst>
                                      </p:cBhvr>
                                      <p:to>
                                        <a:srgbClr val="808080"/>
                                      </p:to>
                                    </p:animClr>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0391">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4" end="4"/>
                                            </p:txEl>
                                          </p:spTgt>
                                        </p:tgtEl>
                                        <p:attrNameLst>
                                          <p:attrName>ppt_c</p:attrName>
                                        </p:attrNameLst>
                                      </p:cBhvr>
                                      <p:to>
                                        <a:srgbClr val="80808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039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00391">
                                            <p:txEl>
                                              <p:pRg st="5" end="5"/>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91"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Why Use Futures?  Advantages</a:t>
            </a:r>
          </a:p>
        </p:txBody>
      </p:sp>
      <p:sp>
        <p:nvSpPr>
          <p:cNvPr id="43011"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FDB7F05-7E35-B743-9A17-3251C43EBEFC}" type="slidenum">
              <a:rPr lang="en-US">
                <a:latin typeface="Calibri" panose="020F0502020204030204" pitchFamily="34" charset="0"/>
              </a:rPr>
              <a:pPr eaLnBrk="1" hangingPunct="1"/>
              <a:t>41</a:t>
            </a:fld>
            <a:endParaRPr lang="en-US" dirty="0">
              <a:latin typeface="Calibri" panose="020F0502020204030204" pitchFamily="34" charset="0"/>
            </a:endParaRPr>
          </a:p>
        </p:txBody>
      </p:sp>
      <p:sp>
        <p:nvSpPr>
          <p:cNvPr id="43010"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02435" name="Rectangle 3"/>
          <p:cNvSpPr>
            <a:spLocks noChangeArrowheads="1"/>
          </p:cNvSpPr>
          <p:nvPr/>
        </p:nvSpPr>
        <p:spPr bwMode="auto">
          <a:xfrm>
            <a:off x="228600" y="567207"/>
            <a:ext cx="8534400" cy="57437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marL="457200" indent="-457200" eaLnBrk="0" hangingPunct="0">
              <a:spcBef>
                <a:spcPct val="50000"/>
              </a:spcBef>
              <a:buClr>
                <a:schemeClr val="hlink"/>
              </a:buClr>
              <a:buSzPct val="120000"/>
              <a:buFont typeface="Monotype Sorts" charset="0"/>
              <a:buChar char="¶"/>
            </a:pPr>
            <a:r>
              <a:rPr lang="en-US" sz="2400" b="1" dirty="0">
                <a:latin typeface="Calibri" panose="020F0502020204030204" pitchFamily="34" charset="0"/>
              </a:rPr>
              <a:t> </a:t>
            </a:r>
            <a:r>
              <a:rPr lang="en-US" sz="2000" b="1" dirty="0">
                <a:latin typeface="Calibri" panose="020F0502020204030204" pitchFamily="34" charset="0"/>
              </a:rPr>
              <a:t> </a:t>
            </a:r>
            <a:r>
              <a:rPr lang="en-US" sz="2400" b="1" dirty="0">
                <a:solidFill>
                  <a:schemeClr val="tx2"/>
                </a:solidFill>
                <a:latin typeface="Calibri" panose="020F0502020204030204" pitchFamily="34" charset="0"/>
              </a:rPr>
              <a:t>Obtain  extreme  </a:t>
            </a:r>
            <a:r>
              <a:rPr lang="en-US" sz="2400" b="1" u="sng" dirty="0">
                <a:solidFill>
                  <a:schemeClr val="tx2"/>
                </a:solidFill>
                <a:latin typeface="Calibri" panose="020F0502020204030204" pitchFamily="34" charset="0"/>
              </a:rPr>
              <a:t>leverage</a:t>
            </a:r>
            <a:endParaRPr lang="en-US" sz="2400" b="1" dirty="0">
              <a:latin typeface="Calibri" panose="020F0502020204030204" pitchFamily="34" charset="0"/>
            </a:endParaRPr>
          </a:p>
          <a:p>
            <a:pPr marL="457200" indent="-457200" eaLnBrk="0" hangingPunct="0">
              <a:spcBef>
                <a:spcPct val="30000"/>
              </a:spcBef>
              <a:buClr>
                <a:schemeClr val="hlink"/>
              </a:buClr>
              <a:buSzPct val="120000"/>
              <a:buFont typeface="Monotype Sorts" charset="0"/>
              <a:buChar char="·"/>
            </a:pPr>
            <a:r>
              <a:rPr lang="en-US" sz="2400" b="1" dirty="0">
                <a:latin typeface="Calibri" panose="020F0502020204030204" pitchFamily="34" charset="0"/>
              </a:rPr>
              <a:t> </a:t>
            </a:r>
            <a:r>
              <a:rPr lang="en-US" sz="2000" b="1" dirty="0">
                <a:latin typeface="Calibri" panose="020F0502020204030204" pitchFamily="34" charset="0"/>
              </a:rPr>
              <a:t> </a:t>
            </a:r>
            <a:r>
              <a:rPr lang="en-US" sz="2400" b="1" dirty="0">
                <a:solidFill>
                  <a:schemeClr val="tx2"/>
                </a:solidFill>
                <a:latin typeface="Calibri" panose="020F0502020204030204" pitchFamily="34" charset="0"/>
              </a:rPr>
              <a:t>Trade  portfolios  at  </a:t>
            </a:r>
            <a:r>
              <a:rPr lang="en-US" sz="2400" b="1" u="sng" dirty="0">
                <a:solidFill>
                  <a:schemeClr val="tx2"/>
                </a:solidFill>
                <a:latin typeface="Calibri" panose="020F0502020204030204" pitchFamily="34" charset="0"/>
              </a:rPr>
              <a:t>very  low  commissions</a:t>
            </a:r>
            <a:r>
              <a:rPr lang="en-US" sz="2400" b="1" dirty="0">
                <a:latin typeface="Calibri" panose="020F0502020204030204" pitchFamily="34" charset="0"/>
              </a:rPr>
              <a:t>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for  100  S&amp;P 500  futures  contracts:  $1,250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for  $25 million  in  underlying  stock:  $50,000 (5¢/share)</a:t>
            </a:r>
          </a:p>
          <a:p>
            <a:pPr marL="457200" indent="-457200" eaLnBrk="0" hangingPunct="0">
              <a:spcBef>
                <a:spcPct val="30000"/>
              </a:spcBef>
              <a:buClr>
                <a:schemeClr val="hlink"/>
              </a:buClr>
              <a:buSzPct val="120000"/>
              <a:buFont typeface="Monotype Sorts" charset="0"/>
              <a:buChar char="¸"/>
            </a:pPr>
            <a:r>
              <a:rPr lang="en-US" sz="2400" b="1" dirty="0">
                <a:latin typeface="Calibri" panose="020F0502020204030204" pitchFamily="34" charset="0"/>
              </a:rPr>
              <a:t> </a:t>
            </a:r>
            <a:r>
              <a:rPr lang="en-US" sz="2000" b="1" dirty="0">
                <a:latin typeface="Calibri" panose="020F0502020204030204" pitchFamily="34" charset="0"/>
              </a:rPr>
              <a:t> </a:t>
            </a:r>
            <a:r>
              <a:rPr lang="en-US" sz="2400" b="1" dirty="0">
                <a:solidFill>
                  <a:schemeClr val="tx2"/>
                </a:solidFill>
                <a:latin typeface="Calibri" panose="020F0502020204030204" pitchFamily="34" charset="0"/>
              </a:rPr>
              <a:t>Trade  with  very  low  one-way  </a:t>
            </a:r>
            <a:r>
              <a:rPr lang="en-US" sz="2400" b="1" u="sng" dirty="0">
                <a:solidFill>
                  <a:schemeClr val="tx2"/>
                </a:solidFill>
                <a:latin typeface="Calibri" panose="020F0502020204030204" pitchFamily="34" charset="0"/>
              </a:rPr>
              <a:t>market-impact  costs</a:t>
            </a:r>
            <a:r>
              <a:rPr lang="en-US" sz="2400" b="1" dirty="0">
                <a:latin typeface="Calibri" panose="020F0502020204030204" pitchFamily="34" charset="0"/>
              </a:rPr>
              <a:t>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for  100  S&amp;P 500  futures  contracts:  $1,250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for  $25 million  in  underlying  stock:  $50,000</a:t>
            </a:r>
          </a:p>
          <a:p>
            <a:pPr marL="457200" indent="-457200" eaLnBrk="0" hangingPunct="0">
              <a:spcBef>
                <a:spcPct val="30000"/>
              </a:spcBef>
              <a:buClr>
                <a:schemeClr val="hlink"/>
              </a:buClr>
              <a:buSzPct val="120000"/>
              <a:buFont typeface="Monotype Sorts" charset="0"/>
              <a:buChar char="¹"/>
            </a:pPr>
            <a:r>
              <a:rPr lang="en-US" sz="2400" b="1" dirty="0">
                <a:latin typeface="Calibri" panose="020F0502020204030204" pitchFamily="34" charset="0"/>
              </a:rPr>
              <a:t>  </a:t>
            </a:r>
            <a:r>
              <a:rPr lang="en-US" sz="2400" b="1" dirty="0">
                <a:solidFill>
                  <a:schemeClr val="tx2"/>
                </a:solidFill>
                <a:latin typeface="Calibri" panose="020F0502020204030204" pitchFamily="34" charset="0"/>
              </a:rPr>
              <a:t>Trade  portfolios  with  very  low  </a:t>
            </a:r>
            <a:r>
              <a:rPr lang="en-US" sz="2400" b="1" u="sng" dirty="0">
                <a:solidFill>
                  <a:schemeClr val="tx2"/>
                </a:solidFill>
                <a:latin typeface="Calibri" panose="020F0502020204030204" pitchFamily="34" charset="0"/>
              </a:rPr>
              <a:t>execution  risk</a:t>
            </a:r>
            <a:endParaRPr lang="en-US" sz="2400" b="1" dirty="0">
              <a:latin typeface="Calibri" panose="020F0502020204030204" pitchFamily="34" charset="0"/>
            </a:endParaRPr>
          </a:p>
          <a:p>
            <a:pPr marL="457200" indent="-457200" eaLnBrk="0" hangingPunct="0">
              <a:spcBef>
                <a:spcPct val="30000"/>
              </a:spcBef>
              <a:buClr>
                <a:schemeClr val="hlink"/>
              </a:buClr>
              <a:buSzPct val="120000"/>
              <a:buFont typeface="Monotype Sorts" charset="0"/>
              <a:buChar char="º"/>
            </a:pPr>
            <a:r>
              <a:rPr lang="en-US" sz="2400" b="1" dirty="0">
                <a:latin typeface="Calibri" panose="020F0502020204030204" pitchFamily="34" charset="0"/>
              </a:rPr>
              <a:t> </a:t>
            </a:r>
            <a:r>
              <a:rPr lang="en-US" sz="2000" b="1" dirty="0">
                <a:latin typeface="Calibri" panose="020F0502020204030204" pitchFamily="34" charset="0"/>
              </a:rPr>
              <a:t> </a:t>
            </a:r>
            <a:r>
              <a:rPr lang="en-US" sz="2400" b="1" dirty="0">
                <a:solidFill>
                  <a:schemeClr val="tx2"/>
                </a:solidFill>
                <a:latin typeface="Calibri" panose="020F0502020204030204" pitchFamily="34" charset="0"/>
              </a:rPr>
              <a:t>Take  </a:t>
            </a:r>
            <a:r>
              <a:rPr lang="en-US" sz="2400" b="1" u="sng" dirty="0">
                <a:solidFill>
                  <a:schemeClr val="tx2"/>
                </a:solidFill>
                <a:latin typeface="Calibri" panose="020F0502020204030204" pitchFamily="34" charset="0"/>
              </a:rPr>
              <a:t>short  positions</a:t>
            </a:r>
            <a:r>
              <a:rPr lang="en-US" sz="2400" b="1" dirty="0">
                <a:solidFill>
                  <a:schemeClr val="tx2"/>
                </a:solidFill>
                <a:latin typeface="Calibri" panose="020F0502020204030204" pitchFamily="34" charset="0"/>
              </a:rPr>
              <a:t>  cheaply</a:t>
            </a:r>
            <a:r>
              <a:rPr lang="en-US" sz="2400" b="1" dirty="0">
                <a:latin typeface="Calibri" panose="020F0502020204030204" pitchFamily="34" charset="0"/>
              </a:rPr>
              <a:t>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no  explicit  loss  of  interest  on  short  sale  proceeds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exemption  from  (former) short-sale  up-tick  rule			</a:t>
            </a:r>
          </a:p>
          <a:p>
            <a:pPr lvl="1" eaLnBrk="0" hangingPunct="0">
              <a:spcBef>
                <a:spcPct val="30000"/>
              </a:spcBef>
              <a:buClr>
                <a:schemeClr val="hlink"/>
              </a:buClr>
              <a:buSzPct val="120000"/>
            </a:pPr>
            <a:r>
              <a:rPr lang="en-US" sz="2400" b="1" dirty="0">
                <a:latin typeface="Calibri" panose="020F0502020204030204" pitchFamily="34" charset="0"/>
              </a:rPr>
              <a:t>–</a:t>
            </a:r>
            <a:r>
              <a:rPr lang="en-US" sz="2000" dirty="0">
                <a:latin typeface="Calibri" panose="020F0502020204030204" pitchFamily="34" charset="0"/>
              </a:rPr>
              <a:t> for  cash  settled  futures, no  risk  of  a  short  squeeze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243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0" end="0"/>
                                            </p:txEl>
                                          </p:spTgt>
                                        </p:tgtEl>
                                        <p:attrNameLst>
                                          <p:attrName>ppt_c</p:attrName>
                                        </p:attrNameLst>
                                      </p:cBhvr>
                                      <p:to>
                                        <a:srgbClr val="808080"/>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243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1" end="1"/>
                                            </p:txEl>
                                          </p:spTgt>
                                        </p:tgtEl>
                                        <p:attrNameLst>
                                          <p:attrName>ppt_c</p:attrName>
                                        </p:attrNameLst>
                                      </p:cBhvr>
                                      <p:to>
                                        <a:srgbClr val="808080"/>
                                      </p:to>
                                    </p:animClr>
                                  </p:subTnLst>
                                </p:cTn>
                              </p:par>
                              <p:par>
                                <p:cTn id="11" presetID="1" presetClass="entr" presetSubtype="0" fill="hold" grpId="0" nodeType="withEffect">
                                  <p:stCondLst>
                                    <p:cond delay="0"/>
                                  </p:stCondLst>
                                  <p:childTnLst>
                                    <p:set>
                                      <p:cBhvr>
                                        <p:cTn id="12" dur="1" fill="hold">
                                          <p:stCondLst>
                                            <p:cond delay="499"/>
                                          </p:stCondLst>
                                        </p:cTn>
                                        <p:tgtEl>
                                          <p:spTgt spid="40243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2" end="2"/>
                                            </p:txEl>
                                          </p:spTgt>
                                        </p:tgtEl>
                                        <p:attrNameLst>
                                          <p:attrName>ppt_c</p:attrName>
                                        </p:attrNameLst>
                                      </p:cBhvr>
                                      <p:to>
                                        <a:srgbClr val="808080"/>
                                      </p:to>
                                    </p:animClr>
                                  </p:subTnLst>
                                </p:cTn>
                              </p:par>
                              <p:par>
                                <p:cTn id="13" presetID="1" presetClass="entr" presetSubtype="0" fill="hold" grpId="0" nodeType="withEffect">
                                  <p:stCondLst>
                                    <p:cond delay="0"/>
                                  </p:stCondLst>
                                  <p:childTnLst>
                                    <p:set>
                                      <p:cBhvr>
                                        <p:cTn id="14" dur="1" fill="hold">
                                          <p:stCondLst>
                                            <p:cond delay="499"/>
                                          </p:stCondLst>
                                        </p:cTn>
                                        <p:tgtEl>
                                          <p:spTgt spid="40243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3" end="3"/>
                                            </p:txEl>
                                          </p:spTgt>
                                        </p:tgtEl>
                                        <p:attrNameLst>
                                          <p:attrName>ppt_c</p:attrName>
                                        </p:attrNameLst>
                                      </p:cBhvr>
                                      <p:to>
                                        <a:srgbClr val="808080"/>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243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4" end="4"/>
                                            </p:txEl>
                                          </p:spTgt>
                                        </p:tgtEl>
                                        <p:attrNameLst>
                                          <p:attrName>ppt_c</p:attrName>
                                        </p:attrNameLst>
                                      </p:cBhvr>
                                      <p:to>
                                        <a:srgbClr val="808080"/>
                                      </p:to>
                                    </p:animClr>
                                  </p:subTnLst>
                                </p:cTn>
                              </p:par>
                              <p:par>
                                <p:cTn id="19" presetID="1" presetClass="entr" presetSubtype="0" fill="hold" grpId="0" nodeType="withEffect">
                                  <p:stCondLst>
                                    <p:cond delay="0"/>
                                  </p:stCondLst>
                                  <p:childTnLst>
                                    <p:set>
                                      <p:cBhvr>
                                        <p:cTn id="20" dur="1" fill="hold">
                                          <p:stCondLst>
                                            <p:cond delay="499"/>
                                          </p:stCondLst>
                                        </p:cTn>
                                        <p:tgtEl>
                                          <p:spTgt spid="402435">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5" end="5"/>
                                            </p:txEl>
                                          </p:spTgt>
                                        </p:tgtEl>
                                        <p:attrNameLst>
                                          <p:attrName>ppt_c</p:attrName>
                                        </p:attrNameLst>
                                      </p:cBhvr>
                                      <p:to>
                                        <a:srgbClr val="808080"/>
                                      </p:to>
                                    </p:animClr>
                                  </p:subTnLst>
                                </p:cTn>
                              </p:par>
                              <p:par>
                                <p:cTn id="21" presetID="1" presetClass="entr" presetSubtype="0" fill="hold" grpId="0" nodeType="withEffect">
                                  <p:stCondLst>
                                    <p:cond delay="0"/>
                                  </p:stCondLst>
                                  <p:childTnLst>
                                    <p:set>
                                      <p:cBhvr>
                                        <p:cTn id="22" dur="1" fill="hold">
                                          <p:stCondLst>
                                            <p:cond delay="499"/>
                                          </p:stCondLst>
                                        </p:cTn>
                                        <p:tgtEl>
                                          <p:spTgt spid="402435">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6" end="6"/>
                                            </p:txEl>
                                          </p:spTgt>
                                        </p:tgtEl>
                                        <p:attrNameLst>
                                          <p:attrName>ppt_c</p:attrName>
                                        </p:attrNameLst>
                                      </p:cBhvr>
                                      <p:to>
                                        <a:srgbClr val="808080"/>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2435">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7" end="7"/>
                                            </p:txEl>
                                          </p:spTgt>
                                        </p:tgtEl>
                                        <p:attrNameLst>
                                          <p:attrName>ppt_c</p:attrName>
                                        </p:attrNameLst>
                                      </p:cBhvr>
                                      <p:to>
                                        <a:srgbClr val="808080"/>
                                      </p:to>
                                    </p:animClr>
                                  </p:sub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02435">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8" end="8"/>
                                            </p:txEl>
                                          </p:spTgt>
                                        </p:tgtEl>
                                        <p:attrNameLst>
                                          <p:attrName>ppt_c</p:attrName>
                                        </p:attrNameLst>
                                      </p:cBhvr>
                                      <p:to>
                                        <a:srgbClr val="808080"/>
                                      </p:to>
                                    </p:animClr>
                                  </p:subTnLst>
                                </p:cTn>
                              </p:par>
                              <p:par>
                                <p:cTn id="31" presetID="1" presetClass="entr" presetSubtype="0" fill="hold" grpId="0" nodeType="withEffect">
                                  <p:stCondLst>
                                    <p:cond delay="0"/>
                                  </p:stCondLst>
                                  <p:childTnLst>
                                    <p:set>
                                      <p:cBhvr>
                                        <p:cTn id="32" dur="1" fill="hold">
                                          <p:stCondLst>
                                            <p:cond delay="499"/>
                                          </p:stCondLst>
                                        </p:cTn>
                                        <p:tgtEl>
                                          <p:spTgt spid="402435">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9" end="9"/>
                                            </p:txEl>
                                          </p:spTgt>
                                        </p:tgtEl>
                                        <p:attrNameLst>
                                          <p:attrName>ppt_c</p:attrName>
                                        </p:attrNameLst>
                                      </p:cBhvr>
                                      <p:to>
                                        <a:srgbClr val="808080"/>
                                      </p:to>
                                    </p:animClr>
                                  </p:subTnLst>
                                </p:cTn>
                              </p:par>
                              <p:par>
                                <p:cTn id="33" presetID="1" presetClass="entr" presetSubtype="0" fill="hold" grpId="0" nodeType="withEffect">
                                  <p:stCondLst>
                                    <p:cond delay="0"/>
                                  </p:stCondLst>
                                  <p:childTnLst>
                                    <p:set>
                                      <p:cBhvr>
                                        <p:cTn id="34" dur="1" fill="hold">
                                          <p:stCondLst>
                                            <p:cond delay="499"/>
                                          </p:stCondLst>
                                        </p:cTn>
                                        <p:tgtEl>
                                          <p:spTgt spid="402435">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10" end="10"/>
                                            </p:txEl>
                                          </p:spTgt>
                                        </p:tgtEl>
                                        <p:attrNameLst>
                                          <p:attrName>ppt_c</p:attrName>
                                        </p:attrNameLst>
                                      </p:cBhvr>
                                      <p:to>
                                        <a:srgbClr val="808080"/>
                                      </p:to>
                                    </p:animClr>
                                  </p:subTnLst>
                                </p:cTn>
                              </p:par>
                              <p:par>
                                <p:cTn id="35" presetID="1" presetClass="entr" presetSubtype="0" fill="hold" grpId="0" nodeType="withEffect">
                                  <p:stCondLst>
                                    <p:cond delay="0"/>
                                  </p:stCondLst>
                                  <p:childTnLst>
                                    <p:set>
                                      <p:cBhvr>
                                        <p:cTn id="36" dur="1" fill="hold">
                                          <p:stCondLst>
                                            <p:cond delay="499"/>
                                          </p:stCondLst>
                                        </p:cTn>
                                        <p:tgtEl>
                                          <p:spTgt spid="402435">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402435">
                                            <p:txEl>
                                              <p:pRg st="11" end="11"/>
                                            </p:txEl>
                                          </p:spTgt>
                                        </p:tgtEl>
                                        <p:attrNameLst>
                                          <p:attrName>ppt_c</p:attrName>
                                        </p:attrNameLst>
                                      </p:cBhvr>
                                      <p:to>
                                        <a:srgbClr val="80808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5"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eaLnBrk="0" hangingPunct="0">
              <a:spcBef>
                <a:spcPct val="50000"/>
              </a:spcBef>
              <a:buClr>
                <a:schemeClr val="tx1"/>
              </a:buClr>
              <a:buSzPct val="120000"/>
              <a:buFont typeface="Arial" charset="0"/>
              <a:buChar char="•"/>
            </a:pPr>
            <a:r>
              <a:rPr lang="en-US" dirty="0"/>
              <a:t> </a:t>
            </a:r>
            <a:r>
              <a:rPr lang="en-US" b="1" dirty="0">
                <a:latin typeface="Calibri" panose="020F0502020204030204" pitchFamily="34" charset="0"/>
              </a:rPr>
              <a:t> Basis risk</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a:t>
            </a:r>
            <a:r>
              <a:rPr lang="en-US" b="1" dirty="0">
                <a:solidFill>
                  <a:schemeClr val="tx2"/>
                </a:solidFill>
                <a:latin typeface="Calibri" panose="020F0502020204030204" pitchFamily="34" charset="0"/>
              </a:rPr>
              <a:t>Forced rollover</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Cross-hedge risk   </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a:t>
            </a:r>
            <a:r>
              <a:rPr lang="en-US" b="1" dirty="0">
                <a:solidFill>
                  <a:schemeClr val="tx2"/>
                </a:solidFill>
                <a:latin typeface="Calibri" panose="020F0502020204030204" pitchFamily="34" charset="0"/>
              </a:rPr>
              <a:t>Large minimum exposure (for small investors)</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a:t>
            </a:r>
            <a:r>
              <a:rPr lang="ja-JP" altLang="en-US" b="1" dirty="0">
                <a:latin typeface="Calibri" panose="020F0502020204030204" pitchFamily="34" charset="0"/>
              </a:rPr>
              <a:t>“</a:t>
            </a:r>
            <a:r>
              <a:rPr lang="en-US" altLang="ja-JP" b="1" dirty="0">
                <a:latin typeface="Calibri" panose="020F0502020204030204" pitchFamily="34" charset="0"/>
              </a:rPr>
              <a:t>Unrealized</a:t>
            </a:r>
            <a:r>
              <a:rPr lang="ja-JP" altLang="en-US" b="1" dirty="0">
                <a:latin typeface="Calibri" panose="020F0502020204030204" pitchFamily="34" charset="0"/>
              </a:rPr>
              <a:t>”</a:t>
            </a:r>
            <a:r>
              <a:rPr lang="en-US" altLang="ja-JP" b="1" dirty="0">
                <a:latin typeface="Calibri" panose="020F0502020204030204" pitchFamily="34" charset="0"/>
              </a:rPr>
              <a:t> gains taxed (for private investors)</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a:t>
            </a:r>
            <a:r>
              <a:rPr lang="en-US" b="1" dirty="0">
                <a:solidFill>
                  <a:schemeClr val="tx2"/>
                </a:solidFill>
                <a:latin typeface="Calibri" panose="020F0502020204030204" pitchFamily="34" charset="0"/>
              </a:rPr>
              <a:t>Unpleasant marking-to-the-market surprises</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Potential losses from asset price manipulation</a:t>
            </a:r>
          </a:p>
          <a:p>
            <a:pPr marL="342900" indent="-342900" eaLnBrk="0" hangingPunct="0">
              <a:spcBef>
                <a:spcPct val="50000"/>
              </a:spcBef>
              <a:buClr>
                <a:schemeClr val="tx1"/>
              </a:buClr>
              <a:buSzPct val="120000"/>
              <a:buFont typeface="Arial" charset="0"/>
              <a:buChar char="•"/>
            </a:pPr>
            <a:r>
              <a:rPr lang="en-US" b="1" dirty="0">
                <a:latin typeface="Calibri" panose="020F0502020204030204" pitchFamily="34" charset="0"/>
              </a:rPr>
              <a:t>  </a:t>
            </a:r>
            <a:r>
              <a:rPr lang="en-US" b="1" dirty="0">
                <a:solidFill>
                  <a:schemeClr val="tx2"/>
                </a:solidFill>
                <a:latin typeface="Calibri" panose="020F0502020204030204" pitchFamily="34" charset="0"/>
              </a:rPr>
              <a:t>Lack of full collateralization</a:t>
            </a:r>
            <a:endParaRPr lang="en-US" dirty="0"/>
          </a:p>
        </p:txBody>
      </p:sp>
      <p:sp>
        <p:nvSpPr>
          <p:cNvPr id="44036"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Why Use Futures?   Disadvantages </a:t>
            </a:r>
          </a:p>
        </p:txBody>
      </p:sp>
      <p:sp>
        <p:nvSpPr>
          <p:cNvPr id="44035"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318B25-118F-BB4E-888F-4D89E1F38DA7}" type="slidenum">
              <a:rPr lang="en-US">
                <a:latin typeface="Calibri" panose="020F0502020204030204" pitchFamily="34" charset="0"/>
              </a:rPr>
              <a:pPr eaLnBrk="1" hangingPunct="1"/>
              <a:t>42</a:t>
            </a:fld>
            <a:endParaRPr lang="en-US" dirty="0">
              <a:latin typeface="Calibri" panose="020F0502020204030204" pitchFamily="34" charset="0"/>
            </a:endParaRPr>
          </a:p>
        </p:txBody>
      </p:sp>
      <p:sp>
        <p:nvSpPr>
          <p:cNvPr id="44034"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4038" name="AutoShape 5"/>
          <p:cNvSpPr>
            <a:spLocks/>
          </p:cNvSpPr>
          <p:nvPr/>
        </p:nvSpPr>
        <p:spPr bwMode="auto">
          <a:xfrm>
            <a:off x="2743200" y="711861"/>
            <a:ext cx="533400" cy="914400"/>
          </a:xfrm>
          <a:prstGeom prst="rightBrace">
            <a:avLst>
              <a:gd name="adj1" fmla="val 14286"/>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Standard Swaps: Definitions</a:t>
            </a:r>
          </a:p>
        </p:txBody>
      </p:sp>
      <p:sp>
        <p:nvSpPr>
          <p:cNvPr id="45059"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146BBB1-271B-C743-91EF-D964D5A8EB6E}" type="slidenum">
              <a:rPr lang="en-US">
                <a:latin typeface="Calibri" panose="020F0502020204030204" pitchFamily="34" charset="0"/>
              </a:rPr>
              <a:pPr eaLnBrk="1" hangingPunct="1"/>
              <a:t>43</a:t>
            </a:fld>
            <a:endParaRPr lang="en-US" dirty="0">
              <a:latin typeface="Calibri" panose="020F0502020204030204" pitchFamily="34" charset="0"/>
            </a:endParaRPr>
          </a:p>
        </p:txBody>
      </p:sp>
      <p:sp>
        <p:nvSpPr>
          <p:cNvPr id="45058"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5061" name="Rectangle 3"/>
          <p:cNvSpPr>
            <a:spLocks noChangeArrowheads="1"/>
          </p:cNvSpPr>
          <p:nvPr/>
        </p:nvSpPr>
        <p:spPr bwMode="auto">
          <a:xfrm>
            <a:off x="155448" y="681009"/>
            <a:ext cx="8915400" cy="20011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algn="just" defTabSz="341313" eaLnBrk="0" hangingPunct="0">
              <a:spcBef>
                <a:spcPct val="50000"/>
              </a:spcBef>
            </a:pPr>
            <a:r>
              <a:rPr lang="en-US" sz="2000" b="1" dirty="0">
                <a:latin typeface="Calibri" panose="020F0502020204030204" pitchFamily="34" charset="0"/>
              </a:rPr>
              <a:t>A standard </a:t>
            </a:r>
            <a:r>
              <a:rPr lang="en-US" sz="2000" b="1" u="sng" dirty="0">
                <a:solidFill>
                  <a:schemeClr val="tx2"/>
                </a:solidFill>
                <a:latin typeface="Calibri" panose="020F0502020204030204" pitchFamily="34" charset="0"/>
              </a:rPr>
              <a:t>swap</a:t>
            </a:r>
            <a:r>
              <a:rPr lang="en-US" sz="2000" b="1" dirty="0">
                <a:latin typeface="Calibri" panose="020F0502020204030204" pitchFamily="34" charset="0"/>
              </a:rPr>
              <a:t> is  an agreement  between two counterparties in which the </a:t>
            </a:r>
            <a:r>
              <a:rPr lang="en-US" sz="2000" b="1" dirty="0">
                <a:solidFill>
                  <a:srgbClr val="FF0876"/>
                </a:solidFill>
                <a:latin typeface="Calibri" panose="020F0502020204030204" pitchFamily="34" charset="0"/>
              </a:rPr>
              <a:t>cash flows</a:t>
            </a:r>
            <a:r>
              <a:rPr lang="en-US" sz="2000" b="1" dirty="0">
                <a:latin typeface="Calibri" panose="020F0502020204030204" pitchFamily="34" charset="0"/>
              </a:rPr>
              <a:t> from two assets are exchanged as they are received for a fixed time period, with the terms initially set so that its present  value  is  zero. </a:t>
            </a:r>
          </a:p>
          <a:p>
            <a:pPr algn="just" defTabSz="341313" eaLnBrk="0" hangingPunct="0">
              <a:spcBef>
                <a:spcPct val="20000"/>
              </a:spcBef>
            </a:pPr>
            <a:r>
              <a:rPr lang="en-US" sz="2000" b="1" dirty="0">
                <a:latin typeface="Calibri" panose="020F0502020204030204" pitchFamily="34" charset="0"/>
              </a:rPr>
              <a:t>A plain-vanilla interest rate swap exchanges the cash flows from a floating-rate bond for the cash flows from a fixed-rate bond with the same principal (</a:t>
            </a:r>
            <a:r>
              <a:rPr lang="ja-JP" altLang="en-US" sz="2000" b="1" dirty="0">
                <a:latin typeface="Calibri" panose="020F0502020204030204" pitchFamily="34" charset="0"/>
              </a:rPr>
              <a:t>“</a:t>
            </a:r>
            <a:r>
              <a:rPr lang="en-US" altLang="ja-JP" sz="2000" b="1" dirty="0">
                <a:solidFill>
                  <a:schemeClr val="tx2"/>
                </a:solidFill>
                <a:latin typeface="Calibri" panose="020F0502020204030204" pitchFamily="34" charset="0"/>
              </a:rPr>
              <a:t>notional principal</a:t>
            </a:r>
            <a:r>
              <a:rPr lang="ja-JP" altLang="en-US" sz="2000" b="1" dirty="0">
                <a:latin typeface="Calibri" panose="020F0502020204030204" pitchFamily="34" charset="0"/>
              </a:rPr>
              <a:t>”</a:t>
            </a:r>
            <a:r>
              <a:rPr lang="en-US" altLang="ja-JP" sz="2000" b="1" dirty="0">
                <a:latin typeface="Calibri" panose="020F0502020204030204" pitchFamily="34" charset="0"/>
              </a:rPr>
              <a:t>).		</a:t>
            </a:r>
            <a:endParaRPr lang="en-US" sz="2000" dirty="0">
              <a:latin typeface="Calibri" panose="020F0502020204030204" pitchFamily="34" charset="0"/>
            </a:endParaRPr>
          </a:p>
        </p:txBody>
      </p:sp>
      <p:sp>
        <p:nvSpPr>
          <p:cNvPr id="406532" name="Text Box 4" descr="Water droplets"/>
          <p:cNvSpPr txBox="1">
            <a:spLocks noChangeArrowheads="1"/>
          </p:cNvSpPr>
          <p:nvPr/>
        </p:nvSpPr>
        <p:spPr bwMode="auto">
          <a:xfrm>
            <a:off x="685800" y="5105400"/>
            <a:ext cx="7604125" cy="854075"/>
          </a:xfrm>
          <a:prstGeom prst="rect">
            <a:avLst/>
          </a:prstGeom>
          <a:blipFill dpi="0" rotWithShape="0">
            <a:blip r:embed="rId4"/>
            <a:srcRect/>
            <a:tile tx="0" ty="0" sx="100000" sy="100000" flip="none" algn="tl"/>
          </a:blipFill>
          <a:ln w="12700">
            <a:solidFill>
              <a:schemeClr val="tx1"/>
            </a:solidFill>
            <a:miter lim="800000"/>
            <a:headEnd type="none" w="sm" len="sm"/>
            <a:tailEnd type="none" w="sm" len="sm"/>
          </a:ln>
          <a:effectLst>
            <a:outerShdw blurRad="63500" dist="107763" dir="2700000" algn="ctr" rotWithShape="0">
              <a:schemeClr val="bg2">
                <a:alpha val="74997"/>
              </a:schemeClr>
            </a:outerShdw>
          </a:effec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20000"/>
              </a:spcBef>
              <a:defRPr/>
            </a:pPr>
            <a:r>
              <a:rPr lang="en-US" b="1" dirty="0" err="1">
                <a:latin typeface="Calibri" panose="020F0502020204030204" pitchFamily="34" charset="0"/>
              </a:rPr>
              <a:t>payoff</a:t>
            </a:r>
            <a:r>
              <a:rPr lang="en-US" b="1" baseline="-25000" dirty="0" err="1">
                <a:latin typeface="Calibri" panose="020F0502020204030204" pitchFamily="34" charset="0"/>
              </a:rPr>
              <a:t>t</a:t>
            </a:r>
            <a:r>
              <a:rPr lang="en-US" b="1" dirty="0">
                <a:latin typeface="Calibri" panose="020F0502020204030204" pitchFamily="34" charset="0"/>
              </a:rPr>
              <a:t>  =  X[y - r</a:t>
            </a:r>
            <a:r>
              <a:rPr lang="en-US" b="1" baseline="-25000" dirty="0">
                <a:latin typeface="Calibri" panose="020F0502020204030204" pitchFamily="34" charset="0"/>
              </a:rPr>
              <a:t>t-1</a:t>
            </a:r>
            <a:r>
              <a:rPr lang="en-US" b="1" dirty="0">
                <a:latin typeface="Calibri" panose="020F0502020204030204" pitchFamily="34" charset="0"/>
              </a:rPr>
              <a:t>(t)]  at each time  t = 1, 2, . . ., T</a:t>
            </a:r>
          </a:p>
          <a:p>
            <a:pPr algn="ctr">
              <a:spcBef>
                <a:spcPct val="5000"/>
              </a:spcBef>
              <a:defRPr/>
            </a:pPr>
            <a:r>
              <a:rPr lang="en-US" b="1" dirty="0">
                <a:latin typeface="Calibri" panose="020F0502020204030204" pitchFamily="34" charset="0"/>
              </a:rPr>
              <a:t>with  y  set at origination  so that  PV</a:t>
            </a:r>
            <a:r>
              <a:rPr lang="en-US" b="1" baseline="-25000" dirty="0">
                <a:latin typeface="Calibri" panose="020F0502020204030204" pitchFamily="34" charset="0"/>
              </a:rPr>
              <a:t>0</a:t>
            </a:r>
            <a:r>
              <a:rPr lang="en-US" b="1" dirty="0">
                <a:latin typeface="Calibri" panose="020F0502020204030204" pitchFamily="34" charset="0"/>
              </a:rPr>
              <a:t>(</a:t>
            </a:r>
            <a:r>
              <a:rPr lang="en-US" b="1" dirty="0" err="1">
                <a:latin typeface="Symbol" charset="0"/>
              </a:rPr>
              <a:t>S</a:t>
            </a:r>
            <a:r>
              <a:rPr lang="en-US" b="1" baseline="-25000" dirty="0" err="1">
                <a:latin typeface="Calibri" panose="020F0502020204030204" pitchFamily="34" charset="0"/>
              </a:rPr>
              <a:t>t</a:t>
            </a:r>
            <a:r>
              <a:rPr lang="en-US" b="1" dirty="0" err="1">
                <a:latin typeface="Calibri" panose="020F0502020204030204" pitchFamily="34" charset="0"/>
              </a:rPr>
              <a:t>payoff</a:t>
            </a:r>
            <a:r>
              <a:rPr lang="en-US" b="1" baseline="-25000" dirty="0" err="1">
                <a:latin typeface="Calibri" panose="020F0502020204030204" pitchFamily="34" charset="0"/>
              </a:rPr>
              <a:t>t</a:t>
            </a:r>
            <a:r>
              <a:rPr lang="en-US" b="1" dirty="0">
                <a:latin typeface="Calibri" panose="020F0502020204030204" pitchFamily="34" charset="0"/>
              </a:rPr>
              <a:t>) = 0</a:t>
            </a:r>
            <a:endParaRPr lang="en-US" sz="1200" b="1" dirty="0">
              <a:solidFill>
                <a:srgbClr val="F39FD1"/>
              </a:solidFill>
              <a:latin typeface="Times New Roman" charset="0"/>
            </a:endParaRPr>
          </a:p>
        </p:txBody>
      </p:sp>
      <p:sp>
        <p:nvSpPr>
          <p:cNvPr id="406533" name="Text Box 5"/>
          <p:cNvSpPr txBox="1">
            <a:spLocks noChangeArrowheads="1"/>
          </p:cNvSpPr>
          <p:nvPr/>
        </p:nvSpPr>
        <p:spPr bwMode="auto">
          <a:xfrm>
            <a:off x="594868" y="2956147"/>
            <a:ext cx="80264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30000"/>
              </a:spcBef>
            </a:pPr>
            <a:r>
              <a:rPr lang="en-US" sz="2000" b="1" dirty="0">
                <a:latin typeface="Calibri" panose="020F0502020204030204" pitchFamily="34" charset="0"/>
              </a:rPr>
              <a:t>      X	</a:t>
            </a:r>
            <a:r>
              <a:rPr lang="en-US" sz="2000" dirty="0">
                <a:latin typeface="Symbol" charset="0"/>
              </a:rPr>
              <a:t>º</a:t>
            </a:r>
            <a:r>
              <a:rPr lang="en-US" sz="2000" dirty="0">
                <a:latin typeface="Calibri" panose="020F0502020204030204" pitchFamily="34" charset="0"/>
              </a:rPr>
              <a:t>   notional principal</a:t>
            </a:r>
            <a:r>
              <a:rPr lang="en-US" sz="2000" b="1" dirty="0">
                <a:latin typeface="Calibri" panose="020F0502020204030204" pitchFamily="34" charset="0"/>
              </a:rPr>
              <a:t>	</a:t>
            </a:r>
          </a:p>
          <a:p>
            <a:pPr>
              <a:spcBef>
                <a:spcPct val="10000"/>
              </a:spcBef>
            </a:pPr>
            <a:r>
              <a:rPr lang="en-US" sz="2000" b="1" dirty="0">
                <a:latin typeface="Calibri" panose="020F0502020204030204" pitchFamily="34" charset="0"/>
              </a:rPr>
              <a:t>      T	</a:t>
            </a:r>
            <a:r>
              <a:rPr lang="en-US" sz="2000" dirty="0">
                <a:latin typeface="Symbol" charset="0"/>
              </a:rPr>
              <a:t>º</a:t>
            </a:r>
            <a:r>
              <a:rPr lang="en-US" sz="2000" dirty="0">
                <a:latin typeface="Calibri" panose="020F0502020204030204" pitchFamily="34" charset="0"/>
              </a:rPr>
              <a:t>   maturity of  swap</a:t>
            </a:r>
          </a:p>
          <a:p>
            <a:pPr>
              <a:spcBef>
                <a:spcPct val="10000"/>
              </a:spcBef>
            </a:pPr>
            <a:r>
              <a:rPr lang="en-US" sz="2000" b="1" dirty="0">
                <a:latin typeface="Calibri" panose="020F0502020204030204" pitchFamily="34" charset="0"/>
              </a:rPr>
              <a:t>   r</a:t>
            </a:r>
            <a:r>
              <a:rPr lang="en-US" sz="2000" b="1" baseline="-25000" dirty="0">
                <a:latin typeface="Calibri" panose="020F0502020204030204" pitchFamily="34" charset="0"/>
              </a:rPr>
              <a:t>0</a:t>
            </a:r>
            <a:r>
              <a:rPr lang="en-US" sz="2000" b="1" dirty="0">
                <a:latin typeface="Calibri" panose="020F0502020204030204" pitchFamily="34" charset="0"/>
              </a:rPr>
              <a:t>(1)	</a:t>
            </a:r>
            <a:r>
              <a:rPr lang="en-US" sz="2000" dirty="0">
                <a:latin typeface="Symbol" charset="0"/>
              </a:rPr>
              <a:t>º</a:t>
            </a:r>
            <a:r>
              <a:rPr lang="en-US" sz="2000" dirty="0">
                <a:latin typeface="Calibri" panose="020F0502020204030204" pitchFamily="34" charset="0"/>
              </a:rPr>
              <a:t>   current one-period spot return</a:t>
            </a:r>
          </a:p>
          <a:p>
            <a:pPr>
              <a:spcBef>
                <a:spcPct val="10000"/>
              </a:spcBef>
            </a:pPr>
            <a:r>
              <a:rPr lang="en-US" sz="2000" b="1" dirty="0">
                <a:latin typeface="Calibri" panose="020F0502020204030204" pitchFamily="34" charset="0"/>
              </a:rPr>
              <a:t>   r</a:t>
            </a:r>
            <a:r>
              <a:rPr lang="en-US" sz="2000" b="1" baseline="-25000" dirty="0">
                <a:latin typeface="Calibri" panose="020F0502020204030204" pitchFamily="34" charset="0"/>
              </a:rPr>
              <a:t>t-1</a:t>
            </a:r>
            <a:r>
              <a:rPr lang="en-US" sz="2000" b="1" dirty="0">
                <a:latin typeface="Calibri" panose="020F0502020204030204" pitchFamily="34" charset="0"/>
              </a:rPr>
              <a:t>(t)	</a:t>
            </a:r>
            <a:r>
              <a:rPr lang="en-US" sz="2000" dirty="0">
                <a:latin typeface="Symbol" charset="0"/>
              </a:rPr>
              <a:t>º</a:t>
            </a:r>
            <a:r>
              <a:rPr lang="en-US" sz="2000" dirty="0">
                <a:latin typeface="Calibri" panose="020F0502020204030204" pitchFamily="34" charset="0"/>
              </a:rPr>
              <a:t>   future one-period spot returns for times  t = 2, 3, . . ., T</a:t>
            </a:r>
          </a:p>
          <a:p>
            <a:pPr>
              <a:spcBef>
                <a:spcPct val="10000"/>
              </a:spcBef>
            </a:pPr>
            <a:r>
              <a:rPr lang="en-US" sz="2000" b="1" dirty="0">
                <a:latin typeface="Calibri" panose="020F0502020204030204" pitchFamily="34" charset="0"/>
              </a:rPr>
              <a:t>    y	</a:t>
            </a:r>
            <a:r>
              <a:rPr lang="en-US" sz="2000" dirty="0">
                <a:latin typeface="Symbol" charset="0"/>
              </a:rPr>
              <a:t>º</a:t>
            </a:r>
            <a:r>
              <a:rPr lang="en-US" sz="2000" dirty="0">
                <a:latin typeface="Calibri" panose="020F0502020204030204" pitchFamily="34" charset="0"/>
              </a:rPr>
              <a:t>   </a:t>
            </a:r>
            <a:r>
              <a:rPr lang="ja-JP" altLang="en-US" sz="2000" dirty="0">
                <a:latin typeface="Calibri" panose="020F0502020204030204" pitchFamily="34" charset="0"/>
              </a:rPr>
              <a:t>“</a:t>
            </a:r>
            <a:r>
              <a:rPr lang="en-US" altLang="ja-JP" sz="2000" dirty="0">
                <a:latin typeface="Calibri" panose="020F0502020204030204" pitchFamily="34" charset="0"/>
              </a:rPr>
              <a:t>swap rate</a:t>
            </a:r>
            <a:r>
              <a:rPr lang="ja-JP" altLang="en-US" sz="2000" dirty="0">
                <a:latin typeface="Calibri" panose="020F0502020204030204" pitchFamily="34" charset="0"/>
              </a:rPr>
              <a:t>”</a:t>
            </a:r>
            <a:r>
              <a:rPr lang="en-US" altLang="ja-JP" sz="2000" dirty="0">
                <a:latin typeface="Calibri" panose="020F0502020204030204" pitchFamily="34" charset="0"/>
              </a:rPr>
              <a:t> (sets PV</a:t>
            </a:r>
            <a:r>
              <a:rPr lang="en-US" altLang="ja-JP" sz="2000" baseline="-25000" dirty="0">
                <a:latin typeface="Calibri" panose="020F0502020204030204" pitchFamily="34" charset="0"/>
              </a:rPr>
              <a:t>0</a:t>
            </a:r>
            <a:r>
              <a:rPr lang="en-US" altLang="ja-JP" sz="2000" dirty="0">
                <a:latin typeface="Calibri" panose="020F0502020204030204" pitchFamily="34" charset="0"/>
              </a:rPr>
              <a:t>(swap payoff) = 0)</a:t>
            </a:r>
            <a:endParaRPr lang="en-US" sz="1200" b="1" dirty="0">
              <a:solidFill>
                <a:srgbClr val="F39FD1"/>
              </a:solidFill>
              <a:latin typeface="Times New Roman"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653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65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653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653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653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06532"/>
                                        </p:tgtEl>
                                        <p:attrNameLst>
                                          <p:attrName>style.visibility</p:attrName>
                                        </p:attrNameLst>
                                      </p:cBhvr>
                                      <p:to>
                                        <p:strVal val="visible"/>
                                      </p:to>
                                    </p:set>
                                    <p:anim calcmode="lin" valueType="num">
                                      <p:cBhvr additive="base">
                                        <p:cTn id="27" dur="500" fill="hold"/>
                                        <p:tgtEl>
                                          <p:spTgt spid="406532"/>
                                        </p:tgtEl>
                                        <p:attrNameLst>
                                          <p:attrName>ppt_x</p:attrName>
                                        </p:attrNameLst>
                                      </p:cBhvr>
                                      <p:tavLst>
                                        <p:tav tm="0">
                                          <p:val>
                                            <p:strVal val="#ppt_x"/>
                                          </p:val>
                                        </p:tav>
                                        <p:tav tm="100000">
                                          <p:val>
                                            <p:strVal val="#ppt_x"/>
                                          </p:val>
                                        </p:tav>
                                      </p:tavLst>
                                    </p:anim>
                                    <p:anim calcmode="lin" valueType="num">
                                      <p:cBhvr additive="base">
                                        <p:cTn id="28" dur="500" fill="hold"/>
                                        <p:tgtEl>
                                          <p:spTgt spid="406532"/>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6532" grpId="0" animBg="1" autoUpdateAnimBg="0"/>
      <p:bldP spid="40653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Interest Rate Swap</a:t>
            </a:r>
            <a:endParaRPr lang="en-US" sz="2400" b="1" dirty="0">
              <a:latin typeface="Calibri" panose="020F0502020204030204" pitchFamily="34" charset="0"/>
              <a:ea typeface="ＭＳ Ｐゴシック" charset="0"/>
              <a:cs typeface="ＭＳ Ｐゴシック" charset="0"/>
            </a:endParaRPr>
          </a:p>
        </p:txBody>
      </p:sp>
      <p:sp>
        <p:nvSpPr>
          <p:cNvPr id="46083"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3C3E2B1-626A-8942-B4A1-9969756645F3}" type="slidenum">
              <a:rPr lang="en-US">
                <a:latin typeface="Calibri" panose="020F0502020204030204" pitchFamily="34" charset="0"/>
              </a:rPr>
              <a:pPr eaLnBrk="1" hangingPunct="1"/>
              <a:t>44</a:t>
            </a:fld>
            <a:endParaRPr lang="en-US" dirty="0">
              <a:latin typeface="Calibri" panose="020F0502020204030204" pitchFamily="34" charset="0"/>
            </a:endParaRPr>
          </a:p>
        </p:txBody>
      </p:sp>
      <p:sp>
        <p:nvSpPr>
          <p:cNvPr id="46082"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6085" name="Rectangle 3"/>
          <p:cNvSpPr>
            <a:spLocks noChangeArrowheads="1"/>
          </p:cNvSpPr>
          <p:nvPr/>
        </p:nvSpPr>
        <p:spPr bwMode="auto">
          <a:xfrm>
            <a:off x="0" y="1371600"/>
            <a:ext cx="8991600" cy="5423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marL="863600" indent="-571500" algn="ctr" eaLnBrk="0" hangingPunct="0">
              <a:lnSpc>
                <a:spcPct val="80000"/>
              </a:lnSpc>
              <a:spcBef>
                <a:spcPct val="30000"/>
              </a:spcBef>
            </a:pPr>
            <a:r>
              <a:rPr lang="en-US" sz="2400" u="sng" dirty="0">
                <a:latin typeface="Calibri" panose="020F0502020204030204" pitchFamily="34" charset="0"/>
              </a:rPr>
              <a:t>July 1, 2005</a:t>
            </a:r>
            <a:endParaRPr lang="en-US" sz="2400" dirty="0">
              <a:latin typeface="Calibri" panose="020F0502020204030204" pitchFamily="34" charset="0"/>
            </a:endParaRPr>
          </a:p>
          <a:p>
            <a:pPr marL="863600" indent="-571500" eaLnBrk="0" hangingPunct="0">
              <a:lnSpc>
                <a:spcPct val="80000"/>
              </a:lnSpc>
              <a:spcBef>
                <a:spcPct val="30000"/>
              </a:spcBef>
              <a:buFontTx/>
              <a:buChar char="•"/>
            </a:pPr>
            <a:r>
              <a:rPr lang="en-US" sz="2400" dirty="0">
                <a:latin typeface="Calibri" panose="020F0502020204030204" pitchFamily="34" charset="0"/>
              </a:rPr>
              <a:t>Initiate fixed-for-floating interest rate swap with notional principal of  $1,000,000  and maturity of  2  years.</a:t>
            </a:r>
          </a:p>
          <a:p>
            <a:pPr marL="863600" indent="-571500" eaLnBrk="0" hangingPunct="0">
              <a:lnSpc>
                <a:spcPct val="80000"/>
              </a:lnSpc>
              <a:spcBef>
                <a:spcPct val="30000"/>
              </a:spcBef>
              <a:buFontTx/>
              <a:buChar char="•"/>
            </a:pPr>
            <a:r>
              <a:rPr lang="en-US" sz="2400" dirty="0">
                <a:latin typeface="Calibri" panose="020F0502020204030204" pitchFamily="34" charset="0"/>
              </a:rPr>
              <a:t>Fixed rate is 5.91% and Floating is one-year LIBOR, assume 5%</a:t>
            </a:r>
          </a:p>
          <a:p>
            <a:pPr marL="863600" indent="-571500" eaLnBrk="0" hangingPunct="0">
              <a:lnSpc>
                <a:spcPct val="80000"/>
              </a:lnSpc>
              <a:spcBef>
                <a:spcPct val="30000"/>
              </a:spcBef>
            </a:pPr>
            <a:endParaRPr lang="en-US" sz="2400" u="sng" dirty="0">
              <a:latin typeface="Calibri" panose="020F0502020204030204" pitchFamily="34" charset="0"/>
            </a:endParaRPr>
          </a:p>
          <a:p>
            <a:pPr marL="863600" indent="-571500" algn="ctr" eaLnBrk="0" hangingPunct="0">
              <a:lnSpc>
                <a:spcPct val="80000"/>
              </a:lnSpc>
              <a:spcBef>
                <a:spcPct val="30000"/>
              </a:spcBef>
            </a:pPr>
            <a:r>
              <a:rPr lang="en-US" sz="2400" u="sng" dirty="0">
                <a:latin typeface="Calibri" panose="020F0502020204030204" pitchFamily="34" charset="0"/>
              </a:rPr>
              <a:t>July 1, 2006</a:t>
            </a:r>
          </a:p>
          <a:p>
            <a:pPr marL="863600" indent="-571500" eaLnBrk="0" hangingPunct="0">
              <a:lnSpc>
                <a:spcPct val="80000"/>
              </a:lnSpc>
              <a:spcBef>
                <a:spcPct val="30000"/>
              </a:spcBef>
              <a:buFontTx/>
              <a:buChar char="•"/>
            </a:pPr>
            <a:r>
              <a:rPr lang="en-US" sz="2400" dirty="0">
                <a:latin typeface="Calibri" panose="020F0502020204030204" pitchFamily="34" charset="0"/>
              </a:rPr>
              <a:t>A</a:t>
            </a:r>
            <a:r>
              <a:rPr lang="en-US" sz="2400" i="1" dirty="0">
                <a:latin typeface="Calibri" panose="020F0502020204030204" pitchFamily="34" charset="0"/>
              </a:rPr>
              <a:t> RECEIVES  </a:t>
            </a:r>
            <a:r>
              <a:rPr lang="en-US" sz="2400" dirty="0">
                <a:latin typeface="Calibri" panose="020F0502020204030204" pitchFamily="34" charset="0"/>
              </a:rPr>
              <a:t>5.91%  per annum fixed rate</a:t>
            </a:r>
          </a:p>
          <a:p>
            <a:pPr marL="863600" indent="-571500" eaLnBrk="0" hangingPunct="0">
              <a:lnSpc>
                <a:spcPct val="80000"/>
              </a:lnSpc>
              <a:spcBef>
                <a:spcPct val="30000"/>
              </a:spcBef>
              <a:buFontTx/>
              <a:buChar char="•"/>
            </a:pPr>
            <a:r>
              <a:rPr lang="en-US" sz="2400" dirty="0">
                <a:latin typeface="Calibri" panose="020F0502020204030204" pitchFamily="34" charset="0"/>
              </a:rPr>
              <a:t>A </a:t>
            </a:r>
            <a:r>
              <a:rPr lang="en-US" sz="2400" i="1" dirty="0">
                <a:latin typeface="Calibri" panose="020F0502020204030204" pitchFamily="34" charset="0"/>
              </a:rPr>
              <a:t>PAYS</a:t>
            </a:r>
            <a:r>
              <a:rPr lang="en-US" sz="2400" dirty="0">
                <a:latin typeface="Calibri" panose="020F0502020204030204" pitchFamily="34" charset="0"/>
              </a:rPr>
              <a:t> one-year LIBOR rate (5%) set July 1, 2005</a:t>
            </a:r>
            <a:endParaRPr lang="en-US" sz="2400" u="sng" dirty="0">
              <a:latin typeface="Calibri" panose="020F0502020204030204" pitchFamily="34" charset="0"/>
            </a:endParaRPr>
          </a:p>
          <a:p>
            <a:pPr marL="863600" indent="-571500" eaLnBrk="0" hangingPunct="0">
              <a:lnSpc>
                <a:spcPct val="80000"/>
              </a:lnSpc>
              <a:spcBef>
                <a:spcPct val="30000"/>
              </a:spcBef>
            </a:pPr>
            <a:endParaRPr lang="en-US" sz="2400" u="sng" dirty="0">
              <a:latin typeface="Calibri" panose="020F0502020204030204" pitchFamily="34" charset="0"/>
            </a:endParaRPr>
          </a:p>
          <a:p>
            <a:pPr marL="863600" indent="-571500" algn="ctr" eaLnBrk="0" hangingPunct="0">
              <a:lnSpc>
                <a:spcPct val="80000"/>
              </a:lnSpc>
              <a:spcBef>
                <a:spcPct val="30000"/>
              </a:spcBef>
            </a:pPr>
            <a:r>
              <a:rPr lang="en-US" sz="2400" u="sng" dirty="0">
                <a:latin typeface="Calibri" panose="020F0502020204030204" pitchFamily="34" charset="0"/>
              </a:rPr>
              <a:t>July 1, 2007</a:t>
            </a:r>
          </a:p>
          <a:p>
            <a:pPr marL="863600" indent="-571500" eaLnBrk="0" hangingPunct="0">
              <a:lnSpc>
                <a:spcPct val="80000"/>
              </a:lnSpc>
              <a:spcBef>
                <a:spcPct val="30000"/>
              </a:spcBef>
              <a:buFontTx/>
              <a:buChar char="•"/>
            </a:pPr>
            <a:r>
              <a:rPr lang="en-US" sz="2400" dirty="0">
                <a:latin typeface="Calibri" panose="020F0502020204030204" pitchFamily="34" charset="0"/>
              </a:rPr>
              <a:t>A </a:t>
            </a:r>
            <a:r>
              <a:rPr lang="en-US" sz="2400" i="1" dirty="0">
                <a:latin typeface="Calibri" panose="020F0502020204030204" pitchFamily="34" charset="0"/>
              </a:rPr>
              <a:t>RECEIVES</a:t>
            </a:r>
            <a:r>
              <a:rPr lang="en-US" sz="2400" dirty="0">
                <a:latin typeface="Calibri" panose="020F0502020204030204" pitchFamily="34" charset="0"/>
              </a:rPr>
              <a:t>  5.91%  per annum fixed rate</a:t>
            </a:r>
          </a:p>
          <a:p>
            <a:pPr marL="863600" indent="-571500" eaLnBrk="0" hangingPunct="0">
              <a:lnSpc>
                <a:spcPct val="80000"/>
              </a:lnSpc>
              <a:spcBef>
                <a:spcPct val="30000"/>
              </a:spcBef>
              <a:buFontTx/>
              <a:buChar char="•"/>
            </a:pPr>
            <a:r>
              <a:rPr lang="en-US" sz="2400" dirty="0">
                <a:latin typeface="Calibri" panose="020F0502020204030204" pitchFamily="34" charset="0"/>
              </a:rPr>
              <a:t>A </a:t>
            </a:r>
            <a:r>
              <a:rPr lang="en-US" sz="2400" i="1" dirty="0">
                <a:latin typeface="Calibri" panose="020F0502020204030204" pitchFamily="34" charset="0"/>
              </a:rPr>
              <a:t>PAYS</a:t>
            </a:r>
            <a:r>
              <a:rPr lang="en-US" sz="2400" dirty="0">
                <a:latin typeface="Calibri" panose="020F0502020204030204" pitchFamily="34" charset="0"/>
              </a:rPr>
              <a:t> one-year LIBOR rate set July 1, </a:t>
            </a:r>
            <a:r>
              <a:rPr lang="en-US" sz="2400" u="sng" dirty="0">
                <a:latin typeface="Calibri" panose="020F0502020204030204" pitchFamily="34" charset="0"/>
              </a:rPr>
              <a:t>2006</a:t>
            </a:r>
            <a:endParaRPr lang="en-US" sz="2000" b="1" dirty="0">
              <a:latin typeface="Calibri" panose="020F0502020204030204" pitchFamily="34" charset="0"/>
            </a:endParaRPr>
          </a:p>
          <a:p>
            <a:pPr marL="863600" indent="-571500" algn="ctr" eaLnBrk="0" hangingPunct="0">
              <a:lnSpc>
                <a:spcPct val="80000"/>
              </a:lnSpc>
              <a:spcBef>
                <a:spcPct val="30000"/>
              </a:spcBef>
            </a:pPr>
            <a:endParaRPr lang="en-US" sz="2000" b="1" dirty="0">
              <a:latin typeface="Calibri" panose="020F0502020204030204" pitchFamily="34" charset="0"/>
            </a:endParaRPr>
          </a:p>
          <a:p>
            <a:pPr marL="863600" indent="-571500" algn="ctr" eaLnBrk="0" hangingPunct="0">
              <a:lnSpc>
                <a:spcPct val="80000"/>
              </a:lnSpc>
              <a:spcBef>
                <a:spcPct val="30000"/>
              </a:spcBef>
            </a:pPr>
            <a:endParaRPr lang="en-US" sz="2000" b="1" dirty="0">
              <a:latin typeface="Calibri" panose="020F0502020204030204" pitchFamily="34" charset="0"/>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Interest Rate Swap:  Diagram of Cash Flows</a:t>
            </a:r>
            <a:endParaRPr lang="en-US" sz="2400" b="1" dirty="0">
              <a:latin typeface="Calibri" panose="020F0502020204030204" pitchFamily="34" charset="0"/>
              <a:ea typeface="ＭＳ Ｐゴシック" charset="0"/>
              <a:cs typeface="ＭＳ Ｐゴシック" charset="0"/>
            </a:endParaRPr>
          </a:p>
        </p:txBody>
      </p:sp>
      <p:sp>
        <p:nvSpPr>
          <p:cNvPr id="47107"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E8B5E8F-538A-0745-906E-D8DFC4AB057F}" type="slidenum">
              <a:rPr lang="en-US">
                <a:latin typeface="Calibri" panose="020F0502020204030204" pitchFamily="34" charset="0"/>
              </a:rPr>
              <a:pPr eaLnBrk="1" hangingPunct="1"/>
              <a:t>45</a:t>
            </a:fld>
            <a:endParaRPr lang="en-US" dirty="0">
              <a:latin typeface="Calibri" panose="020F0502020204030204" pitchFamily="34" charset="0"/>
            </a:endParaRPr>
          </a:p>
        </p:txBody>
      </p:sp>
      <p:sp>
        <p:nvSpPr>
          <p:cNvPr id="47106"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7109" name="Rectangle 3"/>
          <p:cNvSpPr>
            <a:spLocks noChangeArrowheads="1"/>
          </p:cNvSpPr>
          <p:nvPr/>
        </p:nvSpPr>
        <p:spPr bwMode="auto">
          <a:xfrm>
            <a:off x="1219200" y="381000"/>
            <a:ext cx="79248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latin typeface="Calibri" panose="020F0502020204030204" pitchFamily="34" charset="0"/>
            </a:endParaRPr>
          </a:p>
        </p:txBody>
      </p:sp>
      <p:sp>
        <p:nvSpPr>
          <p:cNvPr id="47110" name="Rectangle 4"/>
          <p:cNvSpPr>
            <a:spLocks noChangeArrowheads="1"/>
          </p:cNvSpPr>
          <p:nvPr/>
        </p:nvSpPr>
        <p:spPr bwMode="auto">
          <a:xfrm>
            <a:off x="457200" y="1676400"/>
            <a:ext cx="8686800" cy="4432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marL="457200" indent="-457200" algn="ctr" eaLnBrk="0" hangingPunct="0"/>
            <a:r>
              <a:rPr lang="en-US" sz="2400" b="1" u="sng" dirty="0">
                <a:latin typeface="Calibri" panose="020F0502020204030204" pitchFamily="34" charset="0"/>
              </a:rPr>
              <a:t>Notional Principal Amount (</a:t>
            </a:r>
            <a:r>
              <a:rPr lang="ja-JP" altLang="en-US" sz="2400" b="1" u="sng" dirty="0">
                <a:latin typeface="Calibri" panose="020F0502020204030204" pitchFamily="34" charset="0"/>
              </a:rPr>
              <a:t>“</a:t>
            </a:r>
            <a:r>
              <a:rPr lang="en-US" altLang="ja-JP" sz="2400" b="1" u="sng" dirty="0">
                <a:latin typeface="Calibri" panose="020F0502020204030204" pitchFamily="34" charset="0"/>
              </a:rPr>
              <a:t>NPA</a:t>
            </a:r>
            <a:r>
              <a:rPr lang="ja-JP" altLang="en-US" sz="2400" b="1" u="sng" dirty="0">
                <a:latin typeface="Calibri" panose="020F0502020204030204" pitchFamily="34" charset="0"/>
              </a:rPr>
              <a:t>”</a:t>
            </a:r>
            <a:r>
              <a:rPr lang="en-US" altLang="ja-JP" sz="2400" b="1" u="sng" dirty="0">
                <a:latin typeface="Calibri" panose="020F0502020204030204" pitchFamily="34" charset="0"/>
              </a:rPr>
              <a:t>):  $1MM</a:t>
            </a:r>
          </a:p>
          <a:p>
            <a:pPr marL="457200" indent="-457200" algn="ctr" eaLnBrk="0" hangingPunct="0"/>
            <a:endParaRPr lang="en-US" sz="2400" b="1" u="sng" dirty="0">
              <a:latin typeface="Calibri" panose="020F0502020204030204" pitchFamily="34" charset="0"/>
            </a:endParaRPr>
          </a:p>
          <a:p>
            <a:pPr marL="457200" indent="-457200" algn="ctr" eaLnBrk="0" hangingPunct="0"/>
            <a:endParaRPr lang="en-US" dirty="0">
              <a:latin typeface="Times New Roman" charset="0"/>
            </a:endParaRPr>
          </a:p>
          <a:p>
            <a:pPr marL="457200" indent="-457200" algn="ctr" eaLnBrk="0" hangingPunct="0"/>
            <a:endParaRPr lang="en-US" sz="2400" b="1" dirty="0">
              <a:latin typeface="Calibri" panose="020F0502020204030204" pitchFamily="34" charset="0"/>
            </a:endParaRPr>
          </a:p>
          <a:p>
            <a:pPr marL="457200" indent="-457200" algn="ctr" eaLnBrk="0" hangingPunct="0"/>
            <a:endParaRPr lang="en-US" sz="2400" b="1" dirty="0">
              <a:latin typeface="Calibri" panose="020F0502020204030204" pitchFamily="34" charset="0"/>
            </a:endParaRPr>
          </a:p>
          <a:p>
            <a:pPr marL="457200" indent="-457200" algn="ctr" eaLnBrk="0" hangingPunct="0"/>
            <a:endParaRPr lang="en-US" sz="2400" b="1" dirty="0">
              <a:latin typeface="Calibri" panose="020F0502020204030204" pitchFamily="34" charset="0"/>
            </a:endParaRPr>
          </a:p>
          <a:p>
            <a:pPr marL="457200" indent="-457200" algn="ctr" eaLnBrk="0" hangingPunct="0"/>
            <a:endParaRPr lang="en-US" sz="2400" b="1" dirty="0">
              <a:latin typeface="Calibri" panose="020F0502020204030204" pitchFamily="34" charset="0"/>
            </a:endParaRPr>
          </a:p>
          <a:p>
            <a:pPr marL="457200" indent="-457200" algn="ctr" eaLnBrk="0" hangingPunct="0"/>
            <a:endParaRPr lang="en-US" sz="2400" b="1" dirty="0">
              <a:latin typeface="Calibri" panose="020F0502020204030204" pitchFamily="34" charset="0"/>
            </a:endParaRPr>
          </a:p>
          <a:p>
            <a:pPr marL="457200" indent="-457200" eaLnBrk="0" hangingPunct="0">
              <a:buFontTx/>
              <a:buChar char="•"/>
            </a:pPr>
            <a:r>
              <a:rPr lang="en-US" sz="2400" dirty="0">
                <a:latin typeface="Calibri" panose="020F0502020204030204" pitchFamily="34" charset="0"/>
              </a:rPr>
              <a:t>If LIBOR at T</a:t>
            </a:r>
            <a:r>
              <a:rPr lang="en-US" sz="2400" baseline="-25000" dirty="0">
                <a:latin typeface="Calibri" panose="020F0502020204030204" pitchFamily="34" charset="0"/>
              </a:rPr>
              <a:t>0</a:t>
            </a:r>
            <a:r>
              <a:rPr lang="en-US" sz="2400" dirty="0">
                <a:latin typeface="Calibri" panose="020F0502020204030204" pitchFamily="34" charset="0"/>
              </a:rPr>
              <a:t> is 5%, at T</a:t>
            </a:r>
            <a:r>
              <a:rPr lang="en-US" sz="2400" baseline="-25000" dirty="0">
                <a:latin typeface="Calibri" panose="020F0502020204030204" pitchFamily="34" charset="0"/>
              </a:rPr>
              <a:t>1</a:t>
            </a:r>
            <a:r>
              <a:rPr lang="en-US" sz="2400" dirty="0">
                <a:latin typeface="Calibri" panose="020F0502020204030204" pitchFamily="34" charset="0"/>
              </a:rPr>
              <a:t>, Party A receives $1MM *[5.91% - 5%] and at T</a:t>
            </a:r>
            <a:r>
              <a:rPr lang="en-US" sz="2400" baseline="-25000" dirty="0">
                <a:latin typeface="Calibri" panose="020F0502020204030204" pitchFamily="34" charset="0"/>
              </a:rPr>
              <a:t>2</a:t>
            </a:r>
            <a:r>
              <a:rPr lang="en-US" sz="2400" dirty="0">
                <a:latin typeface="Calibri" panose="020F0502020204030204" pitchFamily="34" charset="0"/>
              </a:rPr>
              <a:t>, Party A receives $1MM times the excess of 5.91% over LIBOR or pays $1MM times the excess of LIBOR over 5.91%.</a:t>
            </a:r>
            <a:endParaRPr lang="en-US" sz="2400" b="1" dirty="0">
              <a:latin typeface="Calibri" panose="020F0502020204030204" pitchFamily="34" charset="0"/>
            </a:endParaRPr>
          </a:p>
          <a:p>
            <a:pPr marL="457200" indent="-457200" algn="ctr" eaLnBrk="0" hangingPunct="0"/>
            <a:endParaRPr lang="en-US" sz="2400" b="1" dirty="0">
              <a:latin typeface="Calibri" panose="020F0502020204030204" pitchFamily="34" charset="0"/>
            </a:endParaRPr>
          </a:p>
        </p:txBody>
      </p:sp>
      <p:sp>
        <p:nvSpPr>
          <p:cNvPr id="47111" name="Line 5"/>
          <p:cNvSpPr>
            <a:spLocks noChangeShapeType="1"/>
          </p:cNvSpPr>
          <p:nvPr/>
        </p:nvSpPr>
        <p:spPr bwMode="auto">
          <a:xfrm>
            <a:off x="1219200" y="3200400"/>
            <a:ext cx="65532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
        <p:nvSpPr>
          <p:cNvPr id="47112" name="Line 6"/>
          <p:cNvSpPr>
            <a:spLocks noChangeShapeType="1"/>
          </p:cNvSpPr>
          <p:nvPr/>
        </p:nvSpPr>
        <p:spPr bwMode="auto">
          <a:xfrm flipV="1">
            <a:off x="4495800" y="2286000"/>
            <a:ext cx="0" cy="9144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
        <p:nvSpPr>
          <p:cNvPr id="47113" name="Line 7"/>
          <p:cNvSpPr>
            <a:spLocks noChangeShapeType="1"/>
          </p:cNvSpPr>
          <p:nvPr/>
        </p:nvSpPr>
        <p:spPr bwMode="auto">
          <a:xfrm>
            <a:off x="4495800" y="32004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
        <p:nvSpPr>
          <p:cNvPr id="47114" name="Line 8"/>
          <p:cNvSpPr>
            <a:spLocks noChangeShapeType="1"/>
          </p:cNvSpPr>
          <p:nvPr/>
        </p:nvSpPr>
        <p:spPr bwMode="auto">
          <a:xfrm>
            <a:off x="7772400" y="32004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
        <p:nvSpPr>
          <p:cNvPr id="47115" name="Line 9"/>
          <p:cNvSpPr>
            <a:spLocks noChangeShapeType="1"/>
          </p:cNvSpPr>
          <p:nvPr/>
        </p:nvSpPr>
        <p:spPr bwMode="auto">
          <a:xfrm flipV="1">
            <a:off x="7772400" y="22098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cxnSp>
        <p:nvCxnSpPr>
          <p:cNvPr id="47116" name="AutoShape 10"/>
          <p:cNvCxnSpPr>
            <a:cxnSpLocks noChangeShapeType="1"/>
            <a:stCxn id="47111" idx="0"/>
            <a:endCxn id="47115" idx="0"/>
          </p:cNvCxnSpPr>
          <p:nvPr/>
        </p:nvCxnSpPr>
        <p:spPr bwMode="auto">
          <a:xfrm>
            <a:off x="1219200" y="3200400"/>
            <a:ext cx="65532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47117" name="Text Box 11"/>
          <p:cNvSpPr txBox="1">
            <a:spLocks noChangeArrowheads="1"/>
          </p:cNvSpPr>
          <p:nvPr/>
        </p:nvSpPr>
        <p:spPr bwMode="auto">
          <a:xfrm>
            <a:off x="2133600" y="2362200"/>
            <a:ext cx="1295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endParaRPr lang="en-US" sz="2400">
              <a:latin typeface="Times New Roman" charset="0"/>
            </a:endParaRPr>
          </a:p>
        </p:txBody>
      </p:sp>
      <p:sp>
        <p:nvSpPr>
          <p:cNvPr id="47118" name="Text Box 12"/>
          <p:cNvSpPr txBox="1">
            <a:spLocks noChangeArrowheads="1"/>
          </p:cNvSpPr>
          <p:nvPr/>
        </p:nvSpPr>
        <p:spPr bwMode="auto">
          <a:xfrm>
            <a:off x="3733800" y="25146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Fixed</a:t>
            </a:r>
          </a:p>
        </p:txBody>
      </p:sp>
      <p:sp>
        <p:nvSpPr>
          <p:cNvPr id="47119" name="Text Box 13"/>
          <p:cNvSpPr txBox="1">
            <a:spLocks noChangeArrowheads="1"/>
          </p:cNvSpPr>
          <p:nvPr/>
        </p:nvSpPr>
        <p:spPr bwMode="auto">
          <a:xfrm>
            <a:off x="7010400" y="2514600"/>
            <a:ext cx="11430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Fixed</a:t>
            </a:r>
          </a:p>
        </p:txBody>
      </p:sp>
      <p:sp>
        <p:nvSpPr>
          <p:cNvPr id="47120" name="Text Box 14"/>
          <p:cNvSpPr txBox="1">
            <a:spLocks noChangeArrowheads="1"/>
          </p:cNvSpPr>
          <p:nvPr/>
        </p:nvSpPr>
        <p:spPr bwMode="auto">
          <a:xfrm>
            <a:off x="3505200" y="3429000"/>
            <a:ext cx="1219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Floating</a:t>
            </a:r>
          </a:p>
        </p:txBody>
      </p:sp>
      <p:sp>
        <p:nvSpPr>
          <p:cNvPr id="47121" name="Text Box 15"/>
          <p:cNvSpPr txBox="1">
            <a:spLocks noChangeArrowheads="1"/>
          </p:cNvSpPr>
          <p:nvPr/>
        </p:nvSpPr>
        <p:spPr bwMode="auto">
          <a:xfrm>
            <a:off x="6781800" y="3429000"/>
            <a:ext cx="12954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Floating</a:t>
            </a:r>
          </a:p>
        </p:txBody>
      </p:sp>
      <p:sp>
        <p:nvSpPr>
          <p:cNvPr id="47122" name="Text Box 16"/>
          <p:cNvSpPr txBox="1">
            <a:spLocks noChangeArrowheads="1"/>
          </p:cNvSpPr>
          <p:nvPr/>
        </p:nvSpPr>
        <p:spPr bwMode="auto">
          <a:xfrm>
            <a:off x="838200" y="28194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0</a:t>
            </a:r>
          </a:p>
        </p:txBody>
      </p:sp>
      <p:sp>
        <p:nvSpPr>
          <p:cNvPr id="47123" name="Text Box 17"/>
          <p:cNvSpPr txBox="1">
            <a:spLocks noChangeArrowheads="1"/>
          </p:cNvSpPr>
          <p:nvPr/>
        </p:nvSpPr>
        <p:spPr bwMode="auto">
          <a:xfrm>
            <a:off x="4572000" y="28194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1</a:t>
            </a:r>
          </a:p>
        </p:txBody>
      </p:sp>
      <p:sp>
        <p:nvSpPr>
          <p:cNvPr id="47124" name="Text Box 18"/>
          <p:cNvSpPr txBox="1">
            <a:spLocks noChangeArrowheads="1"/>
          </p:cNvSpPr>
          <p:nvPr/>
        </p:nvSpPr>
        <p:spPr bwMode="auto">
          <a:xfrm>
            <a:off x="7848600" y="28956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2</a:t>
            </a:r>
          </a:p>
        </p:txBody>
      </p:sp>
      <p:sp>
        <p:nvSpPr>
          <p:cNvPr id="47125" name="Rectangle 19"/>
          <p:cNvSpPr>
            <a:spLocks noChangeArrowheads="1"/>
          </p:cNvSpPr>
          <p:nvPr/>
        </p:nvSpPr>
        <p:spPr bwMode="auto">
          <a:xfrm>
            <a:off x="2057400" y="3352800"/>
            <a:ext cx="1143000" cy="381000"/>
          </a:xfrm>
          <a:prstGeom prst="rect">
            <a:avLst/>
          </a:prstGeom>
          <a:solidFill>
            <a:srgbClr val="C41EFF"/>
          </a:solidFill>
          <a:ln w="9525">
            <a:solidFill>
              <a:schemeClr val="tx1"/>
            </a:solidFill>
            <a:miter lim="800000"/>
            <a:headEnd/>
            <a:tailEnd/>
          </a:ln>
        </p:spPr>
        <p:txBody>
          <a:bodyPr wrap="none" anchor="ctr"/>
          <a:lstStyle/>
          <a:p>
            <a:pPr algn="ctr"/>
            <a:r>
              <a:rPr lang="en-US" sz="2400" dirty="0">
                <a:latin typeface="Calibri" panose="020F0502020204030204" pitchFamily="34" charset="0"/>
              </a:rPr>
              <a:t>Party B </a:t>
            </a:r>
          </a:p>
        </p:txBody>
      </p:sp>
      <p:sp>
        <p:nvSpPr>
          <p:cNvPr id="47126" name="Rectangle 20"/>
          <p:cNvSpPr>
            <a:spLocks noChangeArrowheads="1"/>
          </p:cNvSpPr>
          <p:nvPr/>
        </p:nvSpPr>
        <p:spPr bwMode="auto">
          <a:xfrm>
            <a:off x="1981200" y="2438400"/>
            <a:ext cx="1143000" cy="381000"/>
          </a:xfrm>
          <a:prstGeom prst="rect">
            <a:avLst/>
          </a:prstGeom>
          <a:solidFill>
            <a:srgbClr val="FF0021"/>
          </a:solidFill>
          <a:ln w="9525">
            <a:solidFill>
              <a:srgbClr val="FF0021"/>
            </a:solidFill>
            <a:miter lim="800000"/>
            <a:headEnd/>
            <a:tailEnd/>
          </a:ln>
        </p:spPr>
        <p:txBody>
          <a:bodyPr wrap="none" anchor="ctr"/>
          <a:lstStyle/>
          <a:p>
            <a:pPr algn="ctr"/>
            <a:r>
              <a:rPr lang="en-US" sz="2400" dirty="0">
                <a:latin typeface="Calibri" panose="020F0502020204030204" pitchFamily="34" charset="0"/>
              </a:rPr>
              <a:t>Party A</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6804" name="Group 36"/>
          <p:cNvGraphicFramePr>
            <a:graphicFrameLocks noGrp="1"/>
          </p:cNvGraphicFramePr>
          <p:nvPr>
            <p:ph idx="1"/>
            <p:extLst>
              <p:ext uri="{D42A27DB-BD31-4B8C-83A1-F6EECF244321}">
                <p14:modId xmlns:p14="http://schemas.microsoft.com/office/powerpoint/2010/main" val="1715392148"/>
              </p:ext>
            </p:extLst>
          </p:nvPr>
        </p:nvGraphicFramePr>
        <p:xfrm>
          <a:off x="384175" y="533400"/>
          <a:ext cx="8458201" cy="2009775"/>
        </p:xfrm>
        <a:graphic>
          <a:graphicData uri="http://schemas.openxmlformats.org/drawingml/2006/table">
            <a:tbl>
              <a:tblPr/>
              <a:tblGrid>
                <a:gridCol w="1186605">
                  <a:extLst>
                    <a:ext uri="{9D8B030D-6E8A-4147-A177-3AD203B41FA5}">
                      <a16:colId xmlns:a16="http://schemas.microsoft.com/office/drawing/2014/main" val="20000"/>
                    </a:ext>
                  </a:extLst>
                </a:gridCol>
                <a:gridCol w="1206005">
                  <a:extLst>
                    <a:ext uri="{9D8B030D-6E8A-4147-A177-3AD203B41FA5}">
                      <a16:colId xmlns:a16="http://schemas.microsoft.com/office/drawing/2014/main" val="20001"/>
                    </a:ext>
                  </a:extLst>
                </a:gridCol>
                <a:gridCol w="1168823">
                  <a:extLst>
                    <a:ext uri="{9D8B030D-6E8A-4147-A177-3AD203B41FA5}">
                      <a16:colId xmlns:a16="http://schemas.microsoft.com/office/drawing/2014/main" val="20002"/>
                    </a:ext>
                  </a:extLst>
                </a:gridCol>
                <a:gridCol w="1079908">
                  <a:extLst>
                    <a:ext uri="{9D8B030D-6E8A-4147-A177-3AD203B41FA5}">
                      <a16:colId xmlns:a16="http://schemas.microsoft.com/office/drawing/2014/main" val="20003"/>
                    </a:ext>
                  </a:extLst>
                </a:gridCol>
                <a:gridCol w="1180139">
                  <a:extLst>
                    <a:ext uri="{9D8B030D-6E8A-4147-A177-3AD203B41FA5}">
                      <a16:colId xmlns:a16="http://schemas.microsoft.com/office/drawing/2014/main" val="20004"/>
                    </a:ext>
                  </a:extLst>
                </a:gridCol>
                <a:gridCol w="1317552">
                  <a:extLst>
                    <a:ext uri="{9D8B030D-6E8A-4147-A177-3AD203B41FA5}">
                      <a16:colId xmlns:a16="http://schemas.microsoft.com/office/drawing/2014/main" val="20005"/>
                    </a:ext>
                  </a:extLst>
                </a:gridCol>
                <a:gridCol w="1319169">
                  <a:extLst>
                    <a:ext uri="{9D8B030D-6E8A-4147-A177-3AD203B41FA5}">
                      <a16:colId xmlns:a16="http://schemas.microsoft.com/office/drawing/2014/main" val="20006"/>
                    </a:ext>
                  </a:extLst>
                </a:gridCol>
              </a:tblGrid>
              <a:tr h="914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Principal</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Maturity (</a:t>
                      </a:r>
                      <a:r>
                        <a:rPr kumimoji="0" lang="en-US" sz="1800" b="1" i="0" u="none" strike="noStrike" cap="none" normalizeH="0" baseline="0" dirty="0" err="1">
                          <a:ln>
                            <a:noFill/>
                          </a:ln>
                          <a:solidFill>
                            <a:schemeClr val="tx1"/>
                          </a:solidFill>
                          <a:effectLst/>
                          <a:latin typeface="Calibri" panose="020F0502020204030204" pitchFamily="34" charset="0"/>
                        </a:rPr>
                        <a:t>Yrs</a:t>
                      </a:r>
                      <a:r>
                        <a:rPr kumimoji="0" lang="en-US" sz="1800" b="1" i="0" u="none" strike="noStrike" cap="none" normalizeH="0" baseline="0" dirty="0">
                          <a:ln>
                            <a:noFill/>
                          </a:ln>
                          <a:solidFill>
                            <a:schemeClr val="tx1"/>
                          </a:solidFill>
                          <a:effectLst/>
                          <a:latin typeface="Calibri" panose="020F0502020204030204" pitchFamily="34" charset="0"/>
                        </a:rPr>
                        <a:t>)</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Coupon $</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Bond Price $</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YTM %</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Zero Coupon Rate %</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Forward Rate %</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1095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100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100</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1</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2</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0</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7</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95.24</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102</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5.91</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5.94</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panose="020F0502020204030204" pitchFamily="34" charset="0"/>
                        </a:rPr>
                        <a:t>6.89</a:t>
                      </a:r>
                    </a:p>
                  </a:txBody>
                  <a:tcPr marL="93118" marR="9311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48132" name="Rectangle 2"/>
          <p:cNvSpPr>
            <a:spLocks noGrp="1" noChangeArrowheads="1"/>
          </p:cNvSpPr>
          <p:nvPr>
            <p:ph type="title"/>
          </p:nvPr>
        </p:nvSpPr>
        <p:spPr>
          <a:noFill/>
        </p:spPr>
        <p:txBody>
          <a:bodyPr/>
          <a:lstStyle/>
          <a:p>
            <a:pPr eaLnBrk="1" hangingPunct="1"/>
            <a:r>
              <a:rPr lang="en-US" sz="2400" b="1" dirty="0">
                <a:latin typeface="Calibri" panose="020F0502020204030204" pitchFamily="34" charset="0"/>
                <a:ea typeface="ＭＳ Ｐゴシック" charset="0"/>
                <a:cs typeface="ＭＳ Ｐゴシック" charset="0"/>
              </a:rPr>
              <a:t>Interest Rate Swaps:  Zero Coupon and Forward Rates</a:t>
            </a:r>
            <a:endParaRPr lang="en-US" sz="2000" b="1" dirty="0">
              <a:latin typeface="Calibri" panose="020F0502020204030204" pitchFamily="34" charset="0"/>
              <a:ea typeface="ＭＳ Ｐゴシック" charset="0"/>
              <a:cs typeface="ＭＳ Ｐゴシック" charset="0"/>
            </a:endParaRPr>
          </a:p>
        </p:txBody>
      </p:sp>
      <p:sp>
        <p:nvSpPr>
          <p:cNvPr id="48131"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586ACAF-EAFF-1842-A754-639C80FECC55}" type="slidenum">
              <a:rPr lang="en-US">
                <a:latin typeface="Calibri" panose="020F0502020204030204" pitchFamily="34" charset="0"/>
              </a:rPr>
              <a:pPr eaLnBrk="1" hangingPunct="1"/>
              <a:t>46</a:t>
            </a:fld>
            <a:endParaRPr lang="en-US" dirty="0">
              <a:latin typeface="Calibri" panose="020F0502020204030204" pitchFamily="34" charset="0"/>
            </a:endParaRPr>
          </a:p>
        </p:txBody>
      </p:sp>
      <p:sp>
        <p:nvSpPr>
          <p:cNvPr id="48130"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8159" name="Text Box 29"/>
          <p:cNvSpPr txBox="1">
            <a:spLocks noChangeArrowheads="1"/>
          </p:cNvSpPr>
          <p:nvPr/>
        </p:nvSpPr>
        <p:spPr bwMode="auto">
          <a:xfrm>
            <a:off x="228600" y="3733800"/>
            <a:ext cx="8534400" cy="25237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457200" indent="-45720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endParaRPr lang="en-US" sz="2000" dirty="0">
              <a:latin typeface="Times New Roman" charset="0"/>
            </a:endParaRPr>
          </a:p>
          <a:p>
            <a:pPr eaLnBrk="1" hangingPunct="1">
              <a:spcBef>
                <a:spcPct val="50000"/>
              </a:spcBef>
              <a:buFontTx/>
              <a:buChar char="•"/>
            </a:pPr>
            <a:r>
              <a:rPr lang="en-US" sz="2400" b="1" u="sng" dirty="0">
                <a:latin typeface="Calibri" panose="020F0502020204030204" pitchFamily="34" charset="0"/>
              </a:rPr>
              <a:t>YTM</a:t>
            </a:r>
            <a:r>
              <a:rPr lang="en-US" sz="2400" b="1" dirty="0">
                <a:latin typeface="Calibri" panose="020F0502020204030204" pitchFamily="34" charset="0"/>
              </a:rPr>
              <a:t>:  		102 = 7/(1+y) + 107/(1+y)</a:t>
            </a:r>
            <a:r>
              <a:rPr lang="en-US" sz="2400" b="1" baseline="30000" dirty="0">
                <a:latin typeface="Calibri" panose="020F0502020204030204" pitchFamily="34" charset="0"/>
              </a:rPr>
              <a:t>2 </a:t>
            </a:r>
          </a:p>
          <a:p>
            <a:pPr eaLnBrk="1" hangingPunct="1">
              <a:spcBef>
                <a:spcPct val="50000"/>
              </a:spcBef>
              <a:buFontTx/>
              <a:buChar char="•"/>
            </a:pPr>
            <a:r>
              <a:rPr lang="en-US" sz="2400" b="1" u="sng" dirty="0">
                <a:latin typeface="Calibri" panose="020F0502020204030204" pitchFamily="34" charset="0"/>
              </a:rPr>
              <a:t>Zero Rate</a:t>
            </a:r>
            <a:r>
              <a:rPr lang="en-US" sz="2400" b="1" dirty="0">
                <a:latin typeface="Calibri" panose="020F0502020204030204" pitchFamily="34" charset="0"/>
              </a:rPr>
              <a:t>:  	102 = 7/(1+.05) + 107/(1+r</a:t>
            </a:r>
            <a:r>
              <a:rPr lang="en-US" sz="2400" b="1" baseline="-25000" dirty="0">
                <a:latin typeface="Calibri" panose="020F0502020204030204" pitchFamily="34" charset="0"/>
              </a:rPr>
              <a:t>2</a:t>
            </a:r>
            <a:r>
              <a:rPr lang="en-US" sz="2400" b="1" dirty="0">
                <a:latin typeface="Calibri" panose="020F0502020204030204" pitchFamily="34" charset="0"/>
              </a:rPr>
              <a:t>)</a:t>
            </a:r>
            <a:r>
              <a:rPr lang="en-US" sz="2400" b="1" baseline="30000" dirty="0">
                <a:latin typeface="Calibri" panose="020F0502020204030204" pitchFamily="34" charset="0"/>
              </a:rPr>
              <a:t>2</a:t>
            </a:r>
          </a:p>
          <a:p>
            <a:pPr eaLnBrk="1" hangingPunct="1">
              <a:spcBef>
                <a:spcPct val="50000"/>
              </a:spcBef>
              <a:buFontTx/>
              <a:buChar char="•"/>
            </a:pPr>
            <a:r>
              <a:rPr lang="en-US" sz="2400" b="1" u="sng" dirty="0">
                <a:latin typeface="Calibri" panose="020F0502020204030204" pitchFamily="34" charset="0"/>
              </a:rPr>
              <a:t>Forward Rate</a:t>
            </a:r>
            <a:r>
              <a:rPr lang="en-US" sz="2400" b="1" dirty="0">
                <a:latin typeface="Calibri" panose="020F0502020204030204" pitchFamily="34" charset="0"/>
              </a:rPr>
              <a:t>:  	(1.05) * (1+r</a:t>
            </a:r>
            <a:r>
              <a:rPr lang="en-US" sz="2400" b="1" baseline="-25000" dirty="0">
                <a:latin typeface="Calibri" panose="020F0502020204030204" pitchFamily="34" charset="0"/>
              </a:rPr>
              <a:t>1,2</a:t>
            </a:r>
            <a:r>
              <a:rPr lang="en-US" sz="2400" b="1" dirty="0">
                <a:latin typeface="Calibri" panose="020F0502020204030204" pitchFamily="34" charset="0"/>
              </a:rPr>
              <a:t>) = (1+.0594)</a:t>
            </a:r>
            <a:r>
              <a:rPr lang="en-US" sz="2400" b="1" baseline="30000" dirty="0">
                <a:latin typeface="Calibri" panose="020F0502020204030204" pitchFamily="34" charset="0"/>
              </a:rPr>
              <a:t>2</a:t>
            </a:r>
          </a:p>
          <a:p>
            <a:pPr eaLnBrk="1" hangingPunct="1">
              <a:spcBef>
                <a:spcPct val="50000"/>
              </a:spcBef>
              <a:buFontTx/>
              <a:buChar char="•"/>
            </a:pPr>
            <a:endParaRPr lang="en-US" sz="2000" b="1" dirty="0">
              <a:latin typeface="Calibri" panose="020F0502020204030204" pitchFamily="34" charset="0"/>
            </a:endParaRPr>
          </a:p>
        </p:txBody>
      </p:sp>
      <p:sp>
        <p:nvSpPr>
          <p:cNvPr id="48160" name="Line 35"/>
          <p:cNvSpPr>
            <a:spLocks noChangeShapeType="1"/>
          </p:cNvSpPr>
          <p:nvPr/>
        </p:nvSpPr>
        <p:spPr bwMode="auto">
          <a:xfrm>
            <a:off x="228600" y="2819400"/>
            <a:ext cx="83058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8161" name="Line 37"/>
          <p:cNvSpPr>
            <a:spLocks noChangeShapeType="1"/>
          </p:cNvSpPr>
          <p:nvPr/>
        </p:nvSpPr>
        <p:spPr bwMode="auto">
          <a:xfrm>
            <a:off x="6172200" y="4876800"/>
            <a:ext cx="304800" cy="0"/>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3"/>
          <p:cNvSpPr>
            <a:spLocks noGrp="1" noChangeArrowheads="1"/>
          </p:cNvSpPr>
          <p:nvPr>
            <p:ph idx="1"/>
          </p:nvPr>
        </p:nvSpPr>
        <p:spPr/>
        <p:txBody>
          <a:bodyPr/>
          <a:lstStyle/>
          <a:p>
            <a:pPr marL="342900" indent="-342900" eaLnBrk="1" hangingPunct="1"/>
            <a:r>
              <a:rPr lang="en-US" sz="2400" dirty="0">
                <a:latin typeface="Calibri" panose="020F0502020204030204" pitchFamily="34" charset="0"/>
                <a:ea typeface="ＭＳ Ｐゴシック" charset="0"/>
                <a:cs typeface="ＭＳ Ｐゴシック" charset="0"/>
              </a:rPr>
              <a:t>At initiation, the swap is a zero NPV transaction for both parties.  </a:t>
            </a:r>
          </a:p>
          <a:p>
            <a:pPr marL="342900" indent="-342900" eaLnBrk="1" hangingPunct="1"/>
            <a:r>
              <a:rPr lang="en-US" sz="2400" dirty="0">
                <a:latin typeface="Calibri" panose="020F0502020204030204" pitchFamily="34" charset="0"/>
                <a:ea typeface="ＭＳ Ｐゴシック" charset="0"/>
                <a:cs typeface="ＭＳ Ｐゴシック" charset="0"/>
              </a:rPr>
              <a:t>The first LIBOR payment is known, and the second expected LIBOR payment is the one-year forward rate.</a:t>
            </a:r>
          </a:p>
          <a:p>
            <a:pPr marL="342900" indent="-342900" eaLnBrk="1" hangingPunct="1"/>
            <a:r>
              <a:rPr lang="en-US" sz="2400" dirty="0">
                <a:latin typeface="Calibri" panose="020F0502020204030204" pitchFamily="34" charset="0"/>
                <a:ea typeface="ＭＳ Ｐゴシック" charset="0"/>
                <a:cs typeface="ＭＳ Ｐゴシック" charset="0"/>
              </a:rPr>
              <a:t>The fixed swap rate is the rate that makes the present value—discounted at the appropriate zero coupon rates—of the difference between the expected LIBOR payments and the fixed swap rate equal to zero:</a:t>
            </a:r>
          </a:p>
          <a:p>
            <a:pPr marL="342900" indent="-342900" eaLnBrk="1" hangingPunct="1"/>
            <a:endParaRPr lang="en-US" sz="2400" dirty="0">
              <a:latin typeface="Calibri" panose="020F0502020204030204" pitchFamily="34" charset="0"/>
              <a:ea typeface="ＭＳ Ｐゴシック" charset="0"/>
              <a:cs typeface="ＭＳ Ｐゴシック" charset="0"/>
            </a:endParaRPr>
          </a:p>
        </p:txBody>
      </p:sp>
      <p:sp>
        <p:nvSpPr>
          <p:cNvPr id="49156" name="Rectangle 2"/>
          <p:cNvSpPr>
            <a:spLocks noGrp="1" noChangeArrowheads="1"/>
          </p:cNvSpPr>
          <p:nvPr>
            <p:ph type="title"/>
          </p:nvPr>
        </p:nvSpPr>
        <p:spPr>
          <a:noFill/>
        </p:spPr>
        <p:txBody>
          <a:bodyPr/>
          <a:lstStyle/>
          <a:p>
            <a:pPr eaLnBrk="1" hangingPunct="1"/>
            <a:r>
              <a:rPr lang="en-US" b="1" dirty="0">
                <a:latin typeface="Calibri" panose="020F0502020204030204" pitchFamily="34" charset="0"/>
                <a:ea typeface="ＭＳ Ｐゴシック" charset="0"/>
                <a:cs typeface="ＭＳ Ｐゴシック" charset="0"/>
              </a:rPr>
              <a:t>Interest Rate Swap:  Calculating the Swap Rate</a:t>
            </a:r>
          </a:p>
        </p:txBody>
      </p:sp>
      <p:sp>
        <p:nvSpPr>
          <p:cNvPr id="49155"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642F2BC-AD8C-FD48-A996-65E919A57CA2}" type="slidenum">
              <a:rPr lang="en-US">
                <a:latin typeface="Calibri" panose="020F0502020204030204" pitchFamily="34" charset="0"/>
              </a:rPr>
              <a:pPr eaLnBrk="1" hangingPunct="1"/>
              <a:t>47</a:t>
            </a:fld>
            <a:endParaRPr lang="en-US" dirty="0">
              <a:latin typeface="Calibri" panose="020F0502020204030204" pitchFamily="34" charset="0"/>
            </a:endParaRPr>
          </a:p>
        </p:txBody>
      </p:sp>
      <p:sp>
        <p:nvSpPr>
          <p:cNvPr id="49154"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49158" name="Rectangle 4"/>
          <p:cNvSpPr>
            <a:spLocks noChangeArrowheads="1"/>
          </p:cNvSpPr>
          <p:nvPr/>
        </p:nvSpPr>
        <p:spPr bwMode="auto">
          <a:xfrm>
            <a:off x="1447800" y="4876800"/>
            <a:ext cx="6248400" cy="1219200"/>
          </a:xfrm>
          <a:prstGeom prst="rect">
            <a:avLst/>
          </a:prstGeom>
          <a:solidFill>
            <a:schemeClr val="bg1"/>
          </a:solidFill>
          <a:ln w="28575">
            <a:solidFill>
              <a:schemeClr val="tx1"/>
            </a:solidFill>
            <a:miter lim="800000"/>
            <a:headEnd/>
            <a:tailEnd/>
          </a:ln>
        </p:spPr>
        <p:txBody>
          <a:bodyPr wrap="none" anchor="ctr"/>
          <a:lstStyle/>
          <a:p>
            <a:pPr>
              <a:spcBef>
                <a:spcPct val="20000"/>
              </a:spcBef>
            </a:pPr>
            <a:r>
              <a:rPr lang="en-US" sz="2800">
                <a:latin typeface="Times New Roman" charset="0"/>
              </a:rPr>
              <a:t>0 = (5-SR)/(1.05) + (6.89-SR)/(1.0594)</a:t>
            </a:r>
            <a:r>
              <a:rPr lang="en-US" sz="2800" baseline="30000">
                <a:latin typeface="Times New Roman" charset="0"/>
              </a:rPr>
              <a:t>2</a:t>
            </a:r>
          </a:p>
          <a:p>
            <a:pPr>
              <a:spcBef>
                <a:spcPct val="20000"/>
              </a:spcBef>
            </a:pPr>
            <a:r>
              <a:rPr lang="en-US" sz="2800">
                <a:latin typeface="Times New Roman" charset="0"/>
              </a:rPr>
              <a:t>SR = 5.91% or $59,100</a:t>
            </a:r>
            <a:endParaRPr lang="en-US" sz="1200">
              <a:latin typeface="Times New Roman"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3"/>
          <p:cNvSpPr>
            <a:spLocks noGrp="1" noChangeArrowheads="1"/>
          </p:cNvSpPr>
          <p:nvPr>
            <p:ph idx="1"/>
          </p:nvPr>
        </p:nvSpPr>
        <p:spPr/>
        <p:txBody>
          <a:bodyPr/>
          <a:lstStyle/>
          <a:p>
            <a:pPr marL="342900" indent="-342900" eaLnBrk="1" hangingPunct="1"/>
            <a:r>
              <a:rPr lang="en-US" sz="2400" dirty="0">
                <a:latin typeface="Calibri" panose="020F0502020204030204" pitchFamily="34" charset="0"/>
                <a:ea typeface="ＭＳ Ｐゴシック" charset="0"/>
                <a:cs typeface="ＭＳ Ｐゴシック" charset="0"/>
              </a:rPr>
              <a:t>One minute after the ink dries on the swap agreement, interest rates rise; the one-year zero coupon rate is now 6%, the two-year rate, 7%, and the one-year forward rate, 8%.  </a:t>
            </a:r>
          </a:p>
          <a:p>
            <a:pPr marL="342900" indent="-342900" eaLnBrk="1" hangingPunct="1"/>
            <a:r>
              <a:rPr lang="en-US" sz="2400" dirty="0">
                <a:latin typeface="Calibri" panose="020F0502020204030204" pitchFamily="34" charset="0"/>
                <a:ea typeface="ＭＳ Ｐゴシック" charset="0"/>
                <a:cs typeface="ＭＳ Ｐゴシック" charset="0"/>
              </a:rPr>
              <a:t>Since we know the fixed rate, and the appropriate discount rates, we can determine the value of the swap to Party B:</a:t>
            </a:r>
          </a:p>
        </p:txBody>
      </p:sp>
      <p:sp>
        <p:nvSpPr>
          <p:cNvPr id="50180" name="Rectangle 2"/>
          <p:cNvSpPr>
            <a:spLocks noGrp="1" noChangeArrowheads="1"/>
          </p:cNvSpPr>
          <p:nvPr>
            <p:ph type="title"/>
          </p:nvPr>
        </p:nvSpPr>
        <p:spPr>
          <a:noFill/>
        </p:spPr>
        <p:txBody>
          <a:bodyPr/>
          <a:lstStyle/>
          <a:p>
            <a:pPr eaLnBrk="1" hangingPunct="1"/>
            <a:r>
              <a:rPr lang="en-US" b="1" dirty="0">
                <a:latin typeface="Calibri" panose="020F0502020204030204" pitchFamily="34" charset="0"/>
                <a:ea typeface="ＭＳ Ｐゴシック" charset="0"/>
                <a:cs typeface="ＭＳ Ｐゴシック" charset="0"/>
              </a:rPr>
              <a:t>Interest Rate Swap:  Valuing the Swap </a:t>
            </a:r>
            <a:endParaRPr lang="en-US" sz="2400" b="1" dirty="0">
              <a:latin typeface="Calibri" panose="020F0502020204030204" pitchFamily="34" charset="0"/>
              <a:ea typeface="ＭＳ Ｐゴシック" charset="0"/>
              <a:cs typeface="ＭＳ Ｐゴシック" charset="0"/>
            </a:endParaRPr>
          </a:p>
        </p:txBody>
      </p:sp>
      <p:sp>
        <p:nvSpPr>
          <p:cNvPr id="50179"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66EA399-F32B-5141-85D2-DFF46D9839F7}" type="slidenum">
              <a:rPr lang="en-US">
                <a:latin typeface="Calibri" panose="020F0502020204030204" pitchFamily="34" charset="0"/>
              </a:rPr>
              <a:pPr eaLnBrk="1" hangingPunct="1"/>
              <a:t>48</a:t>
            </a:fld>
            <a:endParaRPr lang="en-US" dirty="0">
              <a:latin typeface="Calibri" panose="020F0502020204030204" pitchFamily="34" charset="0"/>
            </a:endParaRPr>
          </a:p>
        </p:txBody>
      </p:sp>
      <p:sp>
        <p:nvSpPr>
          <p:cNvPr id="50178"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50182" name="Rectangle 4"/>
          <p:cNvSpPr>
            <a:spLocks noChangeArrowheads="1"/>
          </p:cNvSpPr>
          <p:nvPr/>
        </p:nvSpPr>
        <p:spPr bwMode="auto">
          <a:xfrm>
            <a:off x="1219200" y="4495800"/>
            <a:ext cx="6248400" cy="1219200"/>
          </a:xfrm>
          <a:prstGeom prst="rect">
            <a:avLst/>
          </a:prstGeom>
          <a:solidFill>
            <a:schemeClr val="bg1"/>
          </a:solidFill>
          <a:ln w="28575">
            <a:solidFill>
              <a:schemeClr val="tx1"/>
            </a:solidFill>
            <a:miter lim="800000"/>
            <a:headEnd/>
            <a:tailEnd/>
          </a:ln>
        </p:spPr>
        <p:txBody>
          <a:bodyPr wrap="none" anchor="ctr"/>
          <a:lstStyle/>
          <a:p>
            <a:pPr>
              <a:spcBef>
                <a:spcPct val="20000"/>
              </a:spcBef>
            </a:pPr>
            <a:r>
              <a:rPr lang="en-US" sz="2800">
                <a:latin typeface="Times New Roman" charset="0"/>
              </a:rPr>
              <a:t>.966% = (5-5.91)/(1.06) + (8-5.91)/(1.07)</a:t>
            </a:r>
            <a:r>
              <a:rPr lang="en-US" sz="2800" baseline="30000">
                <a:latin typeface="Times New Roman" charset="0"/>
              </a:rPr>
              <a:t>2</a:t>
            </a:r>
          </a:p>
          <a:p>
            <a:pPr>
              <a:spcBef>
                <a:spcPct val="20000"/>
              </a:spcBef>
            </a:pPr>
            <a:r>
              <a:rPr lang="en-US" sz="2800">
                <a:latin typeface="Times New Roman" charset="0"/>
              </a:rPr>
              <a:t>	 = $9,660 [1M*.00966]</a:t>
            </a:r>
          </a:p>
          <a:p>
            <a:endParaRPr lang="en-US" sz="1200">
              <a:latin typeface="Times New Roman"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Standard Swaps:  Complications</a:t>
            </a:r>
            <a:endParaRPr lang="en-US" sz="2800" b="1" dirty="0">
              <a:latin typeface="Calibri" panose="020F0502020204030204" pitchFamily="34" charset="0"/>
              <a:ea typeface="ＭＳ Ｐゴシック" charset="0"/>
              <a:cs typeface="ＭＳ Ｐゴシック" charset="0"/>
            </a:endParaRPr>
          </a:p>
        </p:txBody>
      </p:sp>
      <p:sp>
        <p:nvSpPr>
          <p:cNvPr id="51203" name="Slide Number Placeholder 3"/>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CCF04D5-E736-2A46-86A2-AE5BD05F988A}" type="slidenum">
              <a:rPr lang="en-US">
                <a:latin typeface="Calibri" panose="020F0502020204030204" pitchFamily="34" charset="0"/>
              </a:rPr>
              <a:pPr eaLnBrk="1" hangingPunct="1"/>
              <a:t>49</a:t>
            </a:fld>
            <a:endParaRPr lang="en-US" dirty="0">
              <a:latin typeface="Calibri" panose="020F0502020204030204" pitchFamily="34" charset="0"/>
            </a:endParaRPr>
          </a:p>
        </p:txBody>
      </p:sp>
      <p:sp>
        <p:nvSpPr>
          <p:cNvPr id="51202" name="Footer Placeholder 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51205" name="Rectangle 3"/>
          <p:cNvSpPr>
            <a:spLocks noChangeArrowheads="1"/>
          </p:cNvSpPr>
          <p:nvPr/>
        </p:nvSpPr>
        <p:spPr bwMode="auto">
          <a:xfrm>
            <a:off x="1295400" y="381000"/>
            <a:ext cx="79248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dirty="0">
              <a:latin typeface="Calibri" panose="020F0502020204030204" pitchFamily="34" charset="0"/>
            </a:endParaRPr>
          </a:p>
        </p:txBody>
      </p:sp>
      <p:sp>
        <p:nvSpPr>
          <p:cNvPr id="51206" name="Rectangle 4"/>
          <p:cNvSpPr>
            <a:spLocks noChangeArrowheads="1"/>
          </p:cNvSpPr>
          <p:nvPr/>
        </p:nvSpPr>
        <p:spPr bwMode="auto">
          <a:xfrm>
            <a:off x="457200" y="2987675"/>
            <a:ext cx="8458200" cy="212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2075" tIns="46038" rIns="92075" bIns="46038">
            <a:spAutoFit/>
          </a:bodyPr>
          <a:lstStyle/>
          <a:p>
            <a:pPr algn="just" eaLnBrk="0" hangingPunct="0">
              <a:spcBef>
                <a:spcPct val="50000"/>
              </a:spcBef>
              <a:buClr>
                <a:schemeClr val="hlink"/>
              </a:buClr>
              <a:buFont typeface="Monotype Sorts" charset="0"/>
              <a:buChar char="n"/>
            </a:pPr>
            <a:r>
              <a:rPr lang="en-US" sz="2400" b="1" dirty="0">
                <a:latin typeface="Calibri" panose="020F0502020204030204" pitchFamily="34" charset="0"/>
              </a:rPr>
              <a:t>  a bank acts as intermediary, essentially simultaneously borrowing and lending at LIBOR, and borrowing at a fixed rate but lending at this fixed rate plus about 3 basis points</a:t>
            </a:r>
          </a:p>
          <a:p>
            <a:pPr algn="just" eaLnBrk="0" hangingPunct="0">
              <a:spcBef>
                <a:spcPct val="50000"/>
              </a:spcBef>
              <a:buClr>
                <a:schemeClr val="hlink"/>
              </a:buClr>
              <a:buFont typeface="Monotype Sorts" charset="0"/>
              <a:buChar char="n"/>
            </a:pPr>
            <a:r>
              <a:rPr lang="en-US" sz="2400" b="1" dirty="0">
                <a:latin typeface="Calibri" panose="020F0502020204030204" pitchFamily="34" charset="0"/>
              </a:rPr>
              <a:t>  in exchange for the spread, the bank absorbs default risk of the counterparties and may temporarily warehouse the swap</a:t>
            </a:r>
          </a:p>
        </p:txBody>
      </p:sp>
      <p:sp>
        <p:nvSpPr>
          <p:cNvPr id="51207" name="Text Box 5" descr="Bouquet"/>
          <p:cNvSpPr txBox="1">
            <a:spLocks noChangeArrowheads="1"/>
          </p:cNvSpPr>
          <p:nvPr/>
        </p:nvSpPr>
        <p:spPr bwMode="auto">
          <a:xfrm>
            <a:off x="685800" y="1303338"/>
            <a:ext cx="1435100" cy="1376362"/>
          </a:xfrm>
          <a:prstGeom prst="rect">
            <a:avLst/>
          </a:prstGeom>
          <a:blipFill dpi="0" rotWithShape="0">
            <a:blip r:embed="rId4"/>
            <a:srcRect/>
            <a:tile tx="0" ty="0" sx="100000" sy="100000" flip="none" algn="tl"/>
          </a:blipFill>
          <a:ln w="3175">
            <a:solidFill>
              <a:schemeClr val="tx1"/>
            </a:solidFill>
            <a:miter lim="800000"/>
            <a:headEnd type="none" w="sm" len="sm"/>
            <a:tailEnd type="none" w="sm" len="sm"/>
          </a:ln>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endParaRPr lang="en-US" sz="2800" b="1">
              <a:latin typeface="Times New Roman" charset="0"/>
            </a:endParaRPr>
          </a:p>
          <a:p>
            <a:r>
              <a:rPr lang="en-US" sz="2800" b="1">
                <a:solidFill>
                  <a:schemeClr val="tx2"/>
                </a:solidFill>
                <a:latin typeface="Times New Roman" charset="0"/>
              </a:rPr>
              <a:t> Firm A</a:t>
            </a:r>
            <a:endParaRPr lang="en-US" sz="2800" b="1">
              <a:latin typeface="Times New Roman" charset="0"/>
            </a:endParaRPr>
          </a:p>
          <a:p>
            <a:endParaRPr lang="en-US" sz="2800" b="1">
              <a:latin typeface="Times New Roman" charset="0"/>
            </a:endParaRPr>
          </a:p>
        </p:txBody>
      </p:sp>
      <p:sp>
        <p:nvSpPr>
          <p:cNvPr id="427014" name="Text Box 6" descr="Pink tissue paper"/>
          <p:cNvSpPr txBox="1">
            <a:spLocks noChangeArrowheads="1"/>
          </p:cNvSpPr>
          <p:nvPr/>
        </p:nvSpPr>
        <p:spPr bwMode="auto">
          <a:xfrm>
            <a:off x="3886200" y="1312863"/>
            <a:ext cx="1358900" cy="1376362"/>
          </a:xfrm>
          <a:prstGeom prst="rect">
            <a:avLst/>
          </a:prstGeom>
          <a:blipFill dpi="0" rotWithShape="0">
            <a:blip r:embed="rId5"/>
            <a:srcRect/>
            <a:tile tx="0" ty="0" sx="100000" sy="100000" flip="none" algn="tl"/>
          </a:blipFill>
          <a:ln w="3175">
            <a:solidFill>
              <a:schemeClr val="tx1"/>
            </a:solidFill>
            <a:miter lim="800000"/>
            <a:headEnd type="none" w="sm" len="sm"/>
            <a:tailEnd type="none" w="sm" len="sm"/>
          </a:ln>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endParaRPr lang="en-US" sz="2800" b="1">
              <a:latin typeface="Times New Roman" charset="0"/>
            </a:endParaRPr>
          </a:p>
          <a:p>
            <a:r>
              <a:rPr lang="en-US" sz="2800" b="1">
                <a:solidFill>
                  <a:schemeClr val="hlink"/>
                </a:solidFill>
                <a:latin typeface="Times New Roman" charset="0"/>
              </a:rPr>
              <a:t> </a:t>
            </a:r>
            <a:r>
              <a:rPr lang="en-US" sz="2800" b="1">
                <a:latin typeface="Times New Roman" charset="0"/>
              </a:rPr>
              <a:t>BANK</a:t>
            </a:r>
          </a:p>
          <a:p>
            <a:endParaRPr lang="en-US" sz="2800" b="1">
              <a:latin typeface="Times New Roman" charset="0"/>
            </a:endParaRPr>
          </a:p>
        </p:txBody>
      </p:sp>
      <p:sp>
        <p:nvSpPr>
          <p:cNvPr id="51209" name="Text Box 7" descr="Bouquet"/>
          <p:cNvSpPr txBox="1">
            <a:spLocks noChangeArrowheads="1"/>
          </p:cNvSpPr>
          <p:nvPr/>
        </p:nvSpPr>
        <p:spPr bwMode="auto">
          <a:xfrm>
            <a:off x="7010400" y="1306513"/>
            <a:ext cx="1447800" cy="1376362"/>
          </a:xfrm>
          <a:prstGeom prst="rect">
            <a:avLst/>
          </a:prstGeom>
          <a:blipFill dpi="0" rotWithShape="0">
            <a:blip r:embed="rId4"/>
            <a:srcRect/>
            <a:tile tx="0" ty="0" sx="100000" sy="100000" flip="none" algn="tl"/>
          </a:blipFill>
          <a:ln w="3175">
            <a:solidFill>
              <a:schemeClr val="tx1"/>
            </a:solidFill>
            <a:miter lim="800000"/>
            <a:headEnd type="none" w="sm" len="sm"/>
            <a:tailEnd type="none" w="sm" len="sm"/>
          </a:ln>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endParaRPr lang="en-US" sz="2800" b="1">
              <a:latin typeface="Times New Roman" charset="0"/>
            </a:endParaRPr>
          </a:p>
          <a:p>
            <a:r>
              <a:rPr lang="en-US" sz="2800" b="1">
                <a:solidFill>
                  <a:schemeClr val="tx2"/>
                </a:solidFill>
                <a:latin typeface="Times New Roman" charset="0"/>
              </a:rPr>
              <a:t> Firm B</a:t>
            </a:r>
            <a:endParaRPr lang="en-US" sz="2800" b="1">
              <a:latin typeface="Times New Roman" charset="0"/>
            </a:endParaRPr>
          </a:p>
          <a:p>
            <a:endParaRPr lang="en-US" sz="2800" b="1">
              <a:latin typeface="Times New Roman" charset="0"/>
            </a:endParaRPr>
          </a:p>
        </p:txBody>
      </p:sp>
      <p:grpSp>
        <p:nvGrpSpPr>
          <p:cNvPr id="2" name="Group 8"/>
          <p:cNvGrpSpPr>
            <a:grpSpLocks/>
          </p:cNvGrpSpPr>
          <p:nvPr/>
        </p:nvGrpSpPr>
        <p:grpSpPr bwMode="auto">
          <a:xfrm>
            <a:off x="2133600" y="1295400"/>
            <a:ext cx="4876800" cy="412750"/>
            <a:chOff x="1344" y="1430"/>
            <a:chExt cx="3072" cy="260"/>
          </a:xfrm>
        </p:grpSpPr>
        <p:sp>
          <p:nvSpPr>
            <p:cNvPr id="51216" name="Text Box 9" descr="25%"/>
            <p:cNvSpPr txBox="1">
              <a:spLocks noChangeArrowheads="1"/>
            </p:cNvSpPr>
            <p:nvPr/>
          </p:nvSpPr>
          <p:spPr bwMode="auto">
            <a:xfrm>
              <a:off x="1584" y="1430"/>
              <a:ext cx="6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000" b="1">
                  <a:latin typeface="Times New Roman" charset="0"/>
                </a:rPr>
                <a:t>LIBOR</a:t>
              </a:r>
              <a:endParaRPr lang="en-US" sz="1200" b="1">
                <a:solidFill>
                  <a:srgbClr val="F39FD1"/>
                </a:solidFill>
                <a:latin typeface="Times New Roman" charset="0"/>
              </a:endParaRPr>
            </a:p>
          </p:txBody>
        </p:sp>
        <p:sp>
          <p:nvSpPr>
            <p:cNvPr id="51217" name="Line 10"/>
            <p:cNvSpPr>
              <a:spLocks noChangeShapeType="1"/>
            </p:cNvSpPr>
            <p:nvPr/>
          </p:nvSpPr>
          <p:spPr bwMode="auto">
            <a:xfrm>
              <a:off x="1344" y="1680"/>
              <a:ext cx="1104"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218" name="Line 11"/>
            <p:cNvSpPr>
              <a:spLocks noChangeShapeType="1"/>
            </p:cNvSpPr>
            <p:nvPr/>
          </p:nvSpPr>
          <p:spPr bwMode="auto">
            <a:xfrm>
              <a:off x="3312" y="1680"/>
              <a:ext cx="1104"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219" name="Text Box 12" descr="25%"/>
            <p:cNvSpPr txBox="1">
              <a:spLocks noChangeArrowheads="1"/>
            </p:cNvSpPr>
            <p:nvPr/>
          </p:nvSpPr>
          <p:spPr bwMode="auto">
            <a:xfrm>
              <a:off x="3592" y="1440"/>
              <a:ext cx="6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000" b="1">
                  <a:latin typeface="Times New Roman" charset="0"/>
                </a:rPr>
                <a:t>LIBOR</a:t>
              </a:r>
              <a:endParaRPr lang="en-US" sz="1200" b="1">
                <a:solidFill>
                  <a:srgbClr val="F39FD1"/>
                </a:solidFill>
                <a:latin typeface="Times New Roman" charset="0"/>
              </a:endParaRPr>
            </a:p>
          </p:txBody>
        </p:sp>
      </p:grpSp>
      <p:grpSp>
        <p:nvGrpSpPr>
          <p:cNvPr id="3" name="Group 13"/>
          <p:cNvGrpSpPr>
            <a:grpSpLocks/>
          </p:cNvGrpSpPr>
          <p:nvPr/>
        </p:nvGrpSpPr>
        <p:grpSpPr bwMode="auto">
          <a:xfrm>
            <a:off x="2133600" y="2286000"/>
            <a:ext cx="4876800" cy="412750"/>
            <a:chOff x="1344" y="2054"/>
            <a:chExt cx="3072" cy="260"/>
          </a:xfrm>
        </p:grpSpPr>
        <p:sp>
          <p:nvSpPr>
            <p:cNvPr id="51212" name="Text Box 14" descr="25%"/>
            <p:cNvSpPr txBox="1">
              <a:spLocks noChangeArrowheads="1"/>
            </p:cNvSpPr>
            <p:nvPr/>
          </p:nvSpPr>
          <p:spPr bwMode="auto">
            <a:xfrm>
              <a:off x="1668" y="2054"/>
              <a:ext cx="63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000" b="1">
                  <a:latin typeface="Times New Roman" charset="0"/>
                </a:rPr>
                <a:t>4.985%</a:t>
              </a:r>
              <a:endParaRPr lang="en-US" sz="1200" b="1">
                <a:solidFill>
                  <a:srgbClr val="F39FD1"/>
                </a:solidFill>
                <a:latin typeface="Times New Roman" charset="0"/>
              </a:endParaRPr>
            </a:p>
          </p:txBody>
        </p:sp>
        <p:sp>
          <p:nvSpPr>
            <p:cNvPr id="51213" name="Line 15"/>
            <p:cNvSpPr>
              <a:spLocks noChangeShapeType="1"/>
            </p:cNvSpPr>
            <p:nvPr/>
          </p:nvSpPr>
          <p:spPr bwMode="auto">
            <a:xfrm rot="10800000">
              <a:off x="1344" y="2064"/>
              <a:ext cx="1104"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214" name="Line 16"/>
            <p:cNvSpPr>
              <a:spLocks noChangeShapeType="1"/>
            </p:cNvSpPr>
            <p:nvPr/>
          </p:nvSpPr>
          <p:spPr bwMode="auto">
            <a:xfrm rot="10800000">
              <a:off x="3312" y="2064"/>
              <a:ext cx="1104" cy="0"/>
            </a:xfrm>
            <a:prstGeom prst="line">
              <a:avLst/>
            </a:prstGeom>
            <a:noFill/>
            <a:ln w="2857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51215" name="Text Box 17" descr="25%"/>
            <p:cNvSpPr txBox="1">
              <a:spLocks noChangeArrowheads="1"/>
            </p:cNvSpPr>
            <p:nvPr/>
          </p:nvSpPr>
          <p:spPr bwMode="auto">
            <a:xfrm>
              <a:off x="3636" y="2064"/>
              <a:ext cx="636"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699">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r>
                <a:rPr lang="en-US" sz="2000" b="1">
                  <a:latin typeface="Times New Roman" charset="0"/>
                </a:rPr>
                <a:t>5.015%</a:t>
              </a:r>
              <a:endParaRPr lang="en-US" sz="1200" b="1">
                <a:solidFill>
                  <a:srgbClr val="F39FD1"/>
                </a:solidFill>
                <a:latin typeface="Times New Roman" charset="0"/>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427014"/>
                                        </p:tgtEl>
                                        <p:attrNameLst>
                                          <p:attrName>style.visibility</p:attrName>
                                        </p:attrNameLst>
                                      </p:cBhvr>
                                      <p:to>
                                        <p:strVal val="visible"/>
                                      </p:to>
                                    </p:set>
                                    <p:anim calcmode="lin" valueType="num">
                                      <p:cBhvr additive="base">
                                        <p:cTn id="7" dur="500" fill="hold"/>
                                        <p:tgtEl>
                                          <p:spTgt spid="427014"/>
                                        </p:tgtEl>
                                        <p:attrNameLst>
                                          <p:attrName>ppt_x</p:attrName>
                                        </p:attrNameLst>
                                      </p:cBhvr>
                                      <p:tavLst>
                                        <p:tav tm="0">
                                          <p:val>
                                            <p:strVal val="#ppt_x"/>
                                          </p:val>
                                        </p:tav>
                                        <p:tav tm="100000">
                                          <p:val>
                                            <p:strVal val="#ppt_x"/>
                                          </p:val>
                                        </p:tav>
                                      </p:tavLst>
                                    </p:anim>
                                    <p:anim calcmode="lin" valueType="num">
                                      <p:cBhvr additive="base">
                                        <p:cTn id="8" dur="500" fill="hold"/>
                                        <p:tgtEl>
                                          <p:spTgt spid="427014"/>
                                        </p:tgtEl>
                                        <p:attrNameLst>
                                          <p:attrName>ppt_y</p:attrName>
                                        </p:attrNameLst>
                                      </p:cBhvr>
                                      <p:tavLst>
                                        <p:tav tm="0">
                                          <p:val>
                                            <p:strVal val="0-#ppt_h/2"/>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0-#ppt_w/2"/>
                                          </p:val>
                                        </p:tav>
                                        <p:tav tm="100000">
                                          <p:val>
                                            <p:strVal val="#ppt_x"/>
                                          </p:val>
                                        </p:tav>
                                      </p:tavLst>
                                    </p:anim>
                                    <p:anim calcmode="lin" valueType="num">
                                      <p:cBhvr additive="base">
                                        <p:cTn id="14"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1+#ppt_w/2"/>
                                          </p:val>
                                        </p:tav>
                                        <p:tav tm="100000">
                                          <p:val>
                                            <p:strVal val="#ppt_x"/>
                                          </p:val>
                                        </p:tav>
                                      </p:tavLst>
                                    </p:anim>
                                    <p:anim calcmode="lin" valueType="num">
                                      <p:cBhvr additive="base">
                                        <p:cTn id="20"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4" grpId="0" animBg="1"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74" name="Rectangle 20"/>
          <p:cNvSpPr>
            <a:spLocks noGrp="1" noChangeArrowheads="1"/>
          </p:cNvSpPr>
          <p:nvPr>
            <p:ph type="title"/>
          </p:nvPr>
        </p:nvSpPr>
        <p:spPr>
          <a:noFill/>
        </p:spPr>
        <p:txBody>
          <a:bodyPr lIns="92075" tIns="46038" rIns="92075" bIns="46038"/>
          <a:lstStyle/>
          <a:p>
            <a:pPr eaLnBrk="1" hangingPunct="1"/>
            <a:r>
              <a:rPr lang="en-US" sz="1800" b="1" dirty="0">
                <a:solidFill>
                  <a:srgbClr val="9900CC"/>
                </a:solidFill>
                <a:latin typeface="Calibri" panose="020F0502020204030204" pitchFamily="34" charset="0"/>
                <a:ea typeface="ＭＳ Ｐゴシック" charset="0"/>
                <a:cs typeface="ＭＳ Ｐゴシック" charset="0"/>
              </a:rPr>
              <a:t>LEND CASH (Risky Debt)</a:t>
            </a:r>
            <a:r>
              <a:rPr lang="en-US" sz="1800" b="1" dirty="0">
                <a:latin typeface="Calibri" panose="020F0502020204030204" pitchFamily="34" charset="0"/>
                <a:ea typeface="ＭＳ Ｐゴシック" charset="0"/>
                <a:cs typeface="ＭＳ Ｐゴシック" charset="0"/>
              </a:rPr>
              <a:t>:  Profit/Loss Diagram</a:t>
            </a:r>
          </a:p>
        </p:txBody>
      </p:sp>
      <p:sp>
        <p:nvSpPr>
          <p:cNvPr id="6147"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A928E58-EFA5-994B-9CF5-3488B66E186C}" type="slidenum">
              <a:rPr lang="en-US">
                <a:latin typeface="Calibri" panose="020F0502020204030204" pitchFamily="34" charset="0"/>
              </a:rPr>
              <a:pPr eaLnBrk="1" hangingPunct="1"/>
              <a:t>5</a:t>
            </a:fld>
            <a:endParaRPr lang="en-US" dirty="0">
              <a:latin typeface="Calibri" panose="020F0502020204030204" pitchFamily="34" charset="0"/>
            </a:endParaRPr>
          </a:p>
        </p:txBody>
      </p:sp>
      <p:sp>
        <p:nvSpPr>
          <p:cNvPr id="6146"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6148" name="Rectangle 2"/>
          <p:cNvSpPr>
            <a:spLocks noChangeArrowheads="1"/>
          </p:cNvSpPr>
          <p:nvPr/>
        </p:nvSpPr>
        <p:spPr bwMode="auto">
          <a:xfrm>
            <a:off x="152400" y="1219200"/>
            <a:ext cx="2057400" cy="1069975"/>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Face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r = 15%</a:t>
            </a:r>
            <a:r>
              <a:rPr lang="en-US" sz="1600" b="1" dirty="0">
                <a:latin typeface="Symbol" charset="0"/>
              </a:rPr>
              <a:t>  </a:t>
            </a:r>
          </a:p>
        </p:txBody>
      </p:sp>
      <p:sp>
        <p:nvSpPr>
          <p:cNvPr id="6149" name="Rectangle 3"/>
          <p:cNvSpPr>
            <a:spLocks noChangeArrowheads="1"/>
          </p:cNvSpPr>
          <p:nvPr/>
        </p:nvSpPr>
        <p:spPr bwMode="auto">
          <a:xfrm>
            <a:off x="6476999" y="3858068"/>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6150" name="Line 4"/>
          <p:cNvSpPr>
            <a:spLocks noChangeShapeType="1"/>
          </p:cNvSpPr>
          <p:nvPr/>
        </p:nvSpPr>
        <p:spPr bwMode="auto">
          <a:xfrm flipV="1">
            <a:off x="57912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6151" name="Line 5"/>
          <p:cNvSpPr>
            <a:spLocks noChangeShapeType="1"/>
          </p:cNvSpPr>
          <p:nvPr/>
        </p:nvSpPr>
        <p:spPr bwMode="auto">
          <a:xfrm flipV="1">
            <a:off x="70104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6152" name="Line 6"/>
          <p:cNvSpPr>
            <a:spLocks noChangeShapeType="1"/>
          </p:cNvSpPr>
          <p:nvPr/>
        </p:nvSpPr>
        <p:spPr bwMode="auto">
          <a:xfrm flipV="1">
            <a:off x="33528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6153" name="Line 7"/>
          <p:cNvSpPr>
            <a:spLocks noChangeShapeType="1"/>
          </p:cNvSpPr>
          <p:nvPr/>
        </p:nvSpPr>
        <p:spPr bwMode="auto">
          <a:xfrm flipV="1">
            <a:off x="21336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6154" name="Line 8"/>
          <p:cNvSpPr>
            <a:spLocks noChangeShapeType="1"/>
          </p:cNvSpPr>
          <p:nvPr/>
        </p:nvSpPr>
        <p:spPr bwMode="auto">
          <a:xfrm>
            <a:off x="4572000" y="25908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6155" name="Line 9"/>
          <p:cNvSpPr>
            <a:spLocks noChangeShapeType="1"/>
          </p:cNvSpPr>
          <p:nvPr/>
        </p:nvSpPr>
        <p:spPr bwMode="auto">
          <a:xfrm>
            <a:off x="4572000" y="50292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57738" name="Rectangle 10"/>
          <p:cNvSpPr>
            <a:spLocks noChangeArrowheads="1"/>
          </p:cNvSpPr>
          <p:nvPr/>
        </p:nvSpPr>
        <p:spPr bwMode="auto">
          <a:xfrm>
            <a:off x="1905000" y="34671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457739" name="Rectangle 11"/>
          <p:cNvSpPr>
            <a:spLocks noChangeArrowheads="1"/>
          </p:cNvSpPr>
          <p:nvPr/>
        </p:nvSpPr>
        <p:spPr bwMode="auto">
          <a:xfrm>
            <a:off x="3124200" y="34671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6158" name="Rectangle 12"/>
          <p:cNvSpPr>
            <a:spLocks noChangeArrowheads="1"/>
          </p:cNvSpPr>
          <p:nvPr/>
        </p:nvSpPr>
        <p:spPr bwMode="auto">
          <a:xfrm>
            <a:off x="4610100" y="24574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6159" name="Rectangle 13"/>
          <p:cNvSpPr>
            <a:spLocks noChangeArrowheads="1"/>
          </p:cNvSpPr>
          <p:nvPr/>
        </p:nvSpPr>
        <p:spPr bwMode="auto">
          <a:xfrm>
            <a:off x="5562600" y="34671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6160" name="Rectangle 14"/>
          <p:cNvSpPr>
            <a:spLocks noChangeArrowheads="1"/>
          </p:cNvSpPr>
          <p:nvPr/>
        </p:nvSpPr>
        <p:spPr bwMode="auto">
          <a:xfrm>
            <a:off x="6762750" y="34671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6161" name="Rectangle 15"/>
          <p:cNvSpPr>
            <a:spLocks noChangeArrowheads="1"/>
          </p:cNvSpPr>
          <p:nvPr/>
        </p:nvSpPr>
        <p:spPr bwMode="auto">
          <a:xfrm>
            <a:off x="4610100" y="4876800"/>
            <a:ext cx="6096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6162" name="Line 16"/>
          <p:cNvSpPr>
            <a:spLocks noChangeShapeType="1"/>
          </p:cNvSpPr>
          <p:nvPr/>
        </p:nvSpPr>
        <p:spPr bwMode="auto">
          <a:xfrm>
            <a:off x="933450" y="38100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6163" name="Line 17"/>
          <p:cNvSpPr>
            <a:spLocks noChangeShapeType="1"/>
          </p:cNvSpPr>
          <p:nvPr/>
        </p:nvSpPr>
        <p:spPr bwMode="auto">
          <a:xfrm flipV="1">
            <a:off x="4572000" y="22860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6164" name="Rectangle 18"/>
          <p:cNvSpPr>
            <a:spLocks noChangeArrowheads="1"/>
          </p:cNvSpPr>
          <p:nvPr/>
        </p:nvSpPr>
        <p:spPr bwMode="auto">
          <a:xfrm>
            <a:off x="4252913" y="5600700"/>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6165" name="Rectangle 19"/>
          <p:cNvSpPr>
            <a:spLocks noChangeArrowheads="1"/>
          </p:cNvSpPr>
          <p:nvPr/>
        </p:nvSpPr>
        <p:spPr bwMode="auto">
          <a:xfrm>
            <a:off x="4186238" y="12763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
        <p:nvSpPr>
          <p:cNvPr id="6167" name="Line 21"/>
          <p:cNvSpPr>
            <a:spLocks noChangeShapeType="1"/>
          </p:cNvSpPr>
          <p:nvPr/>
        </p:nvSpPr>
        <p:spPr bwMode="auto">
          <a:xfrm flipH="1">
            <a:off x="3352800" y="3048000"/>
            <a:ext cx="1905000" cy="2209800"/>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6168" name="Line 22"/>
          <p:cNvSpPr>
            <a:spLocks noChangeShapeType="1"/>
          </p:cNvSpPr>
          <p:nvPr/>
        </p:nvSpPr>
        <p:spPr bwMode="auto">
          <a:xfrm flipV="1">
            <a:off x="5257800" y="3048000"/>
            <a:ext cx="2895600" cy="0"/>
          </a:xfrm>
          <a:prstGeom prst="line">
            <a:avLst/>
          </a:prstGeom>
          <a:noFill/>
          <a:ln w="38100">
            <a:solidFill>
              <a:srgbClr val="FF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574"/>
                                        </p:tgtEl>
                                        <p:attrNameLst>
                                          <p:attrName>style.visibility</p:attrName>
                                        </p:attrNameLst>
                                      </p:cBhvr>
                                      <p:to>
                                        <p:strVal val="visible"/>
                                      </p:to>
                                    </p:set>
                                    <p:animEffect transition="in" filter="fade">
                                      <p:cBhvr>
                                        <p:cTn id="7" dur="2000"/>
                                        <p:tgtEl>
                                          <p:spTgt spid="23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7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9" name="Rectangle 3"/>
          <p:cNvSpPr>
            <a:spLocks noGrp="1" noChangeArrowheads="1"/>
          </p:cNvSpPr>
          <p:nvPr>
            <p:ph idx="1"/>
          </p:nvPr>
        </p:nvSpPr>
        <p:spPr/>
        <p:txBody>
          <a:bodyPr/>
          <a:lstStyle/>
          <a:p>
            <a:pPr eaLnBrk="1" hangingPunct="1">
              <a:lnSpc>
                <a:spcPct val="90000"/>
              </a:lnSpc>
            </a:pPr>
            <a:r>
              <a:rPr lang="en-US" sz="2400" dirty="0">
                <a:latin typeface="Calibri" panose="020F0502020204030204" pitchFamily="34" charset="0"/>
                <a:ea typeface="ＭＳ Ｐゴシック" charset="0"/>
                <a:cs typeface="ＭＳ Ｐゴシック" charset="0"/>
              </a:rPr>
              <a:t>Suppose Co. needs to borrow $100M over the next five years.  It has four options:</a:t>
            </a:r>
          </a:p>
          <a:p>
            <a:pPr lvl="1" eaLnBrk="1" hangingPunct="1">
              <a:lnSpc>
                <a:spcPct val="90000"/>
              </a:lnSpc>
            </a:pPr>
            <a:r>
              <a:rPr lang="en-US" sz="2000" b="1" dirty="0">
                <a:latin typeface="Calibri" panose="020F0502020204030204" pitchFamily="34" charset="0"/>
                <a:ea typeface="ＭＳ Ｐゴシック" charset="0"/>
              </a:rPr>
              <a:t>Borrow ST</a:t>
            </a:r>
            <a:r>
              <a:rPr lang="en-US" sz="2000" dirty="0">
                <a:latin typeface="Calibri" panose="020F0502020204030204" pitchFamily="34" charset="0"/>
                <a:ea typeface="ＭＳ Ｐゴシック" charset="0"/>
              </a:rPr>
              <a:t>, say 1 year, and roll over the debt every year.  Assume Co</a:t>
            </a:r>
            <a:r>
              <a:rPr lang="ja-JP" altLang="en-US" sz="2000" dirty="0">
                <a:latin typeface="Calibri" panose="020F0502020204030204" pitchFamily="34" charset="0"/>
                <a:ea typeface="ＭＳ Ｐゴシック" charset="0"/>
              </a:rPr>
              <a:t>’</a:t>
            </a:r>
            <a:r>
              <a:rPr lang="en-US" altLang="ja-JP" sz="2000" dirty="0">
                <a:latin typeface="Calibri" panose="020F0502020204030204" pitchFamily="34" charset="0"/>
                <a:ea typeface="ＭＳ Ｐゴシック" charset="0"/>
              </a:rPr>
              <a:t>s 1-year ST rate is 9%, 3% points above the risk-free ST rate</a:t>
            </a:r>
          </a:p>
          <a:p>
            <a:pPr lvl="1" eaLnBrk="1" hangingPunct="1">
              <a:lnSpc>
                <a:spcPct val="90000"/>
              </a:lnSpc>
            </a:pPr>
            <a:r>
              <a:rPr lang="en-US" sz="2000" b="1" dirty="0">
                <a:latin typeface="Calibri" panose="020F0502020204030204" pitchFamily="34" charset="0"/>
                <a:ea typeface="ＭＳ Ｐゴシック" charset="0"/>
              </a:rPr>
              <a:t>Borrow LT</a:t>
            </a:r>
            <a:r>
              <a:rPr lang="en-US" sz="2000" dirty="0">
                <a:latin typeface="Calibri" panose="020F0502020204030204" pitchFamily="34" charset="0"/>
                <a:ea typeface="ＭＳ Ｐゴシック" charset="0"/>
              </a:rPr>
              <a:t> (five years) @ 10%</a:t>
            </a:r>
          </a:p>
          <a:p>
            <a:pPr lvl="1" eaLnBrk="1" hangingPunct="1">
              <a:lnSpc>
                <a:spcPct val="90000"/>
              </a:lnSpc>
            </a:pPr>
            <a:r>
              <a:rPr lang="en-US" sz="2000" b="1" dirty="0">
                <a:latin typeface="Calibri" panose="020F0502020204030204" pitchFamily="34" charset="0"/>
                <a:ea typeface="ＭＳ Ｐゴシック" charset="0"/>
              </a:rPr>
              <a:t>Borrow floating rate for five years</a:t>
            </a:r>
            <a:r>
              <a:rPr lang="en-US" sz="2000" dirty="0">
                <a:latin typeface="Calibri" panose="020F0502020204030204" pitchFamily="34" charset="0"/>
                <a:ea typeface="ＭＳ Ｐゴシック" charset="0"/>
              </a:rPr>
              <a:t>, </a:t>
            </a:r>
            <a:r>
              <a:rPr lang="en-US" sz="2000" i="1" dirty="0">
                <a:latin typeface="Calibri" panose="020F0502020204030204" pitchFamily="34" charset="0"/>
                <a:ea typeface="ＭＳ Ｐゴシック" charset="0"/>
              </a:rPr>
              <a:t>e.g</a:t>
            </a:r>
            <a:r>
              <a:rPr lang="en-US" sz="2000" dirty="0">
                <a:latin typeface="Calibri" panose="020F0502020204030204" pitchFamily="34" charset="0"/>
                <a:ea typeface="ＭＳ Ｐゴシック" charset="0"/>
              </a:rPr>
              <a:t>., LIBOR + 200 bps.  This can be accomplished by:</a:t>
            </a:r>
          </a:p>
          <a:p>
            <a:pPr lvl="2" eaLnBrk="1" hangingPunct="1">
              <a:lnSpc>
                <a:spcPct val="90000"/>
              </a:lnSpc>
            </a:pPr>
            <a:r>
              <a:rPr lang="en-US" sz="2000" dirty="0">
                <a:latin typeface="Calibri" panose="020F0502020204030204" pitchFamily="34" charset="0"/>
                <a:ea typeface="ＭＳ Ｐゴシック" charset="0"/>
              </a:rPr>
              <a:t>borrowing at FL, or </a:t>
            </a:r>
          </a:p>
          <a:p>
            <a:pPr lvl="2" eaLnBrk="1" hangingPunct="1">
              <a:lnSpc>
                <a:spcPct val="90000"/>
              </a:lnSpc>
            </a:pPr>
            <a:r>
              <a:rPr lang="en-US" sz="2000" dirty="0">
                <a:latin typeface="Calibri" panose="020F0502020204030204" pitchFamily="34" charset="0"/>
                <a:ea typeface="ＭＳ Ｐゴシック" charset="0"/>
              </a:rPr>
              <a:t>borrowing LT and entering into a swap under which Co. receives LT (fixed) and pays ST (floating).</a:t>
            </a:r>
          </a:p>
          <a:p>
            <a:pPr lvl="1" eaLnBrk="1" hangingPunct="1">
              <a:lnSpc>
                <a:spcPct val="90000"/>
              </a:lnSpc>
            </a:pPr>
            <a:r>
              <a:rPr lang="en-US" sz="2000" b="1" dirty="0">
                <a:latin typeface="Calibri" panose="020F0502020204030204" pitchFamily="34" charset="0"/>
                <a:ea typeface="ＭＳ Ｐゴシック" charset="0"/>
              </a:rPr>
              <a:t>Borrow ST and enter into an interest rate swap</a:t>
            </a:r>
            <a:r>
              <a:rPr lang="en-US" sz="2000" dirty="0">
                <a:latin typeface="Calibri" panose="020F0502020204030204" pitchFamily="34" charset="0"/>
                <a:ea typeface="ＭＳ Ｐゴシック" charset="0"/>
              </a:rPr>
              <a:t> with bank under which Co. receives floating (ST) and pays fixed (LT). </a:t>
            </a:r>
          </a:p>
        </p:txBody>
      </p:sp>
      <p:sp>
        <p:nvSpPr>
          <p:cNvPr id="52228"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a:t>
            </a:r>
          </a:p>
        </p:txBody>
      </p:sp>
      <p:sp>
        <p:nvSpPr>
          <p:cNvPr id="52227"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0A182C7-A3C7-404D-823A-8B8B38C96F02}" type="slidenum">
              <a:rPr lang="en-US">
                <a:latin typeface="Calibri" panose="020F0502020204030204" pitchFamily="34" charset="0"/>
              </a:rPr>
              <a:pPr eaLnBrk="1" hangingPunct="1"/>
              <a:t>50</a:t>
            </a:fld>
            <a:endParaRPr lang="en-US" dirty="0">
              <a:latin typeface="Calibri" panose="020F0502020204030204" pitchFamily="34" charset="0"/>
            </a:endParaRPr>
          </a:p>
        </p:txBody>
      </p:sp>
      <p:sp>
        <p:nvSpPr>
          <p:cNvPr id="52226"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3" name="Rectangle 3"/>
          <p:cNvSpPr>
            <a:spLocks noGrp="1" noChangeArrowheads="1"/>
          </p:cNvSpPr>
          <p:nvPr>
            <p:ph idx="1"/>
          </p:nvPr>
        </p:nvSpPr>
        <p:spPr/>
        <p:txBody>
          <a:bodyPr/>
          <a:lstStyle/>
          <a:p>
            <a:pPr eaLnBrk="1" hangingPunct="1">
              <a:lnSpc>
                <a:spcPct val="90000"/>
              </a:lnSpc>
            </a:pPr>
            <a:r>
              <a:rPr lang="en-US" sz="2800" dirty="0">
                <a:latin typeface="+mn-lt"/>
                <a:ea typeface="ＭＳ Ｐゴシック" charset="0"/>
                <a:cs typeface="ＭＳ Ｐゴシック" charset="0"/>
              </a:rPr>
              <a:t>If Co. chooses </a:t>
            </a:r>
            <a:r>
              <a:rPr lang="en-US" sz="2800" b="1" dirty="0">
                <a:latin typeface="+mn-lt"/>
                <a:ea typeface="ＭＳ Ｐゴシック" charset="0"/>
                <a:cs typeface="ＭＳ Ｐゴシック" charset="0"/>
              </a:rPr>
              <a:t>ST debt</a:t>
            </a:r>
            <a:r>
              <a:rPr lang="en-US" sz="2800" dirty="0">
                <a:latin typeface="+mn-lt"/>
                <a:ea typeface="ＭＳ Ｐゴシック" charset="0"/>
                <a:cs typeface="ＭＳ Ｐゴシック" charset="0"/>
              </a:rPr>
              <a:t>, its liability stream is:</a:t>
            </a:r>
          </a:p>
          <a:p>
            <a:pPr lvl="1" eaLnBrk="1" hangingPunct="1">
              <a:lnSpc>
                <a:spcPct val="90000"/>
              </a:lnSpc>
            </a:pPr>
            <a:r>
              <a:rPr lang="en-US" sz="2800" b="1" dirty="0" err="1">
                <a:latin typeface="+mn-lt"/>
                <a:ea typeface="ＭＳ Ｐゴシック" charset="0"/>
              </a:rPr>
              <a:t>i</a:t>
            </a:r>
            <a:r>
              <a:rPr lang="en-US" sz="2800" b="1" baseline="-25000" dirty="0" err="1">
                <a:latin typeface="+mn-lt"/>
                <a:ea typeface="ＭＳ Ｐゴシック" charset="0"/>
              </a:rPr>
              <a:t>ST</a:t>
            </a:r>
            <a:r>
              <a:rPr lang="en-US" sz="2800" b="1" dirty="0">
                <a:latin typeface="+mn-lt"/>
                <a:ea typeface="ＭＳ Ｐゴシック" charset="0"/>
              </a:rPr>
              <a:t> = </a:t>
            </a:r>
            <a:r>
              <a:rPr lang="en-US" sz="2800" b="1" dirty="0" err="1">
                <a:latin typeface="+mn-lt"/>
                <a:ea typeface="ＭＳ Ｐゴシック" charset="0"/>
              </a:rPr>
              <a:t>r</a:t>
            </a:r>
            <a:r>
              <a:rPr lang="en-US" sz="2800" b="1" baseline="-25000" dirty="0" err="1">
                <a:latin typeface="+mn-lt"/>
                <a:ea typeface="ＭＳ Ｐゴシック" charset="0"/>
              </a:rPr>
              <a:t>ST</a:t>
            </a:r>
            <a:r>
              <a:rPr lang="en-US" sz="2800" b="1" dirty="0">
                <a:latin typeface="+mn-lt"/>
                <a:ea typeface="ＭＳ Ｐゴシック" charset="0"/>
              </a:rPr>
              <a:t> + </a:t>
            </a:r>
            <a:r>
              <a:rPr lang="en-US" sz="2800" b="1" dirty="0" err="1">
                <a:latin typeface="+mn-lt"/>
                <a:ea typeface="ＭＳ Ｐゴシック" charset="0"/>
              </a:rPr>
              <a:t>d</a:t>
            </a:r>
            <a:r>
              <a:rPr lang="en-US" sz="2800" b="1" baseline="-25000" dirty="0" err="1">
                <a:latin typeface="+mn-lt"/>
                <a:ea typeface="ＭＳ Ｐゴシック" charset="0"/>
              </a:rPr>
              <a:t>ST</a:t>
            </a:r>
            <a:r>
              <a:rPr lang="en-US" sz="2800" b="1" dirty="0">
                <a:latin typeface="+mn-lt"/>
                <a:ea typeface="ＭＳ Ｐゴシック" charset="0"/>
              </a:rPr>
              <a:t>,</a:t>
            </a:r>
            <a:r>
              <a:rPr lang="en-US" sz="2800" dirty="0">
                <a:latin typeface="+mn-lt"/>
                <a:ea typeface="ＭＳ Ｐゴシック" charset="0"/>
              </a:rPr>
              <a:t> where </a:t>
            </a:r>
            <a:r>
              <a:rPr lang="en-US" sz="2800" b="1" dirty="0" err="1">
                <a:latin typeface="+mn-lt"/>
                <a:ea typeface="ＭＳ Ｐゴシック" charset="0"/>
              </a:rPr>
              <a:t>i</a:t>
            </a:r>
            <a:r>
              <a:rPr lang="en-US" sz="2800" b="1" baseline="-25000" dirty="0" err="1">
                <a:latin typeface="+mn-lt"/>
                <a:ea typeface="ＭＳ Ｐゴシック" charset="0"/>
              </a:rPr>
              <a:t>ST</a:t>
            </a:r>
            <a:r>
              <a:rPr lang="en-US" sz="2800" dirty="0">
                <a:latin typeface="+mn-lt"/>
                <a:ea typeface="ＭＳ Ｐゴシック" charset="0"/>
              </a:rPr>
              <a:t> is the firm</a:t>
            </a:r>
            <a:r>
              <a:rPr lang="ja-JP" altLang="en-US" sz="2800" dirty="0">
                <a:latin typeface="+mn-lt"/>
                <a:ea typeface="ＭＳ Ｐゴシック" charset="0"/>
              </a:rPr>
              <a:t>’</a:t>
            </a:r>
            <a:r>
              <a:rPr lang="en-US" altLang="ja-JP" sz="2800" dirty="0">
                <a:latin typeface="+mn-lt"/>
                <a:ea typeface="ＭＳ Ｐゴシック" charset="0"/>
              </a:rPr>
              <a:t>s ST borrowing cost for period t, </a:t>
            </a:r>
            <a:r>
              <a:rPr lang="en-US" altLang="ja-JP" sz="2800" b="1" dirty="0" err="1">
                <a:latin typeface="+mn-lt"/>
                <a:ea typeface="ＭＳ Ｐゴシック" charset="0"/>
              </a:rPr>
              <a:t>r</a:t>
            </a:r>
            <a:r>
              <a:rPr lang="en-US" altLang="ja-JP" sz="2800" b="1" baseline="-25000" dirty="0" err="1">
                <a:latin typeface="+mn-lt"/>
                <a:ea typeface="ＭＳ Ｐゴシック" charset="0"/>
              </a:rPr>
              <a:t>ST</a:t>
            </a:r>
            <a:r>
              <a:rPr lang="en-US" altLang="ja-JP" sz="2800" dirty="0">
                <a:latin typeface="+mn-lt"/>
                <a:ea typeface="ＭＳ Ｐゴシック" charset="0"/>
              </a:rPr>
              <a:t> is the default-free ST interest rate for period t, and </a:t>
            </a:r>
            <a:r>
              <a:rPr lang="en-US" altLang="ja-JP" sz="2800" b="1" dirty="0" err="1">
                <a:latin typeface="+mn-lt"/>
                <a:ea typeface="ＭＳ Ｐゴシック" charset="0"/>
              </a:rPr>
              <a:t>d</a:t>
            </a:r>
            <a:r>
              <a:rPr lang="en-US" altLang="ja-JP" sz="2800" b="1" baseline="-25000" dirty="0" err="1">
                <a:latin typeface="+mn-lt"/>
                <a:ea typeface="ＭＳ Ｐゴシック" charset="0"/>
              </a:rPr>
              <a:t>ST</a:t>
            </a:r>
            <a:r>
              <a:rPr lang="en-US" altLang="ja-JP" sz="2800" dirty="0">
                <a:latin typeface="+mn-lt"/>
                <a:ea typeface="ＭＳ Ｐゴシック" charset="0"/>
              </a:rPr>
              <a:t> is the </a:t>
            </a:r>
            <a:r>
              <a:rPr lang="en-US" altLang="ja-JP" sz="2800" i="1" dirty="0">
                <a:latin typeface="+mn-lt"/>
                <a:ea typeface="ＭＳ Ｐゴシック" charset="0"/>
              </a:rPr>
              <a:t>variable</a:t>
            </a:r>
            <a:r>
              <a:rPr lang="en-US" altLang="ja-JP" sz="2800" dirty="0">
                <a:latin typeface="+mn-lt"/>
                <a:ea typeface="ＭＳ Ｐゴシック" charset="0"/>
              </a:rPr>
              <a:t> default spread for period t.</a:t>
            </a:r>
          </a:p>
          <a:p>
            <a:pPr eaLnBrk="1" hangingPunct="1">
              <a:lnSpc>
                <a:spcPct val="90000"/>
              </a:lnSpc>
            </a:pPr>
            <a:r>
              <a:rPr lang="en-US" sz="2800" dirty="0">
                <a:latin typeface="+mn-lt"/>
                <a:ea typeface="ＭＳ Ｐゴシック" charset="0"/>
                <a:cs typeface="ＭＳ Ｐゴシック" charset="0"/>
              </a:rPr>
              <a:t>If Co. chooses </a:t>
            </a:r>
            <a:r>
              <a:rPr lang="en-US" sz="2800" b="1" dirty="0">
                <a:latin typeface="+mn-lt"/>
                <a:ea typeface="ＭＳ Ｐゴシック" charset="0"/>
                <a:cs typeface="ＭＳ Ｐゴシック" charset="0"/>
              </a:rPr>
              <a:t>LT debt</a:t>
            </a:r>
            <a:r>
              <a:rPr lang="en-US" sz="2800" dirty="0">
                <a:latin typeface="+mn-lt"/>
                <a:ea typeface="ＭＳ Ｐゴシック" charset="0"/>
                <a:cs typeface="ＭＳ Ｐゴシック" charset="0"/>
              </a:rPr>
              <a:t>, its liability stream is:</a:t>
            </a:r>
          </a:p>
          <a:p>
            <a:pPr lvl="1" eaLnBrk="1" hangingPunct="1">
              <a:lnSpc>
                <a:spcPct val="90000"/>
              </a:lnSpc>
            </a:pPr>
            <a:r>
              <a:rPr lang="en-US" sz="2800" b="1" dirty="0" err="1">
                <a:latin typeface="+mn-lt"/>
                <a:ea typeface="ＭＳ Ｐゴシック" charset="0"/>
              </a:rPr>
              <a:t>i</a:t>
            </a:r>
            <a:r>
              <a:rPr lang="en-US" sz="2800" b="1" baseline="-25000" dirty="0" err="1">
                <a:latin typeface="+mn-lt"/>
                <a:ea typeface="ＭＳ Ｐゴシック" charset="0"/>
              </a:rPr>
              <a:t>L</a:t>
            </a:r>
            <a:r>
              <a:rPr lang="en-US" sz="2800" b="1" dirty="0">
                <a:latin typeface="+mn-lt"/>
                <a:ea typeface="ＭＳ Ｐゴシック" charset="0"/>
              </a:rPr>
              <a:t> = </a:t>
            </a:r>
            <a:r>
              <a:rPr lang="en-US" sz="2800" b="1" dirty="0" err="1">
                <a:latin typeface="+mn-lt"/>
                <a:ea typeface="ＭＳ Ｐゴシック" charset="0"/>
              </a:rPr>
              <a:t>r</a:t>
            </a:r>
            <a:r>
              <a:rPr lang="en-US" sz="2800" b="1" baseline="-25000" dirty="0" err="1">
                <a:latin typeface="+mn-lt"/>
                <a:ea typeface="ＭＳ Ｐゴシック" charset="0"/>
              </a:rPr>
              <a:t>L</a:t>
            </a:r>
            <a:r>
              <a:rPr lang="en-US" sz="2800" b="1" dirty="0">
                <a:latin typeface="+mn-lt"/>
                <a:ea typeface="ＭＳ Ｐゴシック" charset="0"/>
              </a:rPr>
              <a:t> + </a:t>
            </a:r>
            <a:r>
              <a:rPr lang="en-US" sz="2800" b="1" dirty="0" err="1">
                <a:latin typeface="+mn-lt"/>
                <a:ea typeface="ＭＳ Ｐゴシック" charset="0"/>
              </a:rPr>
              <a:t>d</a:t>
            </a:r>
            <a:r>
              <a:rPr lang="en-US" sz="2800" b="1" baseline="-25000" dirty="0" err="1">
                <a:latin typeface="+mn-lt"/>
                <a:ea typeface="ＭＳ Ｐゴシック" charset="0"/>
              </a:rPr>
              <a:t>L</a:t>
            </a:r>
            <a:r>
              <a:rPr lang="en-US" sz="2800" b="1" dirty="0">
                <a:latin typeface="+mn-lt"/>
                <a:ea typeface="ＭＳ Ｐゴシック" charset="0"/>
              </a:rPr>
              <a:t>,</a:t>
            </a:r>
            <a:r>
              <a:rPr lang="en-US" sz="2800" dirty="0">
                <a:latin typeface="+mn-lt"/>
                <a:ea typeface="ＭＳ Ｐゴシック" charset="0"/>
              </a:rPr>
              <a:t> where </a:t>
            </a:r>
            <a:r>
              <a:rPr lang="en-US" sz="2800" b="1" dirty="0" err="1">
                <a:latin typeface="+mn-lt"/>
                <a:ea typeface="ＭＳ Ｐゴシック" charset="0"/>
              </a:rPr>
              <a:t>i</a:t>
            </a:r>
            <a:r>
              <a:rPr lang="en-US" sz="2800" b="1" baseline="-25000" dirty="0" err="1">
                <a:latin typeface="+mn-lt"/>
                <a:ea typeface="ＭＳ Ｐゴシック" charset="0"/>
              </a:rPr>
              <a:t>L</a:t>
            </a:r>
            <a:r>
              <a:rPr lang="en-US" sz="2800" dirty="0">
                <a:latin typeface="+mn-lt"/>
                <a:ea typeface="ＭＳ Ｐゴシック" charset="0"/>
              </a:rPr>
              <a:t> is the firm</a:t>
            </a:r>
            <a:r>
              <a:rPr lang="ja-JP" altLang="en-US" sz="2800" dirty="0">
                <a:latin typeface="+mn-lt"/>
                <a:ea typeface="ＭＳ Ｐゴシック" charset="0"/>
              </a:rPr>
              <a:t>’</a:t>
            </a:r>
            <a:r>
              <a:rPr lang="en-US" altLang="ja-JP" sz="2800" dirty="0">
                <a:latin typeface="+mn-lt"/>
                <a:ea typeface="ＭＳ Ｐゴシック" charset="0"/>
              </a:rPr>
              <a:t>s LT borrowing cost, </a:t>
            </a:r>
            <a:r>
              <a:rPr lang="en-US" altLang="ja-JP" sz="2800" b="1" dirty="0" err="1">
                <a:latin typeface="+mn-lt"/>
                <a:ea typeface="ＭＳ Ｐゴシック" charset="0"/>
              </a:rPr>
              <a:t>r</a:t>
            </a:r>
            <a:r>
              <a:rPr lang="en-US" altLang="ja-JP" sz="2800" b="1" baseline="-25000" dirty="0" err="1">
                <a:latin typeface="+mn-lt"/>
                <a:ea typeface="ＭＳ Ｐゴシック" charset="0"/>
              </a:rPr>
              <a:t>L</a:t>
            </a:r>
            <a:r>
              <a:rPr lang="en-US" altLang="ja-JP" sz="2800" dirty="0">
                <a:latin typeface="+mn-lt"/>
                <a:ea typeface="ＭＳ Ｐゴシック" charset="0"/>
              </a:rPr>
              <a:t> is the default-free LT interest rate, and </a:t>
            </a:r>
            <a:r>
              <a:rPr lang="en-US" altLang="ja-JP" sz="2800" b="1" dirty="0" err="1">
                <a:latin typeface="+mn-lt"/>
                <a:ea typeface="ＭＳ Ｐゴシック" charset="0"/>
              </a:rPr>
              <a:t>d</a:t>
            </a:r>
            <a:r>
              <a:rPr lang="en-US" altLang="ja-JP" sz="2800" b="1" baseline="-25000" dirty="0" err="1">
                <a:latin typeface="+mn-lt"/>
                <a:ea typeface="ＭＳ Ｐゴシック" charset="0"/>
              </a:rPr>
              <a:t>L</a:t>
            </a:r>
            <a:r>
              <a:rPr lang="en-US" altLang="ja-JP" sz="2800" dirty="0">
                <a:latin typeface="+mn-lt"/>
                <a:ea typeface="ＭＳ Ｐゴシック" charset="0"/>
              </a:rPr>
              <a:t> is the default spread.  </a:t>
            </a:r>
            <a:r>
              <a:rPr lang="en-US" altLang="ja-JP" sz="2800" i="1" dirty="0">
                <a:latin typeface="+mn-lt"/>
                <a:ea typeface="ＭＳ Ｐゴシック" charset="0"/>
              </a:rPr>
              <a:t>These rates are fixed for the life of the loan</a:t>
            </a:r>
            <a:r>
              <a:rPr lang="en-US" altLang="ja-JP" sz="2800" dirty="0">
                <a:latin typeface="+mn-lt"/>
                <a:ea typeface="ＭＳ Ｐゴシック" charset="0"/>
              </a:rPr>
              <a:t> and thus don</a:t>
            </a:r>
            <a:r>
              <a:rPr lang="ja-JP" altLang="en-US" sz="2800" dirty="0">
                <a:latin typeface="+mn-lt"/>
                <a:ea typeface="ＭＳ Ｐゴシック" charset="0"/>
              </a:rPr>
              <a:t>’</a:t>
            </a:r>
            <a:r>
              <a:rPr lang="en-US" altLang="ja-JP" sz="2800" dirty="0">
                <a:latin typeface="+mn-lt"/>
                <a:ea typeface="ＭＳ Ｐゴシック" charset="0"/>
              </a:rPr>
              <a:t>t have subscripts.</a:t>
            </a:r>
            <a:endParaRPr lang="en-US" sz="2800" dirty="0">
              <a:latin typeface="+mn-lt"/>
              <a:ea typeface="ＭＳ Ｐゴシック" charset="0"/>
            </a:endParaRPr>
          </a:p>
        </p:txBody>
      </p:sp>
      <p:sp>
        <p:nvSpPr>
          <p:cNvPr id="5325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a:t>
            </a:r>
          </a:p>
        </p:txBody>
      </p:sp>
      <p:sp>
        <p:nvSpPr>
          <p:cNvPr id="53251"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4E69779-4CC2-CF47-89FC-111AFDFE9053}" type="slidenum">
              <a:rPr lang="en-US">
                <a:latin typeface="Calibri" panose="020F0502020204030204" pitchFamily="34" charset="0"/>
              </a:rPr>
              <a:pPr eaLnBrk="1" hangingPunct="1"/>
              <a:t>51</a:t>
            </a:fld>
            <a:endParaRPr lang="en-US" dirty="0">
              <a:latin typeface="Calibri" panose="020F0502020204030204" pitchFamily="34" charset="0"/>
            </a:endParaRPr>
          </a:p>
        </p:txBody>
      </p:sp>
      <p:sp>
        <p:nvSpPr>
          <p:cNvPr id="53250"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4" name="Rectangle 3"/>
          <p:cNvSpPr>
            <a:spLocks noGrp="1" noChangeArrowheads="1"/>
          </p:cNvSpPr>
          <p:nvPr>
            <p:ph idx="1"/>
          </p:nvPr>
        </p:nvSpPr>
        <p:spPr/>
        <p:txBody>
          <a:bodyPr>
            <a:normAutofit/>
          </a:bodyPr>
          <a:lstStyle/>
          <a:p>
            <a:pPr eaLnBrk="1" hangingPunct="1">
              <a:lnSpc>
                <a:spcPct val="90000"/>
              </a:lnSpc>
            </a:pPr>
            <a:r>
              <a:rPr lang="en-US" sz="2400" dirty="0">
                <a:latin typeface="Calibri" panose="020F0502020204030204" pitchFamily="34" charset="0"/>
                <a:ea typeface="ＭＳ Ｐゴシック" charset="0"/>
                <a:cs typeface="ＭＳ Ｐゴシック" charset="0"/>
              </a:rPr>
              <a:t>If Co. chooses </a:t>
            </a:r>
            <a:r>
              <a:rPr lang="en-US" sz="2400" b="1" dirty="0">
                <a:latin typeface="Calibri" panose="020F0502020204030204" pitchFamily="34" charset="0"/>
                <a:ea typeface="ＭＳ Ｐゴシック" charset="0"/>
                <a:cs typeface="ＭＳ Ｐゴシック" charset="0"/>
              </a:rPr>
              <a:t>floating-rate LT debt</a:t>
            </a:r>
            <a:r>
              <a:rPr lang="en-US" sz="2400" dirty="0">
                <a:latin typeface="Calibri" panose="020F0502020204030204" pitchFamily="34" charset="0"/>
                <a:ea typeface="ＭＳ Ｐゴシック" charset="0"/>
                <a:cs typeface="ＭＳ Ｐゴシック" charset="0"/>
              </a:rPr>
              <a:t> (or LT plus receive fixed (LT)/pay floating (ST) swap), its liability stream is:</a:t>
            </a:r>
          </a:p>
          <a:p>
            <a:pPr lvl="1" eaLnBrk="1" hangingPunct="1">
              <a:lnSpc>
                <a:spcPct val="90000"/>
              </a:lnSpc>
            </a:pPr>
            <a:r>
              <a:rPr lang="en-US" sz="2400" b="1" dirty="0" err="1">
                <a:latin typeface="Calibri" panose="020F0502020204030204" pitchFamily="34" charset="0"/>
                <a:ea typeface="ＭＳ Ｐゴシック" charset="0"/>
              </a:rPr>
              <a:t>i</a:t>
            </a:r>
            <a:r>
              <a:rPr lang="en-US" sz="2400" b="1" baseline="-25000" dirty="0" err="1">
                <a:latin typeface="Calibri" panose="020F0502020204030204" pitchFamily="34" charset="0"/>
                <a:ea typeface="ＭＳ Ｐゴシック" charset="0"/>
              </a:rPr>
              <a:t>FT</a:t>
            </a:r>
            <a:r>
              <a:rPr lang="en-US" sz="2400" b="1" dirty="0">
                <a:latin typeface="Calibri" panose="020F0502020204030204" pitchFamily="34" charset="0"/>
                <a:ea typeface="ＭＳ Ｐゴシック" charset="0"/>
              </a:rPr>
              <a:t> = </a:t>
            </a:r>
            <a:r>
              <a:rPr lang="en-US" sz="2400" b="1" dirty="0" err="1">
                <a:latin typeface="Calibri" panose="020F0502020204030204" pitchFamily="34" charset="0"/>
                <a:ea typeface="ＭＳ Ｐゴシック" charset="0"/>
              </a:rPr>
              <a:t>r</a:t>
            </a:r>
            <a:r>
              <a:rPr lang="en-US" sz="2400" b="1" baseline="-25000" dirty="0" err="1">
                <a:latin typeface="Calibri" panose="020F0502020204030204" pitchFamily="34" charset="0"/>
                <a:ea typeface="ＭＳ Ｐゴシック" charset="0"/>
              </a:rPr>
              <a:t>ST</a:t>
            </a:r>
            <a:r>
              <a:rPr lang="en-US" sz="2400" b="1" dirty="0">
                <a:latin typeface="Calibri" panose="020F0502020204030204" pitchFamily="34" charset="0"/>
                <a:ea typeface="ＭＳ Ｐゴシック" charset="0"/>
              </a:rPr>
              <a:t> + </a:t>
            </a:r>
            <a:r>
              <a:rPr lang="en-US" sz="2400" b="1" dirty="0" err="1">
                <a:latin typeface="Calibri" panose="020F0502020204030204" pitchFamily="34" charset="0"/>
                <a:ea typeface="ＭＳ Ｐゴシック" charset="0"/>
              </a:rPr>
              <a:t>d</a:t>
            </a:r>
            <a:r>
              <a:rPr lang="en-US" sz="2400" b="1" baseline="-25000" dirty="0" err="1">
                <a:latin typeface="Calibri" panose="020F0502020204030204" pitchFamily="34" charset="0"/>
                <a:ea typeface="ＭＳ Ｐゴシック" charset="0"/>
              </a:rPr>
              <a:t>L</a:t>
            </a:r>
            <a:r>
              <a:rPr lang="en-US" sz="2400" b="1" dirty="0">
                <a:latin typeface="Calibri" panose="020F0502020204030204" pitchFamily="34" charset="0"/>
                <a:ea typeface="ＭＳ Ｐゴシック" charset="0"/>
              </a:rPr>
              <a:t>,</a:t>
            </a:r>
            <a:r>
              <a:rPr lang="en-US" sz="2400" dirty="0">
                <a:latin typeface="Calibri" panose="020F0502020204030204" pitchFamily="34" charset="0"/>
                <a:ea typeface="ＭＳ Ｐゴシック" charset="0"/>
              </a:rPr>
              <a:t> where </a:t>
            </a:r>
            <a:r>
              <a:rPr lang="en-US" sz="2400" b="1" dirty="0" err="1">
                <a:latin typeface="Calibri" panose="020F0502020204030204" pitchFamily="34" charset="0"/>
                <a:ea typeface="ＭＳ Ｐゴシック" charset="0"/>
              </a:rPr>
              <a:t>i</a:t>
            </a:r>
            <a:r>
              <a:rPr lang="en-US" sz="2400" b="1" baseline="-25000" dirty="0" err="1">
                <a:latin typeface="Calibri" panose="020F0502020204030204" pitchFamily="34" charset="0"/>
                <a:ea typeface="ＭＳ Ｐゴシック" charset="0"/>
              </a:rPr>
              <a:t>FT</a:t>
            </a:r>
            <a:r>
              <a:rPr lang="en-US" sz="2400" dirty="0">
                <a:latin typeface="Calibri" panose="020F0502020204030204" pitchFamily="34" charset="0"/>
                <a:ea typeface="ＭＳ Ｐゴシック" charset="0"/>
              </a:rPr>
              <a:t> is the firm</a:t>
            </a:r>
            <a:r>
              <a:rPr lang="ja-JP" altLang="en-US" sz="2400" dirty="0">
                <a:latin typeface="Calibri" panose="020F0502020204030204" pitchFamily="34" charset="0"/>
                <a:ea typeface="ＭＳ Ｐゴシック" charset="0"/>
              </a:rPr>
              <a:t>’</a:t>
            </a:r>
            <a:r>
              <a:rPr lang="en-US" altLang="ja-JP" sz="2400" dirty="0">
                <a:latin typeface="Calibri" panose="020F0502020204030204" pitchFamily="34" charset="0"/>
                <a:ea typeface="ＭＳ Ｐゴシック" charset="0"/>
              </a:rPr>
              <a:t>s LT floating rate borrowing cost for period t, </a:t>
            </a:r>
            <a:r>
              <a:rPr lang="en-US" altLang="ja-JP" sz="2400" b="1" dirty="0" err="1">
                <a:latin typeface="Calibri" panose="020F0502020204030204" pitchFamily="34" charset="0"/>
                <a:ea typeface="ＭＳ Ｐゴシック" charset="0"/>
              </a:rPr>
              <a:t>r</a:t>
            </a:r>
            <a:r>
              <a:rPr lang="en-US" altLang="ja-JP" sz="2400" b="1" baseline="-25000" dirty="0" err="1">
                <a:latin typeface="Calibri" panose="020F0502020204030204" pitchFamily="34" charset="0"/>
                <a:ea typeface="ＭＳ Ｐゴシック" charset="0"/>
              </a:rPr>
              <a:t>ST</a:t>
            </a:r>
            <a:r>
              <a:rPr lang="en-US" altLang="ja-JP" sz="2400" dirty="0">
                <a:latin typeface="Calibri" panose="020F0502020204030204" pitchFamily="34" charset="0"/>
                <a:ea typeface="ＭＳ Ｐゴシック" charset="0"/>
              </a:rPr>
              <a:t> is the default-free ST interest rate for period t, and </a:t>
            </a:r>
            <a:r>
              <a:rPr lang="en-US" altLang="ja-JP" sz="2400" b="1" dirty="0" err="1">
                <a:latin typeface="Calibri" panose="020F0502020204030204" pitchFamily="34" charset="0"/>
                <a:ea typeface="ＭＳ Ｐゴシック" charset="0"/>
              </a:rPr>
              <a:t>d</a:t>
            </a:r>
            <a:r>
              <a:rPr lang="en-US" altLang="ja-JP" sz="2400" b="1" baseline="-25000" dirty="0" err="1">
                <a:latin typeface="Calibri" panose="020F0502020204030204" pitchFamily="34" charset="0"/>
                <a:ea typeface="ＭＳ Ｐゴシック" charset="0"/>
              </a:rPr>
              <a:t>L</a:t>
            </a:r>
            <a:r>
              <a:rPr lang="en-US" altLang="ja-JP" sz="2400" dirty="0">
                <a:latin typeface="Calibri" panose="020F0502020204030204" pitchFamily="34" charset="0"/>
                <a:ea typeface="ＭＳ Ｐゴシック" charset="0"/>
              </a:rPr>
              <a:t> is </a:t>
            </a:r>
            <a:r>
              <a:rPr lang="en-US" altLang="ja-JP" sz="2400" i="1" dirty="0">
                <a:latin typeface="Calibri" panose="020F0502020204030204" pitchFamily="34" charset="0"/>
                <a:ea typeface="ＭＳ Ｐゴシック" charset="0"/>
              </a:rPr>
              <a:t>Co</a:t>
            </a:r>
            <a:r>
              <a:rPr lang="ja-JP" altLang="en-US" sz="2400" i="1" dirty="0">
                <a:latin typeface="Calibri" panose="020F0502020204030204" pitchFamily="34" charset="0"/>
                <a:ea typeface="ＭＳ Ｐゴシック" charset="0"/>
              </a:rPr>
              <a:t>’</a:t>
            </a:r>
            <a:r>
              <a:rPr lang="en-US" altLang="ja-JP" sz="2400" i="1" dirty="0">
                <a:latin typeface="Calibri" panose="020F0502020204030204" pitchFamily="34" charset="0"/>
                <a:ea typeface="ＭＳ Ｐゴシック" charset="0"/>
              </a:rPr>
              <a:t>s default spread</a:t>
            </a:r>
            <a:r>
              <a:rPr lang="en-US" altLang="ja-JP" sz="2400" dirty="0">
                <a:latin typeface="Calibri" panose="020F0502020204030204" pitchFamily="34" charset="0"/>
                <a:ea typeface="ＭＳ Ｐゴシック" charset="0"/>
              </a:rPr>
              <a:t>, </a:t>
            </a:r>
            <a:r>
              <a:rPr lang="en-US" altLang="ja-JP" sz="2400" i="1" dirty="0">
                <a:latin typeface="Calibri" panose="020F0502020204030204" pitchFamily="34" charset="0"/>
                <a:ea typeface="ＭＳ Ｐゴシック" charset="0"/>
              </a:rPr>
              <a:t>which is fixed at inception</a:t>
            </a:r>
            <a:r>
              <a:rPr lang="en-US" altLang="ja-JP" sz="2400" dirty="0">
                <a:latin typeface="Calibri" panose="020F0502020204030204" pitchFamily="34" charset="0"/>
                <a:ea typeface="ＭＳ Ｐゴシック" charset="0"/>
              </a:rPr>
              <a:t>.</a:t>
            </a:r>
          </a:p>
          <a:p>
            <a:pPr eaLnBrk="1" hangingPunct="1">
              <a:lnSpc>
                <a:spcPct val="90000"/>
              </a:lnSpc>
            </a:pPr>
            <a:r>
              <a:rPr lang="en-US" sz="2400" dirty="0">
                <a:latin typeface="Calibri" panose="020F0502020204030204" pitchFamily="34" charset="0"/>
                <a:ea typeface="ＭＳ Ｐゴシック" charset="0"/>
                <a:cs typeface="ＭＳ Ｐゴシック" charset="0"/>
              </a:rPr>
              <a:t>If Co. chooses </a:t>
            </a:r>
            <a:r>
              <a:rPr lang="en-US" sz="2400" b="1" dirty="0">
                <a:latin typeface="Calibri" panose="020F0502020204030204" pitchFamily="34" charset="0"/>
                <a:ea typeface="ＭＳ Ｐゴシック" charset="0"/>
                <a:cs typeface="ＭＳ Ｐゴシック" charset="0"/>
              </a:rPr>
              <a:t>ST debt plus pay fixed (LT)/receive floating(ST) swap</a:t>
            </a:r>
            <a:r>
              <a:rPr lang="en-US" sz="2400" dirty="0">
                <a:latin typeface="Calibri" panose="020F0502020204030204" pitchFamily="34" charset="0"/>
                <a:ea typeface="ＭＳ Ｐゴシック" charset="0"/>
                <a:cs typeface="ＭＳ Ｐゴシック" charset="0"/>
              </a:rPr>
              <a:t>, its liability stream is:</a:t>
            </a:r>
          </a:p>
          <a:p>
            <a:pPr lvl="1" eaLnBrk="1" hangingPunct="1">
              <a:lnSpc>
                <a:spcPct val="90000"/>
              </a:lnSpc>
            </a:pPr>
            <a:r>
              <a:rPr lang="en-US" sz="2400" b="1" dirty="0" err="1">
                <a:latin typeface="Calibri" panose="020F0502020204030204" pitchFamily="34" charset="0"/>
                <a:ea typeface="ＭＳ Ｐゴシック" charset="0"/>
              </a:rPr>
              <a:t>i</a:t>
            </a:r>
            <a:r>
              <a:rPr lang="en-US" sz="2400" b="1" baseline="-25000" dirty="0" err="1">
                <a:latin typeface="Calibri" panose="020F0502020204030204" pitchFamily="34" charset="0"/>
                <a:ea typeface="ＭＳ Ｐゴシック" charset="0"/>
              </a:rPr>
              <a:t>HT</a:t>
            </a:r>
            <a:r>
              <a:rPr lang="en-US" sz="2400" b="1" dirty="0">
                <a:latin typeface="Calibri" panose="020F0502020204030204" pitchFamily="34" charset="0"/>
                <a:ea typeface="ＭＳ Ｐゴシック" charset="0"/>
              </a:rPr>
              <a:t> = </a:t>
            </a:r>
            <a:r>
              <a:rPr lang="en-US" sz="2400" b="1" dirty="0" err="1">
                <a:latin typeface="Calibri" panose="020F0502020204030204" pitchFamily="34" charset="0"/>
                <a:ea typeface="ＭＳ Ｐゴシック" charset="0"/>
              </a:rPr>
              <a:t>r</a:t>
            </a:r>
            <a:r>
              <a:rPr lang="en-US" sz="2400" b="1" baseline="-25000" dirty="0" err="1">
                <a:latin typeface="Calibri" panose="020F0502020204030204" pitchFamily="34" charset="0"/>
                <a:ea typeface="ＭＳ Ｐゴシック" charset="0"/>
              </a:rPr>
              <a:t>L</a:t>
            </a:r>
            <a:r>
              <a:rPr lang="en-US" sz="2400" b="1" dirty="0">
                <a:latin typeface="Calibri" panose="020F0502020204030204" pitchFamily="34" charset="0"/>
                <a:ea typeface="ＭＳ Ｐゴシック" charset="0"/>
              </a:rPr>
              <a:t> + </a:t>
            </a:r>
            <a:r>
              <a:rPr lang="en-US" sz="2400" b="1" dirty="0" err="1">
                <a:latin typeface="Calibri" panose="020F0502020204030204" pitchFamily="34" charset="0"/>
                <a:ea typeface="ＭＳ Ｐゴシック" charset="0"/>
              </a:rPr>
              <a:t>d</a:t>
            </a:r>
            <a:r>
              <a:rPr lang="en-US" sz="2400" b="1" baseline="-25000" dirty="0" err="1">
                <a:latin typeface="Calibri" panose="020F0502020204030204" pitchFamily="34" charset="0"/>
                <a:ea typeface="ＭＳ Ｐゴシック" charset="0"/>
              </a:rPr>
              <a:t>ST</a:t>
            </a:r>
            <a:r>
              <a:rPr lang="en-US" sz="2400" b="1" dirty="0">
                <a:latin typeface="Calibri" panose="020F0502020204030204" pitchFamily="34" charset="0"/>
                <a:ea typeface="ＭＳ Ｐゴシック" charset="0"/>
              </a:rPr>
              <a:t>,</a:t>
            </a:r>
            <a:r>
              <a:rPr lang="en-US" sz="2400" dirty="0">
                <a:latin typeface="Calibri" panose="020F0502020204030204" pitchFamily="34" charset="0"/>
                <a:ea typeface="ＭＳ Ｐゴシック" charset="0"/>
              </a:rPr>
              <a:t> where </a:t>
            </a:r>
            <a:r>
              <a:rPr lang="en-US" sz="2400" b="1" dirty="0" err="1">
                <a:latin typeface="Calibri" panose="020F0502020204030204" pitchFamily="34" charset="0"/>
                <a:ea typeface="ＭＳ Ｐゴシック" charset="0"/>
              </a:rPr>
              <a:t>i</a:t>
            </a:r>
            <a:r>
              <a:rPr lang="en-US" sz="2400" b="1" baseline="-25000" dirty="0" err="1">
                <a:latin typeface="Calibri" panose="020F0502020204030204" pitchFamily="34" charset="0"/>
                <a:ea typeface="ＭＳ Ｐゴシック" charset="0"/>
              </a:rPr>
              <a:t>HT</a:t>
            </a:r>
            <a:r>
              <a:rPr lang="en-US" sz="2400" dirty="0">
                <a:latin typeface="Calibri" panose="020F0502020204030204" pitchFamily="34" charset="0"/>
                <a:ea typeface="ＭＳ Ｐゴシック" charset="0"/>
              </a:rPr>
              <a:t> is the liability stream that hedges the risk of changing levels of default-free rate, </a:t>
            </a:r>
            <a:r>
              <a:rPr lang="en-US" sz="2400" b="1" dirty="0" err="1">
                <a:latin typeface="Calibri" panose="020F0502020204030204" pitchFamily="34" charset="0"/>
                <a:ea typeface="ＭＳ Ｐゴシック" charset="0"/>
              </a:rPr>
              <a:t>r</a:t>
            </a:r>
            <a:r>
              <a:rPr lang="en-US" sz="2400" b="1" baseline="-25000" dirty="0" err="1">
                <a:latin typeface="Calibri" panose="020F0502020204030204" pitchFamily="34" charset="0"/>
                <a:ea typeface="ＭＳ Ｐゴシック" charset="0"/>
              </a:rPr>
              <a:t>ST</a:t>
            </a:r>
            <a:r>
              <a:rPr lang="en-US" sz="2400" dirty="0">
                <a:latin typeface="Calibri" panose="020F0502020204030204" pitchFamily="34" charset="0"/>
                <a:ea typeface="ＭＳ Ｐゴシック" charset="0"/>
              </a:rPr>
              <a:t>, and </a:t>
            </a:r>
            <a:r>
              <a:rPr lang="en-US" sz="2400" b="1" dirty="0" err="1">
                <a:latin typeface="Calibri" panose="020F0502020204030204" pitchFamily="34" charset="0"/>
                <a:ea typeface="ＭＳ Ｐゴシック" charset="0"/>
              </a:rPr>
              <a:t>d</a:t>
            </a:r>
            <a:r>
              <a:rPr lang="en-US" sz="2400" b="1" baseline="-25000" dirty="0" err="1">
                <a:latin typeface="Calibri" panose="020F0502020204030204" pitchFamily="34" charset="0"/>
                <a:ea typeface="ＭＳ Ｐゴシック" charset="0"/>
              </a:rPr>
              <a:t>ST</a:t>
            </a:r>
            <a:r>
              <a:rPr lang="en-US" sz="2400" dirty="0">
                <a:latin typeface="Calibri" panose="020F0502020204030204" pitchFamily="34" charset="0"/>
                <a:ea typeface="ＭＳ Ｐゴシック" charset="0"/>
              </a:rPr>
              <a:t> is the default spread.  </a:t>
            </a:r>
          </a:p>
          <a:p>
            <a:pPr lvl="2" eaLnBrk="1" hangingPunct="1">
              <a:lnSpc>
                <a:spcPct val="90000"/>
              </a:lnSpc>
            </a:pPr>
            <a:endParaRPr lang="en-US" sz="2400" dirty="0">
              <a:latin typeface="Calibri" panose="020F0502020204030204" pitchFamily="34" charset="0"/>
              <a:ea typeface="ＭＳ Ｐゴシック" charset="0"/>
            </a:endParaRPr>
          </a:p>
        </p:txBody>
      </p:sp>
      <p:sp>
        <p:nvSpPr>
          <p:cNvPr id="5427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a:t>
            </a:r>
          </a:p>
        </p:txBody>
      </p:sp>
      <p:sp>
        <p:nvSpPr>
          <p:cNvPr id="54275"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7A3D928-BF12-AB46-A321-57262DEB7EC5}" type="slidenum">
              <a:rPr lang="en-US">
                <a:latin typeface="Calibri" panose="020F0502020204030204" pitchFamily="34" charset="0"/>
              </a:rPr>
              <a:pPr eaLnBrk="1" hangingPunct="1"/>
              <a:t>52</a:t>
            </a:fld>
            <a:endParaRPr lang="en-US" dirty="0">
              <a:latin typeface="Calibri" panose="020F0502020204030204" pitchFamily="34" charset="0"/>
            </a:endParaRPr>
          </a:p>
        </p:txBody>
      </p:sp>
      <p:sp>
        <p:nvSpPr>
          <p:cNvPr id="54274"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p:txBody>
          <a:bodyPr/>
          <a:lstStyle/>
          <a:p>
            <a:pPr eaLnBrk="1" hangingPunct="1"/>
            <a:r>
              <a:rPr lang="en-US" sz="2400" dirty="0">
                <a:latin typeface="Calibri" panose="020F0502020204030204" pitchFamily="34" charset="0"/>
                <a:ea typeface="ＭＳ Ｐゴシック" charset="0"/>
                <a:cs typeface="ＭＳ Ｐゴシック" charset="0"/>
              </a:rPr>
              <a:t>A liability stream is composed of two components, the default-free interest rate and one that reflects Co</a:t>
            </a:r>
            <a:r>
              <a:rPr lang="ja-JP" altLang="en-US" sz="2400" dirty="0">
                <a:latin typeface="Calibri" panose="020F0502020204030204" pitchFamily="34" charset="0"/>
                <a:ea typeface="ＭＳ Ｐゴシック" charset="0"/>
                <a:cs typeface="ＭＳ Ｐゴシック" charset="0"/>
              </a:rPr>
              <a:t>’</a:t>
            </a:r>
            <a:r>
              <a:rPr lang="en-US" altLang="ja-JP" sz="2400" dirty="0">
                <a:latin typeface="Calibri" panose="020F0502020204030204" pitchFamily="34" charset="0"/>
                <a:ea typeface="ＭＳ Ｐゴシック" charset="0"/>
                <a:cs typeface="ＭＳ Ｐゴシック" charset="0"/>
              </a:rPr>
              <a:t>s credit rating.  </a:t>
            </a:r>
          </a:p>
          <a:p>
            <a:pPr lvl="1" eaLnBrk="1" hangingPunct="1"/>
            <a:r>
              <a:rPr lang="en-US" sz="2400" dirty="0">
                <a:latin typeface="Calibri" panose="020F0502020204030204" pitchFamily="34" charset="0"/>
                <a:ea typeface="ＭＳ Ｐゴシック" charset="0"/>
              </a:rPr>
              <a:t>If Co. borrows fixed, both components are fixed.  </a:t>
            </a:r>
          </a:p>
          <a:p>
            <a:pPr lvl="1" eaLnBrk="1" hangingPunct="1"/>
            <a:r>
              <a:rPr lang="en-US" sz="2400" dirty="0">
                <a:latin typeface="Calibri" panose="020F0502020204030204" pitchFamily="34" charset="0"/>
                <a:ea typeface="ＭＳ Ｐゴシック" charset="0"/>
              </a:rPr>
              <a:t>If Co. borrows ST, the liability stream fluctuates with both kinds of risk.</a:t>
            </a:r>
          </a:p>
          <a:p>
            <a:pPr eaLnBrk="1" hangingPunct="1"/>
            <a:r>
              <a:rPr lang="en-US" sz="2400" dirty="0">
                <a:latin typeface="Calibri" panose="020F0502020204030204" pitchFamily="34" charset="0"/>
                <a:ea typeface="ＭＳ Ｐゴシック" charset="0"/>
                <a:cs typeface="ＭＳ Ｐゴシック" charset="0"/>
              </a:rPr>
              <a:t>With a derivative, a firm can separate these risks and create either:</a:t>
            </a:r>
          </a:p>
          <a:p>
            <a:pPr lvl="1" eaLnBrk="1" hangingPunct="1"/>
            <a:r>
              <a:rPr lang="en-US" sz="2400" dirty="0">
                <a:latin typeface="Calibri" panose="020F0502020204030204" pitchFamily="34" charset="0"/>
                <a:ea typeface="ＭＳ Ｐゴシック" charset="0"/>
              </a:rPr>
              <a:t>(1) a liability stream that is sensitive to interest rates but NOT Co</a:t>
            </a:r>
            <a:r>
              <a:rPr lang="ja-JP" altLang="en-US" sz="2400" dirty="0">
                <a:latin typeface="Calibri" panose="020F0502020204030204" pitchFamily="34" charset="0"/>
                <a:ea typeface="ＭＳ Ｐゴシック" charset="0"/>
              </a:rPr>
              <a:t>’</a:t>
            </a:r>
            <a:r>
              <a:rPr lang="en-US" altLang="ja-JP" sz="2400" dirty="0">
                <a:latin typeface="Calibri" panose="020F0502020204030204" pitchFamily="34" charset="0"/>
                <a:ea typeface="ＭＳ Ｐゴシック" charset="0"/>
              </a:rPr>
              <a:t>s credit rating [3</a:t>
            </a:r>
            <a:r>
              <a:rPr lang="en-US" altLang="ja-JP" sz="2400" baseline="30000" dirty="0">
                <a:latin typeface="Calibri" panose="020F0502020204030204" pitchFamily="34" charset="0"/>
                <a:ea typeface="ＭＳ Ｐゴシック" charset="0"/>
              </a:rPr>
              <a:t>rd</a:t>
            </a:r>
            <a:r>
              <a:rPr lang="en-US" altLang="ja-JP" sz="2400" dirty="0">
                <a:latin typeface="Calibri" panose="020F0502020204030204" pitchFamily="34" charset="0"/>
                <a:ea typeface="ＭＳ Ｐゴシック" charset="0"/>
              </a:rPr>
              <a:t> option above], or</a:t>
            </a:r>
          </a:p>
          <a:p>
            <a:pPr lvl="1" eaLnBrk="1" hangingPunct="1"/>
            <a:r>
              <a:rPr lang="en-US" sz="2400" dirty="0">
                <a:latin typeface="Calibri" panose="020F0502020204030204" pitchFamily="34" charset="0"/>
                <a:ea typeface="ＭＳ Ｐゴシック" charset="0"/>
              </a:rPr>
              <a:t>(2) a liability stream that is sensitive to Co</a:t>
            </a:r>
            <a:r>
              <a:rPr lang="ja-JP" altLang="en-US" sz="2400" dirty="0">
                <a:latin typeface="Calibri" panose="020F0502020204030204" pitchFamily="34" charset="0"/>
                <a:ea typeface="ＭＳ Ｐゴシック" charset="0"/>
              </a:rPr>
              <a:t>’</a:t>
            </a:r>
            <a:r>
              <a:rPr lang="en-US" altLang="ja-JP" sz="2400" dirty="0">
                <a:latin typeface="Calibri" panose="020F0502020204030204" pitchFamily="34" charset="0"/>
                <a:ea typeface="ＭＳ Ｐゴシック" charset="0"/>
              </a:rPr>
              <a:t>s credit ratings but NOT interest rates [4</a:t>
            </a:r>
            <a:r>
              <a:rPr lang="en-US" altLang="ja-JP" sz="2400" baseline="30000" dirty="0">
                <a:latin typeface="Calibri" panose="020F0502020204030204" pitchFamily="34" charset="0"/>
                <a:ea typeface="ＭＳ Ｐゴシック" charset="0"/>
              </a:rPr>
              <a:t>th</a:t>
            </a:r>
            <a:r>
              <a:rPr lang="en-US" altLang="ja-JP" sz="2400" dirty="0">
                <a:latin typeface="Calibri" panose="020F0502020204030204" pitchFamily="34" charset="0"/>
                <a:ea typeface="ＭＳ Ｐゴシック" charset="0"/>
              </a:rPr>
              <a:t> option above].</a:t>
            </a:r>
            <a:endParaRPr lang="en-US" sz="2400" dirty="0">
              <a:latin typeface="Calibri" panose="020F0502020204030204" pitchFamily="34" charset="0"/>
              <a:ea typeface="ＭＳ Ｐゴシック" charset="0"/>
            </a:endParaRPr>
          </a:p>
        </p:txBody>
      </p:sp>
      <p:sp>
        <p:nvSpPr>
          <p:cNvPr id="5530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a:t>
            </a:r>
          </a:p>
        </p:txBody>
      </p:sp>
      <p:sp>
        <p:nvSpPr>
          <p:cNvPr id="55299"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866476D-5E52-4D4E-96F0-E6041214D4F4}" type="slidenum">
              <a:rPr lang="en-US">
                <a:latin typeface="Calibri" panose="020F0502020204030204" pitchFamily="34" charset="0"/>
              </a:rPr>
              <a:pPr eaLnBrk="1" hangingPunct="1"/>
              <a:t>53</a:t>
            </a:fld>
            <a:endParaRPr lang="en-US" dirty="0">
              <a:latin typeface="Calibri" panose="020F0502020204030204" pitchFamily="34" charset="0"/>
            </a:endParaRPr>
          </a:p>
        </p:txBody>
      </p:sp>
      <p:sp>
        <p:nvSpPr>
          <p:cNvPr id="55298"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5" name="Rectangle 3"/>
          <p:cNvSpPr>
            <a:spLocks noGrp="1" noChangeArrowheads="1"/>
          </p:cNvSpPr>
          <p:nvPr>
            <p:ph idx="1"/>
          </p:nvPr>
        </p:nvSpPr>
        <p:spPr/>
        <p:txBody>
          <a:bodyPr/>
          <a:lstStyle/>
          <a:p>
            <a:pPr marL="347663" indent="-347663" eaLnBrk="1" hangingPunct="1">
              <a:lnSpc>
                <a:spcPct val="90000"/>
              </a:lnSpc>
            </a:pPr>
            <a:r>
              <a:rPr lang="en-US" sz="2400" dirty="0">
                <a:latin typeface="Calibri" panose="020F0502020204030204" pitchFamily="34" charset="0"/>
                <a:ea typeface="ＭＳ Ｐゴシック" charset="0"/>
                <a:cs typeface="ＭＳ Ｐゴシック" charset="0"/>
              </a:rPr>
              <a:t>Co. needs to finance a 5-year project costing $100M.  It could obtain LT (5 years) financing for 10%, which is 3% points above the RF 5-year rate of 7%.  It could also roll over one-year loans.  Its current borrowing costs for ST debt is 9%, which is 3% points above 1-year LIBOR.</a:t>
            </a:r>
          </a:p>
          <a:p>
            <a:pPr marL="347663" indent="-347663" eaLnBrk="1" hangingPunct="1">
              <a:lnSpc>
                <a:spcPct val="90000"/>
              </a:lnSpc>
            </a:pPr>
            <a:r>
              <a:rPr lang="en-US" sz="2400" dirty="0">
                <a:latin typeface="Calibri" panose="020F0502020204030204" pitchFamily="34" charset="0"/>
                <a:ea typeface="ＭＳ Ｐゴシック" charset="0"/>
                <a:cs typeface="ＭＳ Ｐゴシック" charset="0"/>
              </a:rPr>
              <a:t>Bank offers to enter into an interest rate swap with Co. under which Co. would pay 7.3% p.a., which is the interest rate on 5-year treasury notes plus 30 bps, for five years and receive 1-year LIBOR rate.</a:t>
            </a:r>
          </a:p>
          <a:p>
            <a:pPr marL="347663" indent="-347663" eaLnBrk="1" hangingPunct="1">
              <a:lnSpc>
                <a:spcPct val="90000"/>
              </a:lnSpc>
            </a:pPr>
            <a:r>
              <a:rPr lang="en-US" sz="2400" dirty="0">
                <a:latin typeface="Calibri" panose="020F0502020204030204" pitchFamily="34" charset="0"/>
                <a:ea typeface="ＭＳ Ｐゴシック" charset="0"/>
                <a:cs typeface="ＭＳ Ｐゴシック" charset="0"/>
              </a:rPr>
              <a:t>Co. does not want to be exposed to interest rate risk because if interest rates rise, demand for its products with fall, but believes that the cost of its LT debt (10%) is too high.  Co. believes that its credit rating will improve and its borrowing costs will decline.</a:t>
            </a:r>
          </a:p>
          <a:p>
            <a:pPr marL="347663" indent="-347663" eaLnBrk="1" hangingPunct="1">
              <a:lnSpc>
                <a:spcPct val="90000"/>
              </a:lnSpc>
            </a:pPr>
            <a:r>
              <a:rPr lang="en-US" sz="2400" dirty="0">
                <a:latin typeface="Calibri" panose="020F0502020204030204" pitchFamily="34" charset="0"/>
                <a:ea typeface="ＭＳ Ｐゴシック" charset="0"/>
                <a:cs typeface="ＭＳ Ｐゴシック" charset="0"/>
              </a:rPr>
              <a:t>What should Co. do? </a:t>
            </a:r>
          </a:p>
        </p:txBody>
      </p:sp>
      <p:sp>
        <p:nvSpPr>
          <p:cNvPr id="5632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  Example</a:t>
            </a:r>
          </a:p>
        </p:txBody>
      </p:sp>
      <p:sp>
        <p:nvSpPr>
          <p:cNvPr id="56323"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D2FC1C4-99ED-4E45-BD15-92B5254A0A9E}" type="slidenum">
              <a:rPr lang="en-US">
                <a:latin typeface="Calibri" panose="020F0502020204030204" pitchFamily="34" charset="0"/>
              </a:rPr>
              <a:pPr eaLnBrk="1" hangingPunct="1"/>
              <a:t>54</a:t>
            </a:fld>
            <a:endParaRPr lang="en-US" dirty="0">
              <a:latin typeface="Calibri" panose="020F0502020204030204" pitchFamily="34" charset="0"/>
            </a:endParaRPr>
          </a:p>
        </p:txBody>
      </p:sp>
      <p:sp>
        <p:nvSpPr>
          <p:cNvPr id="56322"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9" name="Rectangle 3"/>
          <p:cNvSpPr>
            <a:spLocks noGrp="1" noChangeArrowheads="1"/>
          </p:cNvSpPr>
          <p:nvPr>
            <p:ph idx="1"/>
          </p:nvPr>
        </p:nvSpPr>
        <p:spPr/>
        <p:txBody>
          <a:bodyPr/>
          <a:lstStyle/>
          <a:p>
            <a:pPr eaLnBrk="1" hangingPunct="1"/>
            <a:r>
              <a:rPr lang="en-US" sz="2400" dirty="0">
                <a:latin typeface="Calibri" panose="020F0502020204030204" pitchFamily="34" charset="0"/>
                <a:ea typeface="ＭＳ Ｐゴシック" charset="0"/>
                <a:cs typeface="ＭＳ Ｐゴシック" charset="0"/>
              </a:rPr>
              <a:t>Because Co doesn’</a:t>
            </a:r>
            <a:r>
              <a:rPr lang="en-US" altLang="ja-JP" sz="2400" dirty="0">
                <a:latin typeface="Calibri" panose="020F0502020204030204" pitchFamily="34" charset="0"/>
                <a:ea typeface="ＭＳ Ｐゴシック" charset="0"/>
                <a:cs typeface="ＭＳ Ｐゴシック" charset="0"/>
              </a:rPr>
              <a:t>t want interest rate risk, but believes its credit rating will improve, it can issue ST debt and roll it over every year.  In addition, to eliminate interest rate risk, it can enter into an interest rate swap (pay fixed/receive floating(ST)) with bank on a notional amount of $100M.</a:t>
            </a:r>
          </a:p>
          <a:p>
            <a:pPr eaLnBrk="1" hangingPunct="1"/>
            <a:r>
              <a:rPr lang="en-US" sz="2400" dirty="0">
                <a:latin typeface="Calibri" panose="020F0502020204030204" pitchFamily="34" charset="0"/>
                <a:ea typeface="ＭＳ Ｐゴシック" charset="0"/>
                <a:cs typeface="ＭＳ Ｐゴシック" charset="0"/>
              </a:rPr>
              <a:t>Co’</a:t>
            </a:r>
            <a:r>
              <a:rPr lang="en-US" altLang="ja-JP" sz="2400" dirty="0">
                <a:latin typeface="Calibri" panose="020F0502020204030204" pitchFamily="34" charset="0"/>
                <a:ea typeface="ＭＳ Ｐゴシック" charset="0"/>
                <a:cs typeface="ＭＳ Ｐゴシック" charset="0"/>
              </a:rPr>
              <a:t>s initial borrowing cost is: 10.3% [9% (ST debt) + 7.3% (swap payment) – 6% (ST swap received)] </a:t>
            </a:r>
          </a:p>
          <a:p>
            <a:pPr eaLnBrk="1" hangingPunct="1"/>
            <a:r>
              <a:rPr lang="en-US" sz="2400" dirty="0">
                <a:latin typeface="Calibri" panose="020F0502020204030204" pitchFamily="34" charset="0"/>
                <a:ea typeface="ＭＳ Ｐゴシック" charset="0"/>
                <a:cs typeface="ＭＳ Ｐゴシック" charset="0"/>
              </a:rPr>
              <a:t>This rate is slightly higher than the fixed rate of 10%, but if Co</a:t>
            </a:r>
            <a:r>
              <a:rPr lang="ja-JP" altLang="en-US" sz="2400" dirty="0">
                <a:latin typeface="Calibri" panose="020F0502020204030204" pitchFamily="34" charset="0"/>
                <a:ea typeface="ＭＳ Ｐゴシック" charset="0"/>
                <a:cs typeface="ＭＳ Ｐゴシック" charset="0"/>
              </a:rPr>
              <a:t>’</a:t>
            </a:r>
            <a:r>
              <a:rPr lang="en-US" altLang="ja-JP" sz="2400" dirty="0">
                <a:latin typeface="Calibri" panose="020F0502020204030204" pitchFamily="34" charset="0"/>
                <a:ea typeface="ＭＳ Ｐゴシック" charset="0"/>
                <a:cs typeface="ＭＳ Ｐゴシック" charset="0"/>
              </a:rPr>
              <a:t>s credit rating improves, when it rolls over the debt, it will have to pay a smaller default risk premium.</a:t>
            </a:r>
          </a:p>
          <a:p>
            <a:pPr eaLnBrk="1" hangingPunct="1"/>
            <a:r>
              <a:rPr lang="en-US" sz="2400" dirty="0">
                <a:latin typeface="Calibri" panose="020F0502020204030204" pitchFamily="34" charset="0"/>
                <a:ea typeface="ＭＳ Ｐゴシック" charset="0"/>
                <a:cs typeface="ＭＳ Ｐゴシック" charset="0"/>
              </a:rPr>
              <a:t>For example, if Co</a:t>
            </a:r>
            <a:r>
              <a:rPr lang="ja-JP" altLang="en-US" sz="2400" dirty="0">
                <a:latin typeface="Calibri" panose="020F0502020204030204" pitchFamily="34" charset="0"/>
                <a:ea typeface="ＭＳ Ｐゴシック" charset="0"/>
                <a:cs typeface="ＭＳ Ｐゴシック" charset="0"/>
              </a:rPr>
              <a:t>’</a:t>
            </a:r>
            <a:r>
              <a:rPr lang="en-US" altLang="ja-JP" sz="2400" dirty="0">
                <a:latin typeface="Calibri" panose="020F0502020204030204" pitchFamily="34" charset="0"/>
                <a:ea typeface="ＭＳ Ｐゴシック" charset="0"/>
                <a:cs typeface="ＭＳ Ｐゴシック" charset="0"/>
              </a:rPr>
              <a:t>s credit default spread goes from 3% to 2%, its borrowing costs will be reduced from 10.3% to 9.3%.  IF!</a:t>
            </a:r>
            <a:endParaRPr lang="en-US" sz="2400" dirty="0">
              <a:latin typeface="Calibri" panose="020F0502020204030204" pitchFamily="34" charset="0"/>
              <a:ea typeface="ＭＳ Ｐゴシック" charset="0"/>
              <a:cs typeface="ＭＳ Ｐゴシック" charset="0"/>
            </a:endParaRPr>
          </a:p>
        </p:txBody>
      </p:sp>
      <p:sp>
        <p:nvSpPr>
          <p:cNvPr id="57348"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Swaps:  Example</a:t>
            </a:r>
          </a:p>
        </p:txBody>
      </p:sp>
      <p:sp>
        <p:nvSpPr>
          <p:cNvPr id="57347"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4DA9710-3EF2-3F45-AF98-DCEB12B32638}" type="slidenum">
              <a:rPr lang="en-US">
                <a:latin typeface="Calibri" panose="020F0502020204030204" pitchFamily="34" charset="0"/>
              </a:rPr>
              <a:pPr eaLnBrk="1" hangingPunct="1"/>
              <a:t>55</a:t>
            </a:fld>
            <a:endParaRPr lang="en-US" dirty="0">
              <a:latin typeface="Calibri" panose="020F0502020204030204" pitchFamily="34" charset="0"/>
            </a:endParaRPr>
          </a:p>
        </p:txBody>
      </p:sp>
      <p:sp>
        <p:nvSpPr>
          <p:cNvPr id="57346"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3" name="Rectangle 3"/>
          <p:cNvSpPr>
            <a:spLocks noGrp="1" noChangeArrowheads="1"/>
          </p:cNvSpPr>
          <p:nvPr>
            <p:ph idx="1"/>
          </p:nvPr>
        </p:nvSpPr>
        <p:spPr/>
        <p:txBody>
          <a:bodyPr/>
          <a:lstStyle/>
          <a:p>
            <a:pPr marL="342900" indent="-342900" eaLnBrk="1" hangingPunct="1"/>
            <a:r>
              <a:rPr lang="en-US" sz="2400" dirty="0">
                <a:latin typeface="Calibri" panose="020F0502020204030204" pitchFamily="34" charset="0"/>
                <a:ea typeface="ＭＳ Ｐゴシック" charset="0"/>
                <a:cs typeface="ＭＳ Ｐゴシック" charset="0"/>
              </a:rPr>
              <a:t>A plain-vanilla, total-return long equity swap exchanges the cash flows from a floating-rate bond for the cash flows from a long equity investment with the same </a:t>
            </a:r>
            <a:r>
              <a:rPr lang="en-US" sz="2400" dirty="0">
                <a:solidFill>
                  <a:schemeClr val="tx2"/>
                </a:solidFill>
                <a:latin typeface="Calibri" panose="020F0502020204030204" pitchFamily="34" charset="0"/>
                <a:ea typeface="ＭＳ Ｐゴシック" charset="0"/>
                <a:cs typeface="ＭＳ Ｐゴシック" charset="0"/>
              </a:rPr>
              <a:t>notional principal</a:t>
            </a:r>
            <a:r>
              <a:rPr lang="en-US" sz="2400" dirty="0">
                <a:latin typeface="Calibri" panose="020F0502020204030204" pitchFamily="34" charset="0"/>
                <a:ea typeface="ＭＳ Ｐゴシック" charset="0"/>
                <a:cs typeface="ＭＳ Ｐゴシック" charset="0"/>
              </a:rPr>
              <a:t>.</a:t>
            </a:r>
          </a:p>
          <a:p>
            <a:pPr marL="342900" indent="-342900" eaLnBrk="1" hangingPunct="1"/>
            <a:r>
              <a:rPr lang="en-US" sz="2400" b="1" u="sng" dirty="0">
                <a:latin typeface="Calibri" panose="020F0502020204030204" pitchFamily="34" charset="0"/>
                <a:ea typeface="ＭＳ Ｐゴシック" charset="0"/>
                <a:cs typeface="ＭＳ Ｐゴシック" charset="0"/>
              </a:rPr>
              <a:t>Long party</a:t>
            </a:r>
            <a:r>
              <a:rPr lang="en-US" sz="2400" dirty="0">
                <a:latin typeface="Calibri" panose="020F0502020204030204" pitchFamily="34" charset="0"/>
                <a:ea typeface="ＭＳ Ｐゴシック" charset="0"/>
                <a:cs typeface="ＭＳ Ｐゴシック" charset="0"/>
              </a:rPr>
              <a:t> </a:t>
            </a:r>
          </a:p>
          <a:p>
            <a:pPr marL="742950" lvl="1" indent="-285750" eaLnBrk="1" hangingPunct="1"/>
            <a:r>
              <a:rPr lang="en-US" sz="2000" b="1" dirty="0">
                <a:latin typeface="Calibri" panose="020F0502020204030204" pitchFamily="34" charset="0"/>
                <a:ea typeface="ＭＳ Ｐゴシック" charset="0"/>
              </a:rPr>
              <a:t>Receives</a:t>
            </a:r>
            <a:r>
              <a:rPr lang="en-US" sz="2000" dirty="0">
                <a:latin typeface="Calibri" panose="020F0502020204030204" pitchFamily="34" charset="0"/>
                <a:ea typeface="ＭＳ Ｐゴシック" charset="0"/>
              </a:rPr>
              <a:t> equity appreciation and income, and </a:t>
            </a:r>
          </a:p>
          <a:p>
            <a:pPr marL="742950" lvl="1" indent="-285750" eaLnBrk="1" hangingPunct="1"/>
            <a:r>
              <a:rPr lang="en-US" sz="2000" b="1" dirty="0">
                <a:latin typeface="Calibri" panose="020F0502020204030204" pitchFamily="34" charset="0"/>
                <a:ea typeface="ＭＳ Ｐゴシック" charset="0"/>
              </a:rPr>
              <a:t>Pays</a:t>
            </a:r>
            <a:r>
              <a:rPr lang="en-US" sz="2000" dirty="0">
                <a:latin typeface="Calibri" panose="020F0502020204030204" pitchFamily="34" charset="0"/>
                <a:ea typeface="ＭＳ Ｐゴシック" charset="0"/>
              </a:rPr>
              <a:t> any equity depreciation and LIBOR.  </a:t>
            </a:r>
          </a:p>
          <a:p>
            <a:pPr marL="742950" lvl="1" indent="-285750" eaLnBrk="1" hangingPunct="1"/>
            <a:r>
              <a:rPr lang="en-US" sz="2000" dirty="0">
                <a:latin typeface="Calibri" panose="020F0502020204030204" pitchFamily="34" charset="0"/>
                <a:ea typeface="ＭＳ Ｐゴシック" charset="0"/>
              </a:rPr>
              <a:t>This position is economically equivalent to a 100% leveraged purchase of equity, or equivalently, a long forward contract.</a:t>
            </a:r>
          </a:p>
          <a:p>
            <a:pPr marL="342900" indent="-342900" eaLnBrk="1" hangingPunct="1"/>
            <a:r>
              <a:rPr lang="en-US" sz="2400" b="1" u="sng" dirty="0">
                <a:latin typeface="Calibri" panose="020F0502020204030204" pitchFamily="34" charset="0"/>
                <a:ea typeface="ＭＳ Ｐゴシック" charset="0"/>
                <a:cs typeface="ＭＳ Ｐゴシック" charset="0"/>
              </a:rPr>
              <a:t>Short party</a:t>
            </a:r>
            <a:r>
              <a:rPr lang="en-US" sz="2400" dirty="0">
                <a:latin typeface="Calibri" panose="020F0502020204030204" pitchFamily="34" charset="0"/>
                <a:ea typeface="ＭＳ Ｐゴシック" charset="0"/>
                <a:cs typeface="ＭＳ Ｐゴシック" charset="0"/>
              </a:rPr>
              <a:t> </a:t>
            </a:r>
          </a:p>
          <a:p>
            <a:pPr marL="742950" lvl="1" indent="-285750" eaLnBrk="1" hangingPunct="1"/>
            <a:r>
              <a:rPr lang="en-US" sz="2000" b="1" dirty="0">
                <a:latin typeface="Calibri" panose="020F0502020204030204" pitchFamily="34" charset="0"/>
                <a:ea typeface="ＭＳ Ｐゴシック" charset="0"/>
              </a:rPr>
              <a:t>Pays</a:t>
            </a:r>
            <a:r>
              <a:rPr lang="en-US" sz="2000" dirty="0">
                <a:latin typeface="Calibri" panose="020F0502020204030204" pitchFamily="34" charset="0"/>
                <a:ea typeface="ＭＳ Ｐゴシック" charset="0"/>
              </a:rPr>
              <a:t> equity appreciation and income, and </a:t>
            </a:r>
          </a:p>
          <a:p>
            <a:pPr marL="742950" lvl="1" indent="-285750" eaLnBrk="1" hangingPunct="1"/>
            <a:r>
              <a:rPr lang="en-US" sz="2000" b="1" dirty="0">
                <a:latin typeface="Calibri" panose="020F0502020204030204" pitchFamily="34" charset="0"/>
                <a:ea typeface="ＭＳ Ｐゴシック" charset="0"/>
              </a:rPr>
              <a:t>Receives</a:t>
            </a:r>
            <a:r>
              <a:rPr lang="en-US" sz="2000" dirty="0">
                <a:latin typeface="Calibri" panose="020F0502020204030204" pitchFamily="34" charset="0"/>
                <a:ea typeface="ＭＳ Ｐゴシック" charset="0"/>
              </a:rPr>
              <a:t> equity depreciation and LIBOR.  </a:t>
            </a:r>
          </a:p>
          <a:p>
            <a:pPr marL="742950" lvl="1" indent="-285750" eaLnBrk="1" hangingPunct="1"/>
            <a:r>
              <a:rPr lang="en-US" sz="2000" dirty="0">
                <a:latin typeface="Calibri" panose="020F0502020204030204" pitchFamily="34" charset="0"/>
                <a:ea typeface="ＭＳ Ｐゴシック" charset="0"/>
              </a:rPr>
              <a:t>This position is economically equivalent to a short sale of equity (with LIBOR on the short sale proceeds), or equivalently, a short forward contract.</a:t>
            </a:r>
            <a:endParaRPr lang="en-US" sz="3200" dirty="0">
              <a:latin typeface="Calibri" panose="020F0502020204030204" pitchFamily="34" charset="0"/>
              <a:ea typeface="ＭＳ Ｐゴシック" charset="0"/>
            </a:endParaRPr>
          </a:p>
        </p:txBody>
      </p:sp>
      <p:sp>
        <p:nvSpPr>
          <p:cNvPr id="58372" name="Rectangle 2"/>
          <p:cNvSpPr>
            <a:spLocks noGrp="1" noChangeArrowheads="1"/>
          </p:cNvSpPr>
          <p:nvPr>
            <p:ph type="title"/>
          </p:nvPr>
        </p:nvSpPr>
        <p:spPr>
          <a:noFill/>
        </p:spPr>
        <p:txBody>
          <a:bodyPr/>
          <a:lstStyle/>
          <a:p>
            <a:pPr eaLnBrk="1" hangingPunct="1"/>
            <a:r>
              <a:rPr lang="en-US" b="1" dirty="0">
                <a:latin typeface="Calibri" panose="020F0502020204030204" pitchFamily="34" charset="0"/>
                <a:ea typeface="ＭＳ Ｐゴシック" charset="0"/>
                <a:cs typeface="ＭＳ Ｐゴシック" charset="0"/>
              </a:rPr>
              <a:t>Equity Swaps</a:t>
            </a:r>
            <a:endParaRPr lang="en-US" b="1" u="sng" dirty="0">
              <a:latin typeface="Calibri" panose="020F0502020204030204" pitchFamily="34" charset="0"/>
              <a:ea typeface="ＭＳ Ｐゴシック" charset="0"/>
              <a:cs typeface="ＭＳ Ｐゴシック" charset="0"/>
            </a:endParaRPr>
          </a:p>
        </p:txBody>
      </p:sp>
      <p:sp>
        <p:nvSpPr>
          <p:cNvPr id="58371"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6D908D5-E577-2B41-BCBA-45F7D120A897}" type="slidenum">
              <a:rPr lang="en-US">
                <a:latin typeface="Calibri" panose="020F0502020204030204" pitchFamily="34" charset="0"/>
              </a:rPr>
              <a:pPr eaLnBrk="1" hangingPunct="1"/>
              <a:t>56</a:t>
            </a:fld>
            <a:endParaRPr lang="en-US" dirty="0">
              <a:latin typeface="Calibri" panose="020F0502020204030204" pitchFamily="34" charset="0"/>
            </a:endParaRPr>
          </a:p>
        </p:txBody>
      </p:sp>
      <p:sp>
        <p:nvSpPr>
          <p:cNvPr id="58370"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7" name="Rectangle 3"/>
          <p:cNvSpPr>
            <a:spLocks noGrp="1" noChangeArrowheads="1"/>
          </p:cNvSpPr>
          <p:nvPr>
            <p:ph idx="1"/>
          </p:nvPr>
        </p:nvSpPr>
        <p:spPr/>
        <p:txBody>
          <a:bodyPr/>
          <a:lstStyle/>
          <a:p>
            <a:pPr marL="342900" indent="-342900" eaLnBrk="1" hangingPunct="1"/>
            <a:r>
              <a:rPr lang="en-US" sz="2400" dirty="0">
                <a:latin typeface="Calibri" panose="020F0502020204030204" pitchFamily="34" charset="0"/>
                <a:ea typeface="ＭＳ Ｐゴシック" charset="0"/>
                <a:cs typeface="ＭＳ Ｐゴシック" charset="0"/>
              </a:rPr>
              <a:t>Assume that S</a:t>
            </a:r>
            <a:r>
              <a:rPr lang="en-US" sz="2400" baseline="-25000" dirty="0">
                <a:latin typeface="Calibri" panose="020F0502020204030204" pitchFamily="34" charset="0"/>
                <a:ea typeface="ＭＳ Ｐゴシック" charset="0"/>
                <a:cs typeface="ＭＳ Ｐゴシック" charset="0"/>
              </a:rPr>
              <a:t>o</a:t>
            </a:r>
            <a:r>
              <a:rPr lang="en-US" sz="2400" dirty="0">
                <a:latin typeface="Calibri" panose="020F0502020204030204" pitchFamily="34" charset="0"/>
                <a:ea typeface="ＭＳ Ｐゴシック" charset="0"/>
                <a:cs typeface="ＭＳ Ｐゴシック" charset="0"/>
              </a:rPr>
              <a:t> = 100, S</a:t>
            </a:r>
            <a:r>
              <a:rPr lang="en-US" sz="2400" baseline="-25000" dirty="0">
                <a:latin typeface="Calibri" panose="020F0502020204030204" pitchFamily="34" charset="0"/>
                <a:ea typeface="ＭＳ Ｐゴシック" charset="0"/>
                <a:cs typeface="ＭＳ Ｐゴシック" charset="0"/>
              </a:rPr>
              <a:t>1</a:t>
            </a:r>
            <a:r>
              <a:rPr lang="en-US" sz="2400" dirty="0">
                <a:latin typeface="Calibri" panose="020F0502020204030204" pitchFamily="34" charset="0"/>
                <a:ea typeface="ＭＳ Ｐゴシック" charset="0"/>
                <a:cs typeface="ＭＳ Ｐゴシック" charset="0"/>
              </a:rPr>
              <a:t> = 125, S</a:t>
            </a:r>
            <a:r>
              <a:rPr lang="en-US" sz="2400" baseline="-25000" dirty="0">
                <a:latin typeface="Calibri" panose="020F0502020204030204" pitchFamily="34" charset="0"/>
                <a:ea typeface="ＭＳ Ｐゴシック" charset="0"/>
                <a:cs typeface="ＭＳ Ｐゴシック" charset="0"/>
              </a:rPr>
              <a:t>2</a:t>
            </a:r>
            <a:r>
              <a:rPr lang="en-US" sz="2400" dirty="0">
                <a:latin typeface="Calibri" panose="020F0502020204030204" pitchFamily="34" charset="0"/>
                <a:ea typeface="ＭＳ Ｐゴシック" charset="0"/>
                <a:cs typeface="ＭＳ Ｐゴシック" charset="0"/>
              </a:rPr>
              <a:t> = 115, LIBOR = 6%, and d = 0.  </a:t>
            </a:r>
          </a:p>
          <a:p>
            <a:pPr marL="342900" indent="-342900" eaLnBrk="1" hangingPunct="1"/>
            <a:r>
              <a:rPr lang="en-US" sz="2400" dirty="0">
                <a:latin typeface="Calibri" panose="020F0502020204030204" pitchFamily="34" charset="0"/>
                <a:ea typeface="ＭＳ Ｐゴシック" charset="0"/>
                <a:cs typeface="ＭＳ Ｐゴシック" charset="0"/>
              </a:rPr>
              <a:t>At T</a:t>
            </a:r>
            <a:r>
              <a:rPr lang="en-US" sz="2400" baseline="-25000" dirty="0">
                <a:latin typeface="Calibri" panose="020F0502020204030204" pitchFamily="34" charset="0"/>
                <a:ea typeface="ＭＳ Ｐゴシック" charset="0"/>
                <a:cs typeface="ＭＳ Ｐゴシック" charset="0"/>
              </a:rPr>
              <a:t>1</a:t>
            </a:r>
            <a:r>
              <a:rPr lang="en-US" sz="2400" dirty="0">
                <a:latin typeface="Calibri" panose="020F0502020204030204" pitchFamily="34" charset="0"/>
                <a:ea typeface="ＭＳ Ｐゴシック" charset="0"/>
                <a:cs typeface="ＭＳ Ｐゴシック" charset="0"/>
              </a:rPr>
              <a:t>, Long Investor </a:t>
            </a:r>
            <a:r>
              <a:rPr lang="en-US" sz="2400" b="1" u="sng" dirty="0">
                <a:latin typeface="Calibri" panose="020F0502020204030204" pitchFamily="34" charset="0"/>
                <a:ea typeface="ＭＳ Ｐゴシック" charset="0"/>
                <a:cs typeface="ＭＳ Ｐゴシック" charset="0"/>
              </a:rPr>
              <a:t>receives</a:t>
            </a:r>
            <a:r>
              <a:rPr lang="en-US" sz="2400" dirty="0">
                <a:latin typeface="Calibri" panose="020F0502020204030204" pitchFamily="34" charset="0"/>
                <a:ea typeface="ＭＳ Ｐゴシック" charset="0"/>
                <a:cs typeface="ＭＳ Ｐゴシック" charset="0"/>
              </a:rPr>
              <a:t> 19 (25-6).  At T</a:t>
            </a:r>
            <a:r>
              <a:rPr lang="en-US" sz="2400" baseline="-25000" dirty="0">
                <a:latin typeface="Calibri" panose="020F0502020204030204" pitchFamily="34" charset="0"/>
                <a:ea typeface="ＭＳ Ｐゴシック" charset="0"/>
                <a:cs typeface="ＭＳ Ｐゴシック" charset="0"/>
              </a:rPr>
              <a:t>2</a:t>
            </a:r>
            <a:r>
              <a:rPr lang="en-US" sz="2400" dirty="0">
                <a:latin typeface="Calibri" panose="020F0502020204030204" pitchFamily="34" charset="0"/>
                <a:ea typeface="ＭＳ Ｐゴシック" charset="0"/>
                <a:cs typeface="ＭＳ Ｐゴシック" charset="0"/>
              </a:rPr>
              <a:t>, Long Investor </a:t>
            </a:r>
            <a:r>
              <a:rPr lang="en-US" sz="2400" b="1" u="sng" dirty="0">
                <a:latin typeface="Calibri" panose="020F0502020204030204" pitchFamily="34" charset="0"/>
                <a:ea typeface="ＭＳ Ｐゴシック" charset="0"/>
                <a:cs typeface="ＭＳ Ｐゴシック" charset="0"/>
              </a:rPr>
              <a:t>pays</a:t>
            </a:r>
            <a:r>
              <a:rPr lang="en-US" sz="2400" dirty="0">
                <a:latin typeface="Calibri" panose="020F0502020204030204" pitchFamily="34" charset="0"/>
                <a:ea typeface="ＭＳ Ｐゴシック" charset="0"/>
                <a:cs typeface="ＭＳ Ｐゴシック" charset="0"/>
              </a:rPr>
              <a:t> 17.5 (10+7.5).  These payoffs are identical to those Investor would have received under a series of forward contracts. </a:t>
            </a:r>
          </a:p>
        </p:txBody>
      </p:sp>
      <p:sp>
        <p:nvSpPr>
          <p:cNvPr id="59396" name="Rectangle 2"/>
          <p:cNvSpPr>
            <a:spLocks noGrp="1" noChangeArrowheads="1"/>
          </p:cNvSpPr>
          <p:nvPr>
            <p:ph type="title"/>
          </p:nvPr>
        </p:nvSpPr>
        <p:spPr>
          <a:noFill/>
        </p:spPr>
        <p:txBody>
          <a:bodyPr/>
          <a:lstStyle/>
          <a:p>
            <a:pPr eaLnBrk="1" hangingPunct="1"/>
            <a:r>
              <a:rPr lang="en-US" b="1" dirty="0">
                <a:latin typeface="Calibri" panose="020F0502020204030204" pitchFamily="34" charset="0"/>
                <a:ea typeface="ＭＳ Ｐゴシック" charset="0"/>
                <a:cs typeface="ＭＳ Ｐゴシック" charset="0"/>
              </a:rPr>
              <a:t>Equity Swaps</a:t>
            </a:r>
            <a:endParaRPr lang="en-US" sz="2400" b="1" dirty="0">
              <a:latin typeface="Calibri" panose="020F0502020204030204" pitchFamily="34" charset="0"/>
              <a:ea typeface="ＭＳ Ｐゴシック" charset="0"/>
              <a:cs typeface="ＭＳ Ｐゴシック" charset="0"/>
            </a:endParaRPr>
          </a:p>
        </p:txBody>
      </p:sp>
      <p:sp>
        <p:nvSpPr>
          <p:cNvPr id="59395"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6F1AF1B4-773A-BB47-B18E-13E95C0DB56B}" type="slidenum">
              <a:rPr lang="en-US">
                <a:latin typeface="Calibri" panose="020F0502020204030204" pitchFamily="34" charset="0"/>
              </a:rPr>
              <a:pPr eaLnBrk="1" hangingPunct="1"/>
              <a:t>57</a:t>
            </a:fld>
            <a:endParaRPr lang="en-US" dirty="0">
              <a:latin typeface="Calibri" panose="020F0502020204030204" pitchFamily="34" charset="0"/>
            </a:endParaRPr>
          </a:p>
        </p:txBody>
      </p:sp>
      <p:sp>
        <p:nvSpPr>
          <p:cNvPr id="59394"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59398" name="Line 4"/>
          <p:cNvSpPr>
            <a:spLocks noChangeShapeType="1"/>
          </p:cNvSpPr>
          <p:nvPr/>
        </p:nvSpPr>
        <p:spPr bwMode="auto">
          <a:xfrm>
            <a:off x="4724400" y="4648200"/>
            <a:ext cx="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
        <p:nvSpPr>
          <p:cNvPr id="59399" name="Line 5"/>
          <p:cNvSpPr>
            <a:spLocks noChangeShapeType="1"/>
          </p:cNvSpPr>
          <p:nvPr/>
        </p:nvSpPr>
        <p:spPr bwMode="auto">
          <a:xfrm>
            <a:off x="7696200" y="4648200"/>
            <a:ext cx="0" cy="1447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
        <p:nvSpPr>
          <p:cNvPr id="59400" name="Line 6"/>
          <p:cNvSpPr>
            <a:spLocks noChangeShapeType="1"/>
          </p:cNvSpPr>
          <p:nvPr/>
        </p:nvSpPr>
        <p:spPr bwMode="auto">
          <a:xfrm flipV="1">
            <a:off x="7696200" y="3657600"/>
            <a:ext cx="0" cy="9906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cxnSp>
        <p:nvCxnSpPr>
          <p:cNvPr id="59401" name="AutoShape 7"/>
          <p:cNvCxnSpPr>
            <a:cxnSpLocks noChangeShapeType="1"/>
          </p:cNvCxnSpPr>
          <p:nvPr/>
        </p:nvCxnSpPr>
        <p:spPr bwMode="auto">
          <a:xfrm>
            <a:off x="1143000" y="4648200"/>
            <a:ext cx="6553200" cy="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cxnSp>
      <p:sp>
        <p:nvSpPr>
          <p:cNvPr id="59402" name="Text Box 8"/>
          <p:cNvSpPr txBox="1">
            <a:spLocks noChangeArrowheads="1"/>
          </p:cNvSpPr>
          <p:nvPr/>
        </p:nvSpPr>
        <p:spPr bwMode="auto">
          <a:xfrm>
            <a:off x="6019800" y="5029200"/>
            <a:ext cx="1828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b="1" dirty="0">
                <a:latin typeface="Calibri" panose="020F0502020204030204" pitchFamily="34" charset="0"/>
              </a:rPr>
              <a:t>Depreciation</a:t>
            </a:r>
          </a:p>
        </p:txBody>
      </p:sp>
      <p:sp>
        <p:nvSpPr>
          <p:cNvPr id="59403" name="Text Box 9"/>
          <p:cNvSpPr txBox="1">
            <a:spLocks noChangeArrowheads="1"/>
          </p:cNvSpPr>
          <p:nvPr/>
        </p:nvSpPr>
        <p:spPr bwMode="auto">
          <a:xfrm>
            <a:off x="3733800" y="54864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b="1" dirty="0">
                <a:latin typeface="Calibri" panose="020F0502020204030204" pitchFamily="34" charset="0"/>
              </a:rPr>
              <a:t>LIBOR</a:t>
            </a:r>
          </a:p>
        </p:txBody>
      </p:sp>
      <p:sp>
        <p:nvSpPr>
          <p:cNvPr id="59404" name="Text Box 10"/>
          <p:cNvSpPr txBox="1">
            <a:spLocks noChangeArrowheads="1"/>
          </p:cNvSpPr>
          <p:nvPr/>
        </p:nvSpPr>
        <p:spPr bwMode="auto">
          <a:xfrm>
            <a:off x="6629400" y="5410200"/>
            <a:ext cx="990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b="1" dirty="0">
                <a:latin typeface="Calibri" panose="020F0502020204030204" pitchFamily="34" charset="0"/>
              </a:rPr>
              <a:t>LIBOR</a:t>
            </a:r>
          </a:p>
        </p:txBody>
      </p:sp>
      <p:sp>
        <p:nvSpPr>
          <p:cNvPr id="59405" name="Text Box 11"/>
          <p:cNvSpPr txBox="1">
            <a:spLocks noChangeArrowheads="1"/>
          </p:cNvSpPr>
          <p:nvPr/>
        </p:nvSpPr>
        <p:spPr bwMode="auto">
          <a:xfrm>
            <a:off x="1066800" y="41910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0</a:t>
            </a:r>
            <a:endParaRPr lang="en-US" dirty="0">
              <a:latin typeface="Times New Roman" charset="0"/>
            </a:endParaRPr>
          </a:p>
        </p:txBody>
      </p:sp>
      <p:sp>
        <p:nvSpPr>
          <p:cNvPr id="59406" name="Text Box 12"/>
          <p:cNvSpPr txBox="1">
            <a:spLocks noChangeArrowheads="1"/>
          </p:cNvSpPr>
          <p:nvPr/>
        </p:nvSpPr>
        <p:spPr bwMode="auto">
          <a:xfrm>
            <a:off x="4724400" y="41910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1</a:t>
            </a:r>
            <a:endParaRPr lang="en-US" dirty="0">
              <a:latin typeface="Times New Roman" charset="0"/>
            </a:endParaRPr>
          </a:p>
        </p:txBody>
      </p:sp>
      <p:sp>
        <p:nvSpPr>
          <p:cNvPr id="59407" name="Text Box 13"/>
          <p:cNvSpPr txBox="1">
            <a:spLocks noChangeArrowheads="1"/>
          </p:cNvSpPr>
          <p:nvPr/>
        </p:nvSpPr>
        <p:spPr bwMode="auto">
          <a:xfrm>
            <a:off x="7696200" y="4191000"/>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latin typeface="Calibri" panose="020F0502020204030204" pitchFamily="34" charset="0"/>
              </a:rPr>
              <a:t>T = 2</a:t>
            </a:r>
            <a:endParaRPr lang="en-US" dirty="0">
              <a:latin typeface="Times New Roman" charset="0"/>
            </a:endParaRPr>
          </a:p>
        </p:txBody>
      </p:sp>
      <p:sp>
        <p:nvSpPr>
          <p:cNvPr id="59408" name="Rectangle 14"/>
          <p:cNvSpPr>
            <a:spLocks noChangeArrowheads="1"/>
          </p:cNvSpPr>
          <p:nvPr/>
        </p:nvSpPr>
        <p:spPr bwMode="auto">
          <a:xfrm>
            <a:off x="990600" y="4800600"/>
            <a:ext cx="1143000" cy="381000"/>
          </a:xfrm>
          <a:prstGeom prst="rect">
            <a:avLst/>
          </a:prstGeom>
          <a:solidFill>
            <a:srgbClr val="FF0021"/>
          </a:solidFill>
          <a:ln w="9525">
            <a:solidFill>
              <a:schemeClr val="tx1"/>
            </a:solidFill>
            <a:miter lim="800000"/>
            <a:headEnd/>
            <a:tailEnd/>
          </a:ln>
        </p:spPr>
        <p:txBody>
          <a:bodyPr wrap="none" anchor="ctr"/>
          <a:lstStyle/>
          <a:p>
            <a:pPr algn="ctr"/>
            <a:r>
              <a:rPr lang="en-US" sz="2400" dirty="0">
                <a:latin typeface="Calibri" panose="020F0502020204030204" pitchFamily="34" charset="0"/>
              </a:rPr>
              <a:t>Bank </a:t>
            </a:r>
          </a:p>
        </p:txBody>
      </p:sp>
      <p:sp>
        <p:nvSpPr>
          <p:cNvPr id="59409" name="Rectangle 15"/>
          <p:cNvSpPr>
            <a:spLocks noChangeArrowheads="1"/>
          </p:cNvSpPr>
          <p:nvPr/>
        </p:nvSpPr>
        <p:spPr bwMode="auto">
          <a:xfrm>
            <a:off x="990600" y="3733800"/>
            <a:ext cx="1143000" cy="381000"/>
          </a:xfrm>
          <a:prstGeom prst="rect">
            <a:avLst/>
          </a:prstGeom>
          <a:solidFill>
            <a:srgbClr val="FF0876"/>
          </a:solidFill>
          <a:ln w="9525">
            <a:solidFill>
              <a:schemeClr val="tx1"/>
            </a:solidFill>
            <a:miter lim="800000"/>
            <a:headEnd/>
            <a:tailEnd/>
          </a:ln>
        </p:spPr>
        <p:txBody>
          <a:bodyPr wrap="none" anchor="ctr"/>
          <a:lstStyle/>
          <a:p>
            <a:pPr algn="ctr"/>
            <a:r>
              <a:rPr lang="en-US" sz="2400" dirty="0">
                <a:latin typeface="Calibri" panose="020F0502020204030204" pitchFamily="34" charset="0"/>
              </a:rPr>
              <a:t>Investor</a:t>
            </a:r>
          </a:p>
        </p:txBody>
      </p:sp>
      <p:sp>
        <p:nvSpPr>
          <p:cNvPr id="59410" name="Line 16"/>
          <p:cNvSpPr>
            <a:spLocks noChangeShapeType="1"/>
          </p:cNvSpPr>
          <p:nvPr/>
        </p:nvSpPr>
        <p:spPr bwMode="auto">
          <a:xfrm flipV="1">
            <a:off x="4724400" y="3581400"/>
            <a:ext cx="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dirty="0">
              <a:latin typeface="Calibri" panose="020F0502020204030204" pitchFamily="34" charset="0"/>
            </a:endParaRPr>
          </a:p>
        </p:txBody>
      </p:sp>
      <p:sp>
        <p:nvSpPr>
          <p:cNvPr id="59411" name="Text Box 17"/>
          <p:cNvSpPr txBox="1">
            <a:spLocks noChangeArrowheads="1"/>
          </p:cNvSpPr>
          <p:nvPr/>
        </p:nvSpPr>
        <p:spPr bwMode="auto">
          <a:xfrm>
            <a:off x="3048000" y="5105400"/>
            <a:ext cx="1752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b="1" dirty="0">
                <a:latin typeface="Calibri" panose="020F0502020204030204" pitchFamily="34" charset="0"/>
              </a:rPr>
              <a:t>Depreciation</a:t>
            </a:r>
          </a:p>
        </p:txBody>
      </p:sp>
      <p:sp>
        <p:nvSpPr>
          <p:cNvPr id="59412" name="Text Box 18"/>
          <p:cNvSpPr txBox="1">
            <a:spLocks noChangeArrowheads="1"/>
          </p:cNvSpPr>
          <p:nvPr/>
        </p:nvSpPr>
        <p:spPr bwMode="auto">
          <a:xfrm>
            <a:off x="3048000" y="3733800"/>
            <a:ext cx="1447800" cy="68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spcBef>
                <a:spcPct val="50000"/>
              </a:spcBef>
            </a:pPr>
            <a:r>
              <a:rPr lang="en-US" b="1" dirty="0">
                <a:latin typeface="Calibri" panose="020F0502020204030204" pitchFamily="34" charset="0"/>
              </a:rPr>
              <a:t>Appreciation</a:t>
            </a:r>
          </a:p>
          <a:p>
            <a:pPr algn="r" eaLnBrk="1" hangingPunct="1">
              <a:spcBef>
                <a:spcPct val="50000"/>
              </a:spcBef>
            </a:pPr>
            <a:r>
              <a:rPr lang="en-US" b="1" dirty="0">
                <a:latin typeface="Calibri" panose="020F0502020204030204" pitchFamily="34" charset="0"/>
              </a:rPr>
              <a:t>Income</a:t>
            </a:r>
          </a:p>
        </p:txBody>
      </p:sp>
      <p:sp>
        <p:nvSpPr>
          <p:cNvPr id="59413" name="Text Box 19"/>
          <p:cNvSpPr txBox="1">
            <a:spLocks noChangeArrowheads="1"/>
          </p:cNvSpPr>
          <p:nvPr/>
        </p:nvSpPr>
        <p:spPr bwMode="auto">
          <a:xfrm>
            <a:off x="5943600" y="3733800"/>
            <a:ext cx="1447800" cy="6873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r" eaLnBrk="1" hangingPunct="1">
              <a:spcBef>
                <a:spcPct val="50000"/>
              </a:spcBef>
            </a:pPr>
            <a:r>
              <a:rPr lang="en-US" b="1" dirty="0">
                <a:latin typeface="Calibri" panose="020F0502020204030204" pitchFamily="34" charset="0"/>
              </a:rPr>
              <a:t>Appreciation</a:t>
            </a:r>
          </a:p>
          <a:p>
            <a:pPr algn="r" eaLnBrk="1" hangingPunct="1">
              <a:spcBef>
                <a:spcPct val="50000"/>
              </a:spcBef>
            </a:pPr>
            <a:r>
              <a:rPr lang="en-US" b="1" dirty="0">
                <a:latin typeface="Calibri" panose="020F0502020204030204" pitchFamily="34" charset="0"/>
              </a:rPr>
              <a:t>Income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23" name="Rectangle 21"/>
          <p:cNvSpPr>
            <a:spLocks noGrp="1" noChangeArrowheads="1"/>
          </p:cNvSpPr>
          <p:nvPr>
            <p:ph type="title"/>
          </p:nvPr>
        </p:nvSpPr>
        <p:spPr>
          <a:noFill/>
        </p:spPr>
        <p:txBody>
          <a:bodyPr lIns="92075" tIns="46038" rIns="92075" bIns="46038"/>
          <a:lstStyle/>
          <a:p>
            <a:pPr eaLnBrk="1" hangingPunct="1"/>
            <a:r>
              <a:rPr lang="en-US" b="1" dirty="0">
                <a:solidFill>
                  <a:srgbClr val="9900CC"/>
                </a:solidFill>
                <a:latin typeface="Calibri" panose="020F0502020204030204" pitchFamily="34" charset="0"/>
                <a:ea typeface="ＭＳ Ｐゴシック" charset="0"/>
                <a:cs typeface="ＭＳ Ｐゴシック" charset="0"/>
              </a:rPr>
              <a:t>BORROW CASH </a:t>
            </a:r>
            <a:r>
              <a:rPr lang="en-US" b="1" dirty="0">
                <a:latin typeface="Calibri" panose="020F0502020204030204" pitchFamily="34" charset="0"/>
                <a:ea typeface="ＭＳ Ｐゴシック" charset="0"/>
                <a:cs typeface="ＭＳ Ｐゴシック" charset="0"/>
              </a:rPr>
              <a:t>:  </a:t>
            </a:r>
            <a:r>
              <a:rPr lang="en-US" b="1" i="1" dirty="0">
                <a:latin typeface="Calibri" panose="020F0502020204030204" pitchFamily="34" charset="0"/>
                <a:ea typeface="ＭＳ Ｐゴシック" charset="0"/>
                <a:cs typeface="ＭＳ Ｐゴシック" charset="0"/>
              </a:rPr>
              <a:t>Profit/Loss</a:t>
            </a:r>
            <a:r>
              <a:rPr lang="en-US" b="1" dirty="0">
                <a:latin typeface="Calibri" panose="020F0502020204030204" pitchFamily="34" charset="0"/>
                <a:ea typeface="ＭＳ Ｐゴシック" charset="0"/>
                <a:cs typeface="ＭＳ Ｐゴシック" charset="0"/>
              </a:rPr>
              <a:t> Diagram</a:t>
            </a:r>
          </a:p>
        </p:txBody>
      </p:sp>
      <p:sp>
        <p:nvSpPr>
          <p:cNvPr id="7171"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D02F9CE-D8C5-414A-B393-9B5292C28D4D}" type="slidenum">
              <a:rPr lang="en-US">
                <a:latin typeface="Calibri" panose="020F0502020204030204" pitchFamily="34" charset="0"/>
              </a:rPr>
              <a:pPr eaLnBrk="1" hangingPunct="1"/>
              <a:t>6</a:t>
            </a:fld>
            <a:endParaRPr lang="en-US" dirty="0">
              <a:latin typeface="Calibri" panose="020F0502020204030204" pitchFamily="34" charset="0"/>
            </a:endParaRPr>
          </a:p>
        </p:txBody>
      </p:sp>
      <p:sp>
        <p:nvSpPr>
          <p:cNvPr id="7170"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7172" name="Rectangle 2"/>
          <p:cNvSpPr>
            <a:spLocks noChangeArrowheads="1"/>
          </p:cNvSpPr>
          <p:nvPr/>
        </p:nvSpPr>
        <p:spPr bwMode="auto">
          <a:xfrm>
            <a:off x="152400" y="1066800"/>
            <a:ext cx="1295400" cy="1069975"/>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p>
          <a:p>
            <a:pPr eaLnBrk="0" hangingPunct="0">
              <a:spcBef>
                <a:spcPct val="50000"/>
              </a:spcBef>
            </a:pPr>
            <a:r>
              <a:rPr lang="en-US" sz="1600" b="1" dirty="0">
                <a:latin typeface="Calibri" panose="020F0502020204030204" pitchFamily="34" charset="0"/>
              </a:rPr>
              <a:t>1+r = 1.15</a:t>
            </a:r>
            <a:r>
              <a:rPr lang="en-US" sz="1600" b="1" dirty="0">
                <a:latin typeface="Symbol" charset="0"/>
              </a:rPr>
              <a:t>  </a:t>
            </a:r>
          </a:p>
        </p:txBody>
      </p:sp>
      <p:sp>
        <p:nvSpPr>
          <p:cNvPr id="7173" name="Rectangle 3"/>
          <p:cNvSpPr>
            <a:spLocks noChangeArrowheads="1"/>
          </p:cNvSpPr>
          <p:nvPr/>
        </p:nvSpPr>
        <p:spPr bwMode="auto">
          <a:xfrm>
            <a:off x="6705600" y="4428011"/>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7174" name="Line 4"/>
          <p:cNvSpPr>
            <a:spLocks noChangeShapeType="1"/>
          </p:cNvSpPr>
          <p:nvPr/>
        </p:nvSpPr>
        <p:spPr bwMode="auto">
          <a:xfrm flipV="1">
            <a:off x="5791200" y="3581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7175" name="Line 5"/>
          <p:cNvSpPr>
            <a:spLocks noChangeShapeType="1"/>
          </p:cNvSpPr>
          <p:nvPr/>
        </p:nvSpPr>
        <p:spPr bwMode="auto">
          <a:xfrm flipV="1">
            <a:off x="7010400" y="3581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7176" name="Line 6"/>
          <p:cNvSpPr>
            <a:spLocks noChangeShapeType="1"/>
          </p:cNvSpPr>
          <p:nvPr/>
        </p:nvSpPr>
        <p:spPr bwMode="auto">
          <a:xfrm flipV="1">
            <a:off x="3352800" y="3581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7177" name="Line 7"/>
          <p:cNvSpPr>
            <a:spLocks noChangeShapeType="1"/>
          </p:cNvSpPr>
          <p:nvPr/>
        </p:nvSpPr>
        <p:spPr bwMode="auto">
          <a:xfrm flipV="1">
            <a:off x="2133600" y="35814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7178" name="Line 8"/>
          <p:cNvSpPr>
            <a:spLocks noChangeShapeType="1"/>
          </p:cNvSpPr>
          <p:nvPr/>
        </p:nvSpPr>
        <p:spPr bwMode="auto">
          <a:xfrm>
            <a:off x="4572000" y="24384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7179" name="Line 9"/>
          <p:cNvSpPr>
            <a:spLocks noChangeShapeType="1"/>
          </p:cNvSpPr>
          <p:nvPr/>
        </p:nvSpPr>
        <p:spPr bwMode="auto">
          <a:xfrm>
            <a:off x="4572000" y="48768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60810" name="Rectangle 10"/>
          <p:cNvSpPr>
            <a:spLocks noChangeArrowheads="1"/>
          </p:cNvSpPr>
          <p:nvPr/>
        </p:nvSpPr>
        <p:spPr bwMode="auto">
          <a:xfrm>
            <a:off x="1905000" y="33147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460811" name="Rectangle 11"/>
          <p:cNvSpPr>
            <a:spLocks noChangeArrowheads="1"/>
          </p:cNvSpPr>
          <p:nvPr/>
        </p:nvSpPr>
        <p:spPr bwMode="auto">
          <a:xfrm>
            <a:off x="3124200" y="33147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7182" name="Rectangle 12"/>
          <p:cNvSpPr>
            <a:spLocks noChangeArrowheads="1"/>
          </p:cNvSpPr>
          <p:nvPr/>
        </p:nvSpPr>
        <p:spPr bwMode="auto">
          <a:xfrm>
            <a:off x="4610100" y="23050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7183" name="Rectangle 13"/>
          <p:cNvSpPr>
            <a:spLocks noChangeArrowheads="1"/>
          </p:cNvSpPr>
          <p:nvPr/>
        </p:nvSpPr>
        <p:spPr bwMode="auto">
          <a:xfrm>
            <a:off x="5562600" y="33147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7184" name="Rectangle 14"/>
          <p:cNvSpPr>
            <a:spLocks noChangeArrowheads="1"/>
          </p:cNvSpPr>
          <p:nvPr/>
        </p:nvSpPr>
        <p:spPr bwMode="auto">
          <a:xfrm>
            <a:off x="6762750" y="33147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7185" name="Rectangle 15"/>
          <p:cNvSpPr>
            <a:spLocks noChangeArrowheads="1"/>
          </p:cNvSpPr>
          <p:nvPr/>
        </p:nvSpPr>
        <p:spPr bwMode="auto">
          <a:xfrm>
            <a:off x="4610100" y="4724400"/>
            <a:ext cx="6096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7186" name="Line 16"/>
          <p:cNvSpPr>
            <a:spLocks noChangeShapeType="1"/>
          </p:cNvSpPr>
          <p:nvPr/>
        </p:nvSpPr>
        <p:spPr bwMode="auto">
          <a:xfrm>
            <a:off x="933450" y="36576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7187" name="Line 17"/>
          <p:cNvSpPr>
            <a:spLocks noChangeShapeType="1"/>
          </p:cNvSpPr>
          <p:nvPr/>
        </p:nvSpPr>
        <p:spPr bwMode="auto">
          <a:xfrm flipV="1">
            <a:off x="4572000" y="14478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460818" name="Line 18"/>
          <p:cNvSpPr>
            <a:spLocks noChangeShapeType="1"/>
          </p:cNvSpPr>
          <p:nvPr/>
        </p:nvSpPr>
        <p:spPr bwMode="auto">
          <a:xfrm>
            <a:off x="1133475" y="4343400"/>
            <a:ext cx="6877050" cy="0"/>
          </a:xfrm>
          <a:prstGeom prst="line">
            <a:avLst/>
          </a:prstGeom>
          <a:noFill/>
          <a:ln w="50799">
            <a:solidFill>
              <a:srgbClr val="9900CC"/>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7189" name="Rectangle 19"/>
          <p:cNvSpPr>
            <a:spLocks noChangeArrowheads="1"/>
          </p:cNvSpPr>
          <p:nvPr/>
        </p:nvSpPr>
        <p:spPr bwMode="auto">
          <a:xfrm>
            <a:off x="4252913" y="5448300"/>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7190" name="Rectangle 20"/>
          <p:cNvSpPr>
            <a:spLocks noChangeArrowheads="1"/>
          </p:cNvSpPr>
          <p:nvPr/>
        </p:nvSpPr>
        <p:spPr bwMode="auto">
          <a:xfrm>
            <a:off x="4186238" y="11239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5623"/>
                                        </p:tgtEl>
                                        <p:attrNameLst>
                                          <p:attrName>style.visibility</p:attrName>
                                        </p:attrNameLst>
                                      </p:cBhvr>
                                      <p:to>
                                        <p:strVal val="visible"/>
                                      </p:to>
                                    </p:set>
                                    <p:animEffect transition="in" filter="fade">
                                      <p:cBhvr>
                                        <p:cTn id="7" dur="2000"/>
                                        <p:tgtEl>
                                          <p:spTgt spid="256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60818"/>
                                        </p:tgtEl>
                                        <p:attrNameLst>
                                          <p:attrName>style.visibility</p:attrName>
                                        </p:attrNameLst>
                                      </p:cBhvr>
                                      <p:to>
                                        <p:strVal val="visible"/>
                                      </p:to>
                                    </p:set>
                                  </p:childTnLst>
                                  <p:subTnLst>
                                    <p:audio>
                                      <p:cMediaNode>
                                        <p:cTn display="0" masterRel="sameClick">
                                          <p:stCondLst>
                                            <p:cond evt="begin" delay="0">
                                              <p:tn val="10"/>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23" grpId="0"/>
      <p:bldP spid="460818"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74" name="Rectangle 31"/>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50% ASSET </a:t>
            </a:r>
            <a:r>
              <a:rPr lang="en-US" b="1" u="sng" dirty="0">
                <a:latin typeface="Calibri" panose="020F0502020204030204" pitchFamily="34" charset="0"/>
                <a:ea typeface="ＭＳ Ｐゴシック" charset="0"/>
                <a:cs typeface="ＭＳ Ｐゴシック" charset="0"/>
              </a:rPr>
              <a:t>and</a:t>
            </a:r>
            <a:r>
              <a:rPr lang="en-US" b="1" dirty="0">
                <a:latin typeface="Calibri" panose="020F0502020204030204" pitchFamily="34" charset="0"/>
                <a:ea typeface="ＭＳ Ｐゴシック" charset="0"/>
                <a:cs typeface="ＭＳ Ｐゴシック" charset="0"/>
              </a:rPr>
              <a:t> </a:t>
            </a:r>
            <a:r>
              <a:rPr lang="en-US" b="1" dirty="0">
                <a:solidFill>
                  <a:srgbClr val="9900CC"/>
                </a:solidFill>
                <a:latin typeface="Calibri" panose="020F0502020204030204" pitchFamily="34" charset="0"/>
                <a:ea typeface="ＭＳ Ｐゴシック" charset="0"/>
                <a:cs typeface="ＭＳ Ｐゴシック" charset="0"/>
              </a:rPr>
              <a:t>50% CASH</a:t>
            </a:r>
            <a:r>
              <a:rPr lang="en-US" b="1" dirty="0">
                <a:latin typeface="Calibri" panose="020F0502020204030204" pitchFamily="34" charset="0"/>
                <a:ea typeface="ＭＳ Ｐゴシック" charset="0"/>
                <a:cs typeface="ＭＳ Ｐゴシック" charset="0"/>
              </a:rPr>
              <a:t>:  </a:t>
            </a:r>
            <a:r>
              <a:rPr lang="en-US" b="1" i="1" dirty="0">
                <a:latin typeface="Calibri" panose="020F0502020204030204" pitchFamily="34" charset="0"/>
                <a:ea typeface="ＭＳ Ｐゴシック" charset="0"/>
                <a:cs typeface="ＭＳ Ｐゴシック" charset="0"/>
              </a:rPr>
              <a:t>Profit/Loss </a:t>
            </a:r>
            <a:r>
              <a:rPr lang="en-US" b="1" dirty="0">
                <a:latin typeface="Calibri" panose="020F0502020204030204" pitchFamily="34" charset="0"/>
                <a:ea typeface="ＭＳ Ｐゴシック" charset="0"/>
                <a:cs typeface="ＭＳ Ｐゴシック" charset="0"/>
              </a:rPr>
              <a:t>Diagram</a:t>
            </a:r>
          </a:p>
        </p:txBody>
      </p:sp>
      <p:sp>
        <p:nvSpPr>
          <p:cNvPr id="8195"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E717E9E-A7B0-294C-B67A-E10B416C8CE0}" type="slidenum">
              <a:rPr lang="en-US">
                <a:latin typeface="Calibri" panose="020F0502020204030204" pitchFamily="34" charset="0"/>
              </a:rPr>
              <a:pPr eaLnBrk="1" hangingPunct="1"/>
              <a:t>7</a:t>
            </a:fld>
            <a:endParaRPr lang="en-US" dirty="0">
              <a:latin typeface="Calibri" panose="020F0502020204030204" pitchFamily="34" charset="0"/>
            </a:endParaRPr>
          </a:p>
        </p:txBody>
      </p:sp>
      <p:sp>
        <p:nvSpPr>
          <p:cNvPr id="8194"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8196" name="Rectangle 2"/>
          <p:cNvSpPr>
            <a:spLocks noChangeArrowheads="1"/>
          </p:cNvSpPr>
          <p:nvPr/>
        </p:nvSpPr>
        <p:spPr bwMode="auto">
          <a:xfrm>
            <a:off x="1169988" y="1162833"/>
            <a:ext cx="12192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r>
              <a:rPr lang="en-US" sz="1600" b="1" dirty="0">
                <a:latin typeface="Symbol" charset="0"/>
              </a:rPr>
              <a:t> </a:t>
            </a:r>
          </a:p>
          <a:p>
            <a:pPr eaLnBrk="0" hangingPunct="0">
              <a:spcBef>
                <a:spcPct val="50000"/>
              </a:spcBef>
            </a:pPr>
            <a:r>
              <a:rPr lang="en-US" sz="1600" b="1" dirty="0">
                <a:latin typeface="Calibri" panose="020F0502020204030204" pitchFamily="34" charset="0"/>
              </a:rPr>
              <a:t>1+r  = 1.15</a:t>
            </a:r>
          </a:p>
          <a:p>
            <a:pPr eaLnBrk="0" hangingPunct="0">
              <a:spcBef>
                <a:spcPct val="50000"/>
              </a:spcBef>
            </a:pPr>
            <a:r>
              <a:rPr lang="en-US" sz="1600" b="1" dirty="0">
                <a:latin typeface="Calibri" panose="020F0502020204030204" pitchFamily="34" charset="0"/>
              </a:rPr>
              <a:t>D = 0</a:t>
            </a:r>
          </a:p>
        </p:txBody>
      </p:sp>
      <p:sp>
        <p:nvSpPr>
          <p:cNvPr id="8197" name="Rectangle 3"/>
          <p:cNvSpPr>
            <a:spLocks noChangeArrowheads="1"/>
          </p:cNvSpPr>
          <p:nvPr/>
        </p:nvSpPr>
        <p:spPr bwMode="auto">
          <a:xfrm>
            <a:off x="6705600" y="4572000"/>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8198" name="Line 4"/>
          <p:cNvSpPr>
            <a:spLocks noChangeShapeType="1"/>
          </p:cNvSpPr>
          <p:nvPr/>
        </p:nvSpPr>
        <p:spPr bwMode="auto">
          <a:xfrm flipV="1">
            <a:off x="5719763" y="40576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199" name="Line 5"/>
          <p:cNvSpPr>
            <a:spLocks noChangeShapeType="1"/>
          </p:cNvSpPr>
          <p:nvPr/>
        </p:nvSpPr>
        <p:spPr bwMode="auto">
          <a:xfrm flipV="1">
            <a:off x="6938963" y="40576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200" name="Line 6"/>
          <p:cNvSpPr>
            <a:spLocks noChangeShapeType="1"/>
          </p:cNvSpPr>
          <p:nvPr/>
        </p:nvSpPr>
        <p:spPr bwMode="auto">
          <a:xfrm flipV="1">
            <a:off x="3281363" y="40576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201" name="Line 7"/>
          <p:cNvSpPr>
            <a:spLocks noChangeShapeType="1"/>
          </p:cNvSpPr>
          <p:nvPr/>
        </p:nvSpPr>
        <p:spPr bwMode="auto">
          <a:xfrm flipV="1">
            <a:off x="2062163" y="405765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202" name="Line 8"/>
          <p:cNvSpPr>
            <a:spLocks noChangeShapeType="1"/>
          </p:cNvSpPr>
          <p:nvPr/>
        </p:nvSpPr>
        <p:spPr bwMode="auto">
          <a:xfrm>
            <a:off x="4500563" y="291465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203" name="Line 9"/>
          <p:cNvSpPr>
            <a:spLocks noChangeShapeType="1"/>
          </p:cNvSpPr>
          <p:nvPr/>
        </p:nvSpPr>
        <p:spPr bwMode="auto">
          <a:xfrm>
            <a:off x="4500563" y="535305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51242" name="Rectangle 10"/>
          <p:cNvSpPr>
            <a:spLocks noChangeArrowheads="1"/>
          </p:cNvSpPr>
          <p:nvPr/>
        </p:nvSpPr>
        <p:spPr bwMode="auto">
          <a:xfrm>
            <a:off x="1833563" y="379095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51243" name="Rectangle 11"/>
          <p:cNvSpPr>
            <a:spLocks noChangeArrowheads="1"/>
          </p:cNvSpPr>
          <p:nvPr/>
        </p:nvSpPr>
        <p:spPr bwMode="auto">
          <a:xfrm>
            <a:off x="3052763" y="379095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8206" name="Rectangle 12"/>
          <p:cNvSpPr>
            <a:spLocks noChangeArrowheads="1"/>
          </p:cNvSpPr>
          <p:nvPr/>
        </p:nvSpPr>
        <p:spPr bwMode="auto">
          <a:xfrm>
            <a:off x="4538663" y="278130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8207" name="Rectangle 13"/>
          <p:cNvSpPr>
            <a:spLocks noChangeArrowheads="1"/>
          </p:cNvSpPr>
          <p:nvPr/>
        </p:nvSpPr>
        <p:spPr bwMode="auto">
          <a:xfrm>
            <a:off x="5491163" y="379095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8208" name="Rectangle 14"/>
          <p:cNvSpPr>
            <a:spLocks noChangeArrowheads="1"/>
          </p:cNvSpPr>
          <p:nvPr/>
        </p:nvSpPr>
        <p:spPr bwMode="auto">
          <a:xfrm>
            <a:off x="6691313" y="379095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8209" name="Rectangle 15"/>
          <p:cNvSpPr>
            <a:spLocks noChangeArrowheads="1"/>
          </p:cNvSpPr>
          <p:nvPr/>
        </p:nvSpPr>
        <p:spPr bwMode="auto">
          <a:xfrm>
            <a:off x="4538663" y="5200650"/>
            <a:ext cx="6096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8210" name="Line 16"/>
          <p:cNvSpPr>
            <a:spLocks noChangeShapeType="1"/>
          </p:cNvSpPr>
          <p:nvPr/>
        </p:nvSpPr>
        <p:spPr bwMode="auto">
          <a:xfrm>
            <a:off x="862013" y="413385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211" name="Line 17"/>
          <p:cNvSpPr>
            <a:spLocks noChangeShapeType="1"/>
          </p:cNvSpPr>
          <p:nvPr/>
        </p:nvSpPr>
        <p:spPr bwMode="auto">
          <a:xfrm flipV="1">
            <a:off x="4500563" y="192405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grpSp>
        <p:nvGrpSpPr>
          <p:cNvPr id="2" name="Group 18"/>
          <p:cNvGrpSpPr>
            <a:grpSpLocks/>
          </p:cNvGrpSpPr>
          <p:nvPr/>
        </p:nvGrpSpPr>
        <p:grpSpPr bwMode="auto">
          <a:xfrm>
            <a:off x="2471738" y="2314575"/>
            <a:ext cx="5886450" cy="3048000"/>
            <a:chOff x="1602" y="1686"/>
            <a:chExt cx="3708" cy="1920"/>
          </a:xfrm>
        </p:grpSpPr>
        <p:sp>
          <p:nvSpPr>
            <p:cNvPr id="8223" name="Line 19"/>
            <p:cNvSpPr>
              <a:spLocks noChangeShapeType="1"/>
            </p:cNvSpPr>
            <p:nvPr/>
          </p:nvSpPr>
          <p:spPr bwMode="auto">
            <a:xfrm flipH="1">
              <a:off x="1602" y="1686"/>
              <a:ext cx="3168" cy="1920"/>
            </a:xfrm>
            <a:prstGeom prst="line">
              <a:avLst/>
            </a:prstGeom>
            <a:noFill/>
            <a:ln w="25399">
              <a:solidFill>
                <a:schemeClr val="tx2"/>
              </a:solidFill>
              <a:prstDash val="lg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224" name="Rectangle 20"/>
            <p:cNvSpPr>
              <a:spLocks noChangeArrowheads="1"/>
            </p:cNvSpPr>
            <p:nvPr/>
          </p:nvSpPr>
          <p:spPr bwMode="auto">
            <a:xfrm>
              <a:off x="4670" y="1823"/>
              <a:ext cx="640"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chemeClr val="tx2"/>
                  </a:solidFill>
                  <a:latin typeface="Calibri" panose="020F0502020204030204" pitchFamily="34" charset="0"/>
                </a:rPr>
                <a:t>Buy Asset</a:t>
              </a:r>
              <a:endParaRPr lang="en-US" sz="1600" b="1" dirty="0">
                <a:latin typeface="Calibri" panose="020F0502020204030204" pitchFamily="34" charset="0"/>
              </a:endParaRPr>
            </a:p>
          </p:txBody>
        </p:sp>
      </p:grpSp>
      <p:grpSp>
        <p:nvGrpSpPr>
          <p:cNvPr id="3" name="Group 21"/>
          <p:cNvGrpSpPr>
            <a:grpSpLocks/>
          </p:cNvGrpSpPr>
          <p:nvPr/>
        </p:nvGrpSpPr>
        <p:grpSpPr bwMode="auto">
          <a:xfrm>
            <a:off x="1643063" y="3465513"/>
            <a:ext cx="5810250" cy="349250"/>
            <a:chOff x="1080" y="2411"/>
            <a:chExt cx="3660" cy="220"/>
          </a:xfrm>
        </p:grpSpPr>
        <p:sp>
          <p:nvSpPr>
            <p:cNvPr id="8221" name="Line 22"/>
            <p:cNvSpPr>
              <a:spLocks noChangeShapeType="1"/>
            </p:cNvSpPr>
            <p:nvPr/>
          </p:nvSpPr>
          <p:spPr bwMode="auto">
            <a:xfrm>
              <a:off x="1080" y="2631"/>
              <a:ext cx="3660" cy="0"/>
            </a:xfrm>
            <a:prstGeom prst="line">
              <a:avLst/>
            </a:prstGeom>
            <a:noFill/>
            <a:ln w="25399">
              <a:solidFill>
                <a:srgbClr val="9900CC"/>
              </a:solidFill>
              <a:prstDash val="lg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222" name="Rectangle 23"/>
            <p:cNvSpPr>
              <a:spLocks noChangeArrowheads="1"/>
            </p:cNvSpPr>
            <p:nvPr/>
          </p:nvSpPr>
          <p:spPr bwMode="auto">
            <a:xfrm>
              <a:off x="1166" y="2411"/>
              <a:ext cx="658"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9900CC"/>
                  </a:solidFill>
                  <a:latin typeface="Calibri" panose="020F0502020204030204" pitchFamily="34" charset="0"/>
                </a:rPr>
                <a:t>Lend Cash</a:t>
              </a:r>
              <a:endParaRPr lang="en-US" sz="1600" b="1" dirty="0">
                <a:latin typeface="Calibri" panose="020F0502020204030204" pitchFamily="34" charset="0"/>
              </a:endParaRPr>
            </a:p>
          </p:txBody>
        </p:sp>
      </p:grpSp>
      <p:sp>
        <p:nvSpPr>
          <p:cNvPr id="8214" name="Rectangle 25"/>
          <p:cNvSpPr>
            <a:spLocks noChangeArrowheads="1"/>
          </p:cNvSpPr>
          <p:nvPr/>
        </p:nvSpPr>
        <p:spPr bwMode="auto">
          <a:xfrm>
            <a:off x="551752" y="6014291"/>
            <a:ext cx="7872220" cy="369974"/>
          </a:xfrm>
          <a:prstGeom prst="rect">
            <a:avLst/>
          </a:prstGeom>
          <a:noFill/>
          <a:ln w="95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pPr eaLnBrk="0" hangingPunct="0"/>
            <a:r>
              <a:rPr lang="en-US" b="1" u="sng" dirty="0">
                <a:latin typeface="Calibri" panose="020F0502020204030204" pitchFamily="34" charset="0"/>
              </a:rPr>
              <a:t>Additivity Principle</a:t>
            </a:r>
            <a:r>
              <a:rPr lang="en-US" b="1" dirty="0">
                <a:latin typeface="Calibri" panose="020F0502020204030204" pitchFamily="34" charset="0"/>
              </a:rPr>
              <a:t>:  Add vertical distances of dashed lines to the horizontal axis</a:t>
            </a:r>
            <a:r>
              <a:rPr lang="en-US" dirty="0">
                <a:latin typeface="Calibri" panose="020F0502020204030204" pitchFamily="34" charset="0"/>
              </a:rPr>
              <a:t>.</a:t>
            </a:r>
          </a:p>
        </p:txBody>
      </p:sp>
      <p:grpSp>
        <p:nvGrpSpPr>
          <p:cNvPr id="8215" name="Group 26"/>
          <p:cNvGrpSpPr>
            <a:grpSpLocks/>
          </p:cNvGrpSpPr>
          <p:nvPr/>
        </p:nvGrpSpPr>
        <p:grpSpPr bwMode="auto">
          <a:xfrm>
            <a:off x="2557463" y="1963738"/>
            <a:ext cx="5029200" cy="3048000"/>
            <a:chOff x="1548" y="1512"/>
            <a:chExt cx="3168" cy="1920"/>
          </a:xfrm>
        </p:grpSpPr>
        <p:sp>
          <p:nvSpPr>
            <p:cNvPr id="8219" name="Line 27"/>
            <p:cNvSpPr>
              <a:spLocks noChangeShapeType="1"/>
            </p:cNvSpPr>
            <p:nvPr/>
          </p:nvSpPr>
          <p:spPr bwMode="auto">
            <a:xfrm flipH="1">
              <a:off x="1548" y="1512"/>
              <a:ext cx="3168" cy="1920"/>
            </a:xfrm>
            <a:prstGeom prst="line">
              <a:avLst/>
            </a:prstGeom>
            <a:noFill/>
            <a:ln w="50799">
              <a:solidFill>
                <a:srgbClr val="714400"/>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8220" name="Rectangle 28"/>
            <p:cNvSpPr>
              <a:spLocks noChangeArrowheads="1"/>
            </p:cNvSpPr>
            <p:nvPr/>
          </p:nvSpPr>
          <p:spPr bwMode="auto">
            <a:xfrm>
              <a:off x="2918" y="1559"/>
              <a:ext cx="1232" cy="21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eaLnBrk="0" hangingPunct="0"/>
              <a:r>
                <a:rPr lang="en-US" sz="1600" b="1" dirty="0">
                  <a:solidFill>
                    <a:srgbClr val="663300"/>
                  </a:solidFill>
                  <a:latin typeface="Calibri" panose="020F0502020204030204" pitchFamily="34" charset="0"/>
                </a:rPr>
                <a:t>50% Asset, 50% Cash</a:t>
              </a:r>
              <a:endParaRPr lang="en-US" sz="1600" b="1" dirty="0">
                <a:latin typeface="Calibri" panose="020F0502020204030204" pitchFamily="34" charset="0"/>
              </a:endParaRPr>
            </a:p>
          </p:txBody>
        </p:sp>
      </p:grpSp>
      <p:sp>
        <p:nvSpPr>
          <p:cNvPr id="8216" name="Rectangle 29"/>
          <p:cNvSpPr>
            <a:spLocks noChangeArrowheads="1"/>
          </p:cNvSpPr>
          <p:nvPr/>
        </p:nvSpPr>
        <p:spPr bwMode="auto">
          <a:xfrm>
            <a:off x="4572000" y="5638800"/>
            <a:ext cx="665163"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Loss</a:t>
            </a:r>
          </a:p>
        </p:txBody>
      </p:sp>
      <p:sp>
        <p:nvSpPr>
          <p:cNvPr id="8217" name="Rectangle 30"/>
          <p:cNvSpPr>
            <a:spLocks noChangeArrowheads="1"/>
          </p:cNvSpPr>
          <p:nvPr/>
        </p:nvSpPr>
        <p:spPr bwMode="auto">
          <a:xfrm>
            <a:off x="4114800" y="160020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7674"/>
                                        </p:tgtEl>
                                        <p:attrNameLst>
                                          <p:attrName>style.visibility</p:attrName>
                                        </p:attrNameLst>
                                      </p:cBhvr>
                                      <p:to>
                                        <p:strVal val="visible"/>
                                      </p:to>
                                    </p:set>
                                    <p:animEffect transition="in" filter="fade">
                                      <p:cBhvr>
                                        <p:cTn id="7" dur="2000"/>
                                        <p:tgtEl>
                                          <p:spTgt spid="276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74"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24" name="Rectangle 29"/>
          <p:cNvSpPr>
            <a:spLocks noGrp="1" noChangeArrowheads="1"/>
          </p:cNvSpPr>
          <p:nvPr>
            <p:ph type="title"/>
          </p:nvPr>
        </p:nvSpPr>
        <p:spPr>
          <a:noFill/>
        </p:spPr>
        <p:txBody>
          <a:bodyPr lIns="92075" tIns="46038" rIns="92075" bIns="46038"/>
          <a:lstStyle/>
          <a:p>
            <a:pPr eaLnBrk="1" hangingPunct="1"/>
            <a:r>
              <a:rPr lang="en-US" b="1" dirty="0">
                <a:latin typeface="Calibri" panose="020F0502020204030204" pitchFamily="34" charset="0"/>
                <a:ea typeface="ＭＳ Ｐゴシック" charset="0"/>
                <a:cs typeface="ＭＳ Ｐゴシック" charset="0"/>
              </a:rPr>
              <a:t>X% ASSET and </a:t>
            </a:r>
            <a:r>
              <a:rPr lang="en-US" b="1" dirty="0">
                <a:solidFill>
                  <a:srgbClr val="9900CC"/>
                </a:solidFill>
                <a:latin typeface="Calibri" panose="020F0502020204030204" pitchFamily="34" charset="0"/>
                <a:ea typeface="ＭＳ Ｐゴシック" charset="0"/>
                <a:cs typeface="ＭＳ Ｐゴシック" charset="0"/>
              </a:rPr>
              <a:t>(100-X)% CASH</a:t>
            </a:r>
            <a:r>
              <a:rPr lang="en-US" b="1" dirty="0">
                <a:latin typeface="Calibri" panose="020F0502020204030204" pitchFamily="34" charset="0"/>
                <a:ea typeface="ＭＳ Ｐゴシック" charset="0"/>
                <a:cs typeface="ＭＳ Ｐゴシック" charset="0"/>
              </a:rPr>
              <a:t>:  P/L Diagram</a:t>
            </a:r>
          </a:p>
        </p:txBody>
      </p:sp>
      <p:sp>
        <p:nvSpPr>
          <p:cNvPr id="9219" name="Slide Number Placeholder 2"/>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B9B2344B-EE8F-7240-BCB5-BC215C7160C0}" type="slidenum">
              <a:rPr lang="en-US">
                <a:latin typeface="Calibri" panose="020F0502020204030204" pitchFamily="34" charset="0"/>
              </a:rPr>
              <a:pPr eaLnBrk="1" hangingPunct="1"/>
              <a:t>8</a:t>
            </a:fld>
            <a:endParaRPr lang="en-US" dirty="0">
              <a:latin typeface="Calibri" panose="020F0502020204030204" pitchFamily="34" charset="0"/>
            </a:endParaRPr>
          </a:p>
        </p:txBody>
      </p:sp>
      <p:sp>
        <p:nvSpPr>
          <p:cNvPr id="9218" name="Footer Placeholder 1"/>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
        <p:nvSpPr>
          <p:cNvPr id="9220" name="Rectangle 2"/>
          <p:cNvSpPr>
            <a:spLocks noChangeArrowheads="1"/>
          </p:cNvSpPr>
          <p:nvPr/>
        </p:nvSpPr>
        <p:spPr bwMode="auto">
          <a:xfrm>
            <a:off x="152400" y="1219200"/>
            <a:ext cx="1447800" cy="1436688"/>
          </a:xfrm>
          <a:prstGeom prst="rect">
            <a:avLst/>
          </a:prstGeom>
          <a:solidFill>
            <a:srgbClr val="99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S = 100</a:t>
            </a:r>
          </a:p>
          <a:p>
            <a:pPr eaLnBrk="0" hangingPunct="0">
              <a:spcBef>
                <a:spcPct val="50000"/>
              </a:spcBef>
            </a:pPr>
            <a:r>
              <a:rPr lang="en-US" sz="1600" b="1" dirty="0">
                <a:latin typeface="Calibri" panose="020F0502020204030204" pitchFamily="34" charset="0"/>
              </a:rPr>
              <a:t>t  = 1</a:t>
            </a:r>
            <a:r>
              <a:rPr lang="en-US" sz="1600" b="1" dirty="0">
                <a:latin typeface="Symbol" charset="0"/>
              </a:rPr>
              <a:t> </a:t>
            </a:r>
          </a:p>
          <a:p>
            <a:pPr eaLnBrk="0" hangingPunct="0">
              <a:spcBef>
                <a:spcPct val="50000"/>
              </a:spcBef>
            </a:pPr>
            <a:r>
              <a:rPr lang="en-US" sz="1600" b="1" dirty="0">
                <a:latin typeface="Calibri" panose="020F0502020204030204" pitchFamily="34" charset="0"/>
              </a:rPr>
              <a:t>1+r  = 1.15</a:t>
            </a:r>
          </a:p>
          <a:p>
            <a:pPr eaLnBrk="0" hangingPunct="0">
              <a:spcBef>
                <a:spcPct val="50000"/>
              </a:spcBef>
            </a:pPr>
            <a:r>
              <a:rPr lang="en-US" sz="1600" b="1" dirty="0">
                <a:latin typeface="Calibri" panose="020F0502020204030204" pitchFamily="34" charset="0"/>
              </a:rPr>
              <a:t>D = 0</a:t>
            </a:r>
          </a:p>
        </p:txBody>
      </p:sp>
      <p:sp>
        <p:nvSpPr>
          <p:cNvPr id="9221" name="Rectangle 3"/>
          <p:cNvSpPr>
            <a:spLocks noChangeArrowheads="1"/>
          </p:cNvSpPr>
          <p:nvPr/>
        </p:nvSpPr>
        <p:spPr bwMode="auto">
          <a:xfrm>
            <a:off x="6688249" y="3804179"/>
            <a:ext cx="23622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Future  Asset  Price</a:t>
            </a:r>
          </a:p>
        </p:txBody>
      </p:sp>
      <p:sp>
        <p:nvSpPr>
          <p:cNvPr id="9222" name="Line 4"/>
          <p:cNvSpPr>
            <a:spLocks noChangeShapeType="1"/>
          </p:cNvSpPr>
          <p:nvPr/>
        </p:nvSpPr>
        <p:spPr bwMode="auto">
          <a:xfrm flipV="1">
            <a:off x="57912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9223" name="Line 5"/>
          <p:cNvSpPr>
            <a:spLocks noChangeShapeType="1"/>
          </p:cNvSpPr>
          <p:nvPr/>
        </p:nvSpPr>
        <p:spPr bwMode="auto">
          <a:xfrm flipV="1">
            <a:off x="70104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9224" name="Line 6"/>
          <p:cNvSpPr>
            <a:spLocks noChangeShapeType="1"/>
          </p:cNvSpPr>
          <p:nvPr/>
        </p:nvSpPr>
        <p:spPr bwMode="auto">
          <a:xfrm flipV="1">
            <a:off x="33528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9225" name="Line 7"/>
          <p:cNvSpPr>
            <a:spLocks noChangeShapeType="1"/>
          </p:cNvSpPr>
          <p:nvPr/>
        </p:nvSpPr>
        <p:spPr bwMode="auto">
          <a:xfrm flipV="1">
            <a:off x="2133600" y="3733800"/>
            <a:ext cx="0" cy="762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9226" name="Line 8"/>
          <p:cNvSpPr>
            <a:spLocks noChangeShapeType="1"/>
          </p:cNvSpPr>
          <p:nvPr/>
        </p:nvSpPr>
        <p:spPr bwMode="auto">
          <a:xfrm>
            <a:off x="4572000" y="25908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9227" name="Line 9"/>
          <p:cNvSpPr>
            <a:spLocks noChangeShapeType="1"/>
          </p:cNvSpPr>
          <p:nvPr/>
        </p:nvSpPr>
        <p:spPr bwMode="auto">
          <a:xfrm>
            <a:off x="4572000" y="5029200"/>
            <a:ext cx="762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53290" name="Rectangle 10"/>
          <p:cNvSpPr>
            <a:spLocks noChangeArrowheads="1"/>
          </p:cNvSpPr>
          <p:nvPr/>
        </p:nvSpPr>
        <p:spPr bwMode="auto">
          <a:xfrm>
            <a:off x="1905000" y="3467100"/>
            <a:ext cx="9144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50</a:t>
            </a:r>
          </a:p>
        </p:txBody>
      </p:sp>
      <p:sp>
        <p:nvSpPr>
          <p:cNvPr id="353291" name="Rectangle 11"/>
          <p:cNvSpPr>
            <a:spLocks noChangeArrowheads="1"/>
          </p:cNvSpPr>
          <p:nvPr/>
        </p:nvSpPr>
        <p:spPr bwMode="auto">
          <a:xfrm>
            <a:off x="3124200" y="3467100"/>
            <a:ext cx="685800" cy="308419"/>
          </a:xfrm>
          <a:prstGeom prst="rect">
            <a:avLst/>
          </a:prstGeom>
          <a:noFill/>
          <a:ln w="9525">
            <a:noFill/>
            <a:miter lim="800000"/>
            <a:headEnd/>
            <a:tailEnd/>
          </a:ln>
          <a:effectLst/>
        </p:spPr>
        <p:txBody>
          <a:bodyPr lIns="92075" tIns="46038" rIns="92075" bIns="46038">
            <a:spAutoFit/>
          </a:bodyPr>
          <a:lstStyle/>
          <a:p>
            <a:pPr eaLnBrk="0" hangingPunct="0">
              <a:spcBef>
                <a:spcPct val="50000"/>
              </a:spcBef>
              <a:defRPr/>
            </a:pPr>
            <a:r>
              <a:rPr lang="en-US" sz="1400" dirty="0">
                <a:effectLst>
                  <a:outerShdw blurRad="38100" dist="38100" dir="2700000" algn="tl">
                    <a:srgbClr val="DDDDDD"/>
                  </a:outerShdw>
                </a:effectLst>
                <a:latin typeface="Calibri" panose="020F0502020204030204" pitchFamily="34" charset="0"/>
                <a:ea typeface="+mn-ea"/>
                <a:cs typeface="+mn-cs"/>
              </a:rPr>
              <a:t> </a:t>
            </a:r>
            <a:r>
              <a:rPr lang="en-US" sz="1400" dirty="0">
                <a:latin typeface="Calibri" panose="020F0502020204030204" pitchFamily="34" charset="0"/>
                <a:ea typeface="+mn-ea"/>
                <a:cs typeface="+mn-cs"/>
              </a:rPr>
              <a:t>75</a:t>
            </a:r>
          </a:p>
        </p:txBody>
      </p:sp>
      <p:sp>
        <p:nvSpPr>
          <p:cNvPr id="9230" name="Rectangle 12"/>
          <p:cNvSpPr>
            <a:spLocks noChangeArrowheads="1"/>
          </p:cNvSpPr>
          <p:nvPr/>
        </p:nvSpPr>
        <p:spPr bwMode="auto">
          <a:xfrm>
            <a:off x="4610100" y="2457450"/>
            <a:ext cx="5334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9231" name="Rectangle 13"/>
          <p:cNvSpPr>
            <a:spLocks noChangeArrowheads="1"/>
          </p:cNvSpPr>
          <p:nvPr/>
        </p:nvSpPr>
        <p:spPr bwMode="auto">
          <a:xfrm>
            <a:off x="5562600" y="3467100"/>
            <a:ext cx="7620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125</a:t>
            </a:r>
          </a:p>
        </p:txBody>
      </p:sp>
      <p:sp>
        <p:nvSpPr>
          <p:cNvPr id="9232" name="Rectangle 14"/>
          <p:cNvSpPr>
            <a:spLocks noChangeArrowheads="1"/>
          </p:cNvSpPr>
          <p:nvPr/>
        </p:nvSpPr>
        <p:spPr bwMode="auto">
          <a:xfrm>
            <a:off x="6762750" y="3467100"/>
            <a:ext cx="6858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150</a:t>
            </a:r>
          </a:p>
        </p:txBody>
      </p:sp>
      <p:sp>
        <p:nvSpPr>
          <p:cNvPr id="9233" name="Rectangle 15"/>
          <p:cNvSpPr>
            <a:spLocks noChangeArrowheads="1"/>
          </p:cNvSpPr>
          <p:nvPr/>
        </p:nvSpPr>
        <p:spPr bwMode="auto">
          <a:xfrm>
            <a:off x="4610100" y="4876800"/>
            <a:ext cx="609600" cy="3084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400" dirty="0">
                <a:latin typeface="Calibri" panose="020F0502020204030204" pitchFamily="34" charset="0"/>
              </a:rPr>
              <a:t>-25</a:t>
            </a:r>
          </a:p>
        </p:txBody>
      </p:sp>
      <p:sp>
        <p:nvSpPr>
          <p:cNvPr id="9234" name="Line 16"/>
          <p:cNvSpPr>
            <a:spLocks noChangeShapeType="1"/>
          </p:cNvSpPr>
          <p:nvPr/>
        </p:nvSpPr>
        <p:spPr bwMode="auto">
          <a:xfrm>
            <a:off x="933450" y="3810000"/>
            <a:ext cx="7277100" cy="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9235" name="Line 17"/>
          <p:cNvSpPr>
            <a:spLocks noChangeShapeType="1"/>
          </p:cNvSpPr>
          <p:nvPr/>
        </p:nvSpPr>
        <p:spPr bwMode="auto">
          <a:xfrm flipV="1">
            <a:off x="4572000" y="1905000"/>
            <a:ext cx="0" cy="4038600"/>
          </a:xfrm>
          <a:prstGeom prst="line">
            <a:avLst/>
          </a:prstGeom>
          <a:noFill/>
          <a:ln w="12699">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53299" name="Line 19"/>
          <p:cNvSpPr>
            <a:spLocks noChangeShapeType="1"/>
          </p:cNvSpPr>
          <p:nvPr/>
        </p:nvSpPr>
        <p:spPr bwMode="auto">
          <a:xfrm flipH="1">
            <a:off x="2470150" y="1739900"/>
            <a:ext cx="4921250" cy="3149600"/>
          </a:xfrm>
          <a:prstGeom prst="line">
            <a:avLst/>
          </a:prstGeom>
          <a:noFill/>
          <a:ln w="38100">
            <a:solidFill>
              <a:srgbClr val="0000FF"/>
            </a:solidFill>
            <a:prstDash val="dash"/>
            <a:round/>
            <a:headEnd type="triangl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53300" name="Rectangle 20"/>
          <p:cNvSpPr>
            <a:spLocks noChangeArrowheads="1"/>
          </p:cNvSpPr>
          <p:nvPr/>
        </p:nvSpPr>
        <p:spPr bwMode="auto">
          <a:xfrm>
            <a:off x="381000" y="4038600"/>
            <a:ext cx="1955856" cy="585418"/>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pPr eaLnBrk="0" hangingPunct="0"/>
            <a:r>
              <a:rPr lang="en-US" sz="1600" b="1" dirty="0">
                <a:solidFill>
                  <a:srgbClr val="663300"/>
                </a:solidFill>
                <a:latin typeface="Calibri" panose="020F0502020204030204" pitchFamily="34" charset="0"/>
              </a:rPr>
              <a:t>50% Asset, 50% Cash</a:t>
            </a:r>
          </a:p>
          <a:p>
            <a:pPr eaLnBrk="0" hangingPunct="0"/>
            <a:r>
              <a:rPr lang="en-US" sz="1600" b="1" dirty="0">
                <a:solidFill>
                  <a:srgbClr val="663300"/>
                </a:solidFill>
                <a:latin typeface="Calibri" panose="020F0502020204030204" pitchFamily="34" charset="0"/>
              </a:rPr>
              <a:t>          (Lending)</a:t>
            </a:r>
          </a:p>
        </p:txBody>
      </p:sp>
      <p:sp>
        <p:nvSpPr>
          <p:cNvPr id="353302" name="Rectangle 22"/>
          <p:cNvSpPr>
            <a:spLocks noChangeArrowheads="1"/>
          </p:cNvSpPr>
          <p:nvPr/>
        </p:nvSpPr>
        <p:spPr bwMode="auto">
          <a:xfrm>
            <a:off x="6781800" y="838200"/>
            <a:ext cx="1154355" cy="339196"/>
          </a:xfrm>
          <a:prstGeom prst="rect">
            <a:avLst/>
          </a:prstGeom>
          <a:noFill/>
          <a:ln w="285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pPr eaLnBrk="0" hangingPunct="0"/>
            <a:r>
              <a:rPr lang="en-US" sz="1600" b="1" dirty="0">
                <a:solidFill>
                  <a:srgbClr val="663300"/>
                </a:solidFill>
                <a:latin typeface="Calibri" panose="020F0502020204030204" pitchFamily="34" charset="0"/>
              </a:rPr>
              <a:t>100% Asset</a:t>
            </a:r>
            <a:endParaRPr lang="en-US" sz="1600" b="1" dirty="0">
              <a:latin typeface="Calibri" panose="020F0502020204030204" pitchFamily="34" charset="0"/>
            </a:endParaRPr>
          </a:p>
        </p:txBody>
      </p:sp>
      <p:sp>
        <p:nvSpPr>
          <p:cNvPr id="353303" name="Line 23"/>
          <p:cNvSpPr>
            <a:spLocks noChangeShapeType="1"/>
          </p:cNvSpPr>
          <p:nvPr/>
        </p:nvSpPr>
        <p:spPr bwMode="auto">
          <a:xfrm flipH="1">
            <a:off x="2971800" y="1339850"/>
            <a:ext cx="4054475" cy="4054475"/>
          </a:xfrm>
          <a:prstGeom prst="line">
            <a:avLst/>
          </a:prstGeom>
          <a:noFill/>
          <a:ln w="28575">
            <a:solidFill>
              <a:schemeClr val="hlink"/>
            </a:solidFill>
            <a:round/>
            <a:headEnd type="stealth" w="med" len="lg"/>
            <a:tailEnd type="stealth" w="med" len="lg"/>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53305" name="Line 25"/>
          <p:cNvSpPr>
            <a:spLocks noChangeShapeType="1"/>
          </p:cNvSpPr>
          <p:nvPr/>
        </p:nvSpPr>
        <p:spPr bwMode="auto">
          <a:xfrm flipH="1">
            <a:off x="3169179" y="1455224"/>
            <a:ext cx="3171296" cy="4793176"/>
          </a:xfrm>
          <a:prstGeom prst="line">
            <a:avLst/>
          </a:prstGeom>
          <a:noFill/>
          <a:ln w="47625">
            <a:solidFill>
              <a:srgbClr val="339966"/>
            </a:solidFill>
            <a:prstDash val="sysDot"/>
            <a:round/>
            <a:headEnd type="triangl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dirty="0">
              <a:latin typeface="Calibri" panose="020F0502020204030204" pitchFamily="34" charset="0"/>
            </a:endParaRPr>
          </a:p>
        </p:txBody>
      </p:sp>
      <p:sp>
        <p:nvSpPr>
          <p:cNvPr id="353306" name="Rectangle 26"/>
          <p:cNvSpPr>
            <a:spLocks noChangeArrowheads="1"/>
          </p:cNvSpPr>
          <p:nvPr/>
        </p:nvSpPr>
        <p:spPr bwMode="auto">
          <a:xfrm>
            <a:off x="4783056" y="4234540"/>
            <a:ext cx="2122569" cy="585418"/>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lIns="92075" tIns="46038" rIns="92075" bIns="46038">
            <a:spAutoFit/>
          </a:bodyPr>
          <a:lstStyle/>
          <a:p>
            <a:pPr eaLnBrk="0" hangingPunct="0"/>
            <a:r>
              <a:rPr lang="en-US" sz="1600" b="1" dirty="0">
                <a:solidFill>
                  <a:srgbClr val="663300"/>
                </a:solidFill>
                <a:latin typeface="Calibri" panose="020F0502020204030204" pitchFamily="34" charset="0"/>
              </a:rPr>
              <a:t>150% Asset, -50% Cash</a:t>
            </a:r>
          </a:p>
          <a:p>
            <a:pPr eaLnBrk="0" hangingPunct="0"/>
            <a:r>
              <a:rPr lang="en-US" sz="1600" b="1" dirty="0">
                <a:solidFill>
                  <a:srgbClr val="663300"/>
                </a:solidFill>
                <a:latin typeface="Calibri" panose="020F0502020204030204" pitchFamily="34" charset="0"/>
              </a:rPr>
              <a:t>            (Borrowing)</a:t>
            </a:r>
          </a:p>
        </p:txBody>
      </p:sp>
      <p:sp>
        <p:nvSpPr>
          <p:cNvPr id="9242" name="Rectangle 27"/>
          <p:cNvSpPr>
            <a:spLocks noChangeArrowheads="1"/>
          </p:cNvSpPr>
          <p:nvPr/>
        </p:nvSpPr>
        <p:spPr bwMode="auto">
          <a:xfrm>
            <a:off x="4315619" y="5977495"/>
            <a:ext cx="665162"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solidFill>
                  <a:schemeClr val="accent2"/>
                </a:solidFill>
                <a:latin typeface="Calibri" panose="020F0502020204030204" pitchFamily="34" charset="0"/>
              </a:rPr>
              <a:t>Loss</a:t>
            </a:r>
          </a:p>
        </p:txBody>
      </p:sp>
      <p:sp>
        <p:nvSpPr>
          <p:cNvPr id="9243" name="Rectangle 28"/>
          <p:cNvSpPr>
            <a:spLocks noChangeArrowheads="1"/>
          </p:cNvSpPr>
          <p:nvPr/>
        </p:nvSpPr>
        <p:spPr bwMode="auto">
          <a:xfrm>
            <a:off x="4186238" y="1276350"/>
            <a:ext cx="746125"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1600" b="1" dirty="0">
                <a:latin typeface="Calibri" panose="020F0502020204030204" pitchFamily="34" charset="0"/>
              </a:rPr>
              <a:t>Profit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724"/>
                                        </p:tgtEl>
                                        <p:attrNameLst>
                                          <p:attrName>style.visibility</p:attrName>
                                        </p:attrNameLst>
                                      </p:cBhvr>
                                      <p:to>
                                        <p:strVal val="visible"/>
                                      </p:to>
                                    </p:set>
                                    <p:animEffect transition="in" filter="fade">
                                      <p:cBhvr>
                                        <p:cTn id="7" dur="2000"/>
                                        <p:tgtEl>
                                          <p:spTgt spid="29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353303"/>
                                        </p:tgtEl>
                                        <p:attrNameLst>
                                          <p:attrName>style.visibility</p:attrName>
                                        </p:attrNameLst>
                                      </p:cBhvr>
                                      <p:to>
                                        <p:strVal val="visible"/>
                                      </p:to>
                                    </p:set>
                                    <p:anim calcmode="lin" valueType="num">
                                      <p:cBhvr additive="base">
                                        <p:cTn id="12" dur="500" fill="hold"/>
                                        <p:tgtEl>
                                          <p:spTgt spid="353303"/>
                                        </p:tgtEl>
                                        <p:attrNameLst>
                                          <p:attrName>ppt_x</p:attrName>
                                        </p:attrNameLst>
                                      </p:cBhvr>
                                      <p:tavLst>
                                        <p:tav tm="0">
                                          <p:val>
                                            <p:strVal val="#ppt_x"/>
                                          </p:val>
                                        </p:tav>
                                        <p:tav tm="100000">
                                          <p:val>
                                            <p:strVal val="#ppt_x"/>
                                          </p:val>
                                        </p:tav>
                                      </p:tavLst>
                                    </p:anim>
                                    <p:anim calcmode="lin" valueType="num">
                                      <p:cBhvr additive="base">
                                        <p:cTn id="13" dur="500" fill="hold"/>
                                        <p:tgtEl>
                                          <p:spTgt spid="353303"/>
                                        </p:tgtEl>
                                        <p:attrNameLst>
                                          <p:attrName>ppt_y</p:attrName>
                                        </p:attrNameLst>
                                      </p:cBhvr>
                                      <p:tavLst>
                                        <p:tav tm="0">
                                          <p:val>
                                            <p:strVal val="1+#ppt_h/2"/>
                                          </p:val>
                                        </p:tav>
                                        <p:tav tm="100000">
                                          <p:val>
                                            <p:strVal val="#ppt_y"/>
                                          </p:val>
                                        </p:tav>
                                      </p:tavLst>
                                    </p:anim>
                                  </p:childTnLst>
                                </p:cTn>
                              </p:par>
                              <p:par>
                                <p:cTn id="14" presetID="2" presetClass="entr" presetSubtype="4" fill="hold" grpId="0" nodeType="withEffect">
                                  <p:stCondLst>
                                    <p:cond delay="0"/>
                                  </p:stCondLst>
                                  <p:childTnLst>
                                    <p:set>
                                      <p:cBhvr>
                                        <p:cTn id="15" dur="1" fill="hold">
                                          <p:stCondLst>
                                            <p:cond delay="0"/>
                                          </p:stCondLst>
                                        </p:cTn>
                                        <p:tgtEl>
                                          <p:spTgt spid="353302"/>
                                        </p:tgtEl>
                                        <p:attrNameLst>
                                          <p:attrName>style.visibility</p:attrName>
                                        </p:attrNameLst>
                                      </p:cBhvr>
                                      <p:to>
                                        <p:strVal val="visible"/>
                                      </p:to>
                                    </p:set>
                                    <p:anim calcmode="lin" valueType="num">
                                      <p:cBhvr additive="base">
                                        <p:cTn id="16" dur="500" fill="hold"/>
                                        <p:tgtEl>
                                          <p:spTgt spid="353302"/>
                                        </p:tgtEl>
                                        <p:attrNameLst>
                                          <p:attrName>ppt_x</p:attrName>
                                        </p:attrNameLst>
                                      </p:cBhvr>
                                      <p:tavLst>
                                        <p:tav tm="0">
                                          <p:val>
                                            <p:strVal val="#ppt_x"/>
                                          </p:val>
                                        </p:tav>
                                        <p:tav tm="100000">
                                          <p:val>
                                            <p:strVal val="#ppt_x"/>
                                          </p:val>
                                        </p:tav>
                                      </p:tavLst>
                                    </p:anim>
                                    <p:anim calcmode="lin" valueType="num">
                                      <p:cBhvr additive="base">
                                        <p:cTn id="17" dur="500" fill="hold"/>
                                        <p:tgtEl>
                                          <p:spTgt spid="353302"/>
                                        </p:tgtEl>
                                        <p:attrNameLst>
                                          <p:attrName>ppt_y</p:attrName>
                                        </p:attrNameLst>
                                      </p:cBhvr>
                                      <p:tavLst>
                                        <p:tav tm="0">
                                          <p:val>
                                            <p:strVal val="1+#ppt_h/2"/>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53299"/>
                                        </p:tgtEl>
                                        <p:attrNameLst>
                                          <p:attrName>style.visibility</p:attrName>
                                        </p:attrNameLst>
                                      </p:cBhvr>
                                      <p:to>
                                        <p:strVal val="visible"/>
                                      </p:to>
                                    </p:set>
                                    <p:anim calcmode="lin" valueType="num">
                                      <p:cBhvr additive="base">
                                        <p:cTn id="22" dur="500" fill="hold"/>
                                        <p:tgtEl>
                                          <p:spTgt spid="353299"/>
                                        </p:tgtEl>
                                        <p:attrNameLst>
                                          <p:attrName>ppt_x</p:attrName>
                                        </p:attrNameLst>
                                      </p:cBhvr>
                                      <p:tavLst>
                                        <p:tav tm="0">
                                          <p:val>
                                            <p:strVal val="#ppt_x"/>
                                          </p:val>
                                        </p:tav>
                                        <p:tav tm="100000">
                                          <p:val>
                                            <p:strVal val="#ppt_x"/>
                                          </p:val>
                                        </p:tav>
                                      </p:tavLst>
                                    </p:anim>
                                    <p:anim calcmode="lin" valueType="num">
                                      <p:cBhvr additive="base">
                                        <p:cTn id="23" dur="500" fill="hold"/>
                                        <p:tgtEl>
                                          <p:spTgt spid="353299"/>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53300"/>
                                        </p:tgtEl>
                                        <p:attrNameLst>
                                          <p:attrName>style.visibility</p:attrName>
                                        </p:attrNameLst>
                                      </p:cBhvr>
                                      <p:to>
                                        <p:strVal val="visible"/>
                                      </p:to>
                                    </p:set>
                                    <p:anim calcmode="lin" valueType="num">
                                      <p:cBhvr additive="base">
                                        <p:cTn id="26" dur="500" fill="hold"/>
                                        <p:tgtEl>
                                          <p:spTgt spid="353300"/>
                                        </p:tgtEl>
                                        <p:attrNameLst>
                                          <p:attrName>ppt_x</p:attrName>
                                        </p:attrNameLst>
                                      </p:cBhvr>
                                      <p:tavLst>
                                        <p:tav tm="0">
                                          <p:val>
                                            <p:strVal val="#ppt_x"/>
                                          </p:val>
                                        </p:tav>
                                        <p:tav tm="100000">
                                          <p:val>
                                            <p:strVal val="#ppt_x"/>
                                          </p:val>
                                        </p:tav>
                                      </p:tavLst>
                                    </p:anim>
                                    <p:anim calcmode="lin" valueType="num">
                                      <p:cBhvr additive="base">
                                        <p:cTn id="27" dur="500" fill="hold"/>
                                        <p:tgtEl>
                                          <p:spTgt spid="353300"/>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53305"/>
                                        </p:tgtEl>
                                        <p:attrNameLst>
                                          <p:attrName>style.visibility</p:attrName>
                                        </p:attrNameLst>
                                      </p:cBhvr>
                                      <p:to>
                                        <p:strVal val="visible"/>
                                      </p:to>
                                    </p:set>
                                    <p:anim calcmode="lin" valueType="num">
                                      <p:cBhvr additive="base">
                                        <p:cTn id="32" dur="500" fill="hold"/>
                                        <p:tgtEl>
                                          <p:spTgt spid="353305"/>
                                        </p:tgtEl>
                                        <p:attrNameLst>
                                          <p:attrName>ppt_x</p:attrName>
                                        </p:attrNameLst>
                                      </p:cBhvr>
                                      <p:tavLst>
                                        <p:tav tm="0">
                                          <p:val>
                                            <p:strVal val="#ppt_x"/>
                                          </p:val>
                                        </p:tav>
                                        <p:tav tm="100000">
                                          <p:val>
                                            <p:strVal val="#ppt_x"/>
                                          </p:val>
                                        </p:tav>
                                      </p:tavLst>
                                    </p:anim>
                                    <p:anim calcmode="lin" valueType="num">
                                      <p:cBhvr additive="base">
                                        <p:cTn id="33" dur="500" fill="hold"/>
                                        <p:tgtEl>
                                          <p:spTgt spid="353305"/>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53306"/>
                                        </p:tgtEl>
                                        <p:attrNameLst>
                                          <p:attrName>style.visibility</p:attrName>
                                        </p:attrNameLst>
                                      </p:cBhvr>
                                      <p:to>
                                        <p:strVal val="visible"/>
                                      </p:to>
                                    </p:set>
                                    <p:anim calcmode="lin" valueType="num">
                                      <p:cBhvr additive="base">
                                        <p:cTn id="36" dur="500" fill="hold"/>
                                        <p:tgtEl>
                                          <p:spTgt spid="353306"/>
                                        </p:tgtEl>
                                        <p:attrNameLst>
                                          <p:attrName>ppt_x</p:attrName>
                                        </p:attrNameLst>
                                      </p:cBhvr>
                                      <p:tavLst>
                                        <p:tav tm="0">
                                          <p:val>
                                            <p:strVal val="#ppt_x"/>
                                          </p:val>
                                        </p:tav>
                                        <p:tav tm="100000">
                                          <p:val>
                                            <p:strVal val="#ppt_x"/>
                                          </p:val>
                                        </p:tav>
                                      </p:tavLst>
                                    </p:anim>
                                    <p:anim calcmode="lin" valueType="num">
                                      <p:cBhvr additive="base">
                                        <p:cTn id="37" dur="500" fill="hold"/>
                                        <p:tgtEl>
                                          <p:spTgt spid="3533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24" grpId="0"/>
      <p:bldP spid="353299" grpId="0" animBg="1"/>
      <p:bldP spid="353300" grpId="0" animBg="1"/>
      <p:bldP spid="353302" grpId="0" animBg="1"/>
      <p:bldP spid="353303" grpId="0" animBg="1"/>
      <p:bldP spid="353305" grpId="0" animBg="1"/>
      <p:bldP spid="35330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3"/>
          <p:cNvSpPr>
            <a:spLocks noGrp="1" noChangeArrowheads="1"/>
          </p:cNvSpPr>
          <p:nvPr>
            <p:ph idx="1"/>
          </p:nvPr>
        </p:nvSpPr>
        <p:spPr/>
        <p:txBody>
          <a:bodyPr/>
          <a:lstStyle/>
          <a:p>
            <a:pPr marL="393700" indent="-393700" eaLnBrk="1" hangingPunct="1"/>
            <a:endParaRPr lang="en-US" sz="3200" dirty="0">
              <a:latin typeface="Calibri" panose="020F0502020204030204" pitchFamily="34" charset="0"/>
              <a:ea typeface="ＭＳ Ｐゴシック" charset="0"/>
              <a:cs typeface="ＭＳ Ｐゴシック" charset="0"/>
            </a:endParaRPr>
          </a:p>
          <a:p>
            <a:pPr marL="393700" indent="-393700" eaLnBrk="1" hangingPunct="1"/>
            <a:r>
              <a:rPr lang="en-US" sz="3200" dirty="0">
                <a:latin typeface="Calibri" panose="020F0502020204030204" pitchFamily="34" charset="0"/>
                <a:ea typeface="ＭＳ Ｐゴシック" charset="0"/>
                <a:cs typeface="ＭＳ Ｐゴシック" charset="0"/>
              </a:rPr>
              <a:t>Interest Rate Risk</a:t>
            </a:r>
          </a:p>
          <a:p>
            <a:pPr marL="393700" indent="-393700" eaLnBrk="1" hangingPunct="1"/>
            <a:r>
              <a:rPr lang="en-US" sz="3200" dirty="0">
                <a:latin typeface="Calibri" panose="020F0502020204030204" pitchFamily="34" charset="0"/>
                <a:ea typeface="ＭＳ Ｐゴシック" charset="0"/>
                <a:cs typeface="ＭＳ Ｐゴシック" charset="0"/>
              </a:rPr>
              <a:t>Commodity Risk</a:t>
            </a:r>
          </a:p>
          <a:p>
            <a:pPr marL="393700" indent="-393700" eaLnBrk="1" hangingPunct="1"/>
            <a:r>
              <a:rPr lang="en-US" sz="3200" dirty="0">
                <a:latin typeface="Calibri" panose="020F0502020204030204" pitchFamily="34" charset="0"/>
                <a:ea typeface="ＭＳ Ｐゴシック" charset="0"/>
                <a:cs typeface="ＭＳ Ｐゴシック" charset="0"/>
              </a:rPr>
              <a:t>Foreign Exchange Risk</a:t>
            </a:r>
          </a:p>
          <a:p>
            <a:pPr marL="393700" indent="-393700" eaLnBrk="1" hangingPunct="1"/>
            <a:r>
              <a:rPr lang="en-US" sz="3200" dirty="0">
                <a:latin typeface="Calibri" panose="020F0502020204030204" pitchFamily="34" charset="0"/>
                <a:ea typeface="ＭＳ Ｐゴシック" charset="0"/>
                <a:cs typeface="ＭＳ Ｐゴシック" charset="0"/>
              </a:rPr>
              <a:t>Credit Risk</a:t>
            </a:r>
          </a:p>
          <a:p>
            <a:pPr marL="393700" indent="-393700" algn="l" eaLnBrk="1" hangingPunct="1"/>
            <a:r>
              <a:rPr lang="en-US" sz="3200" dirty="0">
                <a:latin typeface="Calibri" panose="020F0502020204030204" pitchFamily="34" charset="0"/>
                <a:ea typeface="ＭＳ Ｐゴシック" charset="0"/>
                <a:cs typeface="ＭＳ Ｐゴシック" charset="0"/>
              </a:rPr>
              <a:t>Appreciated Equity Investments (sometimes)</a:t>
            </a:r>
          </a:p>
          <a:p>
            <a:pPr marL="393700" indent="-393700" eaLnBrk="1" hangingPunct="1"/>
            <a:r>
              <a:rPr lang="en-US" sz="3200" dirty="0">
                <a:latin typeface="Calibri" panose="020F0502020204030204" pitchFamily="34" charset="0"/>
                <a:ea typeface="ＭＳ Ｐゴシック" charset="0"/>
                <a:cs typeface="ＭＳ Ｐゴシック" charset="0"/>
              </a:rPr>
              <a:t>Housing Prices (sometimes)  </a:t>
            </a:r>
            <a:endParaRPr lang="en-US" sz="3600" dirty="0">
              <a:latin typeface="Calibri" panose="020F0502020204030204" pitchFamily="34" charset="0"/>
              <a:ea typeface="ＭＳ Ｐゴシック" charset="0"/>
              <a:cs typeface="ＭＳ Ｐゴシック" charset="0"/>
            </a:endParaRPr>
          </a:p>
        </p:txBody>
      </p:sp>
      <p:sp>
        <p:nvSpPr>
          <p:cNvPr id="1024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cs typeface="ＭＳ Ｐゴシック" charset="0"/>
              </a:rPr>
              <a:t>Financial Risks</a:t>
            </a:r>
          </a:p>
        </p:txBody>
      </p:sp>
      <p:sp>
        <p:nvSpPr>
          <p:cNvPr id="10243" name="Slide Number Placeholder 4"/>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8ABDF85-DE09-6049-A20F-D018EC980DC8}"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10242" name="Footer Placeholder 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panose="020F0502020204030204" pitchFamily="34" charset="0"/>
              </a:rPr>
              <a:t>Forwards, Futures, and Swaps</a:t>
            </a:r>
            <a:endParaRPr lang="en-US" dirty="0">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13124</TotalTime>
  <Words>7604</Words>
  <Application>Microsoft Macintosh PowerPoint</Application>
  <PresentationFormat>On-screen Show (4:3)</PresentationFormat>
  <Paragraphs>908</Paragraphs>
  <Slides>57</Slides>
  <Notes>56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57</vt:i4>
      </vt:variant>
    </vt:vector>
  </HeadingPairs>
  <TitlesOfParts>
    <vt:vector size="71" baseType="lpstr">
      <vt:lpstr>Arial Unicode MS</vt:lpstr>
      <vt:lpstr>NSimSun</vt:lpstr>
      <vt:lpstr>Arial</vt:lpstr>
      <vt:lpstr>Calibri</vt:lpstr>
      <vt:lpstr>Comic Sans MS</vt:lpstr>
      <vt:lpstr>Courier New</vt:lpstr>
      <vt:lpstr>Monotype Sorts</vt:lpstr>
      <vt:lpstr>Symbol</vt:lpstr>
      <vt:lpstr>Times</vt:lpstr>
      <vt:lpstr>Times New Roman</vt:lpstr>
      <vt:lpstr>Verdana</vt:lpstr>
      <vt:lpstr>Wingdings</vt:lpstr>
      <vt:lpstr>Wingdings 2</vt:lpstr>
      <vt:lpstr>CG Body - Standard</vt:lpstr>
      <vt:lpstr>BUY ASSET LONG:  Payoff Diagram</vt:lpstr>
      <vt:lpstr>BUY ASSET LONG:  Profit/Loss Diagram</vt:lpstr>
      <vt:lpstr>SHORT ASSET:  Profit/Loss Diagram</vt:lpstr>
      <vt:lpstr>LEND CASH (Riskless):  Profit/Loss Diagram</vt:lpstr>
      <vt:lpstr>LEND CASH (Risky Debt):  Profit/Loss Diagram</vt:lpstr>
      <vt:lpstr>BORROW CASH :  Profit/Loss Diagram</vt:lpstr>
      <vt:lpstr>50% ASSET and 50% CASH:  Profit/Loss Diagram</vt:lpstr>
      <vt:lpstr>X% ASSET and (100-X)% CASH:  P/L Diagram</vt:lpstr>
      <vt:lpstr>Financial Risks</vt:lpstr>
      <vt:lpstr>Financial Risk: Example</vt:lpstr>
      <vt:lpstr>Instruments Used to Reduce Financial Risks</vt:lpstr>
      <vt:lpstr>Standard Forward Contract</vt:lpstr>
      <vt:lpstr>Forward Contract: Example</vt:lpstr>
      <vt:lpstr>Forward Contract: Example</vt:lpstr>
      <vt:lpstr>BUY LONG FORWARD: P/L Diagram</vt:lpstr>
      <vt:lpstr>SELL SHORT FORWARD: P/L Diagram</vt:lpstr>
      <vt:lpstr>Hedge:  Long Asset and Sell Forward</vt:lpstr>
      <vt:lpstr>FORWARD-SPOT Parity Relation: Numerical Example</vt:lpstr>
      <vt:lpstr>Forward on Asset Producing No Income</vt:lpstr>
      <vt:lpstr>Taking Advantage of Mispricing</vt:lpstr>
      <vt:lpstr>Derivatives and Regulatory Arbitrage</vt:lpstr>
      <vt:lpstr>Synthetic Forward: ASSET + BORROWING (F = A + B)</vt:lpstr>
      <vt:lpstr>Synthetic Lending:  Long Asset + Sell Forward (L = A - F)</vt:lpstr>
      <vt:lpstr>Synthetic Borrowing:  Long Forward + Short Asset  (B = F – A)</vt:lpstr>
      <vt:lpstr>Synthetic Asset:  Lend and Long Forward (A = F + L)</vt:lpstr>
      <vt:lpstr>Arbitrage Table for Asset Paying Known Income</vt:lpstr>
      <vt:lpstr>Forward on Property Producing Known Amount of Income</vt:lpstr>
      <vt:lpstr>Taking Advantage of Mispricing</vt:lpstr>
      <vt:lpstr>Arbitrage Table for Asset Paying Known Yield</vt:lpstr>
      <vt:lpstr>Forwards on Property Producing a Known Yield</vt:lpstr>
      <vt:lpstr>Commodity Forwards: Arbitrage Table (no convenience yield)</vt:lpstr>
      <vt:lpstr>Commodity Forwards: What if F &lt; S[(1+r)(1+c)]t? (with convenience yield)</vt:lpstr>
      <vt:lpstr>Value of Forward After Initiation:  Example</vt:lpstr>
      <vt:lpstr>Summary </vt:lpstr>
      <vt:lpstr>Foreign Currency Forwards:  Notation</vt:lpstr>
      <vt:lpstr>Foreign Exchange Example</vt:lpstr>
      <vt:lpstr>Foreign Currency Forwards:  Arbitrage Table</vt:lpstr>
      <vt:lpstr>Foreign Exchange Example</vt:lpstr>
      <vt:lpstr>Taking Advantage of Mispricing</vt:lpstr>
      <vt:lpstr>Futures “Marking-to-the-Market”</vt:lpstr>
      <vt:lpstr>Why Use Futures?  Advantages</vt:lpstr>
      <vt:lpstr>Why Use Futures?   Disadvantages </vt:lpstr>
      <vt:lpstr>Standard Swaps: Definitions</vt:lpstr>
      <vt:lpstr>Interest Rate Swap</vt:lpstr>
      <vt:lpstr>Interest Rate Swap:  Diagram of Cash Flows</vt:lpstr>
      <vt:lpstr>Interest Rate Swaps:  Zero Coupon and Forward Rates</vt:lpstr>
      <vt:lpstr>Interest Rate Swap:  Calculating the Swap Rate</vt:lpstr>
      <vt:lpstr>Interest Rate Swap:  Valuing the Swap </vt:lpstr>
      <vt:lpstr>Standard Swaps:  Complications</vt:lpstr>
      <vt:lpstr>Swaps</vt:lpstr>
      <vt:lpstr>Swaps</vt:lpstr>
      <vt:lpstr>Swaps</vt:lpstr>
      <vt:lpstr>Swaps</vt:lpstr>
      <vt:lpstr>Swaps:  Example</vt:lpstr>
      <vt:lpstr>Swaps:  Example</vt:lpstr>
      <vt:lpstr>Equity Swaps</vt:lpstr>
      <vt:lpstr>Equity Swaps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253</cp:revision>
  <dcterms:created xsi:type="dcterms:W3CDTF">2010-04-17T19:25:50Z</dcterms:created>
  <dcterms:modified xsi:type="dcterms:W3CDTF">2021-11-13T16:48:05Z</dcterms:modified>
</cp:coreProperties>
</file>