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7"/>
  </p:notesMasterIdLst>
  <p:handoutMasterIdLst>
    <p:handoutMasterId r:id="rId38"/>
  </p:handoutMasterIdLst>
  <p:sldIdLst>
    <p:sldId id="298" r:id="rId2"/>
    <p:sldId id="345" r:id="rId3"/>
    <p:sldId id="329" r:id="rId4"/>
    <p:sldId id="342" r:id="rId5"/>
    <p:sldId id="300" r:id="rId6"/>
    <p:sldId id="302" r:id="rId7"/>
    <p:sldId id="301" r:id="rId8"/>
    <p:sldId id="344" r:id="rId9"/>
    <p:sldId id="303" r:id="rId10"/>
    <p:sldId id="346" r:id="rId11"/>
    <p:sldId id="304" r:id="rId12"/>
    <p:sldId id="330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64" r:id="rId33"/>
    <p:sldId id="370" r:id="rId34"/>
    <p:sldId id="366" r:id="rId35"/>
    <p:sldId id="368" r:id="rId3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8"/>
    <p:restoredTop sz="94698"/>
  </p:normalViewPr>
  <p:slideViewPr>
    <p:cSldViewPr>
      <p:cViewPr>
        <p:scale>
          <a:sx n="105" d="100"/>
          <a:sy n="105" d="100"/>
        </p:scale>
        <p:origin x="1360" y="1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6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BA1C8-F176-484A-8DC5-0DDD788F684C}" type="slidenum">
              <a:rPr lang="en-US" sz="1200">
                <a:latin typeface="Calibri"/>
              </a:rPr>
              <a:pPr eaLnBrk="1" hangingPunct="1"/>
              <a:t>23</a:t>
            </a:fld>
            <a:endParaRPr lang="en-US" sz="1200">
              <a:latin typeface="Calibri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9AD7C9-0C2D-2D4C-BF47-4A8D3D78ACE3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5EC1D2-AC04-4F42-BFF1-9E4908AD61FE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619EC-DA6E-6540-B67F-440D3589DCF9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2727B-2CAB-6D4B-BFAD-7FDD0D9A6C6B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0C9A5-5354-2846-8649-2DE349C03599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8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05535-F0BB-FC41-8892-61CED176370A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9E68-7C1E-2840-BE01-6F2323EF3DB0}"/>
              </a:ext>
            </a:extLst>
          </p:cNvPr>
          <p:cNvSpPr txBox="1"/>
          <p:nvPr userDrawn="1"/>
        </p:nvSpPr>
        <p:spPr>
          <a:xfrm>
            <a:off x="782320" y="662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CF_Ch14_Accounting_21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</a:t>
            </a:r>
            <a:r>
              <a:rPr lang="en-US" sz="1800" b="1" dirty="0">
                <a:ea typeface="ＭＳ Ｐゴシック" charset="0"/>
              </a:rPr>
              <a:t>debt</a:t>
            </a:r>
            <a:r>
              <a:rPr lang="en-US" sz="1800" dirty="0">
                <a:ea typeface="ＭＳ Ｐゴシック" charset="0"/>
              </a:rPr>
              <a:t>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</a:p>
          <a:p>
            <a:pPr lvl="2"/>
            <a:endParaRPr lang="en-US" sz="1800" dirty="0">
              <a:ea typeface="ＭＳ Ｐゴシック" charset="0"/>
            </a:endParaRPr>
          </a:p>
          <a:p>
            <a:pPr marL="0" indent="0">
              <a:buNone/>
            </a:pPr>
            <a:endParaRPr lang="en-US" sz="215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Amazon’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Statement of Cash Flows:  Operating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6A0F0-FAE4-834E-86BE-7F8D871D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762000"/>
            <a:ext cx="5337048" cy="533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D14527-4C4D-A24C-A08B-4B4E5DCFE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40" y="685800"/>
            <a:ext cx="27051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Amazon’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Statement of Cash Flows: Investing Activities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2FB30-D3CF-8440-A7AE-23D48ABF1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/>
          <a:stretch/>
        </p:blipFill>
        <p:spPr>
          <a:xfrm>
            <a:off x="384048" y="2167474"/>
            <a:ext cx="4876800" cy="2937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6483C-6FFB-2A4B-85B3-B9FB5DB1D7F1}"/>
              </a:ext>
            </a:extLst>
          </p:cNvPr>
          <p:cNvSpPr txBox="1"/>
          <p:nvPr/>
        </p:nvSpPr>
        <p:spPr>
          <a:xfrm>
            <a:off x="5671058" y="1982808"/>
            <a:ext cx="212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2019	       2020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FB6F5-9B67-5140-BD03-C8B75BDF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28" y="2362200"/>
            <a:ext cx="2540000" cy="26950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Amazon’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DD4E9-FCCF-B447-81D6-6CA4B819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5181600" cy="358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21DD2F-806C-4B41-93B7-1DBEB963E181}"/>
              </a:ext>
            </a:extLst>
          </p:cNvPr>
          <p:cNvSpPr txBox="1"/>
          <p:nvPr/>
        </p:nvSpPr>
        <p:spPr>
          <a:xfrm>
            <a:off x="6697218" y="1339334"/>
            <a:ext cx="212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2019	       2020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84E2F-162C-EE41-8615-4AFD8A4D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1767842"/>
            <a:ext cx="3136900" cy="33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Amazon’s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2020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B0B86-9F91-444D-BB36-B7DC43DF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838200"/>
            <a:ext cx="5718048" cy="78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BDC4A-8015-B64E-8284-E09412F9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964476"/>
            <a:ext cx="8727948" cy="20741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IS,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Payables, such as interest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at amortized cost</a:t>
            </a:r>
            <a:r>
              <a:rPr lang="en-US" sz="2000" dirty="0">
                <a:ea typeface="ＭＳ Ｐゴシック" charset="0"/>
              </a:rPr>
              <a:t>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lower-of-cost-or-FV</a:t>
            </a:r>
            <a:r>
              <a:rPr lang="en-US" sz="2000" dirty="0">
                <a:ea typeface="ＭＳ Ｐゴシック" charset="0"/>
              </a:rPr>
              <a:t>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 dirty="0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 dirty="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e.g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3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FASB</a:t>
            </a:r>
            <a:r>
              <a:rPr lang="en-US" sz="2000" dirty="0">
                <a:ea typeface="ＭＳ Ｐゴシック" charset="0"/>
              </a:rPr>
              <a:t>, Emerging Issues Task Force, AICPA,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</a:p>
          <a:p>
            <a:r>
              <a:rPr lang="en-US" sz="2150" dirty="0">
                <a:ea typeface="ＭＳ Ｐゴシック" charset="0"/>
              </a:rPr>
              <a:t>SEC Requirements</a:t>
            </a:r>
          </a:p>
          <a:p>
            <a:pPr lvl="1"/>
            <a:r>
              <a:rPr lang="en-US" sz="2000" dirty="0">
                <a:ea typeface="ＭＳ Ｐゴシック" charset="0"/>
              </a:rPr>
              <a:t>Regulations </a:t>
            </a:r>
            <a:r>
              <a:rPr lang="en-US" sz="2000" b="1" dirty="0">
                <a:ea typeface="ＭＳ Ｐゴシック" charset="0"/>
              </a:rPr>
              <a:t>S-X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</a:t>
            </a:r>
            <a:r>
              <a:rPr lang="en-US" sz="2000" dirty="0">
                <a:ea typeface="ＭＳ Ｐゴシック" charset="0"/>
              </a:rPr>
              <a:t>10 </a:t>
            </a:r>
            <a:r>
              <a:rPr lang="en-US" sz="2000" i="1" dirty="0">
                <a:ea typeface="ＭＳ Ｐゴシック" charset="0"/>
              </a:rPr>
              <a:t>et seq</a:t>
            </a:r>
            <a:r>
              <a:rPr lang="en-US" sz="2000" dirty="0">
                <a:ea typeface="ＭＳ Ｐゴシック" charset="0"/>
              </a:rPr>
              <a:t>.); </a:t>
            </a:r>
            <a:r>
              <a:rPr lang="en-US" sz="2000" b="1" dirty="0">
                <a:ea typeface="ＭＳ Ｐゴシック" charset="0"/>
              </a:rPr>
              <a:t>S-K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229.300 </a:t>
            </a:r>
            <a:r>
              <a:rPr lang="en-US" sz="2000" i="1" dirty="0"/>
              <a:t>et seq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>
                <a:ea typeface="ＭＳ Ｐゴシック" charset="0"/>
              </a:rPr>
              <a:t>Staff Accounting Bulletins, Interpretive Releases, etc.</a:t>
            </a:r>
          </a:p>
          <a:p>
            <a:pPr lvl="1"/>
            <a:r>
              <a:rPr lang="en-US" sz="2000" dirty="0">
                <a:ea typeface="ＭＳ Ｐゴシック" charset="0"/>
              </a:rPr>
              <a:t>Compliance and disclosure interpretations</a:t>
            </a:r>
          </a:p>
          <a:p>
            <a:pPr lvl="1"/>
            <a:r>
              <a:rPr lang="en-US" sz="2000" dirty="0">
                <a:ea typeface="ＭＳ Ｐゴシック" charset="0"/>
              </a:rPr>
              <a:t>Example: Item 7: </a:t>
            </a:r>
            <a:r>
              <a:rPr lang="en-US" sz="2000" i="1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endParaRPr lang="en-US" sz="175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8B8EC-6E7D-BA45-9F85-F85AC1B723C1}"/>
              </a:ext>
            </a:extLst>
          </p:cNvPr>
          <p:cNvSpPr txBox="1"/>
          <p:nvPr/>
        </p:nvSpPr>
        <p:spPr>
          <a:xfrm>
            <a:off x="589280" y="659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72102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46198"/>
              </p:ext>
            </p:extLst>
          </p:nvPr>
        </p:nvGraphicFramePr>
        <p:xfrm>
          <a:off x="381000" y="1295400"/>
          <a:ext cx="7545388" cy="5029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Project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Financing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 Lifespan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 YRS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($120) Yr1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Capacity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Interest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Raw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$80/yr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526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  -Input cost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($6/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-Selling Expense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($8/yr)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Accounting Depreciation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 years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= Net output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$66/yr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Interest paid starting in YR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Overall COC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Corporate Tax Rate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2098" name="Rectangle 738"/>
          <p:cNvSpPr>
            <a:spLocks noChangeArrowheads="1"/>
          </p:cNvSpPr>
          <p:nvPr/>
        </p:nvSpPr>
        <p:spPr bwMode="auto">
          <a:xfrm>
            <a:off x="399495" y="-133485"/>
            <a:ext cx="8534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Calibri"/>
              </a:rPr>
              <a:t>Finance and Accounting Example: (Q 14.5)</a:t>
            </a:r>
            <a:endParaRPr lang="en-US" sz="2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75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3031"/>
              </p:ext>
            </p:extLst>
          </p:nvPr>
        </p:nvGraphicFramePr>
        <p:xfrm>
          <a:off x="762000" y="1524000"/>
          <a:ext cx="4114800" cy="4773616"/>
        </p:xfrm>
        <a:graphic>
          <a:graphicData uri="http://schemas.openxmlformats.org/drawingml/2006/table">
            <a:tbl>
              <a:tblPr/>
              <a:tblGrid>
                <a:gridCol w="31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(Operating Inc)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Expense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-Corporate Tax @ 50%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Income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5751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551"/>
              </p:ext>
            </p:extLst>
          </p:nvPr>
        </p:nvGraphicFramePr>
        <p:xfrm>
          <a:off x="5638800" y="1524000"/>
          <a:ext cx="2743200" cy="28575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067" name="Group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2243"/>
              </p:ext>
            </p:extLst>
          </p:nvPr>
        </p:nvGraphicFramePr>
        <p:xfrm>
          <a:off x="415860" y="930875"/>
          <a:ext cx="8458200" cy="5017113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&lt;$0&gt;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(Oper. Inc)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-Corp. Tax (50%)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&lt;$29&gt;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Net Income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620" name="Rectangle 76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5" name="Oval 461"/>
          <p:cNvSpPr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6" name="Oval 462"/>
          <p:cNvSpPr>
            <a:spLocks noChangeArrowheads="1"/>
          </p:cNvSpPr>
          <p:nvPr/>
        </p:nvSpPr>
        <p:spPr bwMode="auto">
          <a:xfrm>
            <a:off x="2971800" y="45720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7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3043"/>
              </p:ext>
            </p:extLst>
          </p:nvPr>
        </p:nvGraphicFramePr>
        <p:xfrm>
          <a:off x="384048" y="1143000"/>
          <a:ext cx="8378952" cy="3105150"/>
        </p:xfrm>
        <a:graphic>
          <a:graphicData uri="http://schemas.openxmlformats.org/drawingml/2006/table">
            <a:tbl>
              <a:tblPr/>
              <a:tblGrid>
                <a:gridCol w="24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&lt;$100&gt;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716" name="Rectangle 148"/>
          <p:cNvSpPr>
            <a:spLocks noChangeArrowheads="1"/>
          </p:cNvSpPr>
          <p:nvPr/>
        </p:nvSpPr>
        <p:spPr bwMode="auto">
          <a:xfrm>
            <a:off x="457200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-114300">
              <a:defRPr/>
            </a:pPr>
            <a:endParaRPr lang="en-US" b="1" dirty="0"/>
          </a:p>
          <a:p>
            <a:pPr marL="0" indent="-152400">
              <a:defRPr/>
            </a:pPr>
            <a:r>
              <a:rPr lang="en-US" sz="2400" b="1" dirty="0" err="1"/>
              <a:t>NPV</a:t>
            </a:r>
            <a:r>
              <a:rPr lang="en-US" sz="2400" b="1" baseline="-25000" dirty="0" err="1"/>
              <a:t>Full</a:t>
            </a:r>
            <a:r>
              <a:rPr lang="en-US" sz="2400" b="1" baseline="-25000" dirty="0"/>
              <a:t> Project</a:t>
            </a:r>
            <a:r>
              <a:rPr lang="en-US" sz="2400" b="1" dirty="0"/>
              <a:t> (D + E) = NPV Project - NPV Taxes</a:t>
            </a:r>
          </a:p>
          <a:p>
            <a:pPr marL="114300" indent="-114300">
              <a:defRPr/>
            </a:pPr>
            <a:endParaRPr lang="en-US" b="1" dirty="0"/>
          </a:p>
          <a:p>
            <a:pPr marL="114300" indent="-114300">
              <a:defRPr/>
            </a:pPr>
            <a:r>
              <a:rPr lang="en-US" sz="2400" b="1" dirty="0"/>
              <a:t>NPV</a:t>
            </a:r>
            <a:r>
              <a:rPr lang="en-US" sz="2400" b="1" baseline="-25000" dirty="0"/>
              <a:t>Lev. Owner. </a:t>
            </a:r>
            <a:r>
              <a:rPr lang="en-US" sz="2400" b="1" dirty="0"/>
              <a:t>= NPV Project - NPV Taxes + NPV Loan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 1)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866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6631"/>
              </p:ext>
            </p:extLst>
          </p:nvPr>
        </p:nvGraphicFramePr>
        <p:xfrm>
          <a:off x="1371600" y="1524000"/>
          <a:ext cx="6629400" cy="42530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Analysis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[-120+66]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Income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(Years 1-5)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1113" name="Group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1498"/>
              </p:ext>
            </p:extLst>
          </p:nvPr>
        </p:nvGraphicFramePr>
        <p:xfrm>
          <a:off x="76200" y="1447800"/>
          <a:ext cx="8685214" cy="4448176"/>
        </p:xfrm>
        <a:graphic>
          <a:graphicData uri="http://schemas.openxmlformats.org/drawingml/2006/table">
            <a:tbl>
              <a:tblPr/>
              <a:tblGrid>
                <a:gridCol w="28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 Analysis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$152.41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$37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-$108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Inc.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0745" name="Rectangle 105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08" name="Oval 468"/>
          <p:cNvSpPr>
            <a:spLocks noChangeArrowheads="1"/>
          </p:cNvSpPr>
          <p:nvPr/>
        </p:nvSpPr>
        <p:spPr bwMode="auto">
          <a:xfrm>
            <a:off x="6858000" y="3810000"/>
            <a:ext cx="762000" cy="6858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0" name="Text Box 470"/>
          <p:cNvSpPr txBox="1">
            <a:spLocks noChangeArrowheads="1"/>
          </p:cNvSpPr>
          <p:nvPr/>
        </p:nvSpPr>
        <p:spPr bwMode="auto">
          <a:xfrm>
            <a:off x="7181850" y="521683"/>
            <a:ext cx="142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/>
              </a:rPr>
              <a:t>All CFs made at year end</a:t>
            </a:r>
          </a:p>
        </p:txBody>
      </p:sp>
      <p:sp>
        <p:nvSpPr>
          <p:cNvPr id="241111" name="Rectangle 471"/>
          <p:cNvSpPr>
            <a:spLocks noChangeArrowheads="1"/>
          </p:cNvSpPr>
          <p:nvPr/>
        </p:nvSpPr>
        <p:spPr bwMode="auto">
          <a:xfrm>
            <a:off x="6781800" y="559292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41112" name="Line 472"/>
          <p:cNvSpPr>
            <a:spLocks noChangeShapeType="1"/>
          </p:cNvSpPr>
          <p:nvPr/>
        </p:nvSpPr>
        <p:spPr bwMode="auto">
          <a:xfrm>
            <a:off x="8153400" y="990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6" name="AutoShape 476"/>
          <p:cNvSpPr>
            <a:spLocks/>
          </p:cNvSpPr>
          <p:nvPr/>
        </p:nvSpPr>
        <p:spPr bwMode="auto">
          <a:xfrm>
            <a:off x="8915400" y="34290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Project CFs and Net Income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143000" y="1397000"/>
          <a:ext cx="68595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4" name="Chart" r:id="rId4" imgW="6847920" imgH="4050000" progId="MSGraph.Chart.8">
                  <p:embed followColorScheme="full"/>
                </p:oleObj>
              </mc:Choice>
              <mc:Fallback>
                <p:oleObj name="Chart" r:id="rId4" imgW="6847920" imgH="4050000" progId="MSGraph.Chart.8">
                  <p:embed followColorScheme="full"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97000"/>
                        <a:ext cx="68595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r>
              <a:rPr lang="en-US" sz="2150" b="1" dirty="0">
                <a:ea typeface="ＭＳ Ｐゴシック" charset="0"/>
              </a:rPr>
              <a:t>Notes</a:t>
            </a:r>
          </a:p>
          <a:p>
            <a:pPr lvl="1" eaLnBrk="1" hangingPunct="1"/>
            <a:endParaRPr lang="en-US" sz="2000" dirty="0"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036042"/>
                </a:solidFill>
                <a:ea typeface="ＭＳ Ｐゴシック" charset="0"/>
                <a:cs typeface="ＭＳ Ｐゴシック" charset="0"/>
              </a:rPr>
              <a:t>Start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with EBIT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b="1" dirty="0">
                <a:ea typeface="ＭＳ Ｐゴシック" charset="0"/>
                <a:cs typeface="ＭＳ Ｐゴシック" charset="0"/>
              </a:rPr>
              <a:t>Add back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Depreciation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</a:t>
            </a:r>
            <a:r>
              <a:rPr lang="en-US" sz="2000" dirty="0" err="1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CapEx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(Capital Expenditure)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Depreciation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= CF Project (Pre-Tax)</a:t>
            </a: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Taxes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= CF Project (After-tax)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If there is debt, creditors will provide CFs to and be entitled to CFs from the project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+ Debt - </a:t>
            </a:r>
            <a:r>
              <a:rPr lang="en-US" sz="1800" b="1" dirty="0" err="1">
                <a:ea typeface="ＭＳ Ｐゴシック" charset="0"/>
              </a:rPr>
              <a:t>Int</a:t>
            </a:r>
            <a:r>
              <a:rPr lang="en-US" sz="1800" b="1" dirty="0">
                <a:ea typeface="ＭＳ Ｐゴシック" charset="0"/>
              </a:rPr>
              <a:t> = CF Lev. Own.</a:t>
            </a:r>
          </a:p>
          <a:p>
            <a:pPr marL="1019175" lvl="2" indent="-212725">
              <a:lnSpc>
                <a:spcPct val="90000"/>
              </a:lnSpc>
            </a:pP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Accounting to Finance (Depreciation Accruals)</a:t>
            </a:r>
            <a:endParaRPr lang="en-US" sz="280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6871"/>
              </p:ext>
            </p:extLst>
          </p:nvPr>
        </p:nvGraphicFramePr>
        <p:xfrm>
          <a:off x="526831" y="984363"/>
          <a:ext cx="8305800" cy="4910138"/>
        </p:xfrm>
        <a:graphic>
          <a:graphicData uri="http://schemas.openxmlformats.org/drawingml/2006/table">
            <a:tbl>
              <a:tblPr/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Capital Expenditures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Tax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(After-tax)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Net Debt 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-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Levered Ownership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69144"/>
              </p:ext>
            </p:extLst>
          </p:nvPr>
        </p:nvGraphicFramePr>
        <p:xfrm>
          <a:off x="1447800" y="992087"/>
          <a:ext cx="7010400" cy="42047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 (Inv, Pay) 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 Comment Letter Topics (10/23/20)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39554C-95CF-484B-B4BA-36784CF2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378825" cy="4876800"/>
          </a:xfrm>
        </p:spPr>
      </p:pic>
    </p:spTree>
    <p:extLst>
      <p:ext uri="{BB962C8B-B14F-4D97-AF65-F5344CB8AC3E}">
        <p14:creationId xmlns:p14="http://schemas.microsoft.com/office/powerpoint/2010/main" val="83487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048" y="533051"/>
            <a:ext cx="8458200" cy="5812064"/>
          </a:xfrm>
        </p:spPr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3951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285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Amazon</a:t>
            </a:r>
            <a:r>
              <a:rPr 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81460DC-BAD9-254E-9C93-27EF2AEC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28"/>
          <a:stretch/>
        </p:blipFill>
        <p:spPr>
          <a:xfrm>
            <a:off x="301752" y="762000"/>
            <a:ext cx="8540496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										</a:t>
            </a:r>
            <a:r>
              <a:rPr lang="en-US" b="1" dirty="0">
                <a:ea typeface="ＭＳ Ｐゴシック" charset="0"/>
                <a:cs typeface="ＭＳ Ｐゴシック" charset="0"/>
              </a:rPr>
              <a:t>    2019	              2020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Amazon’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5367C-3240-2F40-9867-A001B37B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030018"/>
            <a:ext cx="5483352" cy="525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FB30B-5708-704B-9074-A9604BC32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274" y="1219200"/>
            <a:ext cx="3467100" cy="5062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2400" b="1" dirty="0">
                <a:ea typeface="ＭＳ Ｐゴシック" charset="0"/>
              </a:rPr>
              <a:t>Self-created intangibles</a:t>
            </a:r>
          </a:p>
          <a:p>
            <a:pPr lvl="2"/>
            <a:r>
              <a:rPr lang="en-US" sz="2400" b="1" dirty="0">
                <a:ea typeface="ＭＳ Ｐゴシック" charset="0"/>
              </a:rPr>
              <a:t>Brands, Goodwill, Software, Employee Training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8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cash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Estimates/contingencies </a:t>
            </a:r>
          </a:p>
          <a:p>
            <a:pPr eaLnBrk="1" hangingPunct="1"/>
            <a:r>
              <a:rPr lang="en-US" sz="28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2400" b="1" i="1" dirty="0">
                <a:ea typeface="ＭＳ Ｐゴシック" charset="0"/>
              </a:rPr>
              <a:t>Fair market value v. historical cost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5029200"/>
            <a:ext cx="4724400" cy="4572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flows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Also referred to as 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Amazon</a:t>
            </a:r>
            <a:r>
              <a:rPr lang="en-US" b="1" dirty="0">
                <a:ea typeface="ＭＳ Ｐゴシック" charset="0"/>
                <a:cs typeface="ＭＳ Ｐゴシック" charset="0"/>
              </a:rPr>
              <a:t>’s 2020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20F59-8C7E-154F-949E-89DB5C31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5775158" cy="563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CF64EC-977F-A740-8F4B-86C4A307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512" y="512536"/>
            <a:ext cx="3065502" cy="5832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19636</TotalTime>
  <Words>1881</Words>
  <Application>Microsoft Macintosh PowerPoint</Application>
  <PresentationFormat>On-screen Show (4:3)</PresentationFormat>
  <Paragraphs>508</Paragraphs>
  <Slides>35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NSimSun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CG Body - Standard</vt:lpstr>
      <vt:lpstr>Chart</vt:lpstr>
      <vt:lpstr>Financial Statements</vt:lpstr>
      <vt:lpstr>GAAP</vt:lpstr>
      <vt:lpstr>Components of Financial Statements</vt:lpstr>
      <vt:lpstr>Balance Sheet</vt:lpstr>
      <vt:lpstr>Amazon’s 2020 Balance Sheet (Assets)</vt:lpstr>
      <vt:lpstr>Amazon’s 2020 Balance Sheet (L &amp; SH Equity)</vt:lpstr>
      <vt:lpstr>Balance Sheet Concerns</vt:lpstr>
      <vt:lpstr>Income Statement</vt:lpstr>
      <vt:lpstr>Amazon’s 2020 Income Statement</vt:lpstr>
      <vt:lpstr>Statement of Cash Flows</vt:lpstr>
      <vt:lpstr>Amazon’s 2020 Statement of Cash Flows:  Operating Activities</vt:lpstr>
      <vt:lpstr>Amazon’s 2020 Statement of Cash Flows: Investing Activities</vt:lpstr>
      <vt:lpstr>Amazon’s 2020 Statement of Cash Flows: Financing Activities</vt:lpstr>
      <vt:lpstr>Amazon’s 2020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Cash Flows (Finance) vs. Accruals (Accounting)</vt:lpstr>
      <vt:lpstr> </vt:lpstr>
      <vt:lpstr>Finance and Accounting Example</vt:lpstr>
      <vt:lpstr>Finance and Accounting Example</vt:lpstr>
      <vt:lpstr>Finance and Accounting Example</vt:lpstr>
      <vt:lpstr>NPV Analysis</vt:lpstr>
      <vt:lpstr>NPV Analysis (Year 1)</vt:lpstr>
      <vt:lpstr>NPV Analysis (Years 1-5)</vt:lpstr>
      <vt:lpstr>Project CFs and Net Income</vt:lpstr>
      <vt:lpstr>Accounting to Finance (Depreciation Accruals)</vt:lpstr>
      <vt:lpstr>Accounting to Finance</vt:lpstr>
      <vt:lpstr>Free Cash Flow</vt:lpstr>
      <vt:lpstr>FCF Analysis: Owen v. ESG, Del. Ch. Ct. 2015</vt:lpstr>
      <vt:lpstr>SEC Comment Letter Topics (10/23/20)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338</cp:revision>
  <cp:lastPrinted>2021-10-24T02:13:45Z</cp:lastPrinted>
  <dcterms:created xsi:type="dcterms:W3CDTF">2010-03-20T00:16:08Z</dcterms:created>
  <dcterms:modified xsi:type="dcterms:W3CDTF">2021-10-24T03:24:02Z</dcterms:modified>
</cp:coreProperties>
</file>