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 id="347" r:id="rId25"/>
    <p:sldId id="348" r:id="rId26"/>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AF5B1-FABB-7846-9225-34780FDEB993}" v="215" dt="2025-09-11T16:16:50.3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94831"/>
  </p:normalViewPr>
  <p:slideViewPr>
    <p:cSldViewPr>
      <p:cViewPr varScale="1">
        <p:scale>
          <a:sx n="138" d="100"/>
          <a:sy n="138" d="100"/>
        </p:scale>
        <p:origin x="176" y="12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DC1DB158-BAB1-5930-B714-AEF472873853}"/>
    <pc:docChg chg="undo custSel modSld">
      <pc:chgData name="Colon, Jeffrey M." userId="615143b1-cdee-493d-9a9d-1565ce8666d9" providerId="ADAL" clId="{DC1DB158-BAB1-5930-B714-AEF472873853}" dt="2025-09-11T16:16:50.340" v="303" actId="20577"/>
      <pc:docMkLst>
        <pc:docMk/>
      </pc:docMkLst>
      <pc:sldChg chg="modSp modAnim">
        <pc:chgData name="Colon, Jeffrey M." userId="615143b1-cdee-493d-9a9d-1565ce8666d9" providerId="ADAL" clId="{DC1DB158-BAB1-5930-B714-AEF472873853}" dt="2025-08-31T17:25:44.281" v="11" actId="20577"/>
        <pc:sldMkLst>
          <pc:docMk/>
          <pc:sldMk cId="0" sldId="306"/>
        </pc:sldMkLst>
        <pc:spChg chg="mod">
          <ac:chgData name="Colon, Jeffrey M." userId="615143b1-cdee-493d-9a9d-1565ce8666d9" providerId="ADAL" clId="{DC1DB158-BAB1-5930-B714-AEF472873853}" dt="2025-08-31T17:25:44.281" v="11" actId="20577"/>
          <ac:spMkLst>
            <pc:docMk/>
            <pc:sldMk cId="0" sldId="306"/>
            <ac:spMk id="119811" creationId="{00000000-0000-0000-0000-000000000000}"/>
          </ac:spMkLst>
        </pc:spChg>
      </pc:sldChg>
      <pc:sldChg chg="addSp modSp mod modAnim">
        <pc:chgData name="Colon, Jeffrey M." userId="615143b1-cdee-493d-9a9d-1565ce8666d9" providerId="ADAL" clId="{DC1DB158-BAB1-5930-B714-AEF472873853}" dt="2025-09-11T15:57:44.308" v="161" actId="20577"/>
        <pc:sldMkLst>
          <pc:docMk/>
          <pc:sldMk cId="0" sldId="308"/>
        </pc:sldMkLst>
        <pc:spChg chg="add mod">
          <ac:chgData name="Colon, Jeffrey M." userId="615143b1-cdee-493d-9a9d-1565ce8666d9" providerId="ADAL" clId="{DC1DB158-BAB1-5930-B714-AEF472873853}" dt="2025-09-11T15:55:42.564" v="85" actId="571"/>
          <ac:spMkLst>
            <pc:docMk/>
            <pc:sldMk cId="0" sldId="308"/>
            <ac:spMk id="2" creationId="{4682FA0E-572B-5018-5917-A3E3E460E599}"/>
          </ac:spMkLst>
        </pc:spChg>
        <pc:spChg chg="mod">
          <ac:chgData name="Colon, Jeffrey M." userId="615143b1-cdee-493d-9a9d-1565ce8666d9" providerId="ADAL" clId="{DC1DB158-BAB1-5930-B714-AEF472873853}" dt="2025-09-11T15:57:44.308" v="161" actId="20577"/>
          <ac:spMkLst>
            <pc:docMk/>
            <pc:sldMk cId="0" sldId="308"/>
            <ac:spMk id="123908" creationId="{00000000-0000-0000-0000-000000000000}"/>
          </ac:spMkLst>
        </pc:spChg>
      </pc:sldChg>
      <pc:sldChg chg="modSp mod">
        <pc:chgData name="Colon, Jeffrey M." userId="615143b1-cdee-493d-9a9d-1565ce8666d9" providerId="ADAL" clId="{DC1DB158-BAB1-5930-B714-AEF472873853}" dt="2025-08-31T17:27:13.558" v="69" actId="20577"/>
        <pc:sldMkLst>
          <pc:docMk/>
          <pc:sldMk cId="0" sldId="325"/>
        </pc:sldMkLst>
        <pc:spChg chg="mod">
          <ac:chgData name="Colon, Jeffrey M." userId="615143b1-cdee-493d-9a9d-1565ce8666d9" providerId="ADAL" clId="{DC1DB158-BAB1-5930-B714-AEF472873853}" dt="2025-08-31T17:27:13.558" v="69" actId="20577"/>
          <ac:spMkLst>
            <pc:docMk/>
            <pc:sldMk cId="0" sldId="325"/>
            <ac:spMk id="2" creationId="{00000000-0000-0000-0000-000000000000}"/>
          </ac:spMkLst>
        </pc:spChg>
      </pc:sldChg>
      <pc:sldChg chg="modSp mod">
        <pc:chgData name="Colon, Jeffrey M." userId="615143b1-cdee-493d-9a9d-1565ce8666d9" providerId="ADAL" clId="{DC1DB158-BAB1-5930-B714-AEF472873853}" dt="2025-08-31T17:27:28.509" v="70" actId="114"/>
        <pc:sldMkLst>
          <pc:docMk/>
          <pc:sldMk cId="0" sldId="326"/>
        </pc:sldMkLst>
        <pc:spChg chg="mod">
          <ac:chgData name="Colon, Jeffrey M." userId="615143b1-cdee-493d-9a9d-1565ce8666d9" providerId="ADAL" clId="{DC1DB158-BAB1-5930-B714-AEF472873853}" dt="2025-08-31T17:27:28.509" v="70" actId="114"/>
          <ac:spMkLst>
            <pc:docMk/>
            <pc:sldMk cId="0" sldId="326"/>
            <ac:spMk id="171010" creationId="{00000000-0000-0000-0000-000000000000}"/>
          </ac:spMkLst>
        </pc:spChg>
      </pc:sldChg>
      <pc:sldChg chg="modSp mod modAnim">
        <pc:chgData name="Colon, Jeffrey M." userId="615143b1-cdee-493d-9a9d-1565ce8666d9" providerId="ADAL" clId="{DC1DB158-BAB1-5930-B714-AEF472873853}" dt="2025-09-11T16:16:50.340" v="303" actId="20577"/>
        <pc:sldMkLst>
          <pc:docMk/>
          <pc:sldMk cId="0" sldId="336"/>
        </pc:sldMkLst>
        <pc:spChg chg="mod">
          <ac:chgData name="Colon, Jeffrey M." userId="615143b1-cdee-493d-9a9d-1565ce8666d9" providerId="ADAL" clId="{DC1DB158-BAB1-5930-B714-AEF472873853}" dt="2025-09-11T16:16:50.340" v="303" actId="20577"/>
          <ac:spMkLst>
            <pc:docMk/>
            <pc:sldMk cId="0" sldId="336"/>
            <ac:spMk id="8" creationId="{00000000-0000-0000-0000-000000000000}"/>
          </ac:spMkLst>
        </pc:spChg>
        <pc:spChg chg="mod">
          <ac:chgData name="Colon, Jeffrey M." userId="615143b1-cdee-493d-9a9d-1565ce8666d9" providerId="ADAL" clId="{DC1DB158-BAB1-5930-B714-AEF472873853}" dt="2025-09-11T16:04:07.772" v="270" actId="14100"/>
          <ac:spMkLst>
            <pc:docMk/>
            <pc:sldMk cId="0" sldId="336"/>
            <ac:spMk id="10" creationId="{E0EB5B73-DC90-C049-B59F-34245AFDEB35}"/>
          </ac:spMkLst>
        </pc:spChg>
        <pc:spChg chg="mod">
          <ac:chgData name="Colon, Jeffrey M." userId="615143b1-cdee-493d-9a9d-1565ce8666d9" providerId="ADAL" clId="{DC1DB158-BAB1-5930-B714-AEF472873853}" dt="2025-09-11T16:03:46.604" v="266" actId="688"/>
          <ac:spMkLst>
            <pc:docMk/>
            <pc:sldMk cId="0" sldId="336"/>
            <ac:spMk id="14" creationId="{0C270D80-D95E-3D4D-9192-ECDDB44D4D09}"/>
          </ac:spMkLst>
        </pc:spChg>
        <pc:picChg chg="mod">
          <ac:chgData name="Colon, Jeffrey M." userId="615143b1-cdee-493d-9a9d-1565ce8666d9" providerId="ADAL" clId="{DC1DB158-BAB1-5930-B714-AEF472873853}" dt="2025-09-11T16:05:54.072" v="274" actId="14100"/>
          <ac:picMkLst>
            <pc:docMk/>
            <pc:sldMk cId="0" sldId="336"/>
            <ac:picMk id="9" creationId="{9DCE4254-DC68-B44B-BFCC-99915A363622}"/>
          </ac:picMkLst>
        </pc:picChg>
        <pc:cxnChg chg="mod">
          <ac:chgData name="Colon, Jeffrey M." userId="615143b1-cdee-493d-9a9d-1565ce8666d9" providerId="ADAL" clId="{DC1DB158-BAB1-5930-B714-AEF472873853}" dt="2025-09-11T16:03:51.441" v="267" actId="1076"/>
          <ac:cxnSpMkLst>
            <pc:docMk/>
            <pc:sldMk cId="0" sldId="336"/>
            <ac:cxnSpMk id="12" creationId="{C1BFECDD-66D2-6D4E-A479-744B786E6B38}"/>
          </ac:cxnSpMkLst>
        </pc:cxnChg>
      </pc:sldChg>
      <pc:sldChg chg="modSp">
        <pc:chgData name="Colon, Jeffrey M." userId="615143b1-cdee-493d-9a9d-1565ce8666d9" providerId="ADAL" clId="{DC1DB158-BAB1-5930-B714-AEF472873853}" dt="2025-08-31T17:28:40.513" v="71" actId="20577"/>
        <pc:sldMkLst>
          <pc:docMk/>
          <pc:sldMk cId="3659863722" sldId="338"/>
        </pc:sldMkLst>
        <pc:spChg chg="mod">
          <ac:chgData name="Colon, Jeffrey M." userId="615143b1-cdee-493d-9a9d-1565ce8666d9" providerId="ADAL" clId="{DC1DB158-BAB1-5930-B714-AEF472873853}" dt="2025-08-31T17:28:40.513" v="71" actId="20577"/>
          <ac:spMkLst>
            <pc:docMk/>
            <pc:sldMk cId="3659863722" sldId="338"/>
            <ac:spMk id="3" creationId="{00000000-0000-0000-0000-000000000000}"/>
          </ac:spMkLst>
        </pc:spChg>
      </pc:sldChg>
      <pc:sldChg chg="modSp mod">
        <pc:chgData name="Colon, Jeffrey M." userId="615143b1-cdee-493d-9a9d-1565ce8666d9" providerId="ADAL" clId="{DC1DB158-BAB1-5930-B714-AEF472873853}" dt="2025-08-31T17:31:59.148" v="75" actId="20577"/>
        <pc:sldMkLst>
          <pc:docMk/>
          <pc:sldMk cId="1737389177" sldId="342"/>
        </pc:sldMkLst>
        <pc:spChg chg="mod">
          <ac:chgData name="Colon, Jeffrey M." userId="615143b1-cdee-493d-9a9d-1565ce8666d9" providerId="ADAL" clId="{DC1DB158-BAB1-5930-B714-AEF472873853}" dt="2025-08-31T17:31:59.148" v="75" actId="20577"/>
          <ac:spMkLst>
            <pc:docMk/>
            <pc:sldMk cId="1737389177" sldId="342"/>
            <ac:spMk id="6"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CF_Ch4_CapBud_25</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2025</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a:lnSpc>
                <a:spcPct val="105000"/>
              </a:lnSpc>
              <a:spcBef>
                <a:spcPct val="0"/>
              </a:spcBef>
              <a:defRPr/>
            </a:pPr>
            <a:r>
              <a:rPr lang="en-US" sz="2000" dirty="0">
                <a:solidFill>
                  <a:srgbClr val="010004"/>
                </a:solidFill>
              </a:rPr>
              <a:t>Problems with mutually exclusive investments</a:t>
            </a:r>
          </a:p>
          <a:p>
            <a:pPr marL="742950" lvl="1" indent="-285750">
              <a:lnSpc>
                <a:spcPct val="105000"/>
              </a:lnSpc>
              <a:spcBef>
                <a:spcPct val="0"/>
              </a:spcBef>
              <a:defRPr/>
            </a:pPr>
            <a:r>
              <a:rPr lang="en-US" sz="2000" b="1" dirty="0">
                <a:solidFill>
                  <a:srgbClr val="010004"/>
                </a:solidFill>
              </a:rPr>
              <a:t>⚡️If interim CFs cannot be invested at the IRR, the nominal IRR will be too high</a:t>
            </a:r>
          </a:p>
          <a:p>
            <a:pPr marL="742950" lvl="1" indent="-285750" eaLnBrk="1" hangingPunct="1">
              <a:lnSpc>
                <a:spcPct val="105000"/>
              </a:lnSpc>
              <a:spcBef>
                <a:spcPct val="0"/>
              </a:spcBef>
              <a:defRPr/>
            </a:pPr>
            <a:endParaRPr lang="en-US" sz="2000" dirty="0">
              <a:solidFill>
                <a:srgbClr val="010004"/>
              </a:solidFill>
            </a:endParaRP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a:latin typeface="Calibri"/>
              </a:rPr>
              <a:t>”</a:t>
            </a:r>
            <a:r>
              <a:rPr lang="en-US" dirty="0">
                <a:latin typeface="Calibri"/>
              </a:rPr>
              <a:t>.  If not, Excel assumes that the CFs are sequential.</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a:t>
            </a:r>
            <a:r>
              <a:rPr lang="en-US" b="1" i="1" dirty="0">
                <a:cs typeface="+mj-cs"/>
              </a:rPr>
              <a:t>Sometimes</a:t>
            </a:r>
            <a:r>
              <a:rPr lang="en-US" b="1" dirty="0">
                <a:cs typeface="+mj-cs"/>
              </a:rPr>
              <a:t>)</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3362448164"/>
              </p:ext>
            </p:extLst>
          </p:nvPr>
        </p:nvGraphicFramePr>
        <p:xfrm>
          <a:off x="969963" y="1050925"/>
          <a:ext cx="7308850" cy="3800475"/>
        </p:xfrm>
        <a:graphic>
          <a:graphicData uri="http://schemas.openxmlformats.org/presentationml/2006/ole">
            <mc:AlternateContent xmlns:mc="http://schemas.openxmlformats.org/markup-compatibility/2006">
              <mc:Choice xmlns:v="urn:schemas-microsoft-com:vml" Requires="v">
                <p:oleObj name="Worksheet" r:id="rId3" imgW="6032500" imgH="2082800" progId="Excel.Sheet.8">
                  <p:embed/>
                </p:oleObj>
              </mc:Choice>
              <mc:Fallback>
                <p:oleObj name="Worksheet" r:id="rId3" imgW="6032500" imgH="2082800" progId="Excel.Sheet.8">
                  <p:embed/>
                  <p:pic>
                    <p:nvPicPr>
                      <p:cNvPr id="29700" name="Object 5"/>
                      <p:cNvPicPr>
                        <a:picLocks noChangeAspect="1" noChangeArrowheads="1"/>
                      </p:cNvPicPr>
                      <p:nvPr/>
                    </p:nvPicPr>
                    <p:blipFill>
                      <a:blip r:embed="rId4"/>
                      <a:srcRect/>
                      <a:stretch>
                        <a:fillRect/>
                      </a:stretch>
                    </p:blipFill>
                    <p:spPr bwMode="auto">
                      <a:xfrm>
                        <a:off x="969963" y="1050925"/>
                        <a:ext cx="7308850" cy="380047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407085" y="524949"/>
            <a:ext cx="8610600" cy="175432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50000"/>
              </a:spcBef>
              <a:buFont typeface="Arial" panose="020B0604020202020204" pitchFamily="34" charset="0"/>
              <a:buChar char="•"/>
              <a:defRPr/>
            </a:pPr>
            <a:r>
              <a:rPr lang="en-US" dirty="0">
                <a:latin typeface="Calibri"/>
                <a:cs typeface="Calibri"/>
              </a:rPr>
              <a:t>If you graph NPV as a function of the discount rate, the IRR is where the graph crosses the x-axis intercept--where the NPV = 0</a:t>
            </a:r>
          </a:p>
          <a:p>
            <a:pPr marL="342900" indent="-342900">
              <a:spcBef>
                <a:spcPct val="50000"/>
              </a:spcBef>
              <a:buFont typeface="Arial" panose="020B0604020202020204" pitchFamily="34" charset="0"/>
              <a:buChar char="•"/>
              <a:defRPr/>
            </a:pPr>
            <a:r>
              <a:rPr lang="en-US" dirty="0">
                <a:latin typeface="Calibri"/>
                <a:cs typeface="Calibri"/>
              </a:rPr>
              <a:t>CFs: -200 + 50/(1+r) + 100/(1+r)</a:t>
            </a:r>
            <a:r>
              <a:rPr lang="en-US" baseline="30000" dirty="0">
                <a:latin typeface="Calibri"/>
                <a:cs typeface="Calibri"/>
              </a:rPr>
              <a:t>2</a:t>
            </a:r>
            <a:r>
              <a:rPr lang="en-US" dirty="0">
                <a:latin typeface="Calibri"/>
                <a:cs typeface="Calibri"/>
              </a:rPr>
              <a:t> + 150/(1+r)</a:t>
            </a:r>
            <a:r>
              <a:rPr lang="en-US" baseline="30000" dirty="0">
                <a:latin typeface="Calibri"/>
                <a:cs typeface="Calibri"/>
              </a:rPr>
              <a:t>3</a:t>
            </a:r>
            <a:br>
              <a:rPr lang="en-US" dirty="0">
                <a:latin typeface="Calibri"/>
                <a:cs typeface="Calibri"/>
              </a:rPr>
            </a:br>
            <a:endParaRPr lang="en-US" dirty="0">
              <a:latin typeface="Calibri"/>
              <a:cs typeface="Calibri"/>
            </a:endParaRP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a:latin typeface="Calibri"/>
              </a:rPr>
              <a:t>MIRR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FV(Cash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8158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342900" indent="-342900">
              <a:spcBef>
                <a:spcPct val="50000"/>
              </a:spcBef>
              <a:buFont typeface="Arial" panose="020B0604020202020204" pitchFamily="34" charset="0"/>
              <a:buChar char="•"/>
              <a:defRPr/>
            </a:pPr>
            <a:r>
              <a:rPr lang="en-US" sz="1600" dirty="0">
                <a:latin typeface="Calibri"/>
                <a:cs typeface="Calibri"/>
              </a:rPr>
              <a:t>Initial investment of $100 increases to $150 at the end of Y</a:t>
            </a:r>
            <a:r>
              <a:rPr lang="en-US" sz="1600" baseline="-25000" dirty="0">
                <a:latin typeface="Calibri"/>
                <a:cs typeface="Calibri"/>
              </a:rPr>
              <a:t>1</a:t>
            </a:r>
            <a:r>
              <a:rPr lang="en-US" sz="1600" dirty="0">
                <a:latin typeface="Calibri"/>
                <a:cs typeface="Calibri"/>
              </a:rPr>
              <a:t>.  The discount rate = 12%</a:t>
            </a:r>
          </a:p>
          <a:p>
            <a:pPr marL="342900" indent="-342900">
              <a:spcBef>
                <a:spcPct val="50000"/>
              </a:spcBef>
              <a:buFont typeface="Arial" panose="020B0604020202020204" pitchFamily="34" charset="0"/>
              <a:buChar char="•"/>
              <a:defRPr/>
            </a:pPr>
            <a:r>
              <a:rPr lang="en-US" sz="1600" b="1" dirty="0">
                <a:latin typeface="Calibri"/>
                <a:cs typeface="Calibri"/>
              </a:rPr>
              <a:t>Scenario 1</a:t>
            </a:r>
            <a:r>
              <a:rPr lang="en-US" sz="1600" dirty="0">
                <a:latin typeface="Calibri"/>
                <a:cs typeface="Calibri"/>
              </a:rPr>
              <a:t>: investment is sold.  </a:t>
            </a:r>
          </a:p>
          <a:p>
            <a:pPr marL="342900" indent="-342900">
              <a:spcBef>
                <a:spcPct val="50000"/>
              </a:spcBef>
              <a:buFont typeface="Arial" panose="020B0604020202020204" pitchFamily="34" charset="0"/>
              <a:buChar char="•"/>
              <a:defRPr/>
            </a:pPr>
            <a:r>
              <a:rPr lang="en-US" sz="1600" b="1" dirty="0">
                <a:latin typeface="Calibri"/>
                <a:cs typeface="Calibri"/>
              </a:rPr>
              <a:t>Scenario 2</a:t>
            </a:r>
            <a:r>
              <a:rPr lang="en-US" sz="1600" dirty="0">
                <a:latin typeface="Calibri"/>
                <a:cs typeface="Calibri"/>
              </a:rPr>
              <a:t>: investment maintained but increases in value by 20%</a:t>
            </a:r>
          </a:p>
          <a:p>
            <a:pPr marL="342900" indent="-342900">
              <a:spcBef>
                <a:spcPct val="50000"/>
              </a:spcBef>
              <a:buFont typeface="Arial" panose="020B0604020202020204" pitchFamily="34" charset="0"/>
              <a:buChar char="•"/>
              <a:defRPr/>
            </a:pPr>
            <a:r>
              <a:rPr lang="en-US" sz="1600" b="1" dirty="0">
                <a:latin typeface="Calibri"/>
                <a:cs typeface="Calibri"/>
              </a:rPr>
              <a:t>Scenario 3</a:t>
            </a:r>
            <a:r>
              <a:rPr lang="en-US" sz="1600" dirty="0">
                <a:latin typeface="Calibri"/>
                <a:cs typeface="Calibri"/>
              </a:rPr>
              <a:t>, initial capital of $100 is taken out and $50 is left, which accrues at </a:t>
            </a:r>
            <a:r>
              <a:rPr lang="en-US" sz="1600">
                <a:latin typeface="Calibri"/>
                <a:cs typeface="Calibri"/>
              </a:rPr>
              <a:t>10%.  </a:t>
            </a:r>
            <a:endParaRPr lang="en-US" sz="1600" dirty="0">
              <a:latin typeface="Calibri"/>
              <a:cs typeface="Calibri"/>
            </a:endParaRPr>
          </a:p>
          <a:p>
            <a:pPr marL="342900" indent="-342900">
              <a:spcBef>
                <a:spcPct val="50000"/>
              </a:spcBef>
              <a:buFont typeface="Arial" panose="020B0604020202020204" pitchFamily="34" charset="0"/>
              <a:buChar char="•"/>
              <a:defRPr/>
            </a:pPr>
            <a:r>
              <a:rPr lang="en-US" sz="16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751215"/>
            <a:ext cx="8458200" cy="3276600"/>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924283"/>
            <a:ext cx="304800" cy="1409678"/>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99228" y="4038600"/>
            <a:ext cx="304800" cy="1295367"/>
          </a:xfrm>
          <a:prstGeom prst="rightBrace">
            <a:avLst>
              <a:gd name="adj1" fmla="val 7321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953000"/>
            <a:ext cx="1134772" cy="0"/>
          </a:xfrm>
          <a:prstGeom prst="line">
            <a:avLst/>
          </a:prstGeom>
          <a:ln w="34925">
            <a:headEnd type="stealth"/>
            <a:tailEnd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451211576"/>
              </p:ext>
            </p:extLst>
          </p:nvPr>
        </p:nvGraphicFramePr>
        <p:xfrm>
          <a:off x="1160463" y="1357313"/>
          <a:ext cx="7113587" cy="3916362"/>
        </p:xfrm>
        <a:graphic>
          <a:graphicData uri="http://schemas.openxmlformats.org/presentationml/2006/ole">
            <mc:AlternateContent xmlns:mc="http://schemas.openxmlformats.org/markup-compatibility/2006">
              <mc:Choice xmlns:v="urn:schemas-microsoft-com:vml" Requires="v">
                <p:oleObj name="Worksheet" r:id="rId3" imgW="6032500" imgH="2781300" progId="Excel.Sheet.8">
                  <p:embed/>
                </p:oleObj>
              </mc:Choice>
              <mc:Fallback>
                <p:oleObj name="Worksheet" r:id="rId3" imgW="6032500" imgH="2781300" progId="Excel.Sheet.8">
                  <p:embed/>
                  <p:pic>
                    <p:nvPicPr>
                      <p:cNvPr id="43012" name="Object 3"/>
                      <p:cNvPicPr>
                        <a:picLocks noChangeAspect="1" noChangeArrowheads="1"/>
                      </p:cNvPicPr>
                      <p:nvPr/>
                    </p:nvPicPr>
                    <p:blipFill>
                      <a:blip r:embed="rId4"/>
                      <a:srcRect/>
                      <a:stretch>
                        <a:fillRect/>
                      </a:stretch>
                    </p:blipFill>
                    <p:spPr bwMode="auto">
                      <a:xfrm>
                        <a:off x="1160463" y="1357313"/>
                        <a:ext cx="7113587" cy="39163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5E767-30B3-1B84-1D9F-CB0AF0D86C24}"/>
              </a:ext>
            </a:extLst>
          </p:cNvPr>
          <p:cNvSpPr>
            <a:spLocks noGrp="1"/>
          </p:cNvSpPr>
          <p:nvPr>
            <p:ph idx="1"/>
          </p:nvPr>
        </p:nvSpPr>
        <p:spPr/>
        <p:txBody>
          <a:bodyPr/>
          <a:lstStyle/>
          <a:p>
            <a:pPr marL="342900" indent="-342900" eaLnBrk="1" hangingPunct="1"/>
            <a:r>
              <a:rPr lang="en-US" altLang="en-US" sz="2800" dirty="0"/>
              <a:t>How long does it take the project to “pay back” its initial investment?</a:t>
            </a:r>
          </a:p>
          <a:p>
            <a:pPr marL="342900" indent="-342900" eaLnBrk="1" hangingPunct="1"/>
            <a:r>
              <a:rPr lang="en-US" altLang="en-US" sz="2800" dirty="0"/>
              <a:t>Payback Period = number of years to recover initial costs</a:t>
            </a:r>
          </a:p>
          <a:p>
            <a:pPr marL="342900" indent="-342900" eaLnBrk="1" hangingPunct="1"/>
            <a:r>
              <a:rPr lang="en-US" altLang="en-US" sz="2800" dirty="0"/>
              <a:t>Minimum Acceptance Criteria: </a:t>
            </a:r>
          </a:p>
          <a:p>
            <a:pPr marL="742950" lvl="1" indent="-285750" eaLnBrk="1" hangingPunct="1"/>
            <a:r>
              <a:rPr lang="en-US" altLang="en-US" sz="2400" dirty="0"/>
              <a:t>set by management</a:t>
            </a:r>
          </a:p>
          <a:p>
            <a:pPr marL="342900" indent="-342900" eaLnBrk="1" hangingPunct="1"/>
            <a:r>
              <a:rPr lang="en-US" altLang="en-US" sz="2800" dirty="0"/>
              <a:t>Ranking Criteria: </a:t>
            </a:r>
          </a:p>
          <a:p>
            <a:pPr marL="742950" lvl="1" indent="-285750" eaLnBrk="1" hangingPunct="1"/>
            <a:r>
              <a:rPr lang="en-US" altLang="en-US" sz="2400" dirty="0"/>
              <a:t>set by management</a:t>
            </a:r>
          </a:p>
          <a:p>
            <a:pPr marL="342900" indent="-342900"/>
            <a:r>
              <a:rPr lang="en-US" altLang="en-US" sz="2800" dirty="0"/>
              <a:t>Disadvantages??</a:t>
            </a:r>
          </a:p>
          <a:p>
            <a:pPr marL="571500" indent="-285750"/>
            <a:endParaRPr lang="en-US" sz="2550" dirty="0"/>
          </a:p>
        </p:txBody>
      </p:sp>
      <p:sp>
        <p:nvSpPr>
          <p:cNvPr id="3" name="Title 2">
            <a:extLst>
              <a:ext uri="{FF2B5EF4-FFF2-40B4-BE49-F238E27FC236}">
                <a16:creationId xmlns:a16="http://schemas.microsoft.com/office/drawing/2014/main" id="{C3BCA651-53A7-D50F-AE73-7E7D31AAB810}"/>
              </a:ext>
            </a:extLst>
          </p:cNvPr>
          <p:cNvSpPr>
            <a:spLocks noGrp="1"/>
          </p:cNvSpPr>
          <p:nvPr>
            <p:ph type="title"/>
          </p:nvPr>
        </p:nvSpPr>
        <p:spPr/>
        <p:txBody>
          <a:bodyPr/>
          <a:lstStyle/>
          <a:p>
            <a:r>
              <a:rPr lang="en-US" dirty="0"/>
              <a:t>Payback Rule</a:t>
            </a:r>
          </a:p>
        </p:txBody>
      </p:sp>
      <p:sp>
        <p:nvSpPr>
          <p:cNvPr id="4" name="Slide Number Placeholder 3">
            <a:extLst>
              <a:ext uri="{FF2B5EF4-FFF2-40B4-BE49-F238E27FC236}">
                <a16:creationId xmlns:a16="http://schemas.microsoft.com/office/drawing/2014/main" id="{970429AF-6BE5-BDD5-C22C-2E8E94C440C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09CDA688-4ABF-81E3-6395-3F1A05DF6052}"/>
              </a:ext>
            </a:extLst>
          </p:cNvPr>
          <p:cNvSpPr>
            <a:spLocks noGrp="1"/>
          </p:cNvSpPr>
          <p:nvPr>
            <p:ph type="ftr" sz="quarter" idx="11"/>
          </p:nvPr>
        </p:nvSpPr>
        <p:spPr/>
        <p:txBody>
          <a:bodyPr/>
          <a:lstStyle/>
          <a:p>
            <a:pPr>
              <a:defRPr/>
            </a:pPr>
            <a:r>
              <a:rPr lang="en-US"/>
              <a:t>Internal Rate of Return</a:t>
            </a:r>
            <a:endParaRPr lang="en-US" dirty="0"/>
          </a:p>
        </p:txBody>
      </p:sp>
    </p:spTree>
    <p:extLst>
      <p:ext uri="{BB962C8B-B14F-4D97-AF65-F5344CB8AC3E}">
        <p14:creationId xmlns:p14="http://schemas.microsoft.com/office/powerpoint/2010/main" val="31936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form&#10;&#10;Description automatically generated">
            <a:extLst>
              <a:ext uri="{FF2B5EF4-FFF2-40B4-BE49-F238E27FC236}">
                <a16:creationId xmlns:a16="http://schemas.microsoft.com/office/drawing/2014/main" id="{3CE51E61-34E5-7D6F-A1FB-15D2C98C40D0}"/>
              </a:ext>
            </a:extLst>
          </p:cNvPr>
          <p:cNvPicPr>
            <a:picLocks noGrp="1" noChangeAspect="1"/>
          </p:cNvPicPr>
          <p:nvPr>
            <p:ph idx="1"/>
          </p:nvPr>
        </p:nvPicPr>
        <p:blipFill>
          <a:blip r:embed="rId2"/>
          <a:stretch>
            <a:fillRect/>
          </a:stretch>
        </p:blipFill>
        <p:spPr>
          <a:xfrm>
            <a:off x="384175" y="990600"/>
            <a:ext cx="8458200" cy="4495800"/>
          </a:xfrm>
        </p:spPr>
      </p:pic>
      <p:sp>
        <p:nvSpPr>
          <p:cNvPr id="3" name="Title 2">
            <a:extLst>
              <a:ext uri="{FF2B5EF4-FFF2-40B4-BE49-F238E27FC236}">
                <a16:creationId xmlns:a16="http://schemas.microsoft.com/office/drawing/2014/main" id="{1172EF2D-44D5-E6A9-EF71-F31FB7B6CDD1}"/>
              </a:ext>
            </a:extLst>
          </p:cNvPr>
          <p:cNvSpPr>
            <a:spLocks noGrp="1"/>
          </p:cNvSpPr>
          <p:nvPr>
            <p:ph type="title"/>
          </p:nvPr>
        </p:nvSpPr>
        <p:spPr/>
        <p:txBody>
          <a:bodyPr/>
          <a:lstStyle/>
          <a:p>
            <a:r>
              <a:rPr lang="en-US" dirty="0"/>
              <a:t>Disclosure Example</a:t>
            </a:r>
          </a:p>
        </p:txBody>
      </p:sp>
      <p:sp>
        <p:nvSpPr>
          <p:cNvPr id="4" name="Slide Number Placeholder 3">
            <a:extLst>
              <a:ext uri="{FF2B5EF4-FFF2-40B4-BE49-F238E27FC236}">
                <a16:creationId xmlns:a16="http://schemas.microsoft.com/office/drawing/2014/main" id="{45F967FF-67F2-4D86-9BA1-25984F1FB7C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7F48A4-2FEF-02E7-B270-6005A99F3537}"/>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B27B9978-794B-B9FC-B6C6-432CF6A05432}"/>
              </a:ext>
            </a:extLst>
          </p:cNvPr>
          <p:cNvSpPr txBox="1"/>
          <p:nvPr/>
        </p:nvSpPr>
        <p:spPr>
          <a:xfrm>
            <a:off x="6030803" y="6069939"/>
            <a:ext cx="2515432" cy="253916"/>
          </a:xfrm>
          <a:prstGeom prst="rect">
            <a:avLst/>
          </a:prstGeom>
          <a:noFill/>
        </p:spPr>
        <p:txBody>
          <a:bodyPr wrap="none" rtlCol="0">
            <a:spAutoFit/>
          </a:bodyPr>
          <a:lstStyle/>
          <a:p>
            <a:r>
              <a:rPr lang="en-US" sz="1050" dirty="0"/>
              <a:t>F-1 Brazil Potash Corp (Aug. 20, 2024)</a:t>
            </a:r>
          </a:p>
        </p:txBody>
      </p:sp>
    </p:spTree>
    <p:extLst>
      <p:ext uri="{BB962C8B-B14F-4D97-AF65-F5344CB8AC3E}">
        <p14:creationId xmlns:p14="http://schemas.microsoft.com/office/powerpoint/2010/main" val="3591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b="1" dirty="0">
                <a:solidFill>
                  <a:schemeClr val="accent1">
                    <a:lumMod val="75000"/>
                  </a:schemeClr>
                </a:solidFill>
                <a:cs typeface="+mn-cs"/>
              </a:rPr>
              <a:t>Reinvestment assumption</a:t>
            </a:r>
            <a:r>
              <a:rPr lang="en-US" sz="2400" dirty="0">
                <a:solidFill>
                  <a:srgbClr val="010004"/>
                </a:solidFill>
                <a:cs typeface="+mn-cs"/>
              </a:rPr>
              <a:t>: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a:t>
            </a:r>
            <a:r>
              <a:rPr lang="en-US" sz="1750" b="1" dirty="0">
                <a:solidFill>
                  <a:schemeClr val="accent1">
                    <a:lumMod val="75000"/>
                  </a:schemeClr>
                </a:solidFill>
              </a:rPr>
              <a:t>IRR is a measurement of the average annual return earned on an investment since the investment’s inception</a:t>
            </a:r>
            <a:r>
              <a:rPr lang="en-US" sz="1750" dirty="0"/>
              <a:t>.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9633</TotalTime>
  <Words>1432</Words>
  <Application>Microsoft Macintosh PowerPoint</Application>
  <PresentationFormat>On-screen Show (4:3)</PresentationFormat>
  <Paragraphs>210</Paragraphs>
  <Slides>25</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7"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lpstr>Payback Rule</vt:lpstr>
      <vt:lpstr>Disclosure Example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210</cp:revision>
  <cp:lastPrinted>2024-09-01T16:02:53Z</cp:lastPrinted>
  <dcterms:created xsi:type="dcterms:W3CDTF">2006-01-20T19:34:26Z</dcterms:created>
  <dcterms:modified xsi:type="dcterms:W3CDTF">2025-09-11T16:16:51Z</dcterms:modified>
</cp:coreProperties>
</file>