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27"/>
  </p:notesMasterIdLst>
  <p:handoutMasterIdLst>
    <p:handoutMasterId r:id="rId28"/>
  </p:handoutMasterIdLst>
  <p:sldIdLst>
    <p:sldId id="373" r:id="rId2"/>
    <p:sldId id="309" r:id="rId3"/>
    <p:sldId id="323" r:id="rId4"/>
    <p:sldId id="328" r:id="rId5"/>
    <p:sldId id="317" r:id="rId6"/>
    <p:sldId id="325" r:id="rId7"/>
    <p:sldId id="324" r:id="rId8"/>
    <p:sldId id="322" r:id="rId9"/>
    <p:sldId id="326" r:id="rId10"/>
    <p:sldId id="327" r:id="rId11"/>
    <p:sldId id="371" r:id="rId12"/>
    <p:sldId id="311" r:id="rId13"/>
    <p:sldId id="313" r:id="rId14"/>
    <p:sldId id="314" r:id="rId15"/>
    <p:sldId id="312" r:id="rId16"/>
    <p:sldId id="316" r:id="rId17"/>
    <p:sldId id="370" r:id="rId18"/>
    <p:sldId id="329" r:id="rId19"/>
    <p:sldId id="330" r:id="rId20"/>
    <p:sldId id="331" r:id="rId21"/>
    <p:sldId id="332" r:id="rId22"/>
    <p:sldId id="375" r:id="rId23"/>
    <p:sldId id="376" r:id="rId24"/>
    <p:sldId id="372" r:id="rId25"/>
    <p:sldId id="374" r:id="rId26"/>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38"/>
    <p:restoredTop sz="94704"/>
  </p:normalViewPr>
  <p:slideViewPr>
    <p:cSldViewPr>
      <p:cViewPr varScale="1">
        <p:scale>
          <a:sx n="171" d="100"/>
          <a:sy n="171" d="100"/>
        </p:scale>
        <p:origin x="376" y="184"/>
      </p:cViewPr>
      <p:guideLst>
        <p:guide orient="horz" pos="2160"/>
        <p:guide pos="2880"/>
      </p:guideLst>
    </p:cSldViewPr>
  </p:slideViewPr>
  <p:outlineViewPr>
    <p:cViewPr>
      <p:scale>
        <a:sx n="33" d="100"/>
        <a:sy n="33" d="100"/>
      </p:scale>
      <p:origin x="0" y="2286"/>
    </p:cViewPr>
  </p:outlineViewPr>
  <p:notesTextViewPr>
    <p:cViewPr>
      <p:scale>
        <a:sx n="100" d="100"/>
        <a:sy n="100" d="100"/>
      </p:scale>
      <p:origin x="0" y="0"/>
    </p:cViewPr>
  </p:notesTextViewPr>
  <p:sorterViewPr>
    <p:cViewPr>
      <p:scale>
        <a:sx n="154" d="100"/>
        <a:sy n="154" d="100"/>
      </p:scale>
      <p:origin x="0" y="11232"/>
    </p:cViewPr>
  </p:sorterViewPr>
  <p:notesViewPr>
    <p:cSldViewPr>
      <p:cViewPr varScale="1">
        <p:scale>
          <a:sx n="83" d="100"/>
          <a:sy n="83" d="100"/>
        </p:scale>
        <p:origin x="-2214" y="-7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7D91C447-4CD1-2847-B8D8-504272792EBB}"/>
    <pc:docChg chg="modSld">
      <pc:chgData name="Jeffrey M. Colon" userId="615143b1-cdee-493d-9a9d-1565ce8666d9" providerId="ADAL" clId="{7D91C447-4CD1-2847-B8D8-504272792EBB}" dt="2024-10-27T16:05:45.039" v="29" actId="20577"/>
      <pc:docMkLst>
        <pc:docMk/>
      </pc:docMkLst>
      <pc:sldChg chg="modSp mod">
        <pc:chgData name="Jeffrey M. Colon" userId="615143b1-cdee-493d-9a9d-1565ce8666d9" providerId="ADAL" clId="{7D91C447-4CD1-2847-B8D8-504272792EBB}" dt="2024-10-27T16:04:33.838" v="25" actId="20577"/>
        <pc:sldMkLst>
          <pc:docMk/>
          <pc:sldMk cId="227068687" sldId="323"/>
        </pc:sldMkLst>
        <pc:spChg chg="mod">
          <ac:chgData name="Jeffrey M. Colon" userId="615143b1-cdee-493d-9a9d-1565ce8666d9" providerId="ADAL" clId="{7D91C447-4CD1-2847-B8D8-504272792EBB}" dt="2024-10-27T16:04:33.838" v="25" actId="20577"/>
          <ac:spMkLst>
            <pc:docMk/>
            <pc:sldMk cId="227068687" sldId="323"/>
            <ac:spMk id="2" creationId="{00000000-0000-0000-0000-000000000000}"/>
          </ac:spMkLst>
        </pc:spChg>
      </pc:sldChg>
      <pc:sldChg chg="modSp mod">
        <pc:chgData name="Jeffrey M. Colon" userId="615143b1-cdee-493d-9a9d-1565ce8666d9" providerId="ADAL" clId="{7D91C447-4CD1-2847-B8D8-504272792EBB}" dt="2024-10-27T16:05:45.039" v="29" actId="20577"/>
        <pc:sldMkLst>
          <pc:docMk/>
          <pc:sldMk cId="897612146" sldId="326"/>
        </pc:sldMkLst>
        <pc:spChg chg="mod">
          <ac:chgData name="Jeffrey M. Colon" userId="615143b1-cdee-493d-9a9d-1565ce8666d9" providerId="ADAL" clId="{7D91C447-4CD1-2847-B8D8-504272792EBB}" dt="2024-10-27T16:05:45.039" v="29" actId="20577"/>
          <ac:spMkLst>
            <pc:docMk/>
            <pc:sldMk cId="897612146" sldId="326"/>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2"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charset="0"/>
                <a:ea typeface="+mn-ea"/>
                <a:cs typeface="+mn-cs"/>
              </a:defRPr>
            </a:lvl1pPr>
          </a:lstStyle>
          <a:p>
            <a:pPr>
              <a:defRPr/>
            </a:pPr>
            <a:endParaRPr lang="en-US" dirty="0">
              <a:latin typeface="Calibri" pitchFamily="34" charset="0"/>
            </a:endParaRPr>
          </a:p>
        </p:txBody>
      </p:sp>
      <p:sp>
        <p:nvSpPr>
          <p:cNvPr id="99331" name="Rectangle 3"/>
          <p:cNvSpPr>
            <a:spLocks noGrp="1" noChangeArrowheads="1"/>
          </p:cNvSpPr>
          <p:nvPr>
            <p:ph type="dt" sz="quarter" idx="1"/>
          </p:nvPr>
        </p:nvSpPr>
        <p:spPr bwMode="auto">
          <a:xfrm>
            <a:off x="3971183"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charset="0"/>
                <a:ea typeface="+mn-ea"/>
                <a:cs typeface="+mn-cs"/>
              </a:defRPr>
            </a:lvl1pPr>
          </a:lstStyle>
          <a:p>
            <a:pPr>
              <a:defRPr/>
            </a:pPr>
            <a:endParaRPr lang="en-US" dirty="0">
              <a:latin typeface="Calibri" pitchFamily="34" charset="0"/>
            </a:endParaRPr>
          </a:p>
        </p:txBody>
      </p:sp>
      <p:sp>
        <p:nvSpPr>
          <p:cNvPr id="99332" name="Rectangle 4"/>
          <p:cNvSpPr>
            <a:spLocks noGrp="1" noChangeArrowheads="1"/>
          </p:cNvSpPr>
          <p:nvPr>
            <p:ph type="ftr" sz="quarter" idx="2"/>
          </p:nvPr>
        </p:nvSpPr>
        <p:spPr bwMode="auto">
          <a:xfrm>
            <a:off x="2"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charset="0"/>
                <a:ea typeface="+mn-ea"/>
                <a:cs typeface="+mn-cs"/>
              </a:defRPr>
            </a:lvl1pPr>
          </a:lstStyle>
          <a:p>
            <a:pPr>
              <a:defRPr/>
            </a:pPr>
            <a:endParaRPr lang="en-US" dirty="0">
              <a:latin typeface="Calibri" pitchFamily="34" charset="0"/>
            </a:endParaRPr>
          </a:p>
        </p:txBody>
      </p:sp>
      <p:sp>
        <p:nvSpPr>
          <p:cNvPr id="99333" name="Rectangle 5"/>
          <p:cNvSpPr>
            <a:spLocks noGrp="1" noChangeArrowheads="1"/>
          </p:cNvSpPr>
          <p:nvPr>
            <p:ph type="sldNum" sz="quarter" idx="3"/>
          </p:nvPr>
        </p:nvSpPr>
        <p:spPr bwMode="auto">
          <a:xfrm>
            <a:off x="3971183"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ea typeface="ＭＳ Ｐゴシック" charset="-128"/>
              </a:defRPr>
            </a:lvl1pPr>
          </a:lstStyle>
          <a:p>
            <a:pPr>
              <a:defRPr/>
            </a:pPr>
            <a:fld id="{D93F0BA4-0227-4A56-A031-B23A180DC51A}" type="slidenum">
              <a:rPr lang="en-US">
                <a:latin typeface="Calibri" pitchFamily="34" charset="0"/>
              </a:rPr>
              <a:pPr>
                <a:defRPr/>
              </a:pPr>
              <a:t>‹#›</a:t>
            </a:fld>
            <a:endParaRPr lang="en-US" dirty="0">
              <a:latin typeface="Calibri" pitchFamily="34" charset="0"/>
            </a:endParaRPr>
          </a:p>
        </p:txBody>
      </p:sp>
    </p:spTree>
    <p:extLst>
      <p:ext uri="{BB962C8B-B14F-4D97-AF65-F5344CB8AC3E}">
        <p14:creationId xmlns:p14="http://schemas.microsoft.com/office/powerpoint/2010/main" val="4367486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2"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71183"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pitchFamily="34" charset="0"/>
                <a:ea typeface="+mn-ea"/>
                <a:cs typeface="+mn-cs"/>
              </a:defRPr>
            </a:lvl1pPr>
          </a:lstStyle>
          <a:p>
            <a:pPr>
              <a:defRPr/>
            </a:pPr>
            <a:endParaRPr lang="en-US" dirty="0"/>
          </a:p>
        </p:txBody>
      </p:sp>
      <p:sp>
        <p:nvSpPr>
          <p:cNvPr id="23556"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359" y="4387453"/>
            <a:ext cx="5607685" cy="4155287"/>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2"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1183"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pitchFamily="34" charset="0"/>
                <a:ea typeface="ＭＳ Ｐゴシック" charset="-128"/>
              </a:defRPr>
            </a:lvl1pPr>
          </a:lstStyle>
          <a:p>
            <a:pPr>
              <a:defRPr/>
            </a:pPr>
            <a:fld id="{68437AE7-F356-4DF9-B81E-85DDEC9B81F9}" type="slidenum">
              <a:rPr lang="en-US" smtClean="0"/>
              <a:pPr>
                <a:defRPr/>
              </a:pPr>
              <a:t>‹#›</a:t>
            </a:fld>
            <a:endParaRPr lang="en-US" dirty="0"/>
          </a:p>
        </p:txBody>
      </p:sp>
    </p:spTree>
    <p:extLst>
      <p:ext uri="{BB962C8B-B14F-4D97-AF65-F5344CB8AC3E}">
        <p14:creationId xmlns:p14="http://schemas.microsoft.com/office/powerpoint/2010/main" val="25332287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437AE7-F356-4DF9-B81E-85DDEC9B81F9}" type="slidenum">
              <a:rPr lang="en-US" smtClean="0"/>
              <a:pPr>
                <a:defRPr/>
              </a:pPr>
              <a:t>16</a:t>
            </a:fld>
            <a:endParaRPr lang="en-US" dirty="0"/>
          </a:p>
        </p:txBody>
      </p:sp>
    </p:spTree>
    <p:extLst>
      <p:ext uri="{BB962C8B-B14F-4D97-AF65-F5344CB8AC3E}">
        <p14:creationId xmlns:p14="http://schemas.microsoft.com/office/powerpoint/2010/main" val="1327182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Valuation Delaware</a:t>
            </a:r>
            <a:endParaRPr lang="en-US" dirty="0"/>
          </a:p>
        </p:txBody>
      </p:sp>
    </p:spTree>
    <p:extLst>
      <p:ext uri="{BB962C8B-B14F-4D97-AF65-F5344CB8AC3E}">
        <p14:creationId xmlns:p14="http://schemas.microsoft.com/office/powerpoint/2010/main" val="6887390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83430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2172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35949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Valuation Delaware</a:t>
            </a:r>
            <a:endParaRPr lang="en-US" dirty="0"/>
          </a:p>
        </p:txBody>
      </p:sp>
    </p:spTree>
    <p:extLst>
      <p:ext uri="{BB962C8B-B14F-4D97-AF65-F5344CB8AC3E}">
        <p14:creationId xmlns:p14="http://schemas.microsoft.com/office/powerpoint/2010/main" val="193792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40111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116191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236945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43578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401324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7529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Valuation Delaware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096533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95777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537131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8498231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841447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792431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461463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206029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70084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1916524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14622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Valuation Delaware</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32429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2036575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8767646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787080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259766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259188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47720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7224663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3660752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3740605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5741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9363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9582062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9443882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2133797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633467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476395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995126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251862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4018858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9722200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88888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387758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7342410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3606855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3907223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6954985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4262397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Valuation Delaware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979273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Valuation Delaware</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3165738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Valuation Delaware</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6648582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Valuation Delaware</a:t>
            </a:r>
            <a:endParaRPr lang="en-US" dirty="0"/>
          </a:p>
        </p:txBody>
      </p:sp>
      <p:sp>
        <p:nvSpPr>
          <p:cNvPr id="6" name="Slide Number Placeholder 5"/>
          <p:cNvSpPr>
            <a:spLocks noGrp="1"/>
          </p:cNvSpPr>
          <p:nvPr>
            <p:ph type="sldNum" sz="quarter" idx="11"/>
          </p:nvPr>
        </p:nvSpPr>
        <p:spPr/>
        <p:txBody>
          <a:bodyPr/>
          <a:lstStyle>
            <a:lvl1pPr>
              <a:defRPr smtClean="0">
                <a:latin typeface="Calibri" pitchFamily="34" charset="0"/>
              </a:defRPr>
            </a:lvl1pPr>
          </a:lstStyle>
          <a:p>
            <a:pPr>
              <a:defRPr/>
            </a:pPr>
            <a:fld id="{F27B48BD-7B74-448B-9C41-98D8C47BAE25}" type="slidenum">
              <a:rPr lang="en-US" smtClean="0"/>
              <a:pPr>
                <a:defRPr/>
              </a:pPr>
              <a:t>‹#›</a:t>
            </a:fld>
            <a:endParaRPr lang="en-US" dirty="0"/>
          </a:p>
        </p:txBody>
      </p:sp>
    </p:spTree>
    <p:extLst>
      <p:ext uri="{BB962C8B-B14F-4D97-AF65-F5344CB8AC3E}">
        <p14:creationId xmlns:p14="http://schemas.microsoft.com/office/powerpoint/2010/main" val="149822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67460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Valuation Delaware</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09977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536934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3761842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600" smtClean="0">
                <a:solidFill>
                  <a:srgbClr val="898989"/>
                </a:solidFill>
                <a:latin typeface="+mn-lt"/>
                <a:ea typeface="+mn-ea"/>
              </a:defRPr>
            </a:lvl1pPr>
          </a:lstStyle>
          <a:p>
            <a:pPr>
              <a:defRPr/>
            </a:pPr>
            <a:r>
              <a:rPr lang="en-US"/>
              <a:t>Valuation Delaware</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CF_Ch15_ValCases_22</a:t>
            </a:r>
          </a:p>
        </p:txBody>
      </p:sp>
    </p:spTree>
    <p:extLst>
      <p:ext uri="{BB962C8B-B14F-4D97-AF65-F5344CB8AC3E}">
        <p14:creationId xmlns:p14="http://schemas.microsoft.com/office/powerpoint/2010/main" val="39783932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 id="2147483861" r:id="rId23"/>
    <p:sldLayoutId id="2147483862" r:id="rId24"/>
    <p:sldLayoutId id="2147483863" r:id="rId25"/>
    <p:sldLayoutId id="2147483864" r:id="rId26"/>
    <p:sldLayoutId id="2147483865" r:id="rId27"/>
    <p:sldLayoutId id="2147483866" r:id="rId28"/>
    <p:sldLayoutId id="2147483867" r:id="rId29"/>
    <p:sldLayoutId id="2147483868" r:id="rId30"/>
    <p:sldLayoutId id="2147483869" r:id="rId31"/>
    <p:sldLayoutId id="2147483870" r:id="rId32"/>
    <p:sldLayoutId id="2147483871" r:id="rId33"/>
    <p:sldLayoutId id="2147483872" r:id="rId34"/>
    <p:sldLayoutId id="2147483873" r:id="rId35"/>
    <p:sldLayoutId id="2147483874" r:id="rId36"/>
    <p:sldLayoutId id="2147483875" r:id="rId37"/>
    <p:sldLayoutId id="2147483876" r:id="rId38"/>
    <p:sldLayoutId id="2147483877" r:id="rId39"/>
    <p:sldLayoutId id="2147483878" r:id="rId40"/>
    <p:sldLayoutId id="2147483879" r:id="rId41"/>
    <p:sldLayoutId id="2147483880" r:id="rId42"/>
    <p:sldLayoutId id="2147483881" r:id="rId43"/>
    <p:sldLayoutId id="2147483882" r:id="rId44"/>
    <p:sldLayoutId id="2147483883" r:id="rId45"/>
    <p:sldLayoutId id="2147483884" r:id="rId46"/>
    <p:sldLayoutId id="2147483885" r:id="rId47"/>
    <p:sldLayoutId id="2147483886" r:id="rId48"/>
    <p:sldLayoutId id="2147483887" r:id="rId49"/>
    <p:sldLayoutId id="2147483888" r:id="rId50"/>
    <p:sldLayoutId id="2147483889" r:id="rId51"/>
    <p:sldLayoutId id="2147483890" r:id="rId52"/>
    <p:sldLayoutId id="2147483891" r:id="rId53"/>
    <p:sldLayoutId id="2147483892" r:id="rId54"/>
    <p:sldLayoutId id="2147483893" r:id="rId55"/>
    <p:sldLayoutId id="2147483894" r:id="rId56"/>
    <p:sldLayoutId id="2147483895" r:id="rId57"/>
    <p:sldLayoutId id="2147483896"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34352A-2C51-991B-D008-2550E91C5CAD}"/>
              </a:ext>
            </a:extLst>
          </p:cNvPr>
          <p:cNvSpPr>
            <a:spLocks noGrp="1"/>
          </p:cNvSpPr>
          <p:nvPr>
            <p:ph idx="1"/>
          </p:nvPr>
        </p:nvSpPr>
        <p:spPr/>
        <p:txBody>
          <a:bodyPr/>
          <a:lstStyle/>
          <a:p>
            <a:r>
              <a:rPr lang="en-US" dirty="0"/>
              <a:t>Merger</a:t>
            </a:r>
          </a:p>
          <a:p>
            <a:endParaRPr lang="en-US" dirty="0"/>
          </a:p>
          <a:p>
            <a:endParaRPr lang="en-US" dirty="0"/>
          </a:p>
          <a:p>
            <a:r>
              <a:rPr lang="en-US" dirty="0"/>
              <a:t>Stock Acquisition</a:t>
            </a:r>
          </a:p>
        </p:txBody>
      </p:sp>
      <p:sp>
        <p:nvSpPr>
          <p:cNvPr id="3" name="Title 2">
            <a:extLst>
              <a:ext uri="{FF2B5EF4-FFF2-40B4-BE49-F238E27FC236}">
                <a16:creationId xmlns:a16="http://schemas.microsoft.com/office/drawing/2014/main" id="{2C0C1D3F-A53D-4943-03AE-5D57ED2AD460}"/>
              </a:ext>
            </a:extLst>
          </p:cNvPr>
          <p:cNvSpPr>
            <a:spLocks noGrp="1"/>
          </p:cNvSpPr>
          <p:nvPr>
            <p:ph type="title"/>
          </p:nvPr>
        </p:nvSpPr>
        <p:spPr/>
        <p:txBody>
          <a:bodyPr/>
          <a:lstStyle/>
          <a:p>
            <a:r>
              <a:rPr lang="en-US" dirty="0"/>
              <a:t>Corporate Acquisition Alternatives: Merger v. Stock Acquisition</a:t>
            </a:r>
          </a:p>
        </p:txBody>
      </p:sp>
      <p:sp>
        <p:nvSpPr>
          <p:cNvPr id="4" name="Slide Number Placeholder 3">
            <a:extLst>
              <a:ext uri="{FF2B5EF4-FFF2-40B4-BE49-F238E27FC236}">
                <a16:creationId xmlns:a16="http://schemas.microsoft.com/office/drawing/2014/main" id="{4DC05FE1-31C9-4BF2-5CA3-6AAF3A1EB288}"/>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D63B4429-A604-D505-66B7-00D3BB73A35C}"/>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1793747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533400"/>
            <a:ext cx="8689848" cy="2559384"/>
          </a:xfrm>
        </p:spPr>
      </p:pic>
      <p:sp>
        <p:nvSpPr>
          <p:cNvPr id="3" name="Title 2"/>
          <p:cNvSpPr>
            <a:spLocks noGrp="1"/>
          </p:cNvSpPr>
          <p:nvPr>
            <p:ph type="title"/>
          </p:nvPr>
        </p:nvSpPr>
        <p:spPr/>
        <p:txBody>
          <a:bodyPr/>
          <a:lstStyle/>
          <a:p>
            <a:r>
              <a:rPr lang="en-US" dirty="0"/>
              <a:t>Delaware Appraisal: 2016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648" y="3352799"/>
            <a:ext cx="8763000" cy="2831271"/>
          </a:xfrm>
          <a:prstGeom prst="rect">
            <a:avLst/>
          </a:prstGeom>
        </p:spPr>
      </p:pic>
      <p:sp>
        <p:nvSpPr>
          <p:cNvPr id="8" name="Rectangle 7"/>
          <p:cNvSpPr/>
          <p:nvPr/>
        </p:nvSpPr>
        <p:spPr>
          <a:xfrm>
            <a:off x="2667000" y="6182475"/>
            <a:ext cx="4238661" cy="261610"/>
          </a:xfrm>
          <a:prstGeom prst="rect">
            <a:avLst/>
          </a:prstGeom>
        </p:spPr>
        <p:txBody>
          <a:bodyPr wrap="none">
            <a:spAutoFit/>
          </a:bodyPr>
          <a:lstStyle/>
          <a:p>
            <a:pPr lvl="1"/>
            <a:r>
              <a:rPr lang="en-US" sz="1100" dirty="0" err="1"/>
              <a:t>Schoenfeld</a:t>
            </a:r>
            <a:r>
              <a:rPr lang="en-US" sz="1100" dirty="0"/>
              <a:t>, </a:t>
            </a:r>
            <a:r>
              <a:rPr lang="en-US" sz="1100" i="1" dirty="0"/>
              <a:t>High Cost of Fewer Appraisal Claims in 2017</a:t>
            </a:r>
          </a:p>
        </p:txBody>
      </p:sp>
    </p:spTree>
    <p:extLst>
      <p:ext uri="{BB962C8B-B14F-4D97-AF65-F5344CB8AC3E}">
        <p14:creationId xmlns:p14="http://schemas.microsoft.com/office/powerpoint/2010/main" val="113932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Allow a </a:t>
            </a:r>
            <a:r>
              <a:rPr lang="en-US" b="1" dirty="0"/>
              <a:t>beneficial owner </a:t>
            </a:r>
            <a:r>
              <a:rPr lang="en-US" dirty="0"/>
              <a:t>of stock to demand appraisal directly instead of relying on the </a:t>
            </a:r>
            <a:r>
              <a:rPr lang="en-US" b="1" dirty="0"/>
              <a:t>record holder</a:t>
            </a:r>
            <a:r>
              <a:rPr lang="en-US" dirty="0"/>
              <a:t>.</a:t>
            </a:r>
          </a:p>
          <a:p>
            <a:endParaRPr lang="en-US" dirty="0"/>
          </a:p>
          <a:p>
            <a:r>
              <a:rPr lang="en-US" dirty="0"/>
              <a:t>No longer require that a copy of the appraisal statute be attached to the notice that appraisal rights are available; company can provide directions to access the statutory text (“without subscription or cost”) at a “publicly available electronic resource”</a:t>
            </a:r>
          </a:p>
          <a:p>
            <a:endParaRPr lang="en-US" dirty="0"/>
          </a:p>
          <a:p>
            <a:r>
              <a:rPr lang="en-US" dirty="0"/>
              <a:t>Make appraisal rights available in connection with any conversion of a corporation to another entity </a:t>
            </a:r>
          </a:p>
        </p:txBody>
      </p:sp>
      <p:sp>
        <p:nvSpPr>
          <p:cNvPr id="3" name="Title 2"/>
          <p:cNvSpPr>
            <a:spLocks noGrp="1"/>
          </p:cNvSpPr>
          <p:nvPr>
            <p:ph type="title"/>
          </p:nvPr>
        </p:nvSpPr>
        <p:spPr/>
        <p:txBody>
          <a:bodyPr/>
          <a:lstStyle/>
          <a:p>
            <a:r>
              <a:rPr lang="en-US" dirty="0"/>
              <a:t>Delaware Appraisal: 2022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348232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a:lnSpc>
                <a:spcPct val="90000"/>
              </a:lnSpc>
            </a:pPr>
            <a:r>
              <a:rPr lang="en-US" altLang="en-US" dirty="0">
                <a:ea typeface="ＭＳ Ｐゴシック" pitchFamily="34" charset="-128"/>
              </a:rPr>
              <a:t>“</a:t>
            </a:r>
            <a:r>
              <a:rPr lang="en-US" dirty="0">
                <a:ea typeface="ＭＳ Ｐゴシック" pitchFamily="34" charset="-128"/>
              </a:rPr>
              <a:t>Accordingly, the standard `Delaware block` or weighted average method of valuation, formerly employed in appraisal and other stock valuation cases, shall no longer exclusively control such proceedings. We believe that a more liberal approach must include proof of value by any techniques or methods which are </a:t>
            </a:r>
            <a:r>
              <a:rPr lang="en-US" i="1" dirty="0">
                <a:ea typeface="ＭＳ Ｐゴシック" pitchFamily="34" charset="-128"/>
              </a:rPr>
              <a:t>generally considered acceptable in the financial community</a:t>
            </a:r>
            <a:r>
              <a:rPr lang="en-US" dirty="0">
                <a:ea typeface="ＭＳ Ｐゴシック" pitchFamily="34" charset="-128"/>
              </a:rPr>
              <a:t>.</a:t>
            </a:r>
            <a:r>
              <a:rPr lang="en-US" altLang="en-US" dirty="0">
                <a:ea typeface="ＭＳ Ｐゴシック" pitchFamily="34" charset="-128"/>
              </a:rPr>
              <a:t>”</a:t>
            </a:r>
            <a:r>
              <a:rPr lang="en-US" dirty="0">
                <a:ea typeface="ＭＳ Ｐゴシック" pitchFamily="34" charset="-128"/>
              </a:rPr>
              <a:t>  </a:t>
            </a:r>
            <a:r>
              <a:rPr lang="en-US" sz="1800" i="1" dirty="0">
                <a:ea typeface="ＭＳ Ｐゴシック" pitchFamily="34" charset="-128"/>
              </a:rPr>
              <a:t>Weinberger v. UOP</a:t>
            </a:r>
            <a:r>
              <a:rPr lang="en-US" sz="1800" dirty="0">
                <a:ea typeface="ＭＳ Ｐゴシック" pitchFamily="34" charset="-128"/>
              </a:rPr>
              <a:t>, Inc. 457 A.2d 701, 713 (1983)</a:t>
            </a:r>
            <a:endParaRPr lang="en-US" dirty="0">
              <a:ea typeface="ＭＳ Ｐゴシック" pitchFamily="34" charset="-128"/>
            </a:endParaRPr>
          </a:p>
          <a:p>
            <a:pPr>
              <a:lnSpc>
                <a:spcPct val="90000"/>
              </a:lnSpc>
            </a:pPr>
            <a:endParaRPr lang="en-US" dirty="0">
              <a:ea typeface="ＭＳ Ｐゴシック" pitchFamily="34" charset="-128"/>
            </a:endParaRPr>
          </a:p>
          <a:p>
            <a:pPr>
              <a:lnSpc>
                <a:spcPct val="90000"/>
              </a:lnSpc>
            </a:pPr>
            <a:r>
              <a:rPr lang="en-US" altLang="en-US" dirty="0">
                <a:ea typeface="ＭＳ Ｐゴシック" pitchFamily="34" charset="-128"/>
              </a:rPr>
              <a:t>“</a:t>
            </a:r>
            <a:r>
              <a:rPr lang="en-US" dirty="0">
                <a:ea typeface="ＭＳ Ｐゴシック" pitchFamily="34" charset="-128"/>
              </a:rPr>
              <a:t>Only the speculative elements of value that may arise from the </a:t>
            </a:r>
            <a:r>
              <a:rPr lang="en-US" altLang="en-US" dirty="0">
                <a:ea typeface="ＭＳ Ｐゴシック" pitchFamily="34" charset="-128"/>
              </a:rPr>
              <a:t>‘</a:t>
            </a:r>
            <a:r>
              <a:rPr lang="en-US" dirty="0">
                <a:ea typeface="ＭＳ Ｐゴシック" pitchFamily="34" charset="-128"/>
              </a:rPr>
              <a:t>accomplishment or expectation</a:t>
            </a:r>
            <a:r>
              <a:rPr lang="en-US" altLang="en-US" dirty="0">
                <a:ea typeface="ＭＳ Ｐゴシック" pitchFamily="34" charset="-128"/>
              </a:rPr>
              <a:t>’</a:t>
            </a:r>
            <a:r>
              <a:rPr lang="en-US" dirty="0">
                <a:ea typeface="ＭＳ Ｐゴシック" pitchFamily="34" charset="-128"/>
              </a:rPr>
              <a:t> of the merger are excluded. We take this to be a very narrow exception to the appraisal process, designed to eliminate use of </a:t>
            </a:r>
            <a:r>
              <a:rPr lang="en-US" i="1" dirty="0">
                <a:ea typeface="ＭＳ Ｐゴシック" pitchFamily="34" charset="-128"/>
              </a:rPr>
              <a:t>pro forma</a:t>
            </a:r>
            <a:r>
              <a:rPr lang="en-US" dirty="0">
                <a:ea typeface="ＭＳ Ｐゴシック" pitchFamily="34" charset="-128"/>
              </a:rPr>
              <a:t> data and projections of a speculative variety relating to the completion of a merger. But elements of future value, including the nature of the enterprise, which are known or susceptible of proof as of the date of the merger and not the product of speculation, may be considered .</a:t>
            </a:r>
            <a:r>
              <a:rPr lang="en-US" altLang="en-US" dirty="0">
                <a:ea typeface="ＭＳ Ｐゴシック" pitchFamily="34" charset="-128"/>
              </a:rPr>
              <a:t>”</a:t>
            </a:r>
            <a:r>
              <a:rPr lang="en-US" dirty="0">
                <a:ea typeface="ＭＳ Ｐゴシック" pitchFamily="34" charset="-128"/>
              </a:rPr>
              <a:t> </a:t>
            </a:r>
            <a:r>
              <a:rPr lang="en-US" i="1" dirty="0">
                <a:ea typeface="ＭＳ Ｐゴシック" pitchFamily="34" charset="-128"/>
              </a:rPr>
              <a:t>Id.</a:t>
            </a:r>
          </a:p>
        </p:txBody>
      </p:sp>
      <p:sp>
        <p:nvSpPr>
          <p:cNvPr id="15362" name="Title 1"/>
          <p:cNvSpPr>
            <a:spLocks noGrp="1"/>
          </p:cNvSpPr>
          <p:nvPr>
            <p:ph type="title"/>
          </p:nvPr>
        </p:nvSpPr>
        <p:spPr/>
        <p:txBody>
          <a:bodyPr/>
          <a:lstStyle/>
          <a:p>
            <a:r>
              <a:rPr lang="en-US" b="1" dirty="0">
                <a:ea typeface="ＭＳ Ｐゴシック" pitchFamily="34" charset="-128"/>
              </a:rPr>
              <a:t>Valuation in Delaware</a:t>
            </a:r>
          </a:p>
        </p:txBody>
      </p:sp>
      <p:sp>
        <p:nvSpPr>
          <p:cNvPr id="15365"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993B33A2-5AB4-4396-BDE5-F6457D6F58F4}" type="slidenum">
              <a:rPr lang="en-US">
                <a:latin typeface="Calibri" pitchFamily="34" charset="0"/>
                <a:ea typeface="ＭＳ Ｐゴシック" pitchFamily="34" charset="-128"/>
              </a:rPr>
              <a:pPr/>
              <a:t>12</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p:txBody>
          <a:bodyPr>
            <a:normAutofit/>
          </a:bodyPr>
          <a:lstStyle/>
          <a:p>
            <a:pPr>
              <a:defRPr/>
            </a:pPr>
            <a:r>
              <a:rPr lang="en-US" dirty="0"/>
              <a:t>Closely-held corporations</a:t>
            </a:r>
          </a:p>
          <a:p>
            <a:pPr lvl="1">
              <a:buFont typeface="Wingdings" charset="0"/>
              <a:buChar char="Ø"/>
              <a:defRPr/>
            </a:pPr>
            <a:r>
              <a:rPr lang="en-US" sz="1600" dirty="0">
                <a:ea typeface="ＭＳ Ｐゴシック" charset="0"/>
              </a:rPr>
              <a:t>Does CAPM work well here?</a:t>
            </a:r>
          </a:p>
          <a:p>
            <a:pPr>
              <a:defRPr/>
            </a:pPr>
            <a:r>
              <a:rPr lang="en-US" dirty="0"/>
              <a:t>Cash-out mergers</a:t>
            </a:r>
          </a:p>
          <a:p>
            <a:pPr lvl="1">
              <a:buFont typeface="Wingdings" charset="0"/>
              <a:buChar char="Ø"/>
              <a:defRPr/>
            </a:pPr>
            <a:r>
              <a:rPr lang="en-US" sz="1600" dirty="0">
                <a:ea typeface="ＭＳ Ｐゴシック" charset="0"/>
              </a:rPr>
              <a:t>What are the concerns about determining FV if there is a controlling SH?</a:t>
            </a:r>
          </a:p>
          <a:p>
            <a:pPr lvl="1">
              <a:buFont typeface="Wingdings" charset="0"/>
              <a:buChar char="Ø"/>
              <a:defRPr/>
            </a:pPr>
            <a:r>
              <a:rPr lang="en-US" sz="1600" dirty="0">
                <a:ea typeface="ＭＳ Ｐゴシック" charset="0"/>
              </a:rPr>
              <a:t>Poorly performing managers?</a:t>
            </a:r>
          </a:p>
          <a:p>
            <a:pPr>
              <a:defRPr/>
            </a:pPr>
            <a:r>
              <a:rPr lang="en-US" dirty="0"/>
              <a:t>Short-form mergers  </a:t>
            </a:r>
            <a:r>
              <a:rPr lang="en-US" sz="1800" dirty="0"/>
              <a:t>DGCL 262(b)(3).</a:t>
            </a:r>
          </a:p>
          <a:p>
            <a:pPr>
              <a:defRPr/>
            </a:pPr>
            <a:r>
              <a:rPr lang="en-US" dirty="0"/>
              <a:t>Balancing tensions between minority and controlling SHs</a:t>
            </a:r>
          </a:p>
          <a:p>
            <a:pPr>
              <a:defRPr/>
            </a:pPr>
            <a:r>
              <a:rPr lang="en-US" dirty="0"/>
              <a:t>Average time from transaction to award:  5 years</a:t>
            </a:r>
          </a:p>
          <a:p>
            <a:pPr lvl="1">
              <a:defRPr/>
            </a:pPr>
            <a:r>
              <a:rPr lang="en-US" sz="2400" dirty="0"/>
              <a:t>Some recent cases are decided in 2 years </a:t>
            </a:r>
          </a:p>
        </p:txBody>
      </p:sp>
      <p:sp>
        <p:nvSpPr>
          <p:cNvPr id="16386" name="Title 1"/>
          <p:cNvSpPr>
            <a:spLocks noGrp="1"/>
          </p:cNvSpPr>
          <p:nvPr>
            <p:ph type="title"/>
          </p:nvPr>
        </p:nvSpPr>
        <p:spPr/>
        <p:txBody>
          <a:bodyPr/>
          <a:lstStyle/>
          <a:p>
            <a:r>
              <a:rPr lang="en-US" sz="2400" b="1" dirty="0">
                <a:ea typeface="ＭＳ Ｐゴシック" pitchFamily="34" charset="-128"/>
              </a:rPr>
              <a:t>Valuation in Delaware</a:t>
            </a:r>
          </a:p>
        </p:txBody>
      </p:sp>
      <p:sp>
        <p:nvSpPr>
          <p:cNvPr id="16389"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A124050D-2631-42F6-9CAC-DC24C918A9E5}" type="slidenum">
              <a:rPr lang="en-US">
                <a:latin typeface="Calibri" pitchFamily="34" charset="0"/>
                <a:ea typeface="ＭＳ Ｐゴシック" pitchFamily="34" charset="-128"/>
              </a:rPr>
              <a:pPr/>
              <a:t>13</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r>
              <a:rPr lang="en-US" sz="2400" dirty="0">
                <a:ea typeface="ＭＳ Ｐゴシック" pitchFamily="34" charset="-128"/>
              </a:rPr>
              <a:t>Market value</a:t>
            </a:r>
          </a:p>
          <a:p>
            <a:pPr lvl="1"/>
            <a:r>
              <a:rPr lang="en-US" dirty="0">
                <a:ea typeface="ＭＳ Ｐゴシック" pitchFamily="34" charset="-128"/>
              </a:rPr>
              <a:t>What if there is a controlling SH?</a:t>
            </a:r>
          </a:p>
          <a:p>
            <a:pPr lvl="2"/>
            <a:r>
              <a:rPr lang="en-US" dirty="0">
                <a:ea typeface="ＭＳ Ｐゴシック" pitchFamily="34" charset="-128"/>
              </a:rPr>
              <a:t>Minority discount?</a:t>
            </a:r>
          </a:p>
          <a:p>
            <a:pPr lvl="1"/>
            <a:r>
              <a:rPr lang="en-US" dirty="0">
                <a:ea typeface="ＭＳ Ｐゴシック" pitchFamily="34" charset="-128"/>
              </a:rPr>
              <a:t>Close corporation?</a:t>
            </a:r>
          </a:p>
          <a:p>
            <a:pPr lvl="1"/>
            <a:r>
              <a:rPr lang="en-US" dirty="0">
                <a:ea typeface="ＭＳ Ｐゴシック" pitchFamily="34" charset="-128"/>
              </a:rPr>
              <a:t>EMH?</a:t>
            </a:r>
          </a:p>
          <a:p>
            <a:pPr lvl="1"/>
            <a:r>
              <a:rPr lang="en-US" dirty="0">
                <a:ea typeface="ＭＳ Ｐゴシック" pitchFamily="34" charset="-128"/>
              </a:rPr>
              <a:t>Market out exception?</a:t>
            </a:r>
          </a:p>
          <a:p>
            <a:r>
              <a:rPr lang="en-US" sz="2400" dirty="0">
                <a:ea typeface="ＭＳ Ｐゴシック" pitchFamily="34" charset="-128"/>
              </a:rPr>
              <a:t>Third-party sale value</a:t>
            </a:r>
          </a:p>
          <a:p>
            <a:pPr lvl="1"/>
            <a:r>
              <a:rPr lang="en-US" altLang="en-US" dirty="0">
                <a:ea typeface="ＭＳ Ｐゴシック" pitchFamily="34" charset="-128"/>
              </a:rPr>
              <a:t>“</a:t>
            </a:r>
            <a:r>
              <a:rPr lang="en-US" dirty="0">
                <a:ea typeface="ＭＳ Ｐゴシック" pitchFamily="34" charset="-128"/>
              </a:rPr>
              <a:t>What</a:t>
            </a:r>
            <a:r>
              <a:rPr lang="en-US" altLang="en-US" dirty="0">
                <a:ea typeface="ＭＳ Ｐゴシック" pitchFamily="34" charset="-128"/>
              </a:rPr>
              <a:t>’</a:t>
            </a:r>
            <a:r>
              <a:rPr lang="en-US" dirty="0">
                <a:ea typeface="ＭＳ Ｐゴシック" pitchFamily="34" charset="-128"/>
              </a:rPr>
              <a:t>s the best price a single buyer could reasonably be expected to pay for the firm as an entirety?</a:t>
            </a:r>
            <a:r>
              <a:rPr lang="en-US" altLang="en-US" dirty="0">
                <a:ea typeface="ＭＳ Ｐゴシック" pitchFamily="34" charset="-128"/>
              </a:rPr>
              <a:t>”</a:t>
            </a:r>
            <a:r>
              <a:rPr lang="en-US" dirty="0">
                <a:ea typeface="ＭＳ Ｐゴシック" pitchFamily="34" charset="-128"/>
              </a:rPr>
              <a:t>  </a:t>
            </a:r>
            <a:r>
              <a:rPr lang="en-US" i="1" dirty="0">
                <a:ea typeface="ＭＳ Ｐゴシック" pitchFamily="34" charset="-128"/>
              </a:rPr>
              <a:t>McLoon Oil Co. (1989)</a:t>
            </a:r>
            <a:endParaRPr lang="en-US" dirty="0">
              <a:ea typeface="ＭＳ Ｐゴシック" pitchFamily="34" charset="-128"/>
            </a:endParaRPr>
          </a:p>
          <a:p>
            <a:pPr lvl="1"/>
            <a:r>
              <a:rPr lang="en-US" dirty="0">
                <a:ea typeface="ＭＳ Ｐゴシック" pitchFamily="34" charset="-128"/>
              </a:rPr>
              <a:t>Always value enhancing?</a:t>
            </a:r>
          </a:p>
          <a:p>
            <a:r>
              <a:rPr lang="en-US" sz="2400" dirty="0">
                <a:ea typeface="ＭＳ Ｐゴシック" pitchFamily="34" charset="-128"/>
              </a:rPr>
              <a:t>Going concern value</a:t>
            </a:r>
          </a:p>
        </p:txBody>
      </p:sp>
      <p:sp>
        <p:nvSpPr>
          <p:cNvPr id="17410" name="Title 1"/>
          <p:cNvSpPr>
            <a:spLocks noGrp="1"/>
          </p:cNvSpPr>
          <p:nvPr>
            <p:ph type="title"/>
          </p:nvPr>
        </p:nvSpPr>
        <p:spPr/>
        <p:txBody>
          <a:bodyPr/>
          <a:lstStyle/>
          <a:p>
            <a:r>
              <a:rPr lang="en-US" b="1" dirty="0">
                <a:ea typeface="ＭＳ Ｐゴシック" pitchFamily="34" charset="-128"/>
              </a:rPr>
              <a:t>Measure of Fair Value in Delaware</a:t>
            </a:r>
          </a:p>
        </p:txBody>
      </p:sp>
      <p:sp>
        <p:nvSpPr>
          <p:cNvPr id="17413"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74B3E86D-172B-4174-915A-9DD9C421DACA}" type="slidenum">
              <a:rPr lang="en-US">
                <a:latin typeface="Calibri" pitchFamily="34" charset="0"/>
                <a:ea typeface="ＭＳ Ｐゴシック" pitchFamily="34" charset="-128"/>
              </a:rPr>
              <a:pPr/>
              <a:t>14</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sz="2400" strike="sngStrike" dirty="0"/>
              <a:t>Delaware Block Method:  weighted average of</a:t>
            </a:r>
          </a:p>
          <a:p>
            <a:pPr lvl="1">
              <a:buFont typeface="Wingdings" charset="0"/>
              <a:buChar char="Ø"/>
              <a:defRPr/>
            </a:pPr>
            <a:r>
              <a:rPr lang="en-US" sz="2000" strike="sngStrike" dirty="0"/>
              <a:t>Asset value</a:t>
            </a:r>
          </a:p>
          <a:p>
            <a:pPr lvl="1">
              <a:buFont typeface="Wingdings" charset="0"/>
              <a:buChar char="Ø"/>
              <a:defRPr/>
            </a:pPr>
            <a:r>
              <a:rPr lang="en-US" sz="2000" strike="sngStrike" dirty="0"/>
              <a:t>Earnings Value</a:t>
            </a:r>
          </a:p>
          <a:p>
            <a:pPr lvl="1">
              <a:buFont typeface="Wingdings" charset="0"/>
              <a:buChar char="Ø"/>
              <a:defRPr/>
            </a:pPr>
            <a:r>
              <a:rPr lang="en-US" sz="2000" strike="sngStrike" dirty="0"/>
              <a:t>Market Value</a:t>
            </a:r>
          </a:p>
          <a:p>
            <a:pPr>
              <a:defRPr/>
            </a:pPr>
            <a:r>
              <a:rPr lang="en-US" sz="2400" dirty="0"/>
              <a:t>Discounted Cash Flow (DCF)</a:t>
            </a:r>
          </a:p>
          <a:p>
            <a:pPr lvl="1">
              <a:buFont typeface="Wingdings" charset="0"/>
              <a:buChar char="Ø"/>
              <a:defRPr/>
            </a:pPr>
            <a:r>
              <a:rPr lang="en-US" sz="2000" i="1" dirty="0"/>
              <a:t>Net</a:t>
            </a:r>
            <a:r>
              <a:rPr lang="en-US" sz="2000" dirty="0"/>
              <a:t> CFs over a period</a:t>
            </a:r>
          </a:p>
          <a:p>
            <a:pPr lvl="1">
              <a:buFont typeface="Wingdings" charset="0"/>
              <a:buChar char="Ø"/>
              <a:defRPr/>
            </a:pPr>
            <a:r>
              <a:rPr lang="en-US" dirty="0"/>
              <a:t>Terminal/residual value</a:t>
            </a:r>
          </a:p>
          <a:p>
            <a:pPr lvl="1">
              <a:buFont typeface="Wingdings" charset="0"/>
              <a:buChar char="Ø"/>
              <a:defRPr/>
            </a:pPr>
            <a:r>
              <a:rPr lang="en-US" sz="2000" dirty="0"/>
              <a:t>COC</a:t>
            </a:r>
          </a:p>
          <a:p>
            <a:pPr>
              <a:defRPr/>
            </a:pPr>
            <a:r>
              <a:rPr lang="en-US" sz="2400" dirty="0"/>
              <a:t>Comparable Company &amp; Comparable Transactions</a:t>
            </a:r>
          </a:p>
          <a:p>
            <a:pPr>
              <a:defRPr/>
            </a:pPr>
            <a:r>
              <a:rPr lang="en-US" sz="2400" dirty="0"/>
              <a:t>Market value</a:t>
            </a:r>
          </a:p>
          <a:p>
            <a:pPr>
              <a:defRPr/>
            </a:pPr>
            <a:r>
              <a:rPr lang="en-US" sz="2400" dirty="0"/>
              <a:t>Third-party Sales</a:t>
            </a:r>
          </a:p>
          <a:p>
            <a:pPr>
              <a:defRPr/>
            </a:pPr>
            <a:r>
              <a:rPr lang="en-US" sz="2400" dirty="0"/>
              <a:t>Net asset value</a:t>
            </a:r>
          </a:p>
          <a:p>
            <a:pPr>
              <a:defRPr/>
            </a:pPr>
            <a:r>
              <a:rPr lang="en-US" sz="2400" dirty="0"/>
              <a:t>Earnings and book</a:t>
            </a:r>
          </a:p>
          <a:p>
            <a:pPr>
              <a:defRPr/>
            </a:pPr>
            <a:r>
              <a:rPr lang="en-US" sz="2400" i="1" dirty="0"/>
              <a:t>Merger Price</a:t>
            </a:r>
          </a:p>
          <a:p>
            <a:pPr lvl="1">
              <a:buFont typeface="Wingdings" charset="0"/>
              <a:buChar char="Ø"/>
              <a:defRPr/>
            </a:pPr>
            <a:endParaRPr lang="en-US" dirty="0"/>
          </a:p>
        </p:txBody>
      </p:sp>
      <p:sp>
        <p:nvSpPr>
          <p:cNvPr id="18434" name="Title 1"/>
          <p:cNvSpPr>
            <a:spLocks noGrp="1"/>
          </p:cNvSpPr>
          <p:nvPr>
            <p:ph type="title"/>
          </p:nvPr>
        </p:nvSpPr>
        <p:spPr/>
        <p:txBody>
          <a:bodyPr/>
          <a:lstStyle/>
          <a:p>
            <a:r>
              <a:rPr lang="en-US" b="1" dirty="0">
                <a:ea typeface="ＭＳ Ｐゴシック" pitchFamily="34" charset="-128"/>
              </a:rPr>
              <a:t>Valuation Techniques in Delaware</a:t>
            </a:r>
          </a:p>
        </p:txBody>
      </p:sp>
      <p:sp>
        <p:nvSpPr>
          <p:cNvPr id="18437"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D25EB229-1AD3-4D4A-B3AE-8113BFCA4EF5}" type="slidenum">
              <a:rPr lang="en-US">
                <a:latin typeface="Calibri" pitchFamily="34" charset="0"/>
                <a:ea typeface="ＭＳ Ｐゴシック" pitchFamily="34" charset="-128"/>
              </a:rPr>
              <a:pPr/>
              <a:t>15</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3150" y="533400"/>
            <a:ext cx="6499097" cy="5812064"/>
          </a:xfrm>
          <a:ln>
            <a:solidFill>
              <a:schemeClr val="tx1"/>
            </a:solidFill>
          </a:ln>
        </p:spPr>
        <p:txBody>
          <a:bodyPr>
            <a:normAutofit fontScale="92500" lnSpcReduction="10000"/>
          </a:bodyPr>
          <a:lstStyle/>
          <a:p>
            <a:pPr marL="228600" indent="-228600"/>
            <a:r>
              <a:rPr lang="en-US" sz="1800" b="1" dirty="0"/>
              <a:t>P’s DCF Valuation</a:t>
            </a:r>
          </a:p>
          <a:p>
            <a:pPr marL="457200" lvl="1" indent="-228600"/>
            <a:r>
              <a:rPr lang="en-US" sz="1800" dirty="0"/>
              <a:t>Ct. rejected cash deployment scenarios/industry growth scenarios</a:t>
            </a:r>
          </a:p>
          <a:p>
            <a:pPr marL="457200" lvl="1" indent="-228600"/>
            <a:r>
              <a:rPr lang="en-US" sz="1800" dirty="0"/>
              <a:t>SBC—non-cash expense</a:t>
            </a:r>
          </a:p>
          <a:p>
            <a:pPr marL="457200" lvl="1" indent="-228600"/>
            <a:r>
              <a:rPr lang="en-US" sz="1800" dirty="0"/>
              <a:t>WC adjustment</a:t>
            </a:r>
          </a:p>
          <a:p>
            <a:pPr marL="457200" lvl="1" indent="-228600"/>
            <a:r>
              <a:rPr lang="en-US" sz="1800" dirty="0"/>
              <a:t>WACC: 12.55%: 20-yr Treas; 1-yr raw weekly Beta w/ cash adjustment &amp; smoothing; SERP=5.0% + Size Premium (1.73%)</a:t>
            </a:r>
          </a:p>
          <a:p>
            <a:pPr marL="838200" lvl="2" indent="-228600"/>
            <a:r>
              <a:rPr lang="en-US" sz="1800" dirty="0"/>
              <a:t>CT: 2.96 + (1.397 * 5.2) + 1.73 = 11.954%</a:t>
            </a:r>
          </a:p>
          <a:p>
            <a:pPr marL="457200" lvl="1" indent="-228600"/>
            <a:r>
              <a:rPr lang="en-US" sz="1800" dirty="0"/>
              <a:t>Terminal value: Gordon GM: 4.5% (3 stage model)</a:t>
            </a:r>
          </a:p>
          <a:p>
            <a:pPr marL="457200" lvl="1" indent="-228600"/>
            <a:endParaRPr lang="en-US" sz="1800" dirty="0"/>
          </a:p>
          <a:p>
            <a:pPr marL="76200" indent="-228600"/>
            <a:r>
              <a:rPr lang="en-US" sz="1800" b="1" dirty="0"/>
              <a:t>D’s DCF &amp; Comparable Companies &amp; Comparable Trans.</a:t>
            </a:r>
          </a:p>
          <a:p>
            <a:pPr marL="457200" lvl="1" indent="-228600"/>
            <a:r>
              <a:rPr lang="en-US" sz="1800" b="1" dirty="0"/>
              <a:t>Com. Company</a:t>
            </a:r>
            <a:r>
              <a:rPr lang="en-US" sz="1800" dirty="0"/>
              <a:t>:  LTM &amp; Forward Revenue and EBITDA </a:t>
            </a:r>
          </a:p>
          <a:p>
            <a:pPr marL="838200" lvl="2" indent="-228600"/>
            <a:r>
              <a:rPr lang="en-US" sz="1800" dirty="0"/>
              <a:t>Rejected—Why?</a:t>
            </a:r>
          </a:p>
          <a:p>
            <a:pPr marL="457200" lvl="1" indent="-228600"/>
            <a:r>
              <a:rPr lang="en-US" sz="1800" b="1" dirty="0"/>
              <a:t>Com. Transaction</a:t>
            </a:r>
            <a:r>
              <a:rPr lang="en-US" sz="1800" dirty="0"/>
              <a:t>: LTM &amp; Forward Revenue and EBITDA </a:t>
            </a:r>
          </a:p>
          <a:p>
            <a:pPr marL="838200" lvl="2" indent="-228600"/>
            <a:r>
              <a:rPr lang="en-US" sz="1800" dirty="0"/>
              <a:t>Rejected—Why?</a:t>
            </a:r>
          </a:p>
          <a:p>
            <a:pPr marL="457200" lvl="1" indent="-228600"/>
            <a:r>
              <a:rPr lang="en-US" sz="1800" dirty="0"/>
              <a:t>SBC—cash expense</a:t>
            </a:r>
          </a:p>
          <a:p>
            <a:pPr marL="457200" lvl="1" indent="-228600"/>
            <a:r>
              <a:rPr lang="en-US" sz="1800" dirty="0"/>
              <a:t>WC adjustment</a:t>
            </a:r>
          </a:p>
          <a:p>
            <a:pPr marL="457200" lvl="1" indent="-228600"/>
            <a:r>
              <a:rPr lang="en-US" sz="1800" dirty="0"/>
              <a:t>WACC: 10.04%: 10-yr Treas; 2-yr weekly adjusted Beta w/ cash adjustment &amp; smoothing; HERP= 5.2% + Size Premium (2%)</a:t>
            </a:r>
          </a:p>
          <a:p>
            <a:pPr marL="457200" lvl="1" indent="-228600"/>
            <a:r>
              <a:rPr lang="en-US" sz="1800" dirty="0"/>
              <a:t>Terminal value: EBITDA multiples</a:t>
            </a:r>
          </a:p>
          <a:p>
            <a:pPr marL="457200" lvl="1" indent="-228600"/>
            <a:endParaRPr lang="en-US" sz="1600" dirty="0"/>
          </a:p>
        </p:txBody>
      </p:sp>
      <p:sp>
        <p:nvSpPr>
          <p:cNvPr id="2" name="Title 1"/>
          <p:cNvSpPr>
            <a:spLocks noGrp="1"/>
          </p:cNvSpPr>
          <p:nvPr>
            <p:ph type="title"/>
          </p:nvPr>
        </p:nvSpPr>
        <p:spPr/>
        <p:txBody>
          <a:bodyPr/>
          <a:lstStyle/>
          <a:p>
            <a:r>
              <a:rPr lang="en-US" b="1" dirty="0"/>
              <a:t>Merion Capital v. 3M Cogent</a:t>
            </a:r>
          </a:p>
        </p:txBody>
      </p:sp>
      <p:sp>
        <p:nvSpPr>
          <p:cNvPr id="5" name="Slide Number Placeholder 4"/>
          <p:cNvSpPr>
            <a:spLocks noGrp="1"/>
          </p:cNvSpPr>
          <p:nvPr>
            <p:ph type="sldNum" sz="quarter" idx="10"/>
          </p:nvPr>
        </p:nvSpPr>
        <p:spPr/>
        <p:txBody>
          <a:bodyPr/>
          <a:lstStyle/>
          <a:p>
            <a:pPr>
              <a:defRPr/>
            </a:pPr>
            <a:endParaRPr lang="en-US" dirty="0">
              <a:latin typeface="Calibri" pitchFamily="34" charset="0"/>
            </a:endParaRPr>
          </a:p>
          <a:p>
            <a:pPr>
              <a:defRPr/>
            </a:pPr>
            <a:fld id="{AA148A6B-0753-47DD-85B6-E3470AECA717}" type="slidenum">
              <a:rPr lang="en-US" smtClean="0">
                <a:latin typeface="Calibri" pitchFamily="34" charset="0"/>
              </a:rPr>
              <a:pPr>
                <a:defRPr/>
              </a:pPr>
              <a:t>16</a:t>
            </a:fld>
            <a:endParaRPr lang="en-US" dirty="0">
              <a:latin typeface="Calibri" pitchFamily="34" charset="0"/>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
        <p:nvSpPr>
          <p:cNvPr id="6" name="Rectangle 5"/>
          <p:cNvSpPr>
            <a:spLocks noChangeArrowheads="1"/>
          </p:cNvSpPr>
          <p:nvPr/>
        </p:nvSpPr>
        <p:spPr bwMode="auto">
          <a:xfrm>
            <a:off x="228600" y="2667000"/>
            <a:ext cx="685800" cy="533400"/>
          </a:xfrm>
          <a:prstGeom prst="rect">
            <a:avLst/>
          </a:prstGeom>
          <a:solidFill>
            <a:srgbClr val="66FFCC"/>
          </a:solidFill>
          <a:ln w="12700">
            <a:solidFill>
              <a:schemeClr val="tx1"/>
            </a:solidFill>
            <a:miter lim="800000"/>
            <a:headEnd/>
            <a:tailEnd/>
          </a:ln>
        </p:spPr>
        <p:txBody>
          <a:bodyPr wrap="none" anchor="ctr"/>
          <a:lstStyle/>
          <a:p>
            <a:pPr algn="ctr" eaLnBrk="0" hangingPunct="0"/>
            <a:r>
              <a:rPr lang="en-US" b="1" dirty="0">
                <a:latin typeface="Calibri" pitchFamily="34" charset="0"/>
              </a:rPr>
              <a:t>3M</a:t>
            </a:r>
          </a:p>
        </p:txBody>
      </p:sp>
      <p:sp>
        <p:nvSpPr>
          <p:cNvPr id="8" name="Oval 11"/>
          <p:cNvSpPr>
            <a:spLocks noChangeArrowheads="1"/>
          </p:cNvSpPr>
          <p:nvPr/>
        </p:nvSpPr>
        <p:spPr bwMode="auto">
          <a:xfrm>
            <a:off x="1524000" y="1371600"/>
            <a:ext cx="609600" cy="685800"/>
          </a:xfrm>
          <a:prstGeom prst="ellipse">
            <a:avLst/>
          </a:prstGeom>
          <a:solidFill>
            <a:srgbClr val="E3C988"/>
          </a:solidFill>
          <a:ln w="9525">
            <a:solidFill>
              <a:schemeClr val="tx1"/>
            </a:solidFill>
            <a:round/>
            <a:headEnd/>
            <a:tailEnd/>
          </a:ln>
        </p:spPr>
        <p:txBody>
          <a:bodyPr wrap="none" anchor="ctr"/>
          <a:lstStyle/>
          <a:p>
            <a:pPr algn="ctr" eaLnBrk="0" hangingPunct="0"/>
            <a:r>
              <a:rPr lang="en-US" b="1" dirty="0">
                <a:latin typeface="Calibri" pitchFamily="34" charset="0"/>
              </a:rPr>
              <a:t>Pub</a:t>
            </a:r>
            <a:endParaRPr lang="en-US" sz="1400" dirty="0">
              <a:latin typeface="Calibri" pitchFamily="34" charset="0"/>
            </a:endParaRPr>
          </a:p>
        </p:txBody>
      </p:sp>
      <p:cxnSp>
        <p:nvCxnSpPr>
          <p:cNvPr id="9" name="AutoShape 13"/>
          <p:cNvCxnSpPr>
            <a:cxnSpLocks noChangeShapeType="1"/>
          </p:cNvCxnSpPr>
          <p:nvPr/>
        </p:nvCxnSpPr>
        <p:spPr bwMode="auto">
          <a:xfrm>
            <a:off x="1828800" y="2057400"/>
            <a:ext cx="0" cy="533400"/>
          </a:xfrm>
          <a:prstGeom prst="straightConnector1">
            <a:avLst/>
          </a:prstGeom>
          <a:noFill/>
          <a:ln w="38100">
            <a:solidFill>
              <a:schemeClr val="tx1"/>
            </a:solidFill>
            <a:round/>
            <a:headEnd/>
            <a:tailEnd/>
          </a:ln>
        </p:spPr>
      </p:cxnSp>
      <p:sp>
        <p:nvSpPr>
          <p:cNvPr id="11" name="Rectangle 16"/>
          <p:cNvSpPr>
            <a:spLocks noChangeArrowheads="1"/>
          </p:cNvSpPr>
          <p:nvPr/>
        </p:nvSpPr>
        <p:spPr bwMode="auto">
          <a:xfrm>
            <a:off x="1568452" y="2628900"/>
            <a:ext cx="762000" cy="609600"/>
          </a:xfrm>
          <a:prstGeom prst="rect">
            <a:avLst/>
          </a:prstGeom>
          <a:solidFill>
            <a:schemeClr val="accent1">
              <a:lumMod val="20000"/>
              <a:lumOff val="80000"/>
            </a:schemeClr>
          </a:solidFill>
          <a:ln w="12700">
            <a:solidFill>
              <a:schemeClr val="tx1"/>
            </a:solidFill>
            <a:miter lim="800000"/>
            <a:headEnd/>
            <a:tailEnd/>
          </a:ln>
        </p:spPr>
        <p:txBody>
          <a:bodyPr wrap="none" anchor="ctr"/>
          <a:lstStyle/>
          <a:p>
            <a:pPr algn="ctr" eaLnBrk="0" hangingPunct="0"/>
            <a:r>
              <a:rPr lang="en-US" b="1" dirty="0">
                <a:latin typeface="Calibri" pitchFamily="34" charset="0"/>
              </a:rPr>
              <a:t>Cogent</a:t>
            </a:r>
          </a:p>
        </p:txBody>
      </p:sp>
      <p:cxnSp>
        <p:nvCxnSpPr>
          <p:cNvPr id="14" name="Straight Arrow Connector 37"/>
          <p:cNvCxnSpPr>
            <a:cxnSpLocks noChangeShapeType="1"/>
          </p:cNvCxnSpPr>
          <p:nvPr/>
        </p:nvCxnSpPr>
        <p:spPr bwMode="auto">
          <a:xfrm flipV="1">
            <a:off x="825501" y="1943100"/>
            <a:ext cx="762000" cy="685800"/>
          </a:xfrm>
          <a:prstGeom prst="straightConnector1">
            <a:avLst/>
          </a:prstGeom>
          <a:noFill/>
          <a:ln w="9525">
            <a:solidFill>
              <a:schemeClr val="tx1"/>
            </a:solidFill>
            <a:round/>
            <a:headEnd/>
            <a:tailEnd type="arrow" w="med" len="med"/>
          </a:ln>
        </p:spPr>
      </p:cxnSp>
      <p:cxnSp>
        <p:nvCxnSpPr>
          <p:cNvPr id="15" name="Straight Arrow Connector 39"/>
          <p:cNvCxnSpPr>
            <a:cxnSpLocks noChangeShapeType="1"/>
            <a:stCxn id="11" idx="2"/>
          </p:cNvCxnSpPr>
          <p:nvPr/>
        </p:nvCxnSpPr>
        <p:spPr bwMode="auto">
          <a:xfrm flipH="1">
            <a:off x="1009651" y="3238500"/>
            <a:ext cx="939801" cy="819150"/>
          </a:xfrm>
          <a:prstGeom prst="straightConnector1">
            <a:avLst/>
          </a:prstGeom>
          <a:noFill/>
          <a:ln w="9525">
            <a:solidFill>
              <a:schemeClr val="tx1"/>
            </a:solidFill>
            <a:round/>
            <a:headEnd/>
            <a:tailEnd type="arrow" w="med" len="med"/>
          </a:ln>
        </p:spPr>
      </p:cxnSp>
      <p:cxnSp>
        <p:nvCxnSpPr>
          <p:cNvPr id="18" name="AutoShape 9"/>
          <p:cNvCxnSpPr>
            <a:cxnSpLocks noChangeShapeType="1"/>
          </p:cNvCxnSpPr>
          <p:nvPr/>
        </p:nvCxnSpPr>
        <p:spPr bwMode="auto">
          <a:xfrm>
            <a:off x="533400" y="3196432"/>
            <a:ext cx="0" cy="609600"/>
          </a:xfrm>
          <a:prstGeom prst="straightConnector1">
            <a:avLst/>
          </a:prstGeom>
          <a:noFill/>
          <a:ln w="38100">
            <a:solidFill>
              <a:schemeClr val="tx1"/>
            </a:solidFill>
            <a:round/>
            <a:headEnd/>
            <a:tailEnd/>
          </a:ln>
        </p:spPr>
      </p:cxnSp>
      <p:sp>
        <p:nvSpPr>
          <p:cNvPr id="19" name="Rectangle 13"/>
          <p:cNvSpPr>
            <a:spLocks noChangeArrowheads="1"/>
          </p:cNvSpPr>
          <p:nvPr/>
        </p:nvSpPr>
        <p:spPr bwMode="auto">
          <a:xfrm>
            <a:off x="228600" y="3806032"/>
            <a:ext cx="723900" cy="609600"/>
          </a:xfrm>
          <a:prstGeom prst="rect">
            <a:avLst/>
          </a:prstGeom>
          <a:solidFill>
            <a:srgbClr val="66FFCC"/>
          </a:solidFill>
          <a:ln w="12700">
            <a:solidFill>
              <a:schemeClr val="tx1"/>
            </a:solidFill>
            <a:miter lim="800000"/>
            <a:headEnd/>
            <a:tailEnd/>
          </a:ln>
        </p:spPr>
        <p:txBody>
          <a:bodyPr wrap="none" anchor="ctr"/>
          <a:lstStyle/>
          <a:p>
            <a:pPr algn="ctr" eaLnBrk="0" hangingPunct="0"/>
            <a:r>
              <a:rPr lang="en-US" sz="1200" b="1" dirty="0">
                <a:latin typeface="Calibri" pitchFamily="34" charset="0"/>
              </a:rPr>
              <a:t>MergeCo</a:t>
            </a:r>
          </a:p>
        </p:txBody>
      </p:sp>
      <p:sp>
        <p:nvSpPr>
          <p:cNvPr id="32" name="Rectangle 24"/>
          <p:cNvSpPr>
            <a:spLocks noChangeArrowheads="1"/>
          </p:cNvSpPr>
          <p:nvPr/>
        </p:nvSpPr>
        <p:spPr bwMode="auto">
          <a:xfrm>
            <a:off x="115093" y="4610100"/>
            <a:ext cx="2170907" cy="1384995"/>
          </a:xfrm>
          <a:prstGeom prst="rect">
            <a:avLst/>
          </a:prstGeom>
          <a:noFill/>
          <a:ln w="9525">
            <a:solidFill>
              <a:schemeClr val="tx1"/>
            </a:solidFill>
            <a:miter lim="800000"/>
            <a:headEnd/>
            <a:tailEnd/>
          </a:ln>
        </p:spPr>
        <p:txBody>
          <a:bodyPr wrap="square">
            <a:spAutoFit/>
          </a:bodyPr>
          <a:lstStyle/>
          <a:p>
            <a:pPr marL="342900" indent="-342900"/>
            <a:r>
              <a:rPr lang="en-US" sz="1200" b="1" u="sng" dirty="0">
                <a:latin typeface="Calibri" pitchFamily="34" charset="0"/>
              </a:rPr>
              <a:t>Transaction</a:t>
            </a:r>
            <a:endParaRPr lang="en-US" sz="1200" b="1" dirty="0">
              <a:latin typeface="Calibri" pitchFamily="34" charset="0"/>
            </a:endParaRPr>
          </a:p>
          <a:p>
            <a:pPr marL="342900" indent="-342900">
              <a:buFont typeface="Arial" pitchFamily="34" charset="0"/>
              <a:buAutoNum type="arabicParenBoth"/>
            </a:pPr>
            <a:r>
              <a:rPr lang="en-US" sz="1200" b="1" dirty="0">
                <a:latin typeface="Calibri" pitchFamily="34" charset="0"/>
              </a:rPr>
              <a:t>TO for 73% of Cogent’s shares</a:t>
            </a:r>
          </a:p>
          <a:p>
            <a:pPr marL="342900" indent="-342900">
              <a:buFont typeface="Arial" pitchFamily="34" charset="0"/>
              <a:buAutoNum type="arabicParenBoth"/>
            </a:pPr>
            <a:r>
              <a:rPr lang="en-US" sz="1200" b="1" dirty="0">
                <a:latin typeface="Calibri" pitchFamily="34" charset="0"/>
              </a:rPr>
              <a:t>Short-form merger into MergeCo with Cogent surviving</a:t>
            </a:r>
          </a:p>
          <a:p>
            <a:pPr marL="342900" indent="-342900">
              <a:buFont typeface="Arial" pitchFamily="34" charset="0"/>
              <a:buAutoNum type="arabicParenBoth"/>
            </a:pPr>
            <a:r>
              <a:rPr lang="en-US" sz="1200" b="1" dirty="0">
                <a:latin typeface="Calibri" pitchFamily="34" charset="0"/>
              </a:rPr>
              <a:t>$10.50/share</a:t>
            </a:r>
            <a:endParaRPr lang="en-US" dirty="0">
              <a:latin typeface="Calibri" pitchFamily="34" charset="0"/>
            </a:endParaRPr>
          </a:p>
        </p:txBody>
      </p:sp>
    </p:spTree>
    <p:extLst>
      <p:ext uri="{BB962C8B-B14F-4D97-AF65-F5344CB8AC3E}">
        <p14:creationId xmlns:p14="http://schemas.microsoft.com/office/powerpoint/2010/main" val="1246075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5D1E63-7149-4341-957F-2B116C3AEBF6}"/>
              </a:ext>
            </a:extLst>
          </p:cNvPr>
          <p:cNvSpPr>
            <a:spLocks noGrp="1"/>
          </p:cNvSpPr>
          <p:nvPr>
            <p:ph type="title"/>
          </p:nvPr>
        </p:nvSpPr>
        <p:spPr/>
        <p:txBody>
          <a:bodyPr/>
          <a:lstStyle/>
          <a:p>
            <a:r>
              <a:rPr lang="en-US" dirty="0" err="1"/>
              <a:t>FCF</a:t>
            </a:r>
            <a:r>
              <a:rPr lang="en-US" dirty="0"/>
              <a:t> Analysis: </a:t>
            </a:r>
            <a:r>
              <a:rPr lang="en-US" i="1" dirty="0"/>
              <a:t>Owen v. </a:t>
            </a:r>
            <a:r>
              <a:rPr lang="en-US" i="1" dirty="0" err="1"/>
              <a:t>ESG</a:t>
            </a:r>
            <a:r>
              <a:rPr lang="en-US" b="0" dirty="0"/>
              <a:t>, </a:t>
            </a:r>
            <a:r>
              <a:rPr lang="en-US" dirty="0"/>
              <a:t>Del. Ch. Ct. 2015</a:t>
            </a:r>
          </a:p>
        </p:txBody>
      </p:sp>
      <p:sp>
        <p:nvSpPr>
          <p:cNvPr id="4" name="Slide Number Placeholder 3">
            <a:extLst>
              <a:ext uri="{FF2B5EF4-FFF2-40B4-BE49-F238E27FC236}">
                <a16:creationId xmlns:a16="http://schemas.microsoft.com/office/drawing/2014/main" id="{C0DB81E0-BABF-304F-9C18-B354A8F7B5E9}"/>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344E71ED-D5E3-BE4B-B44F-13CCB246FACE}"/>
              </a:ext>
            </a:extLst>
          </p:cNvPr>
          <p:cNvSpPr>
            <a:spLocks noGrp="1"/>
          </p:cNvSpPr>
          <p:nvPr>
            <p:ph type="ftr" sz="quarter" idx="11"/>
          </p:nvPr>
        </p:nvSpPr>
        <p:spPr/>
        <p:txBody>
          <a:bodyPr/>
          <a:lstStyle/>
          <a:p>
            <a:pPr>
              <a:defRPr/>
            </a:pPr>
            <a:r>
              <a:rPr lang="en-US"/>
              <a:t>Accounting</a:t>
            </a:r>
            <a:endParaRPr lang="en-US" dirty="0"/>
          </a:p>
        </p:txBody>
      </p:sp>
      <p:pic>
        <p:nvPicPr>
          <p:cNvPr id="7" name="Picture 6">
            <a:extLst>
              <a:ext uri="{FF2B5EF4-FFF2-40B4-BE49-F238E27FC236}">
                <a16:creationId xmlns:a16="http://schemas.microsoft.com/office/drawing/2014/main" id="{B6476861-1E49-A048-9280-695E1542BFDF}"/>
              </a:ext>
            </a:extLst>
          </p:cNvPr>
          <p:cNvPicPr>
            <a:picLocks noChangeAspect="1"/>
          </p:cNvPicPr>
          <p:nvPr/>
        </p:nvPicPr>
        <p:blipFill>
          <a:blip r:embed="rId2"/>
          <a:stretch>
            <a:fillRect/>
          </a:stretch>
        </p:blipFill>
        <p:spPr>
          <a:xfrm>
            <a:off x="384048" y="510195"/>
            <a:ext cx="8683752" cy="5819828"/>
          </a:xfrm>
          <a:prstGeom prst="rect">
            <a:avLst/>
          </a:prstGeom>
        </p:spPr>
      </p:pic>
    </p:spTree>
    <p:extLst>
      <p:ext uri="{BB962C8B-B14F-4D97-AF65-F5344CB8AC3E}">
        <p14:creationId xmlns:p14="http://schemas.microsoft.com/office/powerpoint/2010/main" val="91354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A1AF43-6B24-BF47-A144-B1AFC5A96C18}"/>
              </a:ext>
            </a:extLst>
          </p:cNvPr>
          <p:cNvSpPr>
            <a:spLocks noGrp="1"/>
          </p:cNvSpPr>
          <p:nvPr>
            <p:ph idx="1"/>
          </p:nvPr>
        </p:nvSpPr>
        <p:spPr/>
        <p:txBody>
          <a:bodyPr/>
          <a:lstStyle/>
          <a:p>
            <a:r>
              <a:rPr lang="en-US" dirty="0"/>
              <a:t>Facts</a:t>
            </a:r>
          </a:p>
          <a:p>
            <a:pPr lvl="1"/>
            <a:r>
              <a:rPr lang="en-US" dirty="0"/>
              <a:t>What’s an MBO?</a:t>
            </a:r>
          </a:p>
          <a:p>
            <a:r>
              <a:rPr lang="en-US" dirty="0"/>
              <a:t>What was the basis for the Ch. Ct.’s holding that deal price was not fair value?</a:t>
            </a:r>
          </a:p>
          <a:p>
            <a:r>
              <a:rPr lang="en-US" dirty="0"/>
              <a:t>When is a market efficient/semi-strong efficient?</a:t>
            </a:r>
          </a:p>
          <a:p>
            <a:r>
              <a:rPr lang="en-US" dirty="0"/>
              <a:t>What’s a financial acquirer? Strategic?</a:t>
            </a:r>
          </a:p>
          <a:p>
            <a:r>
              <a:rPr lang="en-US" dirty="0"/>
              <a:t>What was the Ct’s view of DCF analyses?</a:t>
            </a:r>
          </a:p>
          <a:p>
            <a:r>
              <a:rPr lang="en-US" dirty="0"/>
              <a:t>Why did the S. Ct. opt for deal price?</a:t>
            </a:r>
          </a:p>
        </p:txBody>
      </p:sp>
      <p:sp>
        <p:nvSpPr>
          <p:cNvPr id="3" name="Title 2">
            <a:extLst>
              <a:ext uri="{FF2B5EF4-FFF2-40B4-BE49-F238E27FC236}">
                <a16:creationId xmlns:a16="http://schemas.microsoft.com/office/drawing/2014/main" id="{19398203-CB23-254D-A5D0-4C9F78516886}"/>
              </a:ext>
            </a:extLst>
          </p:cNvPr>
          <p:cNvSpPr>
            <a:spLocks noGrp="1"/>
          </p:cNvSpPr>
          <p:nvPr>
            <p:ph type="title"/>
          </p:nvPr>
        </p:nvSpPr>
        <p:spPr/>
        <p:txBody>
          <a:bodyPr/>
          <a:lstStyle/>
          <a:p>
            <a:r>
              <a:rPr lang="en-US" dirty="0"/>
              <a:t>Dell v. Magnetar (Del. S. Ct. 2017)</a:t>
            </a:r>
          </a:p>
        </p:txBody>
      </p:sp>
      <p:sp>
        <p:nvSpPr>
          <p:cNvPr id="4" name="Slide Number Placeholder 3">
            <a:extLst>
              <a:ext uri="{FF2B5EF4-FFF2-40B4-BE49-F238E27FC236}">
                <a16:creationId xmlns:a16="http://schemas.microsoft.com/office/drawing/2014/main" id="{9C1BC45C-1C89-4F4D-93AA-8AE79CB91EE9}"/>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0583644E-BED7-714E-AB20-F022C6C08BFA}"/>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4097957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3C38A2-3102-4E43-985B-8D84407F66A3}"/>
              </a:ext>
            </a:extLst>
          </p:cNvPr>
          <p:cNvSpPr>
            <a:spLocks noGrp="1"/>
          </p:cNvSpPr>
          <p:nvPr>
            <p:ph idx="1"/>
          </p:nvPr>
        </p:nvSpPr>
        <p:spPr/>
        <p:txBody>
          <a:bodyPr/>
          <a:lstStyle/>
          <a:p>
            <a:r>
              <a:rPr lang="en-US" dirty="0"/>
              <a:t>What was DFC’s business?</a:t>
            </a:r>
          </a:p>
          <a:p>
            <a:r>
              <a:rPr lang="en-US" dirty="0"/>
              <a:t>What was the underlying transaction?</a:t>
            </a:r>
          </a:p>
          <a:p>
            <a:r>
              <a:rPr lang="en-US" dirty="0"/>
              <a:t>What was DFC’s argument?</a:t>
            </a:r>
          </a:p>
          <a:p>
            <a:pPr lvl="1"/>
            <a:r>
              <a:rPr lang="en-US" dirty="0"/>
              <a:t>Ct’s response?</a:t>
            </a:r>
          </a:p>
          <a:p>
            <a:r>
              <a:rPr lang="en-US" dirty="0"/>
              <a:t>What was the Ct’s view of the EMH? DCF?</a:t>
            </a:r>
          </a:p>
          <a:p>
            <a:r>
              <a:rPr lang="en-US" dirty="0"/>
              <a:t>When are appraisal actions most useful?</a:t>
            </a:r>
          </a:p>
          <a:p>
            <a:r>
              <a:rPr lang="en-US" dirty="0"/>
              <a:t>Why did the Ch. Ct. not use deal price?</a:t>
            </a:r>
          </a:p>
          <a:p>
            <a:pPr lvl="1"/>
            <a:r>
              <a:rPr lang="en-US" dirty="0"/>
              <a:t>What was the Ct’s response to the “regulatory risk” concern?</a:t>
            </a:r>
          </a:p>
          <a:p>
            <a:pPr lvl="1"/>
            <a:r>
              <a:rPr lang="en-US" dirty="0"/>
              <a:t>What was the Ct’s response to the “specific rate of return” concern for PE purchasers?</a:t>
            </a:r>
          </a:p>
        </p:txBody>
      </p:sp>
      <p:sp>
        <p:nvSpPr>
          <p:cNvPr id="3" name="Title 2">
            <a:extLst>
              <a:ext uri="{FF2B5EF4-FFF2-40B4-BE49-F238E27FC236}">
                <a16:creationId xmlns:a16="http://schemas.microsoft.com/office/drawing/2014/main" id="{0E32AD8B-8E71-6643-95D0-A369C4542D5D}"/>
              </a:ext>
            </a:extLst>
          </p:cNvPr>
          <p:cNvSpPr>
            <a:spLocks noGrp="1"/>
          </p:cNvSpPr>
          <p:nvPr>
            <p:ph type="title"/>
          </p:nvPr>
        </p:nvSpPr>
        <p:spPr/>
        <p:txBody>
          <a:bodyPr/>
          <a:lstStyle/>
          <a:p>
            <a:r>
              <a:rPr lang="en-US" dirty="0"/>
              <a:t>DFC Global v. Muirfield (Del. S. Ct. 2017)</a:t>
            </a:r>
          </a:p>
        </p:txBody>
      </p:sp>
      <p:sp>
        <p:nvSpPr>
          <p:cNvPr id="4" name="Slide Number Placeholder 3">
            <a:extLst>
              <a:ext uri="{FF2B5EF4-FFF2-40B4-BE49-F238E27FC236}">
                <a16:creationId xmlns:a16="http://schemas.microsoft.com/office/drawing/2014/main" id="{02880C06-C192-3F44-964F-32C2EDD90DB6}"/>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15DFF7C4-C0E3-1745-86FB-55A0A4476D57}"/>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74824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6"/>
          <p:cNvSpPr>
            <a:spLocks noGrp="1"/>
          </p:cNvSpPr>
          <p:nvPr>
            <p:ph idx="1"/>
          </p:nvPr>
        </p:nvSpPr>
        <p:spPr/>
        <p:txBody>
          <a:bodyPr/>
          <a:lstStyle/>
          <a:p>
            <a:pPr marL="292100" indent="0">
              <a:buFontTx/>
              <a:buNone/>
            </a:pPr>
            <a:r>
              <a:rPr lang="en-US" sz="2400" dirty="0">
                <a:ea typeface="ＭＳ Ｐゴシック" pitchFamily="34" charset="-128"/>
              </a:rPr>
              <a:t>After the Court determines the stockholders entitled to an appraisal, the appraisal proceeding shall be conducted in accordance with the rules of the Court of Chancery, including any rules specifically governing appraisal proceedings. Through such proceeding the Court shall determine the </a:t>
            </a:r>
            <a:r>
              <a:rPr lang="en-US" sz="2400" b="1" i="1" dirty="0">
                <a:ea typeface="ＭＳ Ｐゴシック" pitchFamily="34" charset="-128"/>
              </a:rPr>
              <a:t>fair value </a:t>
            </a:r>
            <a:r>
              <a:rPr lang="en-US" sz="2400" dirty="0">
                <a:ea typeface="ＭＳ Ｐゴシック" pitchFamily="34" charset="-128"/>
              </a:rPr>
              <a:t>of the shares </a:t>
            </a:r>
            <a:r>
              <a:rPr lang="en-US" sz="2400" b="1" i="1" dirty="0">
                <a:ea typeface="ＭＳ Ｐゴシック" pitchFamily="34" charset="-128"/>
              </a:rPr>
              <a:t>exclusive of any element of value arising from the accomplishment or expectation of the merger or consolidation</a:t>
            </a:r>
            <a:r>
              <a:rPr lang="en-US" sz="2400" b="1" dirty="0">
                <a:ea typeface="ＭＳ Ｐゴシック" pitchFamily="34" charset="-128"/>
              </a:rPr>
              <a:t>, </a:t>
            </a:r>
            <a:r>
              <a:rPr lang="en-US" sz="2400" dirty="0">
                <a:ea typeface="ＭＳ Ｐゴシック" pitchFamily="34" charset="-128"/>
              </a:rPr>
              <a:t>together with interest, if any, to be paid upon the amount determined to be the fair value</a:t>
            </a:r>
            <a:r>
              <a:rPr lang="en-US" sz="2400" b="1" i="1" dirty="0">
                <a:ea typeface="ＭＳ Ｐゴシック" pitchFamily="34" charset="-128"/>
              </a:rPr>
              <a:t>.</a:t>
            </a:r>
            <a:r>
              <a:rPr lang="en-US" sz="2400" b="1" dirty="0">
                <a:ea typeface="ＭＳ Ｐゴシック" pitchFamily="34" charset="-128"/>
              </a:rPr>
              <a:t> In determining such fair value, the Court shall take into account </a:t>
            </a:r>
            <a:r>
              <a:rPr lang="en-US" sz="2400" b="1" i="1" dirty="0">
                <a:ea typeface="ＭＳ Ｐゴシック" pitchFamily="34" charset="-128"/>
              </a:rPr>
              <a:t>all relevant factors</a:t>
            </a:r>
            <a:r>
              <a:rPr lang="en-US" sz="2400" b="1" dirty="0">
                <a:ea typeface="ＭＳ Ｐゴシック" pitchFamily="34" charset="-128"/>
              </a:rPr>
              <a:t>.  </a:t>
            </a:r>
            <a:r>
              <a:rPr lang="en-US" sz="2400" dirty="0">
                <a:ea typeface="ＭＳ Ｐゴシック" pitchFamily="34" charset="-128"/>
              </a:rPr>
              <a:t>DGCL 262(h)</a:t>
            </a:r>
            <a:r>
              <a:rPr lang="en-US" sz="2400" i="1" dirty="0">
                <a:ea typeface="ＭＳ Ｐゴシック" pitchFamily="34" charset="-128"/>
              </a:rPr>
              <a:t> </a:t>
            </a:r>
          </a:p>
          <a:p>
            <a:pPr marL="292100" indent="0"/>
            <a:endParaRPr lang="en-US" dirty="0">
              <a:ea typeface="ＭＳ Ｐゴシック" pitchFamily="34" charset="-128"/>
            </a:endParaRPr>
          </a:p>
        </p:txBody>
      </p:sp>
      <p:sp>
        <p:nvSpPr>
          <p:cNvPr id="14338" name="Title 5"/>
          <p:cNvSpPr>
            <a:spLocks noGrp="1"/>
          </p:cNvSpPr>
          <p:nvPr>
            <p:ph type="title"/>
          </p:nvPr>
        </p:nvSpPr>
        <p:spPr/>
        <p:txBody>
          <a:bodyPr/>
          <a:lstStyle/>
          <a:p>
            <a:r>
              <a:rPr lang="en-US" b="1" dirty="0">
                <a:ea typeface="ＭＳ Ｐゴシック" pitchFamily="34" charset="-128"/>
              </a:rPr>
              <a:t>Valuation in Delaware</a:t>
            </a:r>
          </a:p>
        </p:txBody>
      </p:sp>
      <p:sp>
        <p:nvSpPr>
          <p:cNvPr id="14341" name="Slide Number Placeholder 4"/>
          <p:cNvSpPr>
            <a:spLocks noGrp="1"/>
          </p:cNvSpPr>
          <p:nvPr>
            <p:ph type="sldNum" sz="quarter" idx="10"/>
          </p:nvPr>
        </p:nvSpPr>
        <p:spPr>
          <a:noFill/>
        </p:spPr>
        <p:txBody>
          <a:bodyPr/>
          <a:lstStyle/>
          <a:p>
            <a:fld id="{241153CF-D798-457F-8936-45F2EEB46D3A}" type="slidenum">
              <a:rPr lang="en-US">
                <a:latin typeface="Calibri" pitchFamily="34" charset="0"/>
                <a:ea typeface="ＭＳ Ｐゴシック" pitchFamily="34" charset="-128"/>
              </a:rPr>
              <a:pPr/>
              <a:t>2</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ECFD38-F1A2-4B4B-ACB4-1EA47E7C8C69}"/>
              </a:ext>
            </a:extLst>
          </p:cNvPr>
          <p:cNvSpPr>
            <a:spLocks noGrp="1"/>
          </p:cNvSpPr>
          <p:nvPr>
            <p:ph idx="1"/>
          </p:nvPr>
        </p:nvSpPr>
        <p:spPr/>
        <p:txBody>
          <a:bodyPr/>
          <a:lstStyle/>
          <a:p>
            <a:r>
              <a:rPr lang="en-US" dirty="0"/>
              <a:t>Facts</a:t>
            </a:r>
          </a:p>
          <a:p>
            <a:r>
              <a:rPr lang="en-US" dirty="0"/>
              <a:t>Is HP a strategic or financial buyer?</a:t>
            </a:r>
          </a:p>
          <a:p>
            <a:r>
              <a:rPr lang="en-US" dirty="0"/>
              <a:t>Why did Ch. Ct. reject deal price less synergies?</a:t>
            </a:r>
          </a:p>
          <a:p>
            <a:r>
              <a:rPr lang="en-US" dirty="0"/>
              <a:t>Response of S. Ct.?</a:t>
            </a:r>
          </a:p>
          <a:p>
            <a:r>
              <a:rPr lang="en-US" dirty="0"/>
              <a:t>Why did S. Ct. reject unaffected market price?</a:t>
            </a:r>
          </a:p>
          <a:p>
            <a:r>
              <a:rPr lang="en-US" dirty="0"/>
              <a:t>Any bad blood between the courts?</a:t>
            </a:r>
          </a:p>
        </p:txBody>
      </p:sp>
      <p:sp>
        <p:nvSpPr>
          <p:cNvPr id="3" name="Title 2">
            <a:extLst>
              <a:ext uri="{FF2B5EF4-FFF2-40B4-BE49-F238E27FC236}">
                <a16:creationId xmlns:a16="http://schemas.microsoft.com/office/drawing/2014/main" id="{3336B5E1-2DE9-E94B-9750-B5321E518227}"/>
              </a:ext>
            </a:extLst>
          </p:cNvPr>
          <p:cNvSpPr>
            <a:spLocks noGrp="1"/>
          </p:cNvSpPr>
          <p:nvPr>
            <p:ph type="title"/>
          </p:nvPr>
        </p:nvSpPr>
        <p:spPr/>
        <p:txBody>
          <a:bodyPr/>
          <a:lstStyle/>
          <a:p>
            <a:r>
              <a:rPr lang="en-US" dirty="0" err="1"/>
              <a:t>Verition</a:t>
            </a:r>
            <a:r>
              <a:rPr lang="en-US" dirty="0"/>
              <a:t> v. Aruba (Del. S. Ct. 2019)</a:t>
            </a:r>
          </a:p>
        </p:txBody>
      </p:sp>
      <p:sp>
        <p:nvSpPr>
          <p:cNvPr id="4" name="Slide Number Placeholder 3">
            <a:extLst>
              <a:ext uri="{FF2B5EF4-FFF2-40B4-BE49-F238E27FC236}">
                <a16:creationId xmlns:a16="http://schemas.microsoft.com/office/drawing/2014/main" id="{896695E1-072C-0945-98D5-FD3645EC04FC}"/>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2062497F-2596-2D4B-B521-761B0CDBCF0F}"/>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105459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9B2186-8A50-8C44-83A7-27DAEA329E4D}"/>
              </a:ext>
            </a:extLst>
          </p:cNvPr>
          <p:cNvSpPr>
            <a:spLocks noGrp="1"/>
          </p:cNvSpPr>
          <p:nvPr>
            <p:ph idx="1"/>
          </p:nvPr>
        </p:nvSpPr>
        <p:spPr/>
        <p:txBody>
          <a:bodyPr/>
          <a:lstStyle/>
          <a:p>
            <a:r>
              <a:rPr lang="en-US" dirty="0"/>
              <a:t>Facts</a:t>
            </a:r>
          </a:p>
          <a:p>
            <a:r>
              <a:rPr lang="en-US" dirty="0"/>
              <a:t>Ch. Ct.’s basis for using unaffected market price?</a:t>
            </a:r>
          </a:p>
          <a:p>
            <a:r>
              <a:rPr lang="en-US" dirty="0"/>
              <a:t>What was concerning about the sales process?</a:t>
            </a:r>
          </a:p>
          <a:p>
            <a:r>
              <a:rPr lang="en-US" dirty="0"/>
              <a:t>Why did the Ch. Ct. reject DCF? Comparable companies?</a:t>
            </a:r>
          </a:p>
          <a:p>
            <a:r>
              <a:rPr lang="en-US" dirty="0"/>
              <a:t>Why did the S. Ct. uphold the Ch. Ct.’s decision?</a:t>
            </a:r>
          </a:p>
          <a:p>
            <a:pPr lvl="1"/>
            <a:r>
              <a:rPr lang="en-US" dirty="0"/>
              <a:t>Why did it reject </a:t>
            </a:r>
            <a:r>
              <a:rPr lang="en-US"/>
              <a:t>deal price?</a:t>
            </a:r>
          </a:p>
        </p:txBody>
      </p:sp>
      <p:sp>
        <p:nvSpPr>
          <p:cNvPr id="3" name="Title 2">
            <a:extLst>
              <a:ext uri="{FF2B5EF4-FFF2-40B4-BE49-F238E27FC236}">
                <a16:creationId xmlns:a16="http://schemas.microsoft.com/office/drawing/2014/main" id="{402BE68F-3A4E-4A4E-9DC2-61396610FD55}"/>
              </a:ext>
            </a:extLst>
          </p:cNvPr>
          <p:cNvSpPr>
            <a:spLocks noGrp="1"/>
          </p:cNvSpPr>
          <p:nvPr>
            <p:ph type="title"/>
          </p:nvPr>
        </p:nvSpPr>
        <p:spPr/>
        <p:txBody>
          <a:bodyPr/>
          <a:lstStyle/>
          <a:p>
            <a:r>
              <a:rPr lang="en-US" dirty="0"/>
              <a:t>Fir Tree v. Jarden (Del. S. Ct. 2020) </a:t>
            </a:r>
          </a:p>
        </p:txBody>
      </p:sp>
      <p:sp>
        <p:nvSpPr>
          <p:cNvPr id="4" name="Slide Number Placeholder 3">
            <a:extLst>
              <a:ext uri="{FF2B5EF4-FFF2-40B4-BE49-F238E27FC236}">
                <a16:creationId xmlns:a16="http://schemas.microsoft.com/office/drawing/2014/main" id="{4C6C15DD-344B-CE49-A2EA-69BCAD06F96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91719E9B-3F15-7E48-8740-2FB003DBB8EB}"/>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2506627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histogram&#10;&#10;Description automatically generated">
            <a:extLst>
              <a:ext uri="{FF2B5EF4-FFF2-40B4-BE49-F238E27FC236}">
                <a16:creationId xmlns:a16="http://schemas.microsoft.com/office/drawing/2014/main" id="{73B9FCE3-800C-7EBE-2ECF-43E5AD661B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048" y="553494"/>
            <a:ext cx="8356600" cy="5085306"/>
          </a:xfrm>
        </p:spPr>
      </p:pic>
      <p:sp>
        <p:nvSpPr>
          <p:cNvPr id="3" name="Title 2">
            <a:extLst>
              <a:ext uri="{FF2B5EF4-FFF2-40B4-BE49-F238E27FC236}">
                <a16:creationId xmlns:a16="http://schemas.microsoft.com/office/drawing/2014/main" id="{A8EB73B3-8FF8-7377-B8F3-830C9504F2F5}"/>
              </a:ext>
            </a:extLst>
          </p:cNvPr>
          <p:cNvSpPr>
            <a:spLocks noGrp="1"/>
          </p:cNvSpPr>
          <p:nvPr>
            <p:ph type="title"/>
          </p:nvPr>
        </p:nvSpPr>
        <p:spPr/>
        <p:txBody>
          <a:bodyPr/>
          <a:lstStyle/>
          <a:p>
            <a:r>
              <a:rPr lang="en-US" dirty="0"/>
              <a:t>Status of Appraisal Arbitrage</a:t>
            </a:r>
          </a:p>
        </p:txBody>
      </p:sp>
      <p:sp>
        <p:nvSpPr>
          <p:cNvPr id="4" name="Slide Number Placeholder 3">
            <a:extLst>
              <a:ext uri="{FF2B5EF4-FFF2-40B4-BE49-F238E27FC236}">
                <a16:creationId xmlns:a16="http://schemas.microsoft.com/office/drawing/2014/main" id="{A7A4912F-6EEF-96D6-62FB-CE4922635B7C}"/>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C53CDE8F-75A9-0D01-DA5B-B4F17116206D}"/>
              </a:ext>
            </a:extLst>
          </p:cNvPr>
          <p:cNvSpPr>
            <a:spLocks noGrp="1"/>
          </p:cNvSpPr>
          <p:nvPr>
            <p:ph type="ftr" sz="quarter" idx="11"/>
          </p:nvPr>
        </p:nvSpPr>
        <p:spPr/>
        <p:txBody>
          <a:bodyPr/>
          <a:lstStyle/>
          <a:p>
            <a:pPr>
              <a:defRPr/>
            </a:pPr>
            <a:r>
              <a:rPr lang="en-US"/>
              <a:t>Valuation Delaware</a:t>
            </a:r>
            <a:endParaRPr lang="en-US" dirty="0"/>
          </a:p>
        </p:txBody>
      </p:sp>
      <p:sp>
        <p:nvSpPr>
          <p:cNvPr id="8" name="TextBox 7">
            <a:extLst>
              <a:ext uri="{FF2B5EF4-FFF2-40B4-BE49-F238E27FC236}">
                <a16:creationId xmlns:a16="http://schemas.microsoft.com/office/drawing/2014/main" id="{ECD6B3C6-B357-AEF3-337F-2DA088874C2F}"/>
              </a:ext>
            </a:extLst>
          </p:cNvPr>
          <p:cNvSpPr txBox="1"/>
          <p:nvPr/>
        </p:nvSpPr>
        <p:spPr>
          <a:xfrm>
            <a:off x="3124200" y="6096000"/>
            <a:ext cx="2565126" cy="200055"/>
          </a:xfrm>
          <a:prstGeom prst="rect">
            <a:avLst/>
          </a:prstGeom>
          <a:noFill/>
        </p:spPr>
        <p:txBody>
          <a:bodyPr wrap="none" rtlCol="0">
            <a:spAutoFit/>
          </a:bodyPr>
          <a:lstStyle/>
          <a:p>
            <a:r>
              <a:rPr lang="en-US" sz="700" dirty="0"/>
              <a:t>Jang et. al., Long Rise and Quick Fall of Appraisal Arbitrage</a:t>
            </a:r>
          </a:p>
        </p:txBody>
      </p:sp>
    </p:spTree>
    <p:extLst>
      <p:ext uri="{BB962C8B-B14F-4D97-AF65-F5344CB8AC3E}">
        <p14:creationId xmlns:p14="http://schemas.microsoft.com/office/powerpoint/2010/main" val="2807251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line chart&#10;&#10;Description automatically generated">
            <a:extLst>
              <a:ext uri="{FF2B5EF4-FFF2-40B4-BE49-F238E27FC236}">
                <a16:creationId xmlns:a16="http://schemas.microsoft.com/office/drawing/2014/main" id="{90AFA703-C365-11D1-38CF-E54D14A63C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397" y="778669"/>
            <a:ext cx="8432800" cy="5170898"/>
          </a:xfrm>
        </p:spPr>
      </p:pic>
      <p:sp>
        <p:nvSpPr>
          <p:cNvPr id="3" name="Title 2">
            <a:extLst>
              <a:ext uri="{FF2B5EF4-FFF2-40B4-BE49-F238E27FC236}">
                <a16:creationId xmlns:a16="http://schemas.microsoft.com/office/drawing/2014/main" id="{9CBCD06F-0A84-A142-2A09-59FDA34031D2}"/>
              </a:ext>
            </a:extLst>
          </p:cNvPr>
          <p:cNvSpPr>
            <a:spLocks noGrp="1"/>
          </p:cNvSpPr>
          <p:nvPr>
            <p:ph type="title"/>
          </p:nvPr>
        </p:nvSpPr>
        <p:spPr/>
        <p:txBody>
          <a:bodyPr/>
          <a:lstStyle/>
          <a:p>
            <a:r>
              <a:rPr lang="en-US" dirty="0"/>
              <a:t>Status of Appraisal Arbitrage</a:t>
            </a:r>
          </a:p>
        </p:txBody>
      </p:sp>
      <p:sp>
        <p:nvSpPr>
          <p:cNvPr id="4" name="Slide Number Placeholder 3">
            <a:extLst>
              <a:ext uri="{FF2B5EF4-FFF2-40B4-BE49-F238E27FC236}">
                <a16:creationId xmlns:a16="http://schemas.microsoft.com/office/drawing/2014/main" id="{1A225299-F320-7AD6-13B6-3493F8725CDB}"/>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38F75D58-56EB-7CDE-B1BF-90CDEDBC85C0}"/>
              </a:ext>
            </a:extLst>
          </p:cNvPr>
          <p:cNvSpPr>
            <a:spLocks noGrp="1"/>
          </p:cNvSpPr>
          <p:nvPr>
            <p:ph type="ftr" sz="quarter" idx="11"/>
          </p:nvPr>
        </p:nvSpPr>
        <p:spPr/>
        <p:txBody>
          <a:bodyPr/>
          <a:lstStyle/>
          <a:p>
            <a:pPr>
              <a:defRPr/>
            </a:pPr>
            <a:r>
              <a:rPr lang="en-US"/>
              <a:t>Valuation Delaware</a:t>
            </a:r>
            <a:endParaRPr lang="en-US" dirty="0"/>
          </a:p>
        </p:txBody>
      </p:sp>
      <p:sp>
        <p:nvSpPr>
          <p:cNvPr id="8" name="TextBox 7">
            <a:extLst>
              <a:ext uri="{FF2B5EF4-FFF2-40B4-BE49-F238E27FC236}">
                <a16:creationId xmlns:a16="http://schemas.microsoft.com/office/drawing/2014/main" id="{7EB98510-BF02-1ABA-9D77-45C423DCDADB}"/>
              </a:ext>
            </a:extLst>
          </p:cNvPr>
          <p:cNvSpPr txBox="1"/>
          <p:nvPr/>
        </p:nvSpPr>
        <p:spPr>
          <a:xfrm>
            <a:off x="3124200" y="6096000"/>
            <a:ext cx="2565126" cy="200055"/>
          </a:xfrm>
          <a:prstGeom prst="rect">
            <a:avLst/>
          </a:prstGeom>
          <a:noFill/>
        </p:spPr>
        <p:txBody>
          <a:bodyPr wrap="none" rtlCol="0">
            <a:spAutoFit/>
          </a:bodyPr>
          <a:lstStyle/>
          <a:p>
            <a:r>
              <a:rPr lang="en-US" sz="700" dirty="0"/>
              <a:t>Jang et. al., Long Rise and Quick Fall of Appraisal Arbitrage</a:t>
            </a:r>
          </a:p>
        </p:txBody>
      </p:sp>
    </p:spTree>
    <p:extLst>
      <p:ext uri="{BB962C8B-B14F-4D97-AF65-F5344CB8AC3E}">
        <p14:creationId xmlns:p14="http://schemas.microsoft.com/office/powerpoint/2010/main" val="3887089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13E012-5597-9643-0821-5786603C209F}"/>
              </a:ext>
            </a:extLst>
          </p:cNvPr>
          <p:cNvSpPr>
            <a:spLocks noGrp="1"/>
          </p:cNvSpPr>
          <p:nvPr>
            <p:ph idx="1"/>
          </p:nvPr>
        </p:nvSpPr>
        <p:spPr/>
        <p:txBody>
          <a:bodyPr/>
          <a:lstStyle/>
          <a:p>
            <a:r>
              <a:rPr lang="en-US" sz="2800" i="1" dirty="0"/>
              <a:t>Manti Holdings, LLC v. </a:t>
            </a:r>
            <a:r>
              <a:rPr lang="en-US" sz="2800" i="1" dirty="0" err="1"/>
              <a:t>Authentix</a:t>
            </a:r>
            <a:r>
              <a:rPr lang="en-US" sz="2800" i="1" dirty="0"/>
              <a:t> </a:t>
            </a:r>
            <a:r>
              <a:rPr lang="en-US" sz="2800" i="1" dirty="0" err="1"/>
              <a:t>Acq</a:t>
            </a:r>
            <a:r>
              <a:rPr lang="en-US" sz="2800" i="1" dirty="0"/>
              <a:t>. Co. </a:t>
            </a:r>
            <a:r>
              <a:rPr lang="en-US" sz="2800" dirty="0"/>
              <a:t>(Del. St. Ct. 2021)</a:t>
            </a:r>
          </a:p>
          <a:p>
            <a:pPr lvl="1"/>
            <a:r>
              <a:rPr lang="en-US" sz="2400" dirty="0"/>
              <a:t>Ct. upheld waiver of appraisal rights in shareholder drag along agreement:</a:t>
            </a:r>
          </a:p>
          <a:p>
            <a:pPr lvl="2"/>
            <a:r>
              <a:rPr lang="en-US" sz="2400" dirty="0">
                <a:solidFill>
                  <a:srgbClr val="000000"/>
                </a:solidFill>
                <a:latin typeface="lato" panose="020F0502020204030203" pitchFamily="34" charset="0"/>
              </a:rPr>
              <a:t>Neither public policy nor DGCL 262 </a:t>
            </a:r>
            <a:r>
              <a:rPr lang="en-US" sz="2400" dirty="0" err="1">
                <a:solidFill>
                  <a:srgbClr val="000000"/>
                </a:solidFill>
                <a:latin typeface="lato" panose="020F0502020204030203" pitchFamily="34" charset="0"/>
              </a:rPr>
              <a:t>prohibts</a:t>
            </a:r>
            <a:r>
              <a:rPr lang="en-US" sz="2400" b="0" i="0" dirty="0">
                <a:solidFill>
                  <a:srgbClr val="000000"/>
                </a:solidFill>
                <a:effectLst/>
                <a:latin typeface="lato" panose="020F0502020204030203" pitchFamily="34" charset="0"/>
              </a:rPr>
              <a:t> “sophisticated and informed stockholders, who were represented by counsel and had bargaining power, from voluntarily agreeing to waive their appraisal rights in exchange for valuable consideration.” </a:t>
            </a:r>
            <a:endParaRPr lang="en-US" sz="2400" dirty="0"/>
          </a:p>
        </p:txBody>
      </p:sp>
      <p:sp>
        <p:nvSpPr>
          <p:cNvPr id="3" name="Title 2">
            <a:extLst>
              <a:ext uri="{FF2B5EF4-FFF2-40B4-BE49-F238E27FC236}">
                <a16:creationId xmlns:a16="http://schemas.microsoft.com/office/drawing/2014/main" id="{2EFC955A-4F98-7AEA-4FDA-68F261DDB8A9}"/>
              </a:ext>
            </a:extLst>
          </p:cNvPr>
          <p:cNvSpPr>
            <a:spLocks noGrp="1"/>
          </p:cNvSpPr>
          <p:nvPr>
            <p:ph type="title"/>
          </p:nvPr>
        </p:nvSpPr>
        <p:spPr/>
        <p:txBody>
          <a:bodyPr/>
          <a:lstStyle/>
          <a:p>
            <a:r>
              <a:rPr lang="en-US" dirty="0"/>
              <a:t>Waiver of Appraisal Rights:  </a:t>
            </a:r>
            <a:r>
              <a:rPr lang="en-US" i="1" dirty="0"/>
              <a:t>Manti Holdings</a:t>
            </a:r>
            <a:endParaRPr lang="en-US" dirty="0"/>
          </a:p>
        </p:txBody>
      </p:sp>
      <p:sp>
        <p:nvSpPr>
          <p:cNvPr id="4" name="Slide Number Placeholder 3">
            <a:extLst>
              <a:ext uri="{FF2B5EF4-FFF2-40B4-BE49-F238E27FC236}">
                <a16:creationId xmlns:a16="http://schemas.microsoft.com/office/drawing/2014/main" id="{E6376D1A-70CD-629A-FE57-1CA74A1D0911}"/>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7E34AFB7-2C01-1D8B-A14C-7DA4BC47941D}"/>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844948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9FC41B-71AD-E79B-3EEB-B4289A11CD1B}"/>
              </a:ext>
            </a:extLst>
          </p:cNvPr>
          <p:cNvSpPr>
            <a:spLocks noGrp="1"/>
          </p:cNvSpPr>
          <p:nvPr>
            <p:ph idx="1"/>
          </p:nvPr>
        </p:nvSpPr>
        <p:spPr/>
        <p:txBody>
          <a:bodyPr>
            <a:normAutofit fontScale="92500" lnSpcReduction="10000"/>
          </a:bodyPr>
          <a:lstStyle/>
          <a:p>
            <a:r>
              <a:rPr lang="en-US" i="1" dirty="0"/>
              <a:t>Cellular Telephone Partnership Litigation </a:t>
            </a:r>
            <a:r>
              <a:rPr lang="en-US" dirty="0"/>
              <a:t>(2022)</a:t>
            </a:r>
          </a:p>
          <a:p>
            <a:pPr lvl="1"/>
            <a:r>
              <a:rPr lang="en-US" dirty="0"/>
              <a:t>Freeze out transaction; unfair process; used DCF (3xs firm’s valuation!)</a:t>
            </a:r>
          </a:p>
          <a:p>
            <a:r>
              <a:rPr lang="en-US" i="1" dirty="0"/>
              <a:t>In re Appraisal of Regal Entertainment Grp </a:t>
            </a:r>
            <a:r>
              <a:rPr lang="en-US" dirty="0"/>
              <a:t>(Del. Ch. Ct. 2021)</a:t>
            </a:r>
          </a:p>
          <a:p>
            <a:pPr lvl="1"/>
            <a:r>
              <a:rPr lang="en-US" dirty="0"/>
              <a:t>Deal price ($23) less synergies ($23.60) best indicator or fair value</a:t>
            </a:r>
          </a:p>
          <a:p>
            <a:pPr lvl="2"/>
            <a:r>
              <a:rPr lang="en-US" dirty="0"/>
              <a:t>Regal publicly traded and widely held; Arm’s length transaction; Post-signing market check</a:t>
            </a:r>
          </a:p>
          <a:p>
            <a:pPr lvl="2"/>
            <a:r>
              <a:rPr lang="en-US" dirty="0"/>
              <a:t>Subtracted synergies of $3.77, but adjusted for post-signing change in corporate rate rate ($4.37); discussion of synergies (</a:t>
            </a:r>
            <a:r>
              <a:rPr lang="en-US" dirty="0" err="1"/>
              <a:t>oper</a:t>
            </a:r>
            <a:r>
              <a:rPr lang="en-US" dirty="0"/>
              <a:t> &amp; fin)</a:t>
            </a:r>
          </a:p>
          <a:p>
            <a:r>
              <a:rPr lang="en-US" i="1" dirty="0"/>
              <a:t>BCIM Strategic Value Master Fund </a:t>
            </a:r>
            <a:r>
              <a:rPr lang="en-US" dirty="0"/>
              <a:t>(Del. Ch. 2022)</a:t>
            </a:r>
          </a:p>
          <a:p>
            <a:pPr lvl="1"/>
            <a:r>
              <a:rPr lang="en-US" dirty="0"/>
              <a:t>Deal price less synergies and post signing change in value</a:t>
            </a:r>
          </a:p>
          <a:p>
            <a:r>
              <a:rPr lang="en-US" i="1" dirty="0"/>
              <a:t>Kruse v. Synapse Wireless </a:t>
            </a:r>
            <a:r>
              <a:rPr lang="en-US" dirty="0"/>
              <a:t>(Del. Ch. Ct. 2020)</a:t>
            </a:r>
          </a:p>
          <a:p>
            <a:pPr lvl="1"/>
            <a:r>
              <a:rPr lang="en-US" dirty="0"/>
              <a:t>DCF used to value private company-–resulting value about 50% less than deal price </a:t>
            </a:r>
          </a:p>
          <a:p>
            <a:r>
              <a:rPr lang="en-US" i="1" dirty="0" err="1"/>
              <a:t>Manichaen</a:t>
            </a:r>
            <a:r>
              <a:rPr lang="en-US" i="1" dirty="0"/>
              <a:t> Capital v. </a:t>
            </a:r>
            <a:r>
              <a:rPr lang="en-US" i="1" dirty="0" err="1"/>
              <a:t>Sourchehov</a:t>
            </a:r>
            <a:r>
              <a:rPr lang="en-US" i="1" dirty="0"/>
              <a:t> </a:t>
            </a:r>
            <a:r>
              <a:rPr lang="en-US" dirty="0"/>
              <a:t>(2020) </a:t>
            </a:r>
          </a:p>
          <a:p>
            <a:pPr lvl="1"/>
            <a:r>
              <a:rPr lang="en-US" dirty="0"/>
              <a:t>DCF used for value private company—respondent disagreed w/ own expert!</a:t>
            </a:r>
          </a:p>
          <a:p>
            <a:r>
              <a:rPr lang="en-US" i="1" dirty="0"/>
              <a:t>Panera Bread </a:t>
            </a:r>
            <a:r>
              <a:rPr lang="en-US" dirty="0"/>
              <a:t>(2020)</a:t>
            </a:r>
          </a:p>
          <a:p>
            <a:pPr lvl="1"/>
            <a:r>
              <a:rPr lang="en-US" dirty="0"/>
              <a:t>Deal price less synergies, but Panera had prepaid deal price; no refund!!</a:t>
            </a:r>
          </a:p>
        </p:txBody>
      </p:sp>
      <p:sp>
        <p:nvSpPr>
          <p:cNvPr id="3" name="Title 2">
            <a:extLst>
              <a:ext uri="{FF2B5EF4-FFF2-40B4-BE49-F238E27FC236}">
                <a16:creationId xmlns:a16="http://schemas.microsoft.com/office/drawing/2014/main" id="{88F15691-5740-0F65-07CB-BF7627C3F68C}"/>
              </a:ext>
            </a:extLst>
          </p:cNvPr>
          <p:cNvSpPr>
            <a:spLocks noGrp="1"/>
          </p:cNvSpPr>
          <p:nvPr>
            <p:ph type="title"/>
          </p:nvPr>
        </p:nvSpPr>
        <p:spPr/>
        <p:txBody>
          <a:bodyPr/>
          <a:lstStyle/>
          <a:p>
            <a:r>
              <a:rPr lang="en-US" dirty="0"/>
              <a:t>Some Other Recent Appraisal Cases</a:t>
            </a:r>
          </a:p>
        </p:txBody>
      </p:sp>
      <p:sp>
        <p:nvSpPr>
          <p:cNvPr id="4" name="Slide Number Placeholder 3">
            <a:extLst>
              <a:ext uri="{FF2B5EF4-FFF2-40B4-BE49-F238E27FC236}">
                <a16:creationId xmlns:a16="http://schemas.microsoft.com/office/drawing/2014/main" id="{D86BDA42-67BB-8A2F-3B49-94A2E68C2108}"/>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83E3E83B-5991-259A-549C-403135D958B3}"/>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39993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Market Out Exception (appraisal not available):</a:t>
            </a:r>
          </a:p>
          <a:p>
            <a:pPr lvl="1"/>
            <a:r>
              <a:rPr lang="en-US" dirty="0"/>
              <a:t>Listed on national securities exchange, or</a:t>
            </a:r>
          </a:p>
          <a:p>
            <a:pPr lvl="1"/>
            <a:r>
              <a:rPr lang="en-US" dirty="0"/>
              <a:t>Held by more than 2,000 holders</a:t>
            </a:r>
          </a:p>
          <a:p>
            <a:pPr lvl="1"/>
            <a:r>
              <a:rPr lang="en-US" dirty="0"/>
              <a:t>No appraisal for shareholders of surviving corporation in a merger if shareholders of surviving did not have to vote for approval.  </a:t>
            </a:r>
            <a:r>
              <a:rPr lang="en-US" dirty="0" err="1">
                <a:ea typeface="ＭＳ Ｐゴシック" pitchFamily="34" charset="-128"/>
              </a:rPr>
              <a:t>DGCL</a:t>
            </a:r>
            <a:r>
              <a:rPr lang="en-US" dirty="0">
                <a:ea typeface="ＭＳ Ｐゴシック" pitchFamily="34" charset="-128"/>
              </a:rPr>
              <a:t> 262(b).</a:t>
            </a:r>
            <a:r>
              <a:rPr lang="en-US" i="1" dirty="0">
                <a:ea typeface="ＭＳ Ｐゴシック" pitchFamily="34" charset="-128"/>
              </a:rPr>
              <a:t> </a:t>
            </a:r>
            <a:endParaRPr lang="en-US" dirty="0"/>
          </a:p>
          <a:p>
            <a:pPr lvl="1"/>
            <a:endParaRPr lang="en-US" dirty="0"/>
          </a:p>
          <a:p>
            <a:r>
              <a:rPr lang="en-US" dirty="0"/>
              <a:t>Exceptions to Market Out Exception (appraisal available) if shareholders receive anything except:</a:t>
            </a:r>
          </a:p>
          <a:p>
            <a:pPr lvl="1"/>
            <a:r>
              <a:rPr lang="en-US" dirty="0"/>
              <a:t>Stock of surviving</a:t>
            </a:r>
          </a:p>
          <a:p>
            <a:pPr lvl="1"/>
            <a:r>
              <a:rPr lang="en-US" dirty="0"/>
              <a:t>Stock of any other corporation whose shares will be listed on a national securities exchange or held by more than 2,000 holders. </a:t>
            </a:r>
            <a:r>
              <a:rPr lang="en-US" dirty="0" err="1">
                <a:ea typeface="ＭＳ Ｐゴシック" pitchFamily="34" charset="-128"/>
              </a:rPr>
              <a:t>DGCL</a:t>
            </a:r>
            <a:r>
              <a:rPr lang="en-US" dirty="0">
                <a:ea typeface="ＭＳ Ｐゴシック" pitchFamily="34" charset="-128"/>
              </a:rPr>
              <a:t> 262(c)</a:t>
            </a:r>
            <a:r>
              <a:rPr lang="en-US" i="1" dirty="0">
                <a:ea typeface="ＭＳ Ｐゴシック" pitchFamily="34" charset="-128"/>
              </a:rPr>
              <a:t>.</a:t>
            </a:r>
            <a:endParaRPr lang="en-US" dirty="0"/>
          </a:p>
          <a:p>
            <a:pPr lvl="1"/>
            <a:endParaRPr lang="en-US" dirty="0"/>
          </a:p>
        </p:txBody>
      </p:sp>
      <p:sp>
        <p:nvSpPr>
          <p:cNvPr id="3" name="Title 2"/>
          <p:cNvSpPr>
            <a:spLocks noGrp="1"/>
          </p:cNvSpPr>
          <p:nvPr>
            <p:ph type="title"/>
          </p:nvPr>
        </p:nvSpPr>
        <p:spPr/>
        <p:txBody>
          <a:bodyPr/>
          <a:lstStyle/>
          <a:p>
            <a:r>
              <a:rPr lang="en-US" dirty="0"/>
              <a:t>Delaware: Appraisal Rights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22706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763000" cy="5811838"/>
          </a:xfrm>
        </p:spPr>
      </p:pic>
      <p:sp>
        <p:nvSpPr>
          <p:cNvPr id="3" name="Title 2"/>
          <p:cNvSpPr>
            <a:spLocks noGrp="1"/>
          </p:cNvSpPr>
          <p:nvPr>
            <p:ph type="title"/>
          </p:nvPr>
        </p:nvSpPr>
        <p:spPr/>
        <p:txBody>
          <a:bodyPr/>
          <a:lstStyle/>
          <a:p>
            <a:r>
              <a:rPr lang="en-US" b="1" dirty="0"/>
              <a:t>Some Appraisal Decisions (‘10-’17)</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66652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Appraisal Decisions (‘10-’17)</a:t>
            </a:r>
          </a:p>
        </p:txBody>
      </p:sp>
      <p:sp>
        <p:nvSpPr>
          <p:cNvPr id="5" name="Slide Number Placeholder 4"/>
          <p:cNvSpPr>
            <a:spLocks noGrp="1"/>
          </p:cNvSpPr>
          <p:nvPr>
            <p:ph type="sldNum" sz="quarter" idx="10"/>
          </p:nvPr>
        </p:nvSpPr>
        <p:spPr/>
        <p:txBody>
          <a:bodyPr/>
          <a:lstStyle/>
          <a:p>
            <a:pPr>
              <a:defRPr/>
            </a:pPr>
            <a:endParaRPr lang="en-US" dirty="0">
              <a:latin typeface="Calibri" pitchFamily="34" charset="0"/>
            </a:endParaRPr>
          </a:p>
          <a:p>
            <a:pPr>
              <a:defRPr/>
            </a:pPr>
            <a:fld id="{AA148A6B-0753-47DD-85B6-E3470AECA717}" type="slidenum">
              <a:rPr lang="en-US" smtClean="0">
                <a:latin typeface="Calibri" pitchFamily="34" charset="0"/>
              </a:rPr>
              <a:pPr>
                <a:defRPr/>
              </a:pPr>
              <a:t>5</a:t>
            </a:fld>
            <a:endParaRPr lang="en-US" dirty="0">
              <a:latin typeface="Calibri" pitchFamily="34" charset="0"/>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57200"/>
            <a:ext cx="8686800" cy="5791200"/>
          </a:xfrm>
          <a:prstGeom prst="rect">
            <a:avLst/>
          </a:prstGeom>
        </p:spPr>
      </p:pic>
    </p:spTree>
    <p:extLst>
      <p:ext uri="{BB962C8B-B14F-4D97-AF65-F5344CB8AC3E}">
        <p14:creationId xmlns:p14="http://schemas.microsoft.com/office/powerpoint/2010/main" val="4246916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Contrary to the critics of appraisal, we find no evidence that bidders lower their up-front price so they can afford to pay off dissenting shareholders post-sale. Furthermore, threat of appraisal does not appear to impact method of payment, likelihood of closing, or limit the amount of takeover activity. Instead, we find that shareholders of Delaware targets receive marginally higher acquisition premiums following events that strengthen the appraisal remedy in Delaware. In general, our results are consistent with appraisal providing ex-ante protection in settings where public investors are most at risk.</a:t>
            </a:r>
          </a:p>
        </p:txBody>
      </p:sp>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6" name="TextBox 5"/>
          <p:cNvSpPr txBox="1"/>
          <p:nvPr/>
        </p:nvSpPr>
        <p:spPr>
          <a:xfrm>
            <a:off x="2590800" y="4343400"/>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53931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1" y="533400"/>
            <a:ext cx="8537448" cy="5638800"/>
          </a:xfrm>
        </p:spPr>
      </p:pic>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7" name="TextBox 6"/>
          <p:cNvSpPr txBox="1"/>
          <p:nvPr/>
        </p:nvSpPr>
        <p:spPr>
          <a:xfrm>
            <a:off x="3429000" y="6150835"/>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311440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504085"/>
            <a:ext cx="8458200" cy="5148639"/>
          </a:xfrm>
        </p:spPr>
      </p:pic>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6" name="TextBox 5"/>
          <p:cNvSpPr txBox="1"/>
          <p:nvPr/>
        </p:nvSpPr>
        <p:spPr>
          <a:xfrm>
            <a:off x="2590800" y="6068465"/>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269325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If the target shares were publicly traded, there is no appraisal remedy unless:</a:t>
            </a:r>
          </a:p>
          <a:p>
            <a:pPr lvl="1"/>
            <a:r>
              <a:rPr lang="en-US"/>
              <a:t>(1) The </a:t>
            </a:r>
            <a:r>
              <a:rPr lang="en-US" dirty="0"/>
              <a:t>total number of shares entitled to appraisal exceeds 1% of the outstanding shares of the class or series eligible for appraisal, </a:t>
            </a:r>
          </a:p>
          <a:p>
            <a:pPr lvl="1"/>
            <a:r>
              <a:rPr lang="en-US" dirty="0"/>
              <a:t>(2) the value of the consideration provided in the merger or consolidation for such total number of shares exceeds $1 million, or </a:t>
            </a:r>
          </a:p>
          <a:p>
            <a:pPr lvl="1"/>
            <a:r>
              <a:rPr lang="en-US" dirty="0"/>
              <a:t>(3) the merger was approved pursuant to § 253 or § 267.  </a:t>
            </a:r>
            <a:r>
              <a:rPr lang="en-US" dirty="0" err="1"/>
              <a:t>DGCL</a:t>
            </a:r>
            <a:r>
              <a:rPr lang="en-US" dirty="0"/>
              <a:t> 262(g).</a:t>
            </a:r>
          </a:p>
          <a:p>
            <a:pPr lvl="1"/>
            <a:endParaRPr lang="en-US" dirty="0"/>
          </a:p>
          <a:p>
            <a:pPr marL="171450" lvl="1" defTabSz="685800">
              <a:buFont typeface="Wingdings 2" pitchFamily="18" charset="2"/>
              <a:buChar char=""/>
            </a:pPr>
            <a:r>
              <a:rPr lang="en-US" sz="2400" dirty="0"/>
              <a:t>A surviving corporation to pay cash to the dissenting shareholders before judgment, thus stopping the accrual of interest on the amount paid.  Interest will only accrue on the sum of (a) the difference, if any, between the amount so paid and the fair value of the shares as determined by the Court of Chancery, and (b) interest already accrued at the time of the payment. </a:t>
            </a:r>
            <a:r>
              <a:rPr lang="en-US" sz="2400" dirty="0" err="1"/>
              <a:t>DGCL</a:t>
            </a:r>
            <a:r>
              <a:rPr lang="en-US" sz="2400" dirty="0"/>
              <a:t> 262(h).</a:t>
            </a:r>
          </a:p>
          <a:p>
            <a:endParaRPr lang="en-US" dirty="0"/>
          </a:p>
        </p:txBody>
      </p:sp>
      <p:sp>
        <p:nvSpPr>
          <p:cNvPr id="3" name="Title 2"/>
          <p:cNvSpPr>
            <a:spLocks noGrp="1"/>
          </p:cNvSpPr>
          <p:nvPr>
            <p:ph type="title"/>
          </p:nvPr>
        </p:nvSpPr>
        <p:spPr/>
        <p:txBody>
          <a:bodyPr/>
          <a:lstStyle/>
          <a:p>
            <a:r>
              <a:rPr lang="en-US" dirty="0"/>
              <a:t>Delaware Appraisal: 2016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897612146"/>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11446</TotalTime>
  <Words>1877</Words>
  <Application>Microsoft Macintosh PowerPoint</Application>
  <PresentationFormat>On-screen Show (4:3)</PresentationFormat>
  <Paragraphs>219</Paragraphs>
  <Slides>25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ＭＳ Ｐゴシック</vt:lpstr>
      <vt:lpstr>NSimSun</vt:lpstr>
      <vt:lpstr>Arial</vt:lpstr>
      <vt:lpstr>Calibri</vt:lpstr>
      <vt:lpstr>Courier New</vt:lpstr>
      <vt:lpstr>lato</vt:lpstr>
      <vt:lpstr>Times New Roman</vt:lpstr>
      <vt:lpstr>Wingdings</vt:lpstr>
      <vt:lpstr>Wingdings 2</vt:lpstr>
      <vt:lpstr>CG Body - Standard</vt:lpstr>
      <vt:lpstr>Corporate Acquisition Alternatives: Merger v. Stock Acquisition</vt:lpstr>
      <vt:lpstr>Valuation in Delaware</vt:lpstr>
      <vt:lpstr>Delaware: Appraisal Rights</vt:lpstr>
      <vt:lpstr>Some Appraisal Decisions (‘10-’17)</vt:lpstr>
      <vt:lpstr>Some Appraisal Decisions (‘10-’17)</vt:lpstr>
      <vt:lpstr>Delaware Appraisal</vt:lpstr>
      <vt:lpstr>Delaware Appraisal</vt:lpstr>
      <vt:lpstr>Delaware Appraisal</vt:lpstr>
      <vt:lpstr>Delaware Appraisal: 2016 Changes</vt:lpstr>
      <vt:lpstr>Delaware Appraisal: 2016 Changes</vt:lpstr>
      <vt:lpstr>Delaware Appraisal: 2022 Changes</vt:lpstr>
      <vt:lpstr>Valuation in Delaware</vt:lpstr>
      <vt:lpstr>Valuation in Delaware</vt:lpstr>
      <vt:lpstr>Measure of Fair Value in Delaware</vt:lpstr>
      <vt:lpstr>Valuation Techniques in Delaware</vt:lpstr>
      <vt:lpstr>Merion Capital v. 3M Cogent</vt:lpstr>
      <vt:lpstr>FCF Analysis: Owen v. ESG, Del. Ch. Ct. 2015</vt:lpstr>
      <vt:lpstr>Dell v. Magnetar (Del. S. Ct. 2017)</vt:lpstr>
      <vt:lpstr>DFC Global v. Muirfield (Del. S. Ct. 2017)</vt:lpstr>
      <vt:lpstr>Verition v. Aruba (Del. S. Ct. 2019)</vt:lpstr>
      <vt:lpstr>Fir Tree v. Jarden (Del. S. Ct. 2020) </vt:lpstr>
      <vt:lpstr>Status of Appraisal Arbitrage</vt:lpstr>
      <vt:lpstr>Status of Appraisal Arbitrage</vt:lpstr>
      <vt:lpstr>Waiver of Appraisal Rights:  Manti Holdings</vt:lpstr>
      <vt:lpstr>Some Other Recent Appraisal Cases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237</cp:revision>
  <cp:lastPrinted>2016-10-20T13:52:22Z</cp:lastPrinted>
  <dcterms:created xsi:type="dcterms:W3CDTF">2010-03-23T23:56:31Z</dcterms:created>
  <dcterms:modified xsi:type="dcterms:W3CDTF">2024-10-27T16:05:46Z</dcterms:modified>
</cp:coreProperties>
</file>