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6"/>
  </p:notesMasterIdLst>
  <p:handoutMasterIdLst>
    <p:handoutMasterId r:id="rId27"/>
  </p:handoutMasterIdLst>
  <p:sldIdLst>
    <p:sldId id="306" r:id="rId2"/>
    <p:sldId id="292" r:id="rId3"/>
    <p:sldId id="293" r:id="rId4"/>
    <p:sldId id="307" r:id="rId5"/>
    <p:sldId id="327" r:id="rId6"/>
    <p:sldId id="333" r:id="rId7"/>
    <p:sldId id="328" r:id="rId8"/>
    <p:sldId id="330" r:id="rId9"/>
    <p:sldId id="331" r:id="rId10"/>
    <p:sldId id="319" r:id="rId11"/>
    <p:sldId id="332" r:id="rId12"/>
    <p:sldId id="300" r:id="rId13"/>
    <p:sldId id="294" r:id="rId14"/>
    <p:sldId id="295" r:id="rId15"/>
    <p:sldId id="320" r:id="rId16"/>
    <p:sldId id="325" r:id="rId17"/>
    <p:sldId id="329" r:id="rId18"/>
    <p:sldId id="315" r:id="rId19"/>
    <p:sldId id="321" r:id="rId20"/>
    <p:sldId id="303" r:id="rId21"/>
    <p:sldId id="323" r:id="rId22"/>
    <p:sldId id="324" r:id="rId23"/>
    <p:sldId id="316" r:id="rId24"/>
    <p:sldId id="317" r:id="rId25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CB"/>
    <a:srgbClr val="FF9E06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4A948-D8E2-1942-A42C-BB6E9F14E530}" v="263" dt="2025-10-18T19:18:21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70"/>
    <p:restoredTop sz="96338" autoAdjust="0"/>
  </p:normalViewPr>
  <p:slideViewPr>
    <p:cSldViewPr>
      <p:cViewPr>
        <p:scale>
          <a:sx n="102" d="100"/>
          <a:sy n="102" d="100"/>
        </p:scale>
        <p:origin x="1392" y="2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1AF3137-615A-45BA-ADC6-9A042F1198D5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85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387452"/>
            <a:ext cx="5607684" cy="415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07F6AB4-608C-4F29-9C47-8C1C943F92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7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8907D-13A5-4DA1-9C9E-47AA90611AF1}" type="slidenum">
              <a:rPr lang="en-US" smtClean="0">
                <a:ea typeface="MS PGothic" pitchFamily="34" charset="-128"/>
              </a:rPr>
              <a:pPr/>
              <a:t>14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5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ED011-D3A6-4381-BB8D-D1F330BD7809}" type="slidenum">
              <a:rPr lang="en-US" smtClean="0">
                <a:ea typeface="MS PGothic" pitchFamily="34" charset="-128"/>
              </a:rPr>
              <a:pPr/>
              <a:t>15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8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937ED-37F2-4F3C-A337-4A409DB8C5B5}" type="slidenum">
              <a:rPr lang="en-US" smtClean="0">
                <a:ea typeface="MS PGothic" pitchFamily="34" charset="-128"/>
              </a:rPr>
              <a:pPr/>
              <a:t>18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1C5D2-7A91-4432-AC05-8DF768327AE2}" type="slidenum">
              <a:rPr lang="en-US" smtClean="0">
                <a:ea typeface="MS PGothic" pitchFamily="34" charset="-128"/>
              </a:rPr>
              <a:pPr/>
              <a:t>21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21" tIns="46410" rIns="92821" bIns="4641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0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7E33A-373A-4C90-BB0E-5AAFAE639693}" type="slidenum">
              <a:rPr lang="en-US" smtClean="0">
                <a:ea typeface="MS PGothic" pitchFamily="34" charset="-128"/>
              </a:rPr>
              <a:pPr/>
              <a:t>23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A571E-DA1E-4E58-8DAF-04A70B42BDF0}" type="slidenum">
              <a:rPr lang="en-US" smtClean="0">
                <a:ea typeface="MS PGothic" pitchFamily="34" charset="-128"/>
              </a:rPr>
              <a:pPr/>
              <a:t>24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8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190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3545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607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6834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9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9577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1015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0109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32817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615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BF32-49B7-5B4A-BA9F-C05643F0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41D51-6F47-D741-9AED-DB28625E8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BC95A-1CA7-C543-814C-C37515F9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19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6387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26830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36766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75974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9724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28193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81267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33276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79110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664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837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06496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34543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495576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40462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89908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27994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49597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79877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40681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588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462538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21774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3920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83929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40881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299581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412411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86435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88845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18396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894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06022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084532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727350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1721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27282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347679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854759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Market Imperfections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5267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Market Imperfections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75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671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68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6049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Market Imperfections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CF_Ch11_MrkImp_25</a:t>
            </a:r>
          </a:p>
        </p:txBody>
      </p:sp>
    </p:spTree>
    <p:extLst>
      <p:ext uri="{BB962C8B-B14F-4D97-AF65-F5344CB8AC3E}">
        <p14:creationId xmlns:p14="http://schemas.microsoft.com/office/powerpoint/2010/main" val="18691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8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00" dirty="0"/>
              <a:t>Market Imperfections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641839" y="2111043"/>
            <a:ext cx="80889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Corporate Finance</a:t>
            </a:r>
          </a:p>
          <a:p>
            <a:pPr algn="ctr"/>
            <a:r>
              <a:rPr lang="en-US" sz="2700" b="1" dirty="0"/>
              <a:t>Market Imperfections</a:t>
            </a:r>
          </a:p>
          <a:p>
            <a:pPr algn="ctr"/>
            <a:endParaRPr lang="en-US" sz="2700" b="1" dirty="0"/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en-US" b="1" dirty="0"/>
              <a:t>Fall 2025</a:t>
            </a:r>
          </a:p>
          <a:p>
            <a:pPr algn="ctr"/>
            <a:r>
              <a:rPr lang="en-US" b="1" dirty="0"/>
              <a:t>Prof. Jeffrey Colón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2800" dirty="0"/>
              <a:t>Liquidity premium</a:t>
            </a:r>
          </a:p>
          <a:p>
            <a:pPr lvl="1" eaLnBrk="1" hangingPunct="1"/>
            <a:r>
              <a:rPr lang="en-US" sz="2400" dirty="0"/>
              <a:t>On-the-run v. off-the-run treasuries</a:t>
            </a:r>
          </a:p>
          <a:p>
            <a:pPr lvl="1" eaLnBrk="1" hangingPunct="1"/>
            <a:r>
              <a:rPr lang="en-US" sz="2400" dirty="0"/>
              <a:t>Bid-asked spreads</a:t>
            </a:r>
          </a:p>
          <a:p>
            <a:pPr lvl="1" eaLnBrk="1" hangingPunct="1"/>
            <a:r>
              <a:rPr lang="en-US" sz="2400" dirty="0"/>
              <a:t>LP PE investments </a:t>
            </a:r>
          </a:p>
          <a:p>
            <a:pPr lvl="1" eaLnBrk="1" hangingPunct="1"/>
            <a:r>
              <a:rPr lang="en-US" sz="2400" dirty="0"/>
              <a:t>Flight to quality in 2008</a:t>
            </a:r>
          </a:p>
          <a:p>
            <a:pPr lvl="2" eaLnBrk="1" hangingPunct="1"/>
            <a:r>
              <a:rPr lang="en-US" sz="2400" dirty="0"/>
              <a:t>Auction rate securities</a:t>
            </a:r>
          </a:p>
          <a:p>
            <a:pPr lvl="2" eaLnBrk="1" hangingPunct="1"/>
            <a:r>
              <a:rPr lang="en-US" sz="2400" dirty="0"/>
              <a:t>Increased credits spreads</a:t>
            </a:r>
          </a:p>
          <a:p>
            <a:pPr lvl="2" eaLnBrk="1" hangingPunct="1"/>
            <a:endParaRPr lang="en-US" sz="2400" dirty="0"/>
          </a:p>
          <a:p>
            <a:r>
              <a:rPr lang="en-US" sz="2400" dirty="0"/>
              <a:t>Liquidity premium</a:t>
            </a:r>
          </a:p>
          <a:p>
            <a:pPr lvl="1"/>
            <a:r>
              <a:rPr lang="en-US" sz="2400" dirty="0"/>
              <a:t>What were the discounts in </a:t>
            </a:r>
            <a:r>
              <a:rPr lang="en-US" sz="2400" i="1" dirty="0"/>
              <a:t>Pierre?</a:t>
            </a:r>
            <a:endParaRPr lang="en-US" sz="2400" dirty="0"/>
          </a:p>
          <a:p>
            <a:endParaRPr lang="en-US" sz="2150" dirty="0"/>
          </a:p>
          <a:p>
            <a:pPr lvl="2" eaLnBrk="1" hangingPunct="1"/>
            <a:endParaRPr lang="en-US" sz="2000" dirty="0"/>
          </a:p>
          <a:p>
            <a:pPr lvl="1"/>
            <a:endParaRPr lang="en-US" sz="2000" dirty="0"/>
          </a:p>
          <a:p>
            <a:pPr lvl="2" eaLnBrk="1" hangingPunct="1"/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Costs: Liquidity</a:t>
            </a:r>
            <a:endParaRPr lang="en-US" dirty="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3F1292-9430-6806-B0DD-1C5ADEBCC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4800600"/>
            <a:ext cx="8458200" cy="122888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0507B41-ACBA-BAE2-55EA-5EBF1CD2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of Corporate Bond Yields and Returns (‘99-’20)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6F2A5-51F3-6F37-8154-29CEB5F5D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0D2B-DC1B-FD4B-9505-383EC358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4E9C4D1-7C4C-0432-9A82-4EE15E32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853744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67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000" dirty="0"/>
              <a:t>Income</a:t>
            </a:r>
          </a:p>
          <a:p>
            <a:pPr lvl="1" eaLnBrk="1" hangingPunct="1"/>
            <a:r>
              <a:rPr lang="en-US" sz="1800" dirty="0"/>
              <a:t>Federal </a:t>
            </a:r>
          </a:p>
          <a:p>
            <a:pPr lvl="2" eaLnBrk="1" hangingPunct="1"/>
            <a:r>
              <a:rPr lang="en-US" sz="1800" strike="sngStrike" dirty="0"/>
              <a:t>AMT</a:t>
            </a:r>
          </a:p>
          <a:p>
            <a:pPr lvl="2" eaLnBrk="1" hangingPunct="1"/>
            <a:r>
              <a:rPr lang="en-US" sz="1800" dirty="0"/>
              <a:t>3.8% tax on investment income </a:t>
            </a:r>
            <a:r>
              <a:rPr lang="en-US" sz="1800" b="1" dirty="0"/>
              <a:t>&gt;</a:t>
            </a:r>
            <a:r>
              <a:rPr lang="en-US" sz="1800" dirty="0"/>
              <a:t> 200,000(single), 250,000 (MFJ)</a:t>
            </a:r>
          </a:p>
          <a:p>
            <a:pPr lvl="1" eaLnBrk="1" hangingPunct="1"/>
            <a:r>
              <a:rPr lang="en-US" sz="1800" dirty="0"/>
              <a:t>State &amp; Local</a:t>
            </a:r>
          </a:p>
          <a:p>
            <a:pPr lvl="2"/>
            <a:r>
              <a:rPr lang="en-US" sz="1800" dirty="0"/>
              <a:t>NY: 6.0%: 80.6K-215.4K (single); 161.5K-323.2K (MFJ); top rate: 10.90% (&gt;25MM)</a:t>
            </a:r>
          </a:p>
          <a:p>
            <a:pPr lvl="2"/>
            <a:r>
              <a:rPr lang="en-US" sz="1800" dirty="0"/>
              <a:t>NYC: 3.876%: &gt;50K (single); &gt;90K (MFJ)</a:t>
            </a:r>
          </a:p>
          <a:p>
            <a:pPr lvl="2"/>
            <a:r>
              <a:rPr lang="en-US" sz="1800" dirty="0"/>
              <a:t>NJ: 6.37%: 75K &lt; TI &lt; 500k (single); 150K &lt; TI &lt; 500K (MJF); top rate 10.75% (&gt;1MM)</a:t>
            </a:r>
          </a:p>
          <a:p>
            <a:pPr lvl="2"/>
            <a:endParaRPr lang="en-US" sz="1800" dirty="0"/>
          </a:p>
          <a:p>
            <a:pPr eaLnBrk="1" hangingPunct="1"/>
            <a:r>
              <a:rPr lang="en-US" sz="2000" dirty="0"/>
              <a:t>Social Security (Employee)</a:t>
            </a:r>
          </a:p>
          <a:p>
            <a:pPr lvl="1" eaLnBrk="1" hangingPunct="1"/>
            <a:r>
              <a:rPr lang="en-US" sz="1800" dirty="0"/>
              <a:t>7.65% [6.2% (OASDI)+1.45% (Medicare)] </a:t>
            </a:r>
            <a:r>
              <a:rPr lang="en-US" sz="1800" b="1" dirty="0"/>
              <a:t>to</a:t>
            </a:r>
            <a:r>
              <a:rPr lang="en-US" sz="1800" dirty="0"/>
              <a:t> $176,100</a:t>
            </a:r>
          </a:p>
          <a:p>
            <a:pPr lvl="1" eaLnBrk="1" hangingPunct="1"/>
            <a:r>
              <a:rPr lang="en-US" sz="1800" dirty="0"/>
              <a:t>1.45% on earned income </a:t>
            </a:r>
            <a:r>
              <a:rPr lang="en-US" sz="1800" b="1" dirty="0"/>
              <a:t>&gt;</a:t>
            </a:r>
            <a:r>
              <a:rPr lang="en-US" sz="1800" dirty="0"/>
              <a:t> $176,100</a:t>
            </a:r>
          </a:p>
          <a:p>
            <a:pPr lvl="1"/>
            <a:r>
              <a:rPr lang="en-US" sz="1800" dirty="0"/>
              <a:t>0.9% additional Medicare tax on </a:t>
            </a:r>
            <a:r>
              <a:rPr lang="en-US" sz="1800" i="1" dirty="0"/>
              <a:t>earned </a:t>
            </a:r>
            <a:r>
              <a:rPr lang="en-US" sz="1800" dirty="0"/>
              <a:t>income</a:t>
            </a:r>
            <a:r>
              <a:rPr lang="en-US" sz="1800" b="1" dirty="0"/>
              <a:t> &gt; </a:t>
            </a:r>
            <a:r>
              <a:rPr lang="en-US" sz="1800" dirty="0"/>
              <a:t>$200,000 (single); 250,000 (joint)</a:t>
            </a:r>
          </a:p>
          <a:p>
            <a:pPr lvl="1"/>
            <a:endParaRPr lang="en-US" sz="1800" dirty="0"/>
          </a:p>
          <a:p>
            <a:pPr eaLnBrk="1" hangingPunct="1"/>
            <a:r>
              <a:rPr lang="en-US" sz="2000" dirty="0"/>
              <a:t>Sales (sale and use)</a:t>
            </a:r>
          </a:p>
          <a:p>
            <a:pPr eaLnBrk="1" hangingPunct="1"/>
            <a:r>
              <a:rPr lang="en-US" sz="2000" dirty="0"/>
              <a:t>Property</a:t>
            </a:r>
          </a:p>
          <a:p>
            <a:pPr eaLnBrk="1" hangingPunct="1"/>
            <a:r>
              <a:rPr lang="en-US" sz="2000" dirty="0"/>
              <a:t>Transfer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/>
              <a:t>Taxes (aka our </a:t>
            </a:r>
            <a:r>
              <a:rPr lang="en-US" sz="1800" b="1" i="1" dirty="0"/>
              <a:t>partner’s</a:t>
            </a:r>
            <a:r>
              <a:rPr lang="en-US" sz="1800" b="1" dirty="0"/>
              <a:t> share)</a:t>
            </a:r>
            <a:endParaRPr lang="en-US" dirty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ea typeface="ＭＳ Ｐゴシック" charset="-128"/>
              </a:rPr>
              <a:t>Marginal Federal </a:t>
            </a:r>
            <a:r>
              <a:rPr lang="en-US" b="1" i="1" dirty="0">
                <a:ea typeface="ＭＳ Ｐゴシック" charset="-128"/>
              </a:rPr>
              <a:t>Income</a:t>
            </a:r>
            <a:r>
              <a:rPr lang="en-US" b="1" dirty="0"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T</a:t>
            </a:r>
            <a:r>
              <a:rPr lang="en-US" b="1" dirty="0">
                <a:ea typeface="ＭＳ Ｐゴシック" charset="-128"/>
              </a:rPr>
              <a:t>ax Rates (2025)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0367"/>
            <a:ext cx="2895600" cy="365125"/>
          </a:xfrm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89B33F-DF7B-6345-AEBD-2E905DE20496}"/>
              </a:ext>
            </a:extLst>
          </p:cNvPr>
          <p:cNvCxnSpPr/>
          <p:nvPr/>
        </p:nvCxnSpPr>
        <p:spPr>
          <a:xfrm>
            <a:off x="228600" y="3962400"/>
            <a:ext cx="8597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27672E-9895-1192-48E4-6294E2BF5B86}"/>
              </a:ext>
            </a:extLst>
          </p:cNvPr>
          <p:cNvSpPr txBox="1"/>
          <p:nvPr/>
        </p:nvSpPr>
        <p:spPr>
          <a:xfrm>
            <a:off x="5816109" y="4386405"/>
            <a:ext cx="304453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For 2026, there is a 2.5%</a:t>
            </a:r>
            <a:br>
              <a:rPr lang="en-US" sz="1400" dirty="0"/>
            </a:br>
            <a:r>
              <a:rPr lang="en-US" sz="1400" dirty="0"/>
              <a:t>increase in the bracket cut offs (chained CPI).</a:t>
            </a:r>
          </a:p>
        </p:txBody>
      </p:sp>
      <p:pic>
        <p:nvPicPr>
          <p:cNvPr id="3" name="Content Placeholder 8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699023BD-47A9-5B21-F64F-D1BD5013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36076"/>
            <a:ext cx="8458200" cy="3087212"/>
          </a:xfrm>
          <a:prstGeom prst="rect">
            <a:avLst/>
          </a:prstGeom>
        </p:spPr>
      </p:pic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64B96EB1-0E4B-89E8-C6D7-9B67CFA2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4495800"/>
            <a:ext cx="5337048" cy="1849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0A2B6A-95E7-4B71-9605-B66F9ED2A61F}"/>
              </a:ext>
            </a:extLst>
          </p:cNvPr>
          <p:cNvSpPr txBox="1"/>
          <p:nvPr/>
        </p:nvSpPr>
        <p:spPr>
          <a:xfrm>
            <a:off x="1852021" y="4106232"/>
            <a:ext cx="223651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Capital Gains Rates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/>
              <a:t>Tax Rates:  </a:t>
            </a:r>
          </a:p>
          <a:p>
            <a:pPr marL="742950" lvl="1" indent="-285750" eaLnBrk="1" hangingPunct="1"/>
            <a:r>
              <a:rPr lang="en-US" sz="2000" b="1" dirty="0"/>
              <a:t>Marginal Tax Rate</a:t>
            </a:r>
            <a:r>
              <a:rPr lang="en-US" sz="2000" dirty="0"/>
              <a:t>: the tax rate on an </a:t>
            </a:r>
            <a:r>
              <a:rPr lang="en-US" sz="2000" i="1" dirty="0"/>
              <a:t>additional</a:t>
            </a:r>
            <a:r>
              <a:rPr lang="en-US" sz="2000" dirty="0"/>
              <a:t> $1 of taxable income</a:t>
            </a:r>
          </a:p>
          <a:p>
            <a:pPr marL="742950" lvl="1" indent="-285750" eaLnBrk="1" hangingPunct="1"/>
            <a:r>
              <a:rPr lang="en-US" sz="2000" b="1" dirty="0"/>
              <a:t>Average or Effective Tax Rate</a:t>
            </a:r>
            <a:r>
              <a:rPr lang="en-US" sz="2000" dirty="0"/>
              <a:t>:  Total Taxes / Total Income</a:t>
            </a:r>
          </a:p>
          <a:p>
            <a:pPr marL="742950" lvl="1" indent="-285750" eaLnBrk="1" hangingPunct="1"/>
            <a:endParaRPr lang="en-US" sz="2000" dirty="0"/>
          </a:p>
          <a:p>
            <a:pPr marL="342900" indent="-342900" eaLnBrk="1" hangingPunct="1"/>
            <a:r>
              <a:rPr lang="en-US" sz="2400" dirty="0"/>
              <a:t>What are your federal MTR and ATR if your </a:t>
            </a:r>
            <a:r>
              <a:rPr lang="en-US" sz="2400" i="1" dirty="0"/>
              <a:t>gross income </a:t>
            </a:r>
            <a:r>
              <a:rPr lang="en-US" sz="2400" dirty="0"/>
              <a:t>is $100,000? (TI= 85,400 (100k – 14.6k stan. deduct.) [TY 2024]</a:t>
            </a:r>
          </a:p>
          <a:p>
            <a:pPr marL="742950" lvl="1" indent="-285750" eaLnBrk="1" hangingPunct="1"/>
            <a:r>
              <a:rPr lang="en-US" sz="2000" dirty="0"/>
              <a:t>Answer:  </a:t>
            </a:r>
          </a:p>
          <a:p>
            <a:pPr marL="1143000" lvl="2" indent="-228600" eaLnBrk="1" hangingPunct="1"/>
            <a:r>
              <a:rPr lang="en-US" sz="1800" b="1" dirty="0"/>
              <a:t>MTR</a:t>
            </a:r>
            <a:r>
              <a:rPr lang="en-US" sz="1800" dirty="0"/>
              <a:t> = 22%.  What’s your real MTR?</a:t>
            </a:r>
          </a:p>
          <a:p>
            <a:pPr marL="1143000" lvl="2" indent="-228600" eaLnBrk="1" hangingPunct="1"/>
            <a:r>
              <a:rPr lang="en-US" sz="1800" b="1" dirty="0"/>
              <a:t>ATR</a:t>
            </a:r>
            <a:r>
              <a:rPr lang="en-US" sz="1800" dirty="0"/>
              <a:t> = 13,841 / 100,000 = 13.84%</a:t>
            </a:r>
            <a:r>
              <a:rPr lang="en-US" sz="1600" dirty="0"/>
              <a:t> </a:t>
            </a:r>
          </a:p>
          <a:p>
            <a:pPr marL="742950" lvl="1" indent="-285750" eaLnBrk="1" hangingPunct="1"/>
            <a:endParaRPr lang="en-US" sz="1800" dirty="0"/>
          </a:p>
          <a:p>
            <a:pPr marL="342900" indent="-342900" eaLnBrk="1" hangingPunct="1"/>
            <a:endParaRPr lang="en-US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Taxes:  Marginal and Average Rates</a:t>
            </a:r>
            <a:endParaRPr lang="en-US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8C1320-7940-919A-D156-E7B51A444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3962400"/>
            <a:ext cx="84582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  <p:bldP spid="10752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800" b="1" dirty="0"/>
              <a:t>Different Income</a:t>
            </a:r>
            <a:endParaRPr lang="en-US" sz="2800" dirty="0"/>
          </a:p>
          <a:p>
            <a:pPr marL="742950" lvl="1" indent="-285750" eaLnBrk="1" hangingPunct="1"/>
            <a:r>
              <a:rPr lang="en-US" sz="2400" dirty="0"/>
              <a:t>Long-term Capital Gains and Dividends:  15%; 20%; 23.8%</a:t>
            </a:r>
          </a:p>
          <a:p>
            <a:pPr marL="742950" lvl="1" indent="-285750" eaLnBrk="1" hangingPunct="1"/>
            <a:r>
              <a:rPr lang="en-US" sz="2400" dirty="0"/>
              <a:t>Wages, Interest, and Short-term Capital Gains: 37% (+3.8%)</a:t>
            </a:r>
          </a:p>
          <a:p>
            <a:pPr marL="742950" lvl="1" indent="-285750" eaLnBrk="1" hangingPunct="1"/>
            <a:r>
              <a:rPr lang="en-US" sz="2400" dirty="0"/>
              <a:t>Municipal bonds and tax-exempt interest</a:t>
            </a:r>
          </a:p>
          <a:p>
            <a:pPr marL="1143000" lvl="2" indent="-228600" eaLnBrk="1" hangingPunct="1"/>
            <a:r>
              <a:rPr lang="en-US" sz="2400" dirty="0"/>
              <a:t>MTR of the </a:t>
            </a:r>
            <a:r>
              <a:rPr lang="en-US" sz="2400" i="1" dirty="0"/>
              <a:t>marginal</a:t>
            </a:r>
            <a:r>
              <a:rPr lang="en-US" sz="2400" dirty="0"/>
              <a:t> investor</a:t>
            </a:r>
          </a:p>
          <a:p>
            <a:pPr marL="1143000" lvl="2" indent="-228600" eaLnBrk="1" hangingPunct="1"/>
            <a:endParaRPr lang="en-US" sz="2400" dirty="0"/>
          </a:p>
          <a:p>
            <a:pPr marL="1143000" lvl="2" indent="-228600" eaLnBrk="1" hangingPunct="1"/>
            <a:endParaRPr lang="en-US" sz="2400" dirty="0"/>
          </a:p>
          <a:p>
            <a:pPr marL="342900" indent="-342900" eaLnBrk="1" hangingPunct="1"/>
            <a:r>
              <a:rPr lang="en-US" sz="2800" b="1" dirty="0"/>
              <a:t>Different taxpayers</a:t>
            </a:r>
            <a:endParaRPr lang="en-US" sz="2800" dirty="0"/>
          </a:p>
          <a:p>
            <a:pPr marL="742950" lvl="1" indent="-285750" eaLnBrk="1" hangingPunct="1"/>
            <a:r>
              <a:rPr lang="en-US" sz="2400" dirty="0"/>
              <a:t>Foreign v. U.S.</a:t>
            </a:r>
          </a:p>
          <a:p>
            <a:pPr marL="742950" lvl="1" indent="-285750" eaLnBrk="1" hangingPunct="1"/>
            <a:r>
              <a:rPr lang="en-US" sz="2400" dirty="0"/>
              <a:t>Tax Exempts: pension plans, IRAs, 401(k)s, charitable organizations</a:t>
            </a:r>
          </a:p>
          <a:p>
            <a:pPr marL="742950" lvl="1" indent="-285750" eaLnBrk="1" hangingPunct="1"/>
            <a:r>
              <a:rPr lang="en-US" sz="2400" dirty="0"/>
              <a:t>Taxable: individuals and corporations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Taxes:  Different Income and Taxpayers</a:t>
            </a:r>
            <a:endParaRPr lang="en-US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uiExpand="1" build="p" autoUpdateAnimBg="0"/>
      <p:bldP spid="150530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Interest on bonds issued by corporations is taxed at regular tax rates, but interest on bonds issued by states and municipalities is exempt from federal tax. </a:t>
            </a:r>
          </a:p>
          <a:p>
            <a:r>
              <a:rPr lang="en-US" sz="1600" dirty="0"/>
              <a:t>Assume two tax rates, 40% and 20%.  </a:t>
            </a:r>
          </a:p>
          <a:p>
            <a:r>
              <a:rPr lang="en-US" sz="1600" dirty="0"/>
              <a:t>If a corporation issues a bond yielding 10%, a state with the same credit rating would only have to offer 6% in order to entice the 40% taxpayers to purchase.  That is, a 6% yield makes the 40% investors indifferent between the taxable and tax-exempt bonds.  Notice that the 20% taxpayers should buy the taxable bonds because they will end up with 8% after-tax but only 6% if they buy the tax-exempt bonds.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Since there’s a limited number of 40% taxpayers, but a lot of states &amp; municipalities that want to borrow money, eventually the states and municipalities will have offer bonds that will be attractive to the 20% taxpayers.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states can now issue the bonds (and squander the money), but now notice the benefit for the 40% taxpayers:  the 8% after-tax yield is now equivalent to them of a pre-tax return of 13.33% (13.33 – 5.33(40% tax on 13.33) = 8).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Yields, Prices, and Taxes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56507"/>
              </p:ext>
            </p:extLst>
          </p:nvPr>
        </p:nvGraphicFramePr>
        <p:xfrm>
          <a:off x="3009900" y="2411659"/>
          <a:ext cx="3124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&lt;4&gt;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8144"/>
              </p:ext>
            </p:extLst>
          </p:nvPr>
        </p:nvGraphicFramePr>
        <p:xfrm>
          <a:off x="3276600" y="4267200"/>
          <a:ext cx="31242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698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&lt;2&gt;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66BC7-2411-4F4E-B97A-E380D240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Vanguard NJ LT Tax-Exempt Inv Oct 2025 (VNJTX)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F873A-02FD-CE43-A495-88833056F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12D3-4052-844B-92D6-CF78CEB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C5EBFD0-9F67-3248-8C66-61856F5FEDBE}"/>
              </a:ext>
            </a:extLst>
          </p:cNvPr>
          <p:cNvSpPr txBox="1">
            <a:spLocks/>
          </p:cNvSpPr>
          <p:nvPr/>
        </p:nvSpPr>
        <p:spPr>
          <a:xfrm>
            <a:off x="293914" y="4786234"/>
            <a:ext cx="8458200" cy="142765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Assume that the yield of an equivalent taxable corporate fund (VFICX) is 4.9%. What would be an estimate of the MTR of the marginal NJ investor in NJ tax exempts?</a:t>
            </a:r>
          </a:p>
          <a:p>
            <a:r>
              <a:rPr lang="en-US" sz="2000" dirty="0"/>
              <a:t>If your MTR is 24%, which should you buy?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3E5C8A-1B09-C4D0-5BFA-89EC0DC307D5}"/>
              </a:ext>
            </a:extLst>
          </p:cNvPr>
          <p:cNvCxnSpPr/>
          <p:nvPr/>
        </p:nvCxnSpPr>
        <p:spPr>
          <a:xfrm>
            <a:off x="4800600" y="7620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redit rating&#10;&#10;AI-generated content may be incorrect.">
            <a:extLst>
              <a:ext uri="{FF2B5EF4-FFF2-40B4-BE49-F238E27FC236}">
                <a16:creationId xmlns:a16="http://schemas.microsoft.com/office/drawing/2014/main" id="{03B52D4F-B33C-A84B-4EB9-27259E458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1" y="635661"/>
            <a:ext cx="2971800" cy="3921973"/>
          </a:xfrm>
        </p:spPr>
      </p:pic>
      <p:pic>
        <p:nvPicPr>
          <p:cNvPr id="10" name="Picture 9" descr="A white paper with blue text and numbers&#10;&#10;AI-generated content may be incorrect.">
            <a:extLst>
              <a:ext uri="{FF2B5EF4-FFF2-40B4-BE49-F238E27FC236}">
                <a16:creationId xmlns:a16="http://schemas.microsoft.com/office/drawing/2014/main" id="{817BC5B1-D8E2-0ACB-C902-2A7A6516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35661"/>
            <a:ext cx="4114798" cy="392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0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buFontTx/>
              <a:buNone/>
            </a:pPr>
            <a:endParaRPr lang="en-US" dirty="0"/>
          </a:p>
          <a:p>
            <a:pPr marL="342900" indent="-342900" eaLnBrk="1" hangingPunct="1"/>
            <a:r>
              <a:rPr lang="en-US" sz="2400" dirty="0"/>
              <a:t>Pre-Tax Return* (1-MTR) = After-tax Return</a:t>
            </a:r>
          </a:p>
          <a:p>
            <a:pPr marL="742950" lvl="1" indent="-285750" eaLnBrk="1" hangingPunct="1"/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PRETAX</a:t>
            </a:r>
            <a:r>
              <a:rPr lang="en-US" sz="2400" b="1" dirty="0">
                <a:solidFill>
                  <a:srgbClr val="010004"/>
                </a:solidFill>
              </a:rPr>
              <a:t> *(1-MTR) 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AFTERTAX</a:t>
            </a:r>
            <a:endParaRPr lang="en-US" sz="2400" b="1" baseline="-25000" dirty="0">
              <a:solidFill>
                <a:srgbClr val="010004"/>
              </a:solidFill>
            </a:endParaRPr>
          </a:p>
          <a:p>
            <a:pPr marL="742950" lvl="1" indent="-285750" eaLnBrk="1" hangingPunct="1"/>
            <a:endParaRPr lang="en-US" sz="2800" dirty="0"/>
          </a:p>
          <a:p>
            <a:pPr marL="742950" lvl="1" indent="-285750" eaLnBrk="1" hangingPunct="1"/>
            <a:r>
              <a:rPr lang="en-US" sz="2400" b="1" dirty="0"/>
              <a:t>MTR</a:t>
            </a:r>
            <a:r>
              <a:rPr lang="en-US" sz="2400" dirty="0"/>
              <a:t> =</a:t>
            </a:r>
          </a:p>
          <a:p>
            <a:pPr marL="342900" indent="-342900" eaLnBrk="1" hangingPunct="1"/>
            <a:endParaRPr lang="en-US" sz="2800" dirty="0"/>
          </a:p>
          <a:p>
            <a:pPr marL="342900" indent="-342900" eaLnBrk="1" hangingPunct="1"/>
            <a:r>
              <a:rPr lang="en-US" sz="2800" dirty="0"/>
              <a:t>An investment offers a pre-tax return of 10%.  If your MTR is 32%, what’s your after-tax return?</a:t>
            </a:r>
          </a:p>
          <a:p>
            <a:pPr marL="742950" lvl="1" indent="-285750" eaLnBrk="1" hangingPunct="1"/>
            <a:r>
              <a:rPr lang="en-US" sz="2400" dirty="0"/>
              <a:t>10% * (1-.32) = 6.8% 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Pre-Tax and After-Tax Returns and Expenses</a:t>
            </a:r>
            <a:endParaRPr lang="en-US" dirty="0"/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043187"/>
              </p:ext>
            </p:extLst>
          </p:nvPr>
        </p:nvGraphicFramePr>
        <p:xfrm>
          <a:off x="2133600" y="2133600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900" imgH="406400" progId="Equation.3">
                  <p:embed/>
                </p:oleObj>
              </mc:Choice>
              <mc:Fallback>
                <p:oleObj name="Equation" r:id="rId3" imgW="850900" imgH="4064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  <p:bldP spid="14131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/>
            <a:r>
              <a:rPr lang="en-US" sz="2400" b="1" dirty="0"/>
              <a:t>Capital Budgeting Rule</a:t>
            </a:r>
            <a:r>
              <a:rPr lang="en-US" sz="2400" dirty="0"/>
              <a:t>:  For NPV calculations, use:</a:t>
            </a:r>
          </a:p>
          <a:p>
            <a:pPr marL="1081088" lvl="1" eaLnBrk="1" hangingPunct="1"/>
            <a:r>
              <a:rPr lang="en-US" sz="2000" dirty="0"/>
              <a:t>(1) expected </a:t>
            </a:r>
            <a:r>
              <a:rPr lang="en-US" sz="2000" i="1" dirty="0"/>
              <a:t>after-tax </a:t>
            </a:r>
            <a:r>
              <a:rPr lang="en-US" sz="2000" dirty="0"/>
              <a:t>dollars, AND </a:t>
            </a:r>
          </a:p>
          <a:p>
            <a:pPr marL="1081088" lvl="1" eaLnBrk="1" hangingPunct="1"/>
            <a:r>
              <a:rPr lang="en-US" sz="2000" dirty="0"/>
              <a:t>(2) expected </a:t>
            </a:r>
            <a:r>
              <a:rPr lang="en-US" sz="2000" i="1" dirty="0"/>
              <a:t>after-tax</a:t>
            </a:r>
            <a:r>
              <a:rPr lang="en-US" sz="2000" dirty="0"/>
              <a:t> discount rates</a:t>
            </a:r>
          </a:p>
          <a:p>
            <a:pPr marL="284163" indent="-284163" eaLnBrk="1" hangingPunct="1"/>
            <a:endParaRPr lang="en-US" sz="2400" dirty="0"/>
          </a:p>
          <a:p>
            <a:pPr marL="284163" indent="-284163" eaLnBrk="1" hangingPunct="1"/>
            <a:r>
              <a:rPr lang="en-US" sz="2400" dirty="0"/>
              <a:t>A project that gives a higher pre-tax NPV will also give a higher after-tax NPV, </a:t>
            </a:r>
            <a:r>
              <a:rPr lang="en-US" sz="2400" i="1" u="sng" dirty="0">
                <a:solidFill>
                  <a:schemeClr val="accent2"/>
                </a:solidFill>
              </a:rPr>
              <a:t>provided</a:t>
            </a:r>
            <a:r>
              <a:rPr lang="en-US" sz="2400" dirty="0"/>
              <a:t> that MTRs are the same for all outcomes (</a:t>
            </a:r>
            <a:r>
              <a:rPr lang="en-US" sz="2400" i="1" dirty="0"/>
              <a:t>including </a:t>
            </a:r>
            <a:r>
              <a:rPr lang="en-US" sz="2400" dirty="0"/>
              <a:t>symmetrical treatment of gains and losses)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656" b="1" dirty="0"/>
              <a:t>Taxes: Capital Budgeting Rules</a:t>
            </a:r>
            <a:endParaRPr lang="en-US" sz="1656" dirty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u="sng" dirty="0"/>
              <a:t>Perfect Market Assumptions</a:t>
            </a:r>
            <a:endParaRPr lang="en-US" sz="2000" u="sng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No Disagreements (</a:t>
            </a:r>
            <a:r>
              <a:rPr lang="en-US" sz="2400" i="1" dirty="0"/>
              <a:t>not</a:t>
            </a:r>
            <a:r>
              <a:rPr lang="en-US" sz="2400" dirty="0"/>
              <a:t> no uncertainty)</a:t>
            </a:r>
          </a:p>
          <a:p>
            <a:pPr eaLnBrk="1" hangingPunct="1"/>
            <a:r>
              <a:rPr lang="en-US" sz="2400" dirty="0"/>
              <a:t>Deep, competitive markets</a:t>
            </a:r>
          </a:p>
          <a:p>
            <a:pPr eaLnBrk="1" hangingPunct="1"/>
            <a:r>
              <a:rPr lang="en-US" sz="2400" dirty="0"/>
              <a:t>No Transaction Costs</a:t>
            </a:r>
          </a:p>
          <a:p>
            <a:pPr eaLnBrk="1" hangingPunct="1"/>
            <a:r>
              <a:rPr lang="en-US" sz="2400" dirty="0"/>
              <a:t>No Taxes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Violation of the perfect market assumptions can lead to:</a:t>
            </a:r>
          </a:p>
          <a:p>
            <a:pPr lvl="1">
              <a:buFont typeface="Wingdings" pitchFamily="2" charset="2"/>
              <a:buChar char="ü"/>
            </a:pPr>
            <a:r>
              <a:rPr lang="en-US" sz="2250" dirty="0"/>
              <a:t>differences between borrowing and lending rates, and </a:t>
            </a:r>
          </a:p>
          <a:p>
            <a:pPr lvl="1">
              <a:buFont typeface="Wingdings" pitchFamily="2" charset="2"/>
              <a:buChar char="ü"/>
            </a:pPr>
            <a:r>
              <a:rPr lang="en-US" sz="2250" dirty="0"/>
              <a:t>separation of investing and financing decisions.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A project may </a:t>
            </a:r>
            <a:r>
              <a:rPr lang="en-US" sz="2400" i="1" dirty="0"/>
              <a:t>not</a:t>
            </a:r>
            <a:r>
              <a:rPr lang="en-US" sz="2400" dirty="0"/>
              <a:t> have a unique value: its value may depend on the owner of the project and capital on hand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Market Imperfections</a:t>
            </a:r>
            <a:endParaRPr lang="en-US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Your client has been harmed, and you sue.  A settlement is reached, and D offers 1,000 today or $1,900 ten years from today.  Either payment is tax-free, but the annual earnings on the up-front payment would be subject to tax as ordinary income at a 35% MTR.  </a:t>
            </a:r>
          </a:p>
          <a:p>
            <a:pPr eaLnBrk="1" hangingPunct="1"/>
            <a:r>
              <a:rPr lang="en-US" sz="2400" dirty="0"/>
              <a:t>If the appropriate </a:t>
            </a:r>
            <a:r>
              <a:rPr lang="en-US" sz="2400" i="1" dirty="0"/>
              <a:t>pre-tax </a:t>
            </a:r>
            <a:r>
              <a:rPr lang="en-US" sz="2400" dirty="0"/>
              <a:t>discount rate is 10%, which do you prefer?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Settlements</a:t>
            </a:r>
            <a:endParaRPr lang="en-US" dirty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/>
              <a:t> 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Rate of Returns:  Risk Premiums</a:t>
            </a:r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39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0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1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2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500477" y="1373187"/>
            <a:ext cx="3810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Promised/Quoted/Stated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728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Time Premium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371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Contract/Risk/</a:t>
            </a:r>
          </a:p>
          <a:p>
            <a:r>
              <a:rPr lang="en-US" sz="1000" b="1" dirty="0">
                <a:latin typeface="Calibri" pitchFamily="34" charset="0"/>
              </a:rPr>
              <a:t>Liquidity </a:t>
            </a:r>
          </a:p>
          <a:p>
            <a:r>
              <a:rPr lang="en-US" sz="1000" b="1" dirty="0">
                <a:latin typeface="Calibri" pitchFamily="34" charset="0"/>
              </a:rPr>
              <a:t>Premiums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109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Credit/Default Premium</a:t>
            </a:r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0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1" name="Rectangle 17"/>
          <p:cNvSpPr>
            <a:spLocks noChangeArrowheads="1"/>
          </p:cNvSpPr>
          <p:nvPr/>
        </p:nvSpPr>
        <p:spPr bwMode="auto">
          <a:xfrm>
            <a:off x="45720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2" name="AutoShape 18"/>
          <p:cNvSpPr>
            <a:spLocks/>
          </p:cNvSpPr>
          <p:nvPr/>
        </p:nvSpPr>
        <p:spPr bwMode="auto">
          <a:xfrm>
            <a:off x="52578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3" name="AutoShape 19"/>
          <p:cNvSpPr>
            <a:spLocks/>
          </p:cNvSpPr>
          <p:nvPr/>
        </p:nvSpPr>
        <p:spPr bwMode="auto">
          <a:xfrm>
            <a:off x="5257800" y="3581400"/>
            <a:ext cx="195263" cy="620713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4" name="AutoShape 20"/>
          <p:cNvSpPr>
            <a:spLocks/>
          </p:cNvSpPr>
          <p:nvPr/>
        </p:nvSpPr>
        <p:spPr bwMode="auto">
          <a:xfrm>
            <a:off x="40386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5715000" y="4891088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Time Premium</a:t>
            </a:r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5486400" y="3494088"/>
            <a:ext cx="1447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Expected Contract/</a:t>
            </a:r>
          </a:p>
          <a:p>
            <a:r>
              <a:rPr lang="en-US" sz="900" b="1" dirty="0">
                <a:latin typeface="Calibri" pitchFamily="34" charset="0"/>
              </a:rPr>
              <a:t>Risk/</a:t>
            </a:r>
          </a:p>
          <a:p>
            <a:r>
              <a:rPr lang="en-US" sz="900" b="1" dirty="0">
                <a:latin typeface="Calibri" pitchFamily="34" charset="0"/>
              </a:rPr>
              <a:t>Liquidity Premiums</a:t>
            </a: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>
            <a:off x="45720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 flipH="1">
            <a:off x="45720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9" name="Rectangle 25"/>
          <p:cNvSpPr>
            <a:spLocks noChangeArrowheads="1"/>
          </p:cNvSpPr>
          <p:nvPr/>
        </p:nvSpPr>
        <p:spPr bwMode="auto">
          <a:xfrm>
            <a:off x="45720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5067300" y="1409057"/>
            <a:ext cx="312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Expected Rate of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61" name="Line 27"/>
          <p:cNvSpPr>
            <a:spLocks noChangeShapeType="1"/>
          </p:cNvSpPr>
          <p:nvPr/>
        </p:nvSpPr>
        <p:spPr bwMode="auto">
          <a:xfrm>
            <a:off x="3657600" y="2362200"/>
            <a:ext cx="0" cy="3962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2" name="Line 28"/>
          <p:cNvSpPr>
            <a:spLocks noChangeShapeType="1"/>
          </p:cNvSpPr>
          <p:nvPr/>
        </p:nvSpPr>
        <p:spPr bwMode="auto">
          <a:xfrm>
            <a:off x="7010400" y="2438400"/>
            <a:ext cx="0" cy="3886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3" name="Rectangle 29"/>
          <p:cNvSpPr>
            <a:spLocks noChangeArrowheads="1"/>
          </p:cNvSpPr>
          <p:nvPr/>
        </p:nvSpPr>
        <p:spPr bwMode="auto">
          <a:xfrm>
            <a:off x="7315200" y="2971800"/>
            <a:ext cx="457200" cy="1143000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4" name="Text Box 30"/>
          <p:cNvSpPr txBox="1">
            <a:spLocks noChangeArrowheads="1"/>
          </p:cNvSpPr>
          <p:nvPr/>
        </p:nvSpPr>
        <p:spPr bwMode="auto">
          <a:xfrm>
            <a:off x="7958138" y="25146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Tax Premium</a:t>
            </a:r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7958138" y="3352800"/>
            <a:ext cx="11096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Liquidity Premium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8034338" y="42672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Risk Premium</a:t>
            </a:r>
          </a:p>
        </p:txBody>
      </p:sp>
      <p:sp>
        <p:nvSpPr>
          <p:cNvPr id="18467" name="AutoShape 33"/>
          <p:cNvSpPr>
            <a:spLocks/>
          </p:cNvSpPr>
          <p:nvPr/>
        </p:nvSpPr>
        <p:spPr bwMode="auto">
          <a:xfrm>
            <a:off x="77724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8" name="Line 34"/>
          <p:cNvSpPr>
            <a:spLocks noChangeShapeType="1"/>
          </p:cNvSpPr>
          <p:nvPr/>
        </p:nvSpPr>
        <p:spPr bwMode="auto">
          <a:xfrm flipV="1">
            <a:off x="6629400" y="2971800"/>
            <a:ext cx="68580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9" name="Line 35"/>
          <p:cNvSpPr>
            <a:spLocks noChangeShapeType="1"/>
          </p:cNvSpPr>
          <p:nvPr/>
        </p:nvSpPr>
        <p:spPr bwMode="auto">
          <a:xfrm>
            <a:off x="6629400" y="3733800"/>
            <a:ext cx="685800" cy="381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0" name="Line 36"/>
          <p:cNvSpPr>
            <a:spLocks noChangeShapeType="1"/>
          </p:cNvSpPr>
          <p:nvPr/>
        </p:nvSpPr>
        <p:spPr bwMode="auto">
          <a:xfrm>
            <a:off x="7315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>
            <a:off x="7315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2" name="Rectangle 38"/>
          <p:cNvSpPr>
            <a:spLocks noChangeArrowheads="1"/>
          </p:cNvSpPr>
          <p:nvPr/>
        </p:nvSpPr>
        <p:spPr bwMode="auto">
          <a:xfrm>
            <a:off x="7315200" y="2971800"/>
            <a:ext cx="457200" cy="304800"/>
          </a:xfrm>
          <a:prstGeom prst="rect">
            <a:avLst/>
          </a:prstGeom>
          <a:solidFill>
            <a:srgbClr val="FF9E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3" name="Rectangle 39"/>
          <p:cNvSpPr>
            <a:spLocks noChangeArrowheads="1"/>
          </p:cNvSpPr>
          <p:nvPr/>
        </p:nvSpPr>
        <p:spPr bwMode="auto">
          <a:xfrm>
            <a:off x="7315200" y="38100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Premiums</a:t>
            </a:r>
            <a:endParaRPr lang="en-US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pic>
        <p:nvPicPr>
          <p:cNvPr id="2" name="Picture 1" descr="dejong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909952"/>
            <a:ext cx="8534400" cy="5058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5867163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Source: De Jong &amp; </a:t>
            </a:r>
            <a:r>
              <a:rPr lang="en-US" sz="1000" dirty="0" err="1">
                <a:latin typeface="Calibri" charset="0"/>
                <a:ea typeface="Calibri" charset="0"/>
                <a:cs typeface="Calibri" charset="0"/>
              </a:rPr>
              <a:t>Driessen</a:t>
            </a:r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 (2005)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580117"/>
            <a:ext cx="455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Long-Term Corporate Bonds, 1985-2003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 rates are applied to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Tax brackets and some values, </a:t>
            </a:r>
            <a:r>
              <a:rPr lang="en-US" sz="2000" i="1" dirty="0">
                <a:solidFill>
                  <a:srgbClr val="010004"/>
                </a:solidFill>
              </a:rPr>
              <a:t>e.g</a:t>
            </a:r>
            <a:r>
              <a:rPr lang="en-US" sz="2000" dirty="0">
                <a:solidFill>
                  <a:srgbClr val="010004"/>
                </a:solidFill>
              </a:rPr>
              <a:t>., personal exemption, are adjusted for inflation. 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Taxes and inflation can turn </a:t>
            </a:r>
            <a:r>
              <a:rPr lang="en-US" sz="2400" b="1" dirty="0">
                <a:solidFill>
                  <a:srgbClr val="010004"/>
                </a:solidFill>
              </a:rPr>
              <a:t>positive after-tax </a:t>
            </a:r>
            <a:r>
              <a:rPr lang="en-US" sz="2400" b="1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 into </a:t>
            </a:r>
            <a:r>
              <a:rPr lang="en-US" sz="2400" b="1" dirty="0">
                <a:solidFill>
                  <a:srgbClr val="010004"/>
                </a:solidFill>
              </a:rPr>
              <a:t>negative after-tax </a:t>
            </a:r>
            <a:r>
              <a:rPr lang="en-US" sz="2400" b="1" i="1" dirty="0">
                <a:solidFill>
                  <a:srgbClr val="010004"/>
                </a:solidFill>
              </a:rPr>
              <a:t>real</a:t>
            </a:r>
            <a:r>
              <a:rPr lang="en-US" sz="2400" i="1" dirty="0">
                <a:solidFill>
                  <a:srgbClr val="010004"/>
                </a:solidFill>
              </a:rPr>
              <a:t> </a:t>
            </a:r>
            <a:r>
              <a:rPr lang="en-US" sz="2400" dirty="0">
                <a:solidFill>
                  <a:srgbClr val="010004"/>
                </a:solidFill>
              </a:rPr>
              <a:t>returns</a:t>
            </a:r>
            <a:r>
              <a:rPr lang="en-US" sz="2000" dirty="0">
                <a:solidFill>
                  <a:srgbClr val="010004"/>
                </a:solidFill>
              </a:rPr>
              <a:t>.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b="1" dirty="0">
              <a:solidFill>
                <a:srgbClr val="010004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43450"/>
              </p:ext>
            </p:extLst>
          </p:nvPr>
        </p:nvGraphicFramePr>
        <p:xfrm>
          <a:off x="1066800" y="3124200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300" imgH="406400" progId="Equation.3">
                  <p:embed/>
                </p:oleObj>
              </mc:Choice>
              <mc:Fallback>
                <p:oleObj name="Equation" r:id="rId3" imgW="1257300" imgH="4064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396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  <p:bldP spid="14336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solidFill>
                  <a:srgbClr val="010004"/>
                </a:solidFill>
              </a:rPr>
              <a:t>Example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The YTM on the Vanguard ST Corporate Bond ETF (VCSH) portfolio is about 4.3% and the one-year E(inflation) is 3.00%.  If your MRT is 37</a:t>
            </a:r>
            <a:r>
              <a:rPr lang="en-US" sz="2400" b="1" dirty="0"/>
              <a:t>%,</a:t>
            </a:r>
            <a:r>
              <a:rPr lang="en-US" sz="2400" dirty="0">
                <a:solidFill>
                  <a:srgbClr val="010004"/>
                </a:solidFill>
              </a:rPr>
              <a:t> your after-tax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and </a:t>
            </a:r>
            <a:r>
              <a:rPr lang="en-US" sz="2400" i="1" dirty="0">
                <a:solidFill>
                  <a:srgbClr val="010004"/>
                </a:solidFill>
              </a:rPr>
              <a:t>real </a:t>
            </a:r>
            <a:r>
              <a:rPr lang="en-US" sz="2400" dirty="0">
                <a:solidFill>
                  <a:srgbClr val="010004"/>
                </a:solidFill>
              </a:rPr>
              <a:t>returns are: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10004"/>
                </a:solidFill>
              </a:rPr>
              <a:t>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	</a:t>
            </a:r>
            <a:r>
              <a:rPr lang="en-US" sz="2400" b="1" dirty="0">
                <a:solidFill>
                  <a:srgbClr val="010004"/>
                </a:solidFill>
              </a:rPr>
              <a:t>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 PT</a:t>
            </a:r>
            <a:r>
              <a:rPr lang="en-US" sz="2400" b="1" dirty="0">
                <a:solidFill>
                  <a:srgbClr val="010004"/>
                </a:solidFill>
              </a:rPr>
              <a:t>  * (1</a:t>
            </a:r>
            <a:r>
              <a:rPr lang="en-US" sz="2400" b="1" dirty="0"/>
              <a:t>-.37</a:t>
            </a:r>
            <a:r>
              <a:rPr lang="en-US" sz="2400" b="1" dirty="0">
                <a:solidFill>
                  <a:srgbClr val="010004"/>
                </a:solidFill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4.3%  * </a:t>
            </a:r>
            <a:r>
              <a:rPr lang="en-US" sz="2400" b="1" dirty="0"/>
              <a:t>(.63)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2.71%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REAL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	= [(1+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)/(1+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INF</a:t>
            </a:r>
            <a:r>
              <a:rPr lang="en-US" sz="2400" b="1" dirty="0">
                <a:solidFill>
                  <a:srgbClr val="010004"/>
                </a:solidFill>
              </a:rPr>
              <a:t>)] - 1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[(1+.0271) / (1+.03)] - 1								=  </a:t>
            </a:r>
            <a:r>
              <a:rPr lang="en-US" sz="2400" b="1" dirty="0">
                <a:solidFill>
                  <a:srgbClr val="FF0000"/>
                </a:solidFill>
              </a:rPr>
              <a:t>-0.0028  </a:t>
            </a:r>
            <a:r>
              <a:rPr lang="en-US" sz="2400" b="1" dirty="0">
                <a:solidFill>
                  <a:srgbClr val="010004"/>
                </a:solidFill>
              </a:rPr>
              <a:t>or  </a:t>
            </a:r>
            <a:r>
              <a:rPr lang="en-US" sz="2400" b="1" dirty="0">
                <a:solidFill>
                  <a:srgbClr val="FF0000"/>
                </a:solidFill>
              </a:rPr>
              <a:t>-0.28%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b="1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10004"/>
                </a:solidFill>
              </a:rPr>
              <a:t>Taxes and Inflation</a:t>
            </a:r>
            <a:endParaRPr lang="en-US" dirty="0">
              <a:solidFill>
                <a:srgbClr val="010004"/>
              </a:solidFill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 a </a:t>
            </a:r>
            <a:r>
              <a:rPr lang="en-US" sz="2400" u="sng" dirty="0"/>
              <a:t>perfect</a:t>
            </a:r>
            <a:r>
              <a:rPr lang="en-US" sz="2400" dirty="0"/>
              <a:t> market,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are identical</a:t>
            </a:r>
          </a:p>
          <a:p>
            <a:pPr eaLnBrk="1" hangingPunct="1"/>
            <a:r>
              <a:rPr lang="en-US" sz="2400" dirty="0"/>
              <a:t>In an </a:t>
            </a:r>
            <a:r>
              <a:rPr lang="en-US" sz="2400" u="sng" dirty="0"/>
              <a:t>imperfect</a:t>
            </a:r>
            <a:r>
              <a:rPr lang="en-US" sz="2400" dirty="0"/>
              <a:t> market, disagreements about </a:t>
            </a:r>
            <a:r>
              <a:rPr lang="en-US" sz="2400" i="1" dirty="0"/>
              <a:t>default risk</a:t>
            </a:r>
            <a:r>
              <a:rPr lang="en-US" sz="2400" dirty="0"/>
              <a:t> can cause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to diverge</a:t>
            </a:r>
          </a:p>
          <a:p>
            <a:pPr eaLnBrk="1" hangingPunct="1"/>
            <a:r>
              <a:rPr lang="en-US" sz="2400" i="1" dirty="0"/>
              <a:t>Your </a:t>
            </a:r>
            <a:r>
              <a:rPr lang="en-US" sz="2400" dirty="0"/>
              <a:t>cost of capital and project valuation will depend on whether you are borrowing or lending</a:t>
            </a:r>
          </a:p>
          <a:p>
            <a:pPr lvl="1" eaLnBrk="1" hangingPunct="1"/>
            <a:r>
              <a:rPr lang="en-US" sz="2000" dirty="0"/>
              <a:t>Large firms and entrepreneurs</a:t>
            </a:r>
          </a:p>
          <a:p>
            <a:pPr eaLnBrk="1" hangingPunct="1"/>
            <a:r>
              <a:rPr lang="en-US" sz="2400" dirty="0"/>
              <a:t>Covenants, Collateral, and Credit Agencies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Disagreements</a:t>
            </a:r>
            <a:endParaRPr lang="en-US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Direct</a:t>
            </a:r>
          </a:p>
          <a:p>
            <a:pPr lvl="1" eaLnBrk="1" hangingPunct="1"/>
            <a:r>
              <a:rPr lang="en-US" sz="2000" dirty="0"/>
              <a:t>Brokerage commissions (houses:  5%-6% in US; compare other countries)</a:t>
            </a:r>
          </a:p>
          <a:p>
            <a:pPr lvl="1" eaLnBrk="1" hangingPunct="1"/>
            <a:r>
              <a:rPr lang="en-US" sz="2000" dirty="0"/>
              <a:t>Market maker fees (bid-ask spread)</a:t>
            </a:r>
          </a:p>
          <a:p>
            <a:pPr lvl="1" eaLnBrk="1" hangingPunct="1"/>
            <a:r>
              <a:rPr lang="en-US" sz="2000" dirty="0"/>
              <a:t>Market impact costs (especially for mutual funds; maybe 1.5x brokerage commissions) </a:t>
            </a:r>
          </a:p>
          <a:p>
            <a:pPr lvl="1" eaLnBrk="1" hangingPunct="1"/>
            <a:r>
              <a:rPr lang="en-US" sz="2000" dirty="0"/>
              <a:t>Registration</a:t>
            </a:r>
          </a:p>
          <a:p>
            <a:pPr lvl="1" eaLnBrk="1" hangingPunct="1"/>
            <a:r>
              <a:rPr lang="en-US" sz="2000" dirty="0"/>
              <a:t>Inspection--due diligence</a:t>
            </a:r>
          </a:p>
          <a:p>
            <a:pPr eaLnBrk="1" hangingPunct="1"/>
            <a:r>
              <a:rPr lang="en-US" sz="2400" dirty="0"/>
              <a:t>Indirect</a:t>
            </a:r>
          </a:p>
          <a:p>
            <a:pPr lvl="1" eaLnBrk="1" hangingPunct="1"/>
            <a:r>
              <a:rPr lang="en-US" sz="2000" dirty="0"/>
              <a:t>Search costs and opportunity costs</a:t>
            </a:r>
          </a:p>
          <a:p>
            <a:pPr eaLnBrk="1" hangingPunct="1"/>
            <a:r>
              <a:rPr lang="en-US" sz="2400" dirty="0"/>
              <a:t>Capital Budgeting Rule: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i="1" dirty="0"/>
              <a:t>E(CFs) </a:t>
            </a:r>
            <a:r>
              <a:rPr lang="en-US" sz="2000" dirty="0"/>
              <a:t>and </a:t>
            </a:r>
            <a:r>
              <a:rPr lang="en-US" sz="2000" i="1" dirty="0"/>
              <a:t>E(r) </a:t>
            </a:r>
            <a:r>
              <a:rPr lang="en-US" sz="2000" dirty="0"/>
              <a:t>should reflect transaction costs: </a:t>
            </a:r>
          </a:p>
          <a:p>
            <a:pPr lvl="2"/>
            <a:r>
              <a:rPr lang="en-US" sz="2000" dirty="0"/>
              <a:t>They should be </a:t>
            </a:r>
            <a:r>
              <a:rPr lang="en-US" sz="2000" b="1" i="1" dirty="0"/>
              <a:t>subtracted for cash inflows </a:t>
            </a:r>
            <a:r>
              <a:rPr lang="en-US" sz="2000" dirty="0"/>
              <a:t>and </a:t>
            </a:r>
            <a:r>
              <a:rPr lang="en-US" sz="2000" b="1" i="1" dirty="0"/>
              <a:t>added for cash outflows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</a:t>
            </a:r>
            <a:endParaRPr lang="en-US" dirty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611682"/>
            <a:ext cx="8458200" cy="54081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Residential Brokerage Commissions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9C74E-10A6-98E8-FC8C-E5949291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i="1" dirty="0"/>
              <a:t>Burnett v. NAR </a:t>
            </a:r>
            <a:r>
              <a:rPr lang="en-US" dirty="0"/>
              <a:t>(2023)</a:t>
            </a:r>
            <a:r>
              <a:rPr lang="en-US" i="1" dirty="0"/>
              <a:t>,</a:t>
            </a:r>
            <a:r>
              <a:rPr lang="en-US" dirty="0"/>
              <a:t> plaintiffs secured a $1.8Bi jury verdict against the Nat. Assoc. of Realtors</a:t>
            </a:r>
          </a:p>
          <a:p>
            <a:pPr lvl="1"/>
            <a:r>
              <a:rPr lang="en-US" dirty="0"/>
              <a:t>Issue: To list home on MLS, a seller’s agent had to include buyer commissions.</a:t>
            </a:r>
          </a:p>
          <a:p>
            <a:pPr lvl="2"/>
            <a:r>
              <a:rPr lang="en-US" dirty="0"/>
              <a:t>Steering by buyers’ agent away from sellers offering commissions less than 2.5%</a:t>
            </a:r>
          </a:p>
          <a:p>
            <a:pPr lvl="2" algn="l"/>
            <a:r>
              <a:rPr lang="en-US" dirty="0"/>
              <a:t>Buyers had no incentive to negotiate lower commissions b/c they are paid by seller</a:t>
            </a:r>
          </a:p>
          <a:p>
            <a:r>
              <a:rPr lang="en-US" dirty="0"/>
              <a:t>NAR Settlement (Mar. 15, 2024; effective)</a:t>
            </a:r>
          </a:p>
          <a:p>
            <a:pPr lvl="1"/>
            <a:r>
              <a:rPr lang="en-US" dirty="0"/>
              <a:t> $418MM compensation paid over 4 years</a:t>
            </a:r>
          </a:p>
          <a:p>
            <a:pPr lvl="1"/>
            <a:r>
              <a:rPr lang="en-US" dirty="0"/>
              <a:t>New MLS rule prohibiting offers of broker compensation on MLS (but can be communicated off MLS)</a:t>
            </a:r>
          </a:p>
          <a:p>
            <a:pPr lvl="1"/>
            <a:r>
              <a:rPr lang="en-US" dirty="0"/>
              <a:t>MLS participants working with buyers must enter into written agreements w/ their buyers</a:t>
            </a:r>
          </a:p>
          <a:p>
            <a:r>
              <a:rPr lang="en-US" dirty="0"/>
              <a:t>Changes</a:t>
            </a:r>
          </a:p>
          <a:p>
            <a:pPr lvl="1"/>
            <a:r>
              <a:rPr lang="en-US" dirty="0"/>
              <a:t>Non-traditional pricing (flat fees, hourly charges)</a:t>
            </a:r>
          </a:p>
          <a:p>
            <a:pPr lvl="1"/>
            <a:r>
              <a:rPr lang="en-US" dirty="0"/>
              <a:t>Charges for particular services</a:t>
            </a:r>
          </a:p>
          <a:p>
            <a:pPr lvl="1"/>
            <a:r>
              <a:rPr lang="en-US" dirty="0"/>
              <a:t>Negotiate who pays buyer’s agent (can still be seller)</a:t>
            </a:r>
          </a:p>
          <a:p>
            <a:pPr lvl="1"/>
            <a:r>
              <a:rPr lang="en-US" dirty="0"/>
              <a:t>Impact on lower-income buyers</a:t>
            </a:r>
          </a:p>
          <a:p>
            <a:r>
              <a:rPr lang="en-US" dirty="0"/>
              <a:t>Effect of Settlement</a:t>
            </a:r>
          </a:p>
          <a:p>
            <a:pPr lvl="1"/>
            <a:r>
              <a:rPr lang="en-US" dirty="0"/>
              <a:t>Average seller commissions haven’t dropped much (and may have slightly increased)</a:t>
            </a:r>
          </a:p>
          <a:p>
            <a:pPr lvl="2"/>
            <a:r>
              <a:rPr lang="en-US" dirty="0"/>
              <a:t>old habits die hard </a:t>
            </a:r>
          </a:p>
          <a:p>
            <a:pPr lvl="2"/>
            <a:r>
              <a:rPr lang="en-US" dirty="0"/>
              <a:t>buyer limited $ </a:t>
            </a:r>
          </a:p>
          <a:p>
            <a:pPr lvl="2"/>
            <a:r>
              <a:rPr lang="en-US" dirty="0"/>
              <a:t>Seller competition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11E241-1707-B129-3B9B-F5E40596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 Lawsuit &amp; Settlement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93806-138C-039F-01AA-4BE40C864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DBAE8-13CD-07BA-539B-41D70DE7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4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673767"/>
            <a:ext cx="7543800" cy="501157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Costs: Trading Bonds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5805" y="5773578"/>
            <a:ext cx="5599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L. Harris, </a:t>
            </a:r>
            <a:r>
              <a:rPr lang="en-US" sz="800" b="1" i="1" dirty="0"/>
              <a:t>Transaction Costs, Trade </a:t>
            </a:r>
            <a:r>
              <a:rPr lang="en-US" sz="800" b="1" i="1" dirty="0" err="1"/>
              <a:t>Throughs</a:t>
            </a:r>
            <a:r>
              <a:rPr lang="en-US" sz="800" b="1" i="1" dirty="0"/>
              <a:t>, and Riskless Principal Trading in Corporate Bond Markets (2015)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3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F9E56BA-0521-19ED-2616-2B76F553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533400"/>
            <a:ext cx="8378952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A40626-122B-5181-80FE-2AE1C02B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Bid-Asked Spreads Stocks in 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EE5B9-8336-1CC7-493F-E9775EF1D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C9DE-EC5B-262E-7377-32693382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2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38EE8-8BB9-5EBF-752C-188EC735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 Spreads (%) Investment Grade Bonds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6068-E0C8-D59A-750A-FD462C6D0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AB30-1B95-7618-237B-EC0F90FA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19" name="Content Placeholder 18" descr="Chart&#10;&#10;Description automatically generated">
            <a:extLst>
              <a:ext uri="{FF2B5EF4-FFF2-40B4-BE49-F238E27FC236}">
                <a16:creationId xmlns:a16="http://schemas.microsoft.com/office/drawing/2014/main" id="{9EF91394-87CC-7E40-A1C7-7CBF04ADC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44" y="685800"/>
            <a:ext cx="8458200" cy="5486400"/>
          </a:xfrm>
        </p:spPr>
      </p:pic>
    </p:spTree>
    <p:extLst>
      <p:ext uri="{BB962C8B-B14F-4D97-AF65-F5344CB8AC3E}">
        <p14:creationId xmlns:p14="http://schemas.microsoft.com/office/powerpoint/2010/main" val="3900781808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10757</TotalTime>
  <Words>1643</Words>
  <Application>Microsoft Macintosh PowerPoint</Application>
  <PresentationFormat>On-screen Show (4:3)</PresentationFormat>
  <Paragraphs>268</Paragraphs>
  <Slides>24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MS PGothic</vt:lpstr>
      <vt:lpstr>MS PGothic</vt:lpstr>
      <vt:lpstr>NSimSun</vt:lpstr>
      <vt:lpstr>Arial</vt:lpstr>
      <vt:lpstr>Calibri</vt:lpstr>
      <vt:lpstr>Courier New</vt:lpstr>
      <vt:lpstr>Lucida Grande</vt:lpstr>
      <vt:lpstr>Times New Roman</vt:lpstr>
      <vt:lpstr>Wingdings</vt:lpstr>
      <vt:lpstr>Wingdings 2</vt:lpstr>
      <vt:lpstr>CG Body - Standard</vt:lpstr>
      <vt:lpstr>Equation</vt:lpstr>
      <vt:lpstr>PowerPoint Presentation</vt:lpstr>
      <vt:lpstr>Market Imperfections</vt:lpstr>
      <vt:lpstr>Disagreements</vt:lpstr>
      <vt:lpstr>Transaction Costs</vt:lpstr>
      <vt:lpstr>Residential Brokerage Commissions</vt:lpstr>
      <vt:lpstr>NAR Lawsuit &amp; Settlement </vt:lpstr>
      <vt:lpstr>Transaction Costs: Trading Bonds</vt:lpstr>
      <vt:lpstr>Bid-Asked Spreads Stocks in $</vt:lpstr>
      <vt:lpstr>Bid-Ask Spreads (%) Investment Grade Bonds</vt:lpstr>
      <vt:lpstr>Transaction Costs: Liquidity</vt:lpstr>
      <vt:lpstr>Determinants of Corporate Bond Yields and Returns (‘99-’20)</vt:lpstr>
      <vt:lpstr>Taxes (aka our partner’s share)</vt:lpstr>
      <vt:lpstr>Marginal Federal Income Tax Rates (2025)</vt:lpstr>
      <vt:lpstr>Taxes:  Marginal and Average Rates</vt:lpstr>
      <vt:lpstr>Taxes:  Different Income and Taxpayers</vt:lpstr>
      <vt:lpstr>Yields, Prices, and Taxes</vt:lpstr>
      <vt:lpstr>Vanguard NJ LT Tax-Exempt Inv Oct 2025 (VNJTX)</vt:lpstr>
      <vt:lpstr>Pre-Tax and After-Tax Returns and Expenses</vt:lpstr>
      <vt:lpstr>Taxes: Capital Budgeting Rules</vt:lpstr>
      <vt:lpstr>Taxes, Timing, and NPV:  Settlements</vt:lpstr>
      <vt:lpstr>Rate of Returns:  Risk Premiums</vt:lpstr>
      <vt:lpstr>Premiums</vt:lpstr>
      <vt:lpstr>Taxes and Inflation</vt:lpstr>
      <vt:lpstr>Taxes and Inflation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Jeffrey M. Colon</cp:lastModifiedBy>
  <cp:revision>245</cp:revision>
  <cp:lastPrinted>2018-10-10T20:51:39Z</cp:lastPrinted>
  <dcterms:created xsi:type="dcterms:W3CDTF">2010-03-06T12:54:42Z</dcterms:created>
  <dcterms:modified xsi:type="dcterms:W3CDTF">2025-10-18T19:27:26Z</dcterms:modified>
</cp:coreProperties>
</file>