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26"/>
  </p:notesMasterIdLst>
  <p:handoutMasterIdLst>
    <p:handoutMasterId r:id="rId27"/>
  </p:handoutMasterIdLst>
  <p:sldIdLst>
    <p:sldId id="259" r:id="rId2"/>
    <p:sldId id="423" r:id="rId3"/>
    <p:sldId id="419" r:id="rId4"/>
    <p:sldId id="424" r:id="rId5"/>
    <p:sldId id="422" r:id="rId6"/>
    <p:sldId id="396" r:id="rId7"/>
    <p:sldId id="421" r:id="rId8"/>
    <p:sldId id="272" r:id="rId9"/>
    <p:sldId id="393" r:id="rId10"/>
    <p:sldId id="402" r:id="rId11"/>
    <p:sldId id="268" r:id="rId12"/>
    <p:sldId id="416" r:id="rId13"/>
    <p:sldId id="425" r:id="rId14"/>
    <p:sldId id="417" r:id="rId15"/>
    <p:sldId id="411" r:id="rId16"/>
    <p:sldId id="270" r:id="rId17"/>
    <p:sldId id="274" r:id="rId18"/>
    <p:sldId id="280" r:id="rId19"/>
    <p:sldId id="289" r:id="rId20"/>
    <p:sldId id="296" r:id="rId21"/>
    <p:sldId id="404" r:id="rId22"/>
    <p:sldId id="418" r:id="rId23"/>
    <p:sldId id="412" r:id="rId24"/>
    <p:sldId id="413" r:id="rId25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8FF"/>
    <a:srgbClr val="DAEFC1"/>
    <a:srgbClr val="FFEDDD"/>
    <a:srgbClr val="B233A0"/>
    <a:srgbClr val="146BEC"/>
    <a:srgbClr val="2EE4F7"/>
    <a:srgbClr val="F7F7F7"/>
    <a:srgbClr val="F4F4F4"/>
    <a:srgbClr val="93D7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4"/>
    <p:restoredTop sz="94659"/>
  </p:normalViewPr>
  <p:slideViewPr>
    <p:cSldViewPr>
      <p:cViewPr varScale="1">
        <p:scale>
          <a:sx n="135" d="100"/>
          <a:sy n="135" d="100"/>
        </p:scale>
        <p:origin x="192" y="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>
      <p:cViewPr varScale="1">
        <p:scale>
          <a:sx n="165" d="100"/>
          <a:sy n="165" d="100"/>
        </p:scale>
        <p:origin x="20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1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Arial" charset="0"/>
              </a:defRPr>
            </a:lvl1pPr>
          </a:lstStyle>
          <a:p>
            <a:fld id="{A14A863D-17FF-5C45-9D24-F6481EBEC0A3}" type="slidenum">
              <a:rPr lang="en-US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4805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1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387257"/>
            <a:ext cx="5608320" cy="4155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Calibri"/>
              </a:defRPr>
            </a:lvl1pPr>
          </a:lstStyle>
          <a:p>
            <a:fld id="{26036768-068B-B648-B92E-0F7D13C6EC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237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117AFE81-FFA0-AB49-9BC2-D912D87BDD75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387257"/>
            <a:ext cx="5140960" cy="4155674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326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5696499A-79E0-C946-AB6D-E6F349D72B02}" type="slidenum">
              <a:rPr lang="en-US" sz="1200">
                <a:latin typeface="Calibri"/>
              </a:rPr>
              <a:pPr eaLnBrk="1" hangingPunct="1"/>
              <a:t>19</a:t>
            </a:fld>
            <a:endParaRPr lang="en-US" sz="1200">
              <a:latin typeface="Calibri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567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E61BCC4E-2686-8B46-AA7E-D768599E367E}" type="slidenum">
              <a:rPr lang="en-US" sz="1200">
                <a:latin typeface="Calibri"/>
              </a:rPr>
              <a:pPr eaLnBrk="1" hangingPunct="1"/>
              <a:t>20</a:t>
            </a:fld>
            <a:endParaRPr lang="en-US" sz="1200">
              <a:latin typeface="Calibri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51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36768-068B-B648-B92E-0F7D13C6EC3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23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06A3A6D-F52E-1943-9DCC-7DE7CCC49168}" type="slidenum">
              <a:rPr lang="en-US" sz="1200">
                <a:latin typeface="Calibri"/>
              </a:rPr>
              <a:pPr eaLnBrk="1" hangingPunct="1"/>
              <a:t>6</a:t>
            </a:fld>
            <a:endParaRPr lang="en-US" sz="1200">
              <a:latin typeface="Calibri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320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17F428A9-DBD2-D44A-8BCE-8950209B834D}" type="slidenum">
              <a:rPr lang="en-US" sz="1200">
                <a:latin typeface="Calibri"/>
              </a:rPr>
              <a:pPr eaLnBrk="1" hangingPunct="1"/>
              <a:t>8</a:t>
            </a:fld>
            <a:endParaRPr lang="en-US" sz="1200">
              <a:latin typeface="Calibri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317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37FE6A4D-290A-FC47-87FD-DB55D6C82FA6}" type="slidenum">
              <a:rPr lang="en-US" sz="1200">
                <a:latin typeface="Calibri"/>
              </a:rPr>
              <a:pPr eaLnBrk="1" hangingPunct="1"/>
              <a:t>9</a:t>
            </a:fld>
            <a:endParaRPr lang="en-US" sz="1200">
              <a:latin typeface="Calibri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903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7CCAB68A-5A2D-EA44-AD81-BEDB28AA63FC}" type="slidenum">
              <a:rPr lang="en-US" sz="1200">
                <a:latin typeface="Calibri"/>
              </a:rPr>
              <a:pPr eaLnBrk="1" hangingPunct="1"/>
              <a:t>11</a:t>
            </a:fld>
            <a:endParaRPr lang="en-US" sz="1200">
              <a:latin typeface="Calibri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249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36768-068B-B648-B92E-0F7D13C6EC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88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449B0853-4026-C94A-AE6E-6B4039E5D16A}" type="slidenum">
              <a:rPr lang="en-US" sz="1200">
                <a:latin typeface="Calibri"/>
              </a:rPr>
              <a:pPr eaLnBrk="1" hangingPunct="1"/>
              <a:t>16</a:t>
            </a:fld>
            <a:endParaRPr lang="en-US" sz="1200">
              <a:latin typeface="Calibri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047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A105EB59-4342-A44B-8263-674DC8B5FBB4}" type="slidenum">
              <a:rPr lang="en-US" sz="1200">
                <a:latin typeface="Calibri"/>
              </a:rPr>
              <a:pPr eaLnBrk="1" hangingPunct="1"/>
              <a:t>17</a:t>
            </a:fld>
            <a:endParaRPr lang="en-US" sz="1200">
              <a:latin typeface="Calibri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189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BD82349-D371-F949-9323-4A9DE524DB07}" type="slidenum">
              <a:rPr lang="en-US" sz="1200">
                <a:latin typeface="Calibri"/>
              </a:rPr>
              <a:pPr eaLnBrk="1" hangingPunct="1"/>
              <a:t>18</a:t>
            </a:fld>
            <a:endParaRPr lang="en-US" sz="1200">
              <a:latin typeface="Calibri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571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74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336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731599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728356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72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778064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490460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56293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9486285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0" i="0" dirty="0">
              <a:solidFill>
                <a:srgbClr val="4D4D4D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753369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45802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33815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594844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769811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579032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8080091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891897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155829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493018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2535965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9663975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43749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9779722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1482436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454712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3973010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8214535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474133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9879268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7742924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20842893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6472952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69132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697766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8408714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0" i="0" dirty="0">
                <a:solidFill>
                  <a:srgbClr val="000000"/>
                </a:solidFill>
                <a:latin typeface="Calibri Regular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0" i="0" dirty="0">
                <a:solidFill>
                  <a:srgbClr val="000000"/>
                </a:solidFill>
                <a:latin typeface="Calibri Regular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1870448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875434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2239947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318325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6439228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702190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0" i="0" dirty="0">
                <a:solidFill>
                  <a:srgbClr val="B01C2E"/>
                </a:solidFill>
                <a:latin typeface="Calibri Regular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0" i="0" dirty="0">
                <a:solidFill>
                  <a:srgbClr val="B01C2E"/>
                </a:solidFill>
                <a:latin typeface="Calibri Regular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0" i="0" baseline="0">
                <a:solidFill>
                  <a:srgbClr val="666666"/>
                </a:solidFill>
                <a:latin typeface="Calibri Regular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="0" i="0" baseline="0">
                <a:latin typeface="Calibri Regular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="0" i="0" baseline="0">
                <a:latin typeface="Calibri Regular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="0" i="0" baseline="0">
                <a:latin typeface="Calibri Regula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3926911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207291820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0" i="0" dirty="0">
                <a:solidFill>
                  <a:srgbClr val="C00000"/>
                </a:solidFill>
                <a:latin typeface="Calibri Regular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0" i="0" dirty="0">
                <a:solidFill>
                  <a:srgbClr val="C00000"/>
                </a:solidFill>
                <a:latin typeface="Calibri Regular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7612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8186300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148746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186074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78405292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8983559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41439053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Historical Returns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192115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Historical Returns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2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1881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SzPct val="75000"/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 indent="-171450">
              <a:buClr>
                <a:schemeClr val="accent1"/>
              </a:buClr>
              <a:buSzPct val="75000"/>
              <a:buFont typeface="Arial" pitchFamily="34" charset="0"/>
              <a:buChar char="•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903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10064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5752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Historical Returns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b="0" i="0" dirty="0">
                <a:latin typeface="+mn-lt"/>
                <a:cs typeface="Calibri Regular" charset="0"/>
              </a:rPr>
              <a:t>CF_Ch7_HistRet</a:t>
            </a:r>
          </a:p>
        </p:txBody>
      </p:sp>
    </p:spTree>
    <p:extLst>
      <p:ext uri="{BB962C8B-B14F-4D97-AF65-F5344CB8AC3E}">
        <p14:creationId xmlns:p14="http://schemas.microsoft.com/office/powerpoint/2010/main" val="103634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  <p:sldLayoutId id="2147483705" r:id="rId31"/>
    <p:sldLayoutId id="2147483706" r:id="rId32"/>
    <p:sldLayoutId id="2147483707" r:id="rId33"/>
    <p:sldLayoutId id="2147483708" r:id="rId34"/>
    <p:sldLayoutId id="2147483709" r:id="rId35"/>
    <p:sldLayoutId id="2147483710" r:id="rId36"/>
    <p:sldLayoutId id="2147483711" r:id="rId37"/>
    <p:sldLayoutId id="2147483712" r:id="rId38"/>
    <p:sldLayoutId id="2147483713" r:id="rId39"/>
    <p:sldLayoutId id="2147483714" r:id="rId40"/>
    <p:sldLayoutId id="2147483715" r:id="rId41"/>
    <p:sldLayoutId id="2147483716" r:id="rId42"/>
    <p:sldLayoutId id="2147483717" r:id="rId43"/>
    <p:sldLayoutId id="2147483718" r:id="rId44"/>
    <p:sldLayoutId id="2147483719" r:id="rId45"/>
    <p:sldLayoutId id="2147483720" r:id="rId46"/>
    <p:sldLayoutId id="2147483721" r:id="rId47"/>
    <p:sldLayoutId id="2147483722" r:id="rId48"/>
    <p:sldLayoutId id="2147483723" r:id="rId49"/>
    <p:sldLayoutId id="2147483724" r:id="rId50"/>
    <p:sldLayoutId id="2147483725" r:id="rId51"/>
    <p:sldLayoutId id="2147483726" r:id="rId52"/>
    <p:sldLayoutId id="2147483727" r:id="rId53"/>
    <p:sldLayoutId id="2147483728" r:id="rId54"/>
    <p:sldLayoutId id="2147483729" r:id="rId55"/>
    <p:sldLayoutId id="2147483730" r:id="rId5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Historical US and global returns and volatility</a:t>
            </a:r>
          </a:p>
          <a:p>
            <a:pPr marL="342900" indent="-342900" eaLnBrk="1" hangingPunct="1"/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How to estimate and measure risk and return</a:t>
            </a:r>
          </a:p>
          <a:p>
            <a:pPr marL="742950" lvl="1" indent="-285750" eaLnBrk="1" hangingPunct="1"/>
            <a:r>
              <a:rPr lang="en-US" sz="2000" dirty="0">
                <a:solidFill>
                  <a:srgbClr val="010004"/>
                </a:solidFill>
                <a:ea typeface="ＭＳ Ｐゴシック" charset="0"/>
              </a:rPr>
              <a:t>Single assets</a:t>
            </a:r>
          </a:p>
          <a:p>
            <a:pPr marL="742950" lvl="1" indent="-285750" eaLnBrk="1" hangingPunct="1"/>
            <a:r>
              <a:rPr lang="en-US" sz="2000" dirty="0">
                <a:solidFill>
                  <a:srgbClr val="010004"/>
                </a:solidFill>
                <a:ea typeface="ＭＳ Ｐゴシック" charset="0"/>
              </a:rPr>
              <a:t>Portfolio of assets</a:t>
            </a:r>
          </a:p>
          <a:p>
            <a:pPr marL="742950" lvl="1" indent="-285750" eaLnBrk="1" hangingPunct="1"/>
            <a:r>
              <a:rPr lang="en-US" sz="2000" dirty="0">
                <a:solidFill>
                  <a:srgbClr val="010004"/>
                </a:solidFill>
                <a:ea typeface="ＭＳ Ｐゴシック" charset="0"/>
              </a:rPr>
              <a:t>Role of </a:t>
            </a:r>
            <a:r>
              <a:rPr lang="en-US" sz="2000" i="1" dirty="0">
                <a:solidFill>
                  <a:srgbClr val="010004"/>
                </a:solidFill>
                <a:ea typeface="ＭＳ Ｐゴシック" charset="0"/>
              </a:rPr>
              <a:t>Risk aversion</a:t>
            </a:r>
          </a:p>
          <a:p>
            <a:pPr marL="742950" lvl="1" indent="-285750" eaLnBrk="1" hangingPunct="1"/>
            <a:r>
              <a:rPr lang="en-US" sz="2000" dirty="0">
                <a:solidFill>
                  <a:srgbClr val="010004"/>
                </a:solidFill>
                <a:ea typeface="ＭＳ Ｐゴシック" charset="0"/>
              </a:rPr>
              <a:t>Examine sample asset returns and variances</a:t>
            </a:r>
          </a:p>
          <a:p>
            <a:pPr marL="342900" indent="-342900" eaLnBrk="1" hangingPunct="1"/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Portfolios and diversification</a:t>
            </a:r>
          </a:p>
          <a:p>
            <a:pPr marL="742950" lvl="1" indent="-285750" eaLnBrk="1" hangingPunct="1"/>
            <a:r>
              <a:rPr lang="en-US" sz="2000" dirty="0">
                <a:ea typeface="ＭＳ Ｐゴシック" charset="0"/>
              </a:rPr>
              <a:t>How to measure the benefits of diversification</a:t>
            </a:r>
          </a:p>
          <a:p>
            <a:pPr marL="742950" lvl="1" indent="-285750" eaLnBrk="1" hangingPunct="1"/>
            <a:r>
              <a:rPr lang="en-US" sz="2000" dirty="0">
                <a:ea typeface="ＭＳ Ｐゴシック" charset="0"/>
              </a:rPr>
              <a:t>How to measure the trade-off between risk and return</a:t>
            </a:r>
          </a:p>
          <a:p>
            <a:pPr marL="742950" lvl="1" indent="-285750" eaLnBrk="1" hangingPunct="1"/>
            <a:r>
              <a:rPr lang="en-US" sz="2000" dirty="0">
                <a:ea typeface="ＭＳ Ｐゴシック" charset="0"/>
              </a:rPr>
              <a:t>Construction of diverse portfolios</a:t>
            </a:r>
          </a:p>
          <a:p>
            <a:pPr marL="742950" lvl="1" indent="-285750" eaLnBrk="1" hangingPunct="1"/>
            <a:r>
              <a:rPr lang="en-US" sz="2000" dirty="0">
                <a:ea typeface="ＭＳ Ｐゴシック" charset="0"/>
              </a:rPr>
              <a:t>Limits</a:t>
            </a:r>
          </a:p>
          <a:p>
            <a:pPr marL="342900" indent="-342900"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Importance:  Determine the Cost of Capital </a:t>
            </a:r>
            <a:r>
              <a:rPr lang="en-US" sz="2400" b="1" dirty="0">
                <a:ea typeface="ＭＳ Ｐゴシック" charset="0"/>
                <a:cs typeface="ＭＳ Ｐゴシック" charset="0"/>
                <a:sym typeface="Wingdings" charset="0"/>
              </a:rPr>
              <a:t></a:t>
            </a:r>
            <a:endParaRPr lang="en-US" sz="2400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Risk and Return:  Overview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544915"/>
              </p:ext>
            </p:extLst>
          </p:nvPr>
        </p:nvGraphicFramePr>
        <p:xfrm>
          <a:off x="6629400" y="4800600"/>
          <a:ext cx="609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3" name="Equation" r:id="rId4" imgW="329040" imgH="155160" progId="Equation.3">
                  <p:embed/>
                </p:oleObj>
              </mc:Choice>
              <mc:Fallback>
                <p:oleObj name="Equation" r:id="rId4" imgW="329040" imgH="15516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800600"/>
                        <a:ext cx="609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Annual Returns: SP500, T-Bills, T-Bonds</a:t>
            </a: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787701"/>
              </p:ext>
            </p:extLst>
          </p:nvPr>
        </p:nvGraphicFramePr>
        <p:xfrm>
          <a:off x="1143000" y="762000"/>
          <a:ext cx="7086600" cy="5108258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56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SP500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D0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T-Bills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D0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T-Bonds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D0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Arithmetic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1928-2019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11.57%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3.40%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5.15%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1970-2019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11.89%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4.64%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7.39%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2010-2019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14.02%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0.52%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4.35%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Geometric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1928-2019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9.71%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3.35%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4.88%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1970-2019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10.51%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4.58%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6.99%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2010-2019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13.44%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0.51%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4.13%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2001-2010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1.38%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2.16%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5.49%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0780" name="Rectangle 6"/>
          <p:cNvSpPr>
            <a:spLocks noChangeArrowheads="1"/>
          </p:cNvSpPr>
          <p:nvPr/>
        </p:nvSpPr>
        <p:spPr bwMode="auto">
          <a:xfrm>
            <a:off x="3810000" y="6109781"/>
            <a:ext cx="112562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 dirty="0">
                <a:latin typeface="Calibri"/>
              </a:rPr>
              <a:t>Source:  </a:t>
            </a:r>
            <a:r>
              <a:rPr lang="en-US" sz="900" dirty="0" err="1">
                <a:latin typeface="TimesNewRomanBdMS" charset="0"/>
              </a:rPr>
              <a:t>Damodaran</a:t>
            </a:r>
            <a:endParaRPr lang="en-US" sz="900" dirty="0">
              <a:latin typeface="Calibri Regula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Global </a:t>
            </a:r>
            <a:r>
              <a:rPr lang="en-US" b="1" i="1">
                <a:ea typeface="ＭＳ Ｐゴシック" charset="0"/>
                <a:cs typeface="ＭＳ Ｐゴシック" charset="0"/>
              </a:rPr>
              <a:t>Real</a:t>
            </a:r>
            <a:r>
              <a:rPr lang="en-US" b="1">
                <a:ea typeface="ＭＳ Ｐゴシック" charset="0"/>
                <a:cs typeface="ＭＳ Ｐゴシック" charset="0"/>
              </a:rPr>
              <a:t> Returns on Equities vs. Bonds</a:t>
            </a:r>
            <a:endParaRPr lang="en-US" sz="3600">
              <a:ea typeface="ＭＳ Ｐゴシック" charset="0"/>
              <a:cs typeface="ＭＳ Ｐゴシック" charset="0"/>
            </a:endParaRP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6146D9-3E5C-2C4C-AFE7-47B5BAE32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685800"/>
            <a:ext cx="8458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Asset-Class Winners &amp; Losers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00369" y="6197601"/>
            <a:ext cx="11432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alibri"/>
              </a:rPr>
              <a:t>Source: Morningstar</a:t>
            </a:r>
            <a:endParaRPr lang="en-US" sz="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C0D641-6E1C-0A43-930C-D72234804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647464"/>
            <a:ext cx="8458200" cy="553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48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48447D-AC8E-8349-9AC9-94FF8D506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609600"/>
            <a:ext cx="8458200" cy="5486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1447186-6C6C-F04C-B24F-769A0782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Asset-Class Winners &amp; Losers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6449B-ABCF-2D4B-96CE-08D214A12C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C7D22-8F22-5D4E-9EF8-DC622EA6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8EED8-1D66-3C41-A7DC-C9B651F4F5B0}"/>
              </a:ext>
            </a:extLst>
          </p:cNvPr>
          <p:cNvSpPr/>
          <p:nvPr/>
        </p:nvSpPr>
        <p:spPr>
          <a:xfrm>
            <a:off x="4000369" y="6197601"/>
            <a:ext cx="105349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alibri"/>
              </a:rPr>
              <a:t>Source: JP Morgan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708379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of Risk Over Time: 1926-2018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62400" y="6105308"/>
            <a:ext cx="11432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alibri"/>
              </a:rPr>
              <a:t>Source: Morningstar</a:t>
            </a:r>
            <a:endParaRPr lang="en-US" sz="9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99F385-2A22-854F-973C-B8DEB786F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643702"/>
            <a:ext cx="8458200" cy="546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23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cs typeface="Calibri"/>
              </a:rPr>
              <a:t>Stocks had higher returns than bonds, which beat cash</a:t>
            </a:r>
          </a:p>
          <a:p>
            <a:r>
              <a:rPr lang="en-US" sz="2000" dirty="0">
                <a:cs typeface="Calibri"/>
              </a:rPr>
              <a:t>Cash was the safest investment, followed by bonds and stocks.</a:t>
            </a:r>
          </a:p>
          <a:p>
            <a:r>
              <a:rPr lang="en-US" sz="2000" dirty="0">
                <a:cs typeface="Calibri"/>
              </a:rPr>
              <a:t>Portfolios generally have less than risk than individual stocks</a:t>
            </a:r>
          </a:p>
          <a:p>
            <a:r>
              <a:rPr lang="en-US" sz="2000" dirty="0">
                <a:cs typeface="Calibri"/>
              </a:rPr>
              <a:t>Average return is always greater than geometric return</a:t>
            </a:r>
          </a:p>
          <a:p>
            <a:r>
              <a:rPr lang="en-US" sz="2000" dirty="0">
                <a:cs typeface="Calibri"/>
              </a:rPr>
              <a:t>Correlation between stock market and cash/bond is low (10%), but around 50% -70% for individual stocks and the market.</a:t>
            </a:r>
          </a:p>
          <a:p>
            <a:r>
              <a:rPr lang="en-US" sz="2000" dirty="0">
                <a:cs typeface="Calibri"/>
              </a:rPr>
              <a:t>Historical risk measures (correlation, </a:t>
            </a:r>
            <a:r>
              <a:rPr lang="en-US" sz="2000" dirty="0" err="1">
                <a:cs typeface="Calibri"/>
              </a:rPr>
              <a:t>Sdev</a:t>
            </a:r>
            <a:r>
              <a:rPr lang="en-US" sz="2000" dirty="0">
                <a:cs typeface="Calibri"/>
              </a:rPr>
              <a:t>, Beta) are more stable than historical returns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Step Back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Historical Returns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123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r>
              <a:rPr lang="en-US" dirty="0">
                <a:ea typeface="ＭＳ Ｐゴシック" charset="0"/>
                <a:cs typeface="ＭＳ Ｐゴシック" charset="0"/>
              </a:rPr>
              <a:t>Return of asset 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ea typeface="ＭＳ Ｐゴシック" charset="0"/>
                <a:cs typeface="ＭＳ Ｐゴシック" charset="0"/>
              </a:rPr>
              <a:t>j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ea typeface="ＭＳ Ｐゴシック" charset="0"/>
                <a:cs typeface="ＭＳ Ｐゴシック" charset="0"/>
              </a:rPr>
              <a:t> at time t=</a:t>
            </a:r>
          </a:p>
          <a:p>
            <a:pPr marL="287338" indent="-2873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r>
              <a:rPr lang="en-US" dirty="0">
                <a:ea typeface="ＭＳ Ｐゴシック" charset="0"/>
                <a:cs typeface="ＭＳ Ｐゴシック" charset="0"/>
              </a:rPr>
              <a:t>Sample Average Return</a:t>
            </a:r>
          </a:p>
          <a:p>
            <a:pPr marL="287338" indent="-287338"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(Arithmetic Mean): </a:t>
            </a:r>
          </a:p>
          <a:p>
            <a:pPr marL="287338" indent="-287338" eaLnBrk="1" hangingPunct="1">
              <a:buFontTx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r>
              <a:rPr lang="en-US" dirty="0">
                <a:ea typeface="ＭＳ Ｐゴシック" charset="0"/>
                <a:cs typeface="ＭＳ Ｐゴシック" charset="0"/>
              </a:rPr>
              <a:t>Sample Average Return</a:t>
            </a:r>
          </a:p>
          <a:p>
            <a:pPr marL="287338" indent="-287338"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(Geometric Mean): </a:t>
            </a:r>
          </a:p>
        </p:txBody>
      </p:sp>
      <p:sp>
        <p:nvSpPr>
          <p:cNvPr id="460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Returns:  Single Asset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608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195520"/>
              </p:ext>
            </p:extLst>
          </p:nvPr>
        </p:nvGraphicFramePr>
        <p:xfrm>
          <a:off x="3962400" y="1143000"/>
          <a:ext cx="3225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95" name="Equation" r:id="rId4" imgW="1270800" imgH="393120" progId="Equation.3">
                  <p:embed/>
                </p:oleObj>
              </mc:Choice>
              <mc:Fallback>
                <p:oleObj name="Equation" r:id="rId4" imgW="1270800" imgH="39312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143000"/>
                        <a:ext cx="3225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166248"/>
              </p:ext>
            </p:extLst>
          </p:nvPr>
        </p:nvGraphicFramePr>
        <p:xfrm>
          <a:off x="4114800" y="2329316"/>
          <a:ext cx="1905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96" name="Equation" r:id="rId6" imgW="1051200" imgH="420480" progId="Equation.3">
                  <p:embed/>
                </p:oleObj>
              </mc:Choice>
              <mc:Fallback>
                <p:oleObj name="Equation" r:id="rId6" imgW="1051200" imgH="420480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329316"/>
                        <a:ext cx="1905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212805"/>
              </p:ext>
            </p:extLst>
          </p:nvPr>
        </p:nvGraphicFramePr>
        <p:xfrm>
          <a:off x="3314700" y="3363232"/>
          <a:ext cx="5410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97" name="Equation" r:id="rId8" imgW="2697120" imgH="237600" progId="Equation.3">
                  <p:embed/>
                </p:oleObj>
              </mc:Choice>
              <mc:Fallback>
                <p:oleObj name="Equation" r:id="rId8" imgW="2697120" imgH="237600" progId="Equation.3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3363232"/>
                        <a:ext cx="5410200" cy="304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8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marL="338138" indent="-338138"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Variance</a:t>
            </a:r>
            <a:r>
              <a:rPr lang="en-US" dirty="0">
                <a:ea typeface="ＭＳ Ｐゴシック" charset="0"/>
                <a:cs typeface="ＭＳ Ｐゴシック" charset="0"/>
              </a:rPr>
              <a:t>:</a:t>
            </a:r>
          </a:p>
          <a:p>
            <a:pPr marL="338138" indent="-3381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338138" indent="-338138"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marL="338138" indent="-338138"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marL="338138" indent="-338138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Standard 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Deviation</a:t>
            </a:r>
            <a:r>
              <a:rPr lang="en-US" dirty="0">
                <a:ea typeface="ＭＳ Ｐゴシック" charset="0"/>
                <a:cs typeface="ＭＳ Ｐゴシック" charset="0"/>
              </a:rPr>
              <a:t>: </a:t>
            </a:r>
          </a:p>
          <a:p>
            <a:pPr marL="338138" indent="-3381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338138" indent="-338138" algn="ctr" eaLnBrk="1" hangingPunct="1">
              <a:buFontTx/>
              <a:buNone/>
            </a:pPr>
            <a:r>
              <a:rPr lang="en-US" sz="20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 marL="338138" indent="-338138"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A stock has the following returns (in %):  8, -10, 24, 5, and -2.  Find the mean and SD of the returns.</a:t>
            </a:r>
          </a:p>
          <a:p>
            <a:pPr marL="635000" lvl="1" indent="-342900" eaLnBrk="1" hangingPunct="1"/>
            <a:r>
              <a:rPr lang="en-US" sz="1800" i="1" dirty="0">
                <a:ea typeface="ＭＳ Ｐゴシック" charset="0"/>
              </a:rPr>
              <a:t>Mean</a:t>
            </a:r>
            <a:r>
              <a:rPr lang="en-US" sz="1800" dirty="0">
                <a:ea typeface="ＭＳ Ｐゴシック" charset="0"/>
              </a:rPr>
              <a:t>:  (8-10+24+5-2) / 5 = 5%</a:t>
            </a:r>
          </a:p>
          <a:p>
            <a:pPr marL="635000" lvl="1" indent="-342900" eaLnBrk="1" hangingPunct="1"/>
            <a:r>
              <a:rPr lang="en-US" sz="1800" i="1" dirty="0" err="1">
                <a:ea typeface="ＭＳ Ｐゴシック" charset="0"/>
              </a:rPr>
              <a:t>Var</a:t>
            </a:r>
            <a:r>
              <a:rPr lang="en-US" sz="1800" dirty="0">
                <a:ea typeface="ＭＳ Ｐゴシック" charset="0"/>
              </a:rPr>
              <a:t>: 1/5*[(8-5)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+(-10-5)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+(24-5)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+(5-5)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+(-2-5)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] = 128.8%</a:t>
            </a:r>
            <a:r>
              <a:rPr lang="en-US" sz="1800" baseline="30000" dirty="0">
                <a:ea typeface="ＭＳ Ｐゴシック" charset="0"/>
              </a:rPr>
              <a:t>2</a:t>
            </a:r>
          </a:p>
          <a:p>
            <a:pPr marL="635000" lvl="1" indent="-342900" eaLnBrk="1" hangingPunct="1"/>
            <a:r>
              <a:rPr lang="en-US" sz="1800" i="1" dirty="0">
                <a:ea typeface="ＭＳ Ｐゴシック" charset="0"/>
              </a:rPr>
              <a:t>SD</a:t>
            </a:r>
            <a:r>
              <a:rPr lang="en-US" sz="1800" dirty="0">
                <a:ea typeface="ＭＳ Ｐゴシック" charset="0"/>
              </a:rPr>
              <a:t>: √</a:t>
            </a:r>
            <a:r>
              <a:rPr lang="en-US" sz="1800" dirty="0" err="1">
                <a:ea typeface="ＭＳ Ｐゴシック" charset="0"/>
              </a:rPr>
              <a:t>Var</a:t>
            </a:r>
            <a:r>
              <a:rPr lang="en-US" sz="1800" dirty="0">
                <a:ea typeface="ＭＳ Ｐゴシック" charset="0"/>
              </a:rPr>
              <a:t> = 11.35% </a:t>
            </a:r>
          </a:p>
          <a:p>
            <a:pPr marL="635000" lvl="1" indent="-342900" eaLnBrk="1" hangingPunct="1"/>
            <a:endParaRPr lang="en-US" sz="1800" dirty="0">
              <a:ea typeface="ＭＳ Ｐゴシック" charset="0"/>
            </a:endParaRPr>
          </a:p>
        </p:txBody>
      </p:sp>
      <p:sp>
        <p:nvSpPr>
          <p:cNvPr id="481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Measuring Risk (Volatility):  Single Asset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098"/>
              </p:ext>
            </p:extLst>
          </p:nvPr>
        </p:nvGraphicFramePr>
        <p:xfrm>
          <a:off x="1908025" y="821917"/>
          <a:ext cx="32122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5" name="Equation" r:id="rId4" imgW="1828440" imgH="420480" progId="Equation.3">
                  <p:embed/>
                </p:oleObj>
              </mc:Choice>
              <mc:Fallback>
                <p:oleObj name="Equation" r:id="rId4" imgW="1828440" imgH="420480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025" y="821917"/>
                        <a:ext cx="32122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355093"/>
              </p:ext>
            </p:extLst>
          </p:nvPr>
        </p:nvGraphicFramePr>
        <p:xfrm>
          <a:off x="2971800" y="2133601"/>
          <a:ext cx="2362200" cy="499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6" name="Equation" r:id="rId6" imgW="1636560" imgH="237600" progId="Equation.3">
                  <p:embed/>
                </p:oleObj>
              </mc:Choice>
              <mc:Fallback>
                <p:oleObj name="Equation" r:id="rId6" imgW="1636560" imgH="23760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133601"/>
                        <a:ext cx="2362200" cy="499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Oval 6"/>
          <p:cNvSpPr>
            <a:spLocks noChangeArrowheads="1"/>
          </p:cNvSpPr>
          <p:nvPr/>
        </p:nvSpPr>
        <p:spPr bwMode="auto">
          <a:xfrm>
            <a:off x="3514144" y="1139368"/>
            <a:ext cx="457200" cy="313122"/>
          </a:xfrm>
          <a:prstGeom prst="ellipse">
            <a:avLst/>
          </a:prstGeom>
          <a:solidFill>
            <a:schemeClr val="accent2">
              <a:alpha val="16078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7"/>
          <p:cNvSpPr>
            <a:spLocks noChangeShapeType="1"/>
          </p:cNvSpPr>
          <p:nvPr/>
        </p:nvSpPr>
        <p:spPr bwMode="auto">
          <a:xfrm flipV="1">
            <a:off x="2895599" y="1482347"/>
            <a:ext cx="618545" cy="3628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 animBg="1"/>
      <p:bldP spid="481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As investors, for wealth we don’t consume today, we aim generally to maximize expected future consumption or maximize expected future utility of wealth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We generally prefer more to less, and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Our utility increases as wealth increases, but at a decreasing rate</a:t>
            </a: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Different representations of utility curves: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Logarithm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Square Root</a:t>
            </a:r>
            <a:endParaRPr lang="en-US" dirty="0">
              <a:ea typeface="ＭＳ Ｐゴシック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Risk and Risk Aversion</a:t>
            </a:r>
          </a:p>
        </p:txBody>
      </p:sp>
      <p:sp>
        <p:nvSpPr>
          <p:cNvPr id="5017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Risk Averse</a:t>
            </a:r>
            <a:r>
              <a:rPr lang="en-US" dirty="0">
                <a:ea typeface="ＭＳ Ｐゴシック" charset="0"/>
                <a:cs typeface="ＭＳ Ｐゴシック" charset="0"/>
              </a:rPr>
              <a:t>: 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rejects fair bets;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pays premium (more than expected value) for insurance</a:t>
            </a:r>
          </a:p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Risk Neutral</a:t>
            </a:r>
            <a:r>
              <a:rPr lang="en-US" dirty="0">
                <a:ea typeface="ＭＳ Ｐゴシック" charset="0"/>
                <a:cs typeface="ＭＳ Ｐゴシック" charset="0"/>
              </a:rPr>
              <a:t>: 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is indifferent about fair bets;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does not pay a premium for insurance</a:t>
            </a:r>
          </a:p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Risk Lover</a:t>
            </a:r>
            <a:r>
              <a:rPr lang="en-US" dirty="0">
                <a:ea typeface="ＭＳ Ｐゴシック" charset="0"/>
                <a:cs typeface="ＭＳ Ｐゴシック" charset="0"/>
              </a:rPr>
              <a:t>: 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accepts all fair (and some unfair) bets;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never purchases insurance</a:t>
            </a: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Risk Lover, Risk Averse, and Risk Neutral</a:t>
            </a:r>
          </a:p>
        </p:txBody>
      </p:sp>
      <p:sp>
        <p:nvSpPr>
          <p:cNvPr id="5222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52230" name="Oval 4"/>
          <p:cNvSpPr>
            <a:spLocks noChangeArrowheads="1"/>
          </p:cNvSpPr>
          <p:nvPr/>
        </p:nvSpPr>
        <p:spPr bwMode="auto">
          <a:xfrm>
            <a:off x="152400" y="685800"/>
            <a:ext cx="2209800" cy="533400"/>
          </a:xfrm>
          <a:prstGeom prst="ellipse">
            <a:avLst/>
          </a:prstGeom>
          <a:solidFill>
            <a:schemeClr val="hlink">
              <a:alpha val="16078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9F2188-D467-A646-B290-05A167C61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Returns on US Assets Classes (Nominal (LH) and Real (RH), 1900-2019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C196B-017A-C640-8BA9-6BB9024F2B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83675-9427-5049-831D-683F50A2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DA4F269-E3F1-7F49-BC88-30E7DB833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762000"/>
            <a:ext cx="8458200" cy="5410200"/>
          </a:xfrm>
        </p:spPr>
      </p:pic>
    </p:spTree>
    <p:extLst>
      <p:ext uri="{BB962C8B-B14F-4D97-AF65-F5344CB8AC3E}">
        <p14:creationId xmlns:p14="http://schemas.microsoft.com/office/powerpoint/2010/main" val="1156744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What happens to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expected returns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when assets are combined to form portfolios?</a:t>
            </a:r>
          </a:p>
          <a:p>
            <a:pPr marL="628650" lvl="1" indent="-457200"/>
            <a:r>
              <a:rPr lang="en-US" sz="1850" dirty="0">
                <a:ea typeface="ＭＳ Ｐゴシック" charset="0"/>
              </a:rPr>
              <a:t>E(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AMZN</a:t>
            </a:r>
            <a:r>
              <a:rPr lang="en-US" sz="1850" dirty="0">
                <a:ea typeface="ＭＳ Ｐゴシック" charset="0"/>
              </a:rPr>
              <a:t>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BABA</a:t>
            </a:r>
            <a:r>
              <a:rPr lang="en-US" sz="1850" dirty="0">
                <a:ea typeface="ＭＳ Ｐゴシック" charset="0"/>
              </a:rPr>
              <a:t>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TBill</a:t>
            </a:r>
            <a:r>
              <a:rPr lang="en-US" sz="1850" dirty="0">
                <a:ea typeface="ＭＳ Ｐゴシック" charset="0"/>
              </a:rPr>
              <a:t>) ?=?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E</a:t>
            </a:r>
            <a:r>
              <a:rPr lang="en-US" sz="1850" dirty="0">
                <a:ea typeface="ＭＳ Ｐゴシック" charset="0"/>
              </a:rPr>
              <a:t>(</a:t>
            </a:r>
            <a:r>
              <a:rPr lang="en-US" sz="1850" dirty="0" err="1">
                <a:ea typeface="ＭＳ Ｐゴシック" charset="0"/>
              </a:rPr>
              <a:t>AMZN</a:t>
            </a:r>
            <a:r>
              <a:rPr lang="en-US" sz="1850" dirty="0">
                <a:ea typeface="ＭＳ Ｐゴシック" charset="0"/>
              </a:rPr>
              <a:t>) +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E</a:t>
            </a:r>
            <a:r>
              <a:rPr lang="en-US" sz="1850" dirty="0">
                <a:ea typeface="ＭＳ Ｐゴシック" charset="0"/>
              </a:rPr>
              <a:t>(BABA)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E</a:t>
            </a:r>
            <a:r>
              <a:rPr lang="en-US" sz="1850" dirty="0">
                <a:ea typeface="ＭＳ Ｐゴシック" charset="0"/>
              </a:rPr>
              <a:t>(</a:t>
            </a:r>
            <a:r>
              <a:rPr lang="en-US" sz="1850" dirty="0" err="1">
                <a:ea typeface="ＭＳ Ｐゴシック" charset="0"/>
              </a:rPr>
              <a:t>TBill</a:t>
            </a:r>
            <a:r>
              <a:rPr lang="en-US" sz="1850" dirty="0">
                <a:ea typeface="ＭＳ Ｐゴシック" charset="0"/>
              </a:rPr>
              <a:t>)</a:t>
            </a:r>
          </a:p>
          <a:p>
            <a:pPr marL="177800" indent="-177800" eaLnBrk="1" hangingPunct="1"/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520700" indent="-5207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What happens to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standard deviation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when assets are combined to form portfolios?</a:t>
            </a:r>
          </a:p>
          <a:p>
            <a:pPr marL="692150" lvl="1" indent="-520700"/>
            <a:r>
              <a:rPr lang="en-US" sz="1850" dirty="0">
                <a:ea typeface="ＭＳ Ｐゴシック" charset="0"/>
              </a:rPr>
              <a:t>SD(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AMZN</a:t>
            </a:r>
            <a:r>
              <a:rPr lang="en-US" sz="1850" dirty="0">
                <a:ea typeface="ＭＳ Ｐゴシック" charset="0"/>
              </a:rPr>
              <a:t>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BABA</a:t>
            </a:r>
            <a:r>
              <a:rPr lang="en-US" sz="1850" dirty="0">
                <a:ea typeface="ＭＳ Ｐゴシック" charset="0"/>
              </a:rPr>
              <a:t>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TBill</a:t>
            </a:r>
            <a:r>
              <a:rPr lang="en-US" sz="1850" dirty="0">
                <a:ea typeface="ＭＳ Ｐゴシック" charset="0"/>
              </a:rPr>
              <a:t>) ?=?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SD</a:t>
            </a:r>
            <a:r>
              <a:rPr lang="en-US" sz="1850" dirty="0">
                <a:ea typeface="ＭＳ Ｐゴシック" charset="0"/>
              </a:rPr>
              <a:t>(</a:t>
            </a:r>
            <a:r>
              <a:rPr lang="en-US" sz="1850" dirty="0" err="1">
                <a:ea typeface="ＭＳ Ｐゴシック" charset="0"/>
              </a:rPr>
              <a:t>AMZN</a:t>
            </a:r>
            <a:r>
              <a:rPr lang="en-US" sz="1850" dirty="0">
                <a:ea typeface="ＭＳ Ｐゴシック" charset="0"/>
              </a:rPr>
              <a:t>)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SD</a:t>
            </a:r>
            <a:r>
              <a:rPr lang="en-US" sz="1850" dirty="0">
                <a:ea typeface="ＭＳ Ｐゴシック" charset="0"/>
              </a:rPr>
              <a:t>(BABA)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SD</a:t>
            </a:r>
            <a:r>
              <a:rPr lang="en-US" sz="1850" dirty="0">
                <a:ea typeface="ＭＳ Ｐゴシック" charset="0"/>
              </a:rPr>
              <a:t>(</a:t>
            </a:r>
            <a:r>
              <a:rPr lang="en-US" sz="1850" dirty="0" err="1">
                <a:ea typeface="ＭＳ Ｐゴシック" charset="0"/>
              </a:rPr>
              <a:t>TBill</a:t>
            </a:r>
            <a:r>
              <a:rPr lang="en-US" sz="1850" dirty="0">
                <a:ea typeface="ＭＳ Ｐゴシック" charset="0"/>
              </a:rPr>
              <a:t>)</a:t>
            </a:r>
          </a:p>
          <a:p>
            <a:pPr marL="177800" indent="-177800" eaLnBrk="1" hangingPunct="1"/>
            <a:endParaRPr lang="en-US" sz="2400" b="1" dirty="0">
              <a:ea typeface="ＭＳ Ｐゴシック" charset="0"/>
              <a:cs typeface="ＭＳ Ｐゴシック" charset="0"/>
            </a:endParaRPr>
          </a:p>
          <a:p>
            <a:pPr marL="457200" indent="-457200"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Efficient Portfolio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portfolio whose return is maximized for a given level of risk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or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whose risk is minimized for a given level of return</a:t>
            </a:r>
          </a:p>
        </p:txBody>
      </p:sp>
      <p:sp>
        <p:nvSpPr>
          <p:cNvPr id="5427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ea typeface="ＭＳ Ｐゴシック" charset="0"/>
                <a:cs typeface="ＭＳ Ｐゴシック" charset="0"/>
              </a:rPr>
              <a:t>Diversification can lower an investor’s overall risk to the extent that the returns of the assets in a portfolio don’t move together.</a:t>
            </a:r>
          </a:p>
          <a:p>
            <a:r>
              <a:rPr lang="en-US" sz="2000" dirty="0">
                <a:ea typeface="ＭＳ Ｐゴシック" charset="0"/>
                <a:cs typeface="ＭＳ Ｐゴシック" charset="0"/>
              </a:rPr>
              <a:t>Measures of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comovement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:  </a:t>
            </a:r>
            <a:r>
              <a:rPr lang="en-US" sz="2000" i="1" dirty="0">
                <a:ea typeface="ＭＳ Ｐゴシック" charset="0"/>
                <a:cs typeface="ＭＳ Ｐゴシック" charset="0"/>
              </a:rPr>
              <a:t>correlation, covariance, and beta (</a:t>
            </a:r>
            <a:r>
              <a:rPr lang="en-US" sz="2000" i="1" dirty="0">
                <a:ea typeface="ＭＳ Ｐゴシック" charset="0"/>
                <a:cs typeface="ＭＳ Ｐゴシック" charset="0"/>
                <a:sym typeface="Symbol" charset="0"/>
              </a:rPr>
              <a:t>)</a:t>
            </a:r>
            <a:endParaRPr lang="en-US" sz="2000" i="1" dirty="0">
              <a:ea typeface="ＭＳ Ｐゴシック" charset="0"/>
              <a:cs typeface="ＭＳ Ｐゴシック" charset="0"/>
            </a:endParaRPr>
          </a:p>
          <a:p>
            <a:r>
              <a:rPr lang="en-US" sz="2000" dirty="0">
                <a:ea typeface="ＭＳ Ｐゴシック" charset="0"/>
                <a:cs typeface="ＭＳ Ｐゴシック" charset="0"/>
              </a:rPr>
              <a:t>The market beta (</a:t>
            </a:r>
            <a:r>
              <a:rPr lang="en-US" sz="2000" dirty="0">
                <a:ea typeface="ＭＳ Ｐゴシック" charset="0"/>
                <a:cs typeface="ＭＳ Ｐゴシック" charset="0"/>
                <a:sym typeface="Symbol" charset="0"/>
              </a:rPr>
              <a:t>) of a stock measures a stock’s </a:t>
            </a:r>
            <a:r>
              <a:rPr lang="en-US" sz="2000" dirty="0" err="1">
                <a:ea typeface="ＭＳ Ｐゴシック" charset="0"/>
                <a:cs typeface="ＭＳ Ｐゴシック" charset="0"/>
                <a:sym typeface="Symbol" charset="0"/>
              </a:rPr>
              <a:t>comovement</a:t>
            </a:r>
            <a:r>
              <a:rPr lang="en-US" sz="2000" dirty="0">
                <a:ea typeface="ＭＳ Ｐゴシック" charset="0"/>
                <a:cs typeface="ＭＳ Ｐゴシック" charset="0"/>
                <a:sym typeface="Symbol" charset="0"/>
              </a:rPr>
              <a:t> with the market portfolio</a:t>
            </a:r>
          </a:p>
          <a:p>
            <a:pPr lvl="1"/>
            <a:r>
              <a:rPr lang="en-US" sz="1800" dirty="0">
                <a:ea typeface="ＭＳ Ｐゴシック" charset="0"/>
                <a:sym typeface="Symbol" charset="0"/>
              </a:rPr>
              <a:t>A stock with a negative beta functions like insurance </a:t>
            </a:r>
          </a:p>
          <a:p>
            <a:endParaRPr lang="en-US" dirty="0">
              <a:ea typeface="ＭＳ Ｐゴシック" charset="0"/>
              <a:cs typeface="ＭＳ Ｐゴシック" charset="0"/>
              <a:sym typeface="Symbol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63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Diversification</a:t>
            </a:r>
          </a:p>
        </p:txBody>
      </p:sp>
      <p:sp>
        <p:nvSpPr>
          <p:cNvPr id="5632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7811"/>
              </p:ext>
            </p:extLst>
          </p:nvPr>
        </p:nvGraphicFramePr>
        <p:xfrm>
          <a:off x="1219200" y="3048000"/>
          <a:ext cx="62023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8" name="Equation" r:id="rId3" imgW="1855800" imgH="219240" progId="Equation.3">
                  <p:embed/>
                </p:oleObj>
              </mc:Choice>
              <mc:Fallback>
                <p:oleObj name="Equation" r:id="rId3" imgW="1855800" imgH="21924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48000"/>
                        <a:ext cx="62023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a typeface="ＭＳ Ｐゴシック" charset="0"/>
                <a:cs typeface="ＭＳ Ｐゴシック" charset="0"/>
              </a:rPr>
              <a:t>Beta</a:t>
            </a:r>
            <a:r>
              <a:rPr lang="en-US" dirty="0">
                <a:ea typeface="ＭＳ Ｐゴシック" charset="0"/>
                <a:cs typeface="ＭＳ Ｐゴシック" charset="0"/>
              </a:rPr>
              <a:t> (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) </a:t>
            </a:r>
            <a:r>
              <a:rPr lang="en-US" dirty="0">
                <a:ea typeface="ＭＳ Ｐゴシック" charset="0"/>
                <a:cs typeface="ＭＳ Ｐゴシック" charset="0"/>
              </a:rPr>
              <a:t>of AMZN-SP500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BE600B1-59E3-5646-885E-3AAB5E605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533400"/>
            <a:ext cx="8537448" cy="5811838"/>
          </a:xfrm>
        </p:spPr>
      </p:pic>
    </p:spTree>
    <p:extLst>
      <p:ext uri="{BB962C8B-B14F-4D97-AF65-F5344CB8AC3E}">
        <p14:creationId xmlns:p14="http://schemas.microsoft.com/office/powerpoint/2010/main" val="2830881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Mutual Funds</a:t>
            </a:r>
          </a:p>
          <a:p>
            <a:pPr lvl="1"/>
            <a:r>
              <a:rPr lang="en-US" sz="2000" dirty="0"/>
              <a:t>Open-end Funds</a:t>
            </a:r>
          </a:p>
          <a:p>
            <a:pPr lvl="1"/>
            <a:r>
              <a:rPr lang="en-US" sz="2000" dirty="0"/>
              <a:t>Exchange Traded Funds (ETFs)</a:t>
            </a:r>
          </a:p>
          <a:p>
            <a:pPr lvl="1"/>
            <a:r>
              <a:rPr lang="en-US" sz="2000" dirty="0"/>
              <a:t>Closed-end Funds</a:t>
            </a:r>
          </a:p>
          <a:p>
            <a:endParaRPr lang="en-US" sz="2400" dirty="0"/>
          </a:p>
          <a:p>
            <a:r>
              <a:rPr lang="en-US" sz="2400" dirty="0"/>
              <a:t>Regulation</a:t>
            </a:r>
          </a:p>
          <a:p>
            <a:pPr lvl="1"/>
            <a:r>
              <a:rPr lang="en-US" sz="2000" dirty="0"/>
              <a:t>Investment Company Act of ‘40</a:t>
            </a:r>
          </a:p>
          <a:p>
            <a:pPr lvl="1"/>
            <a:r>
              <a:rPr lang="en-US" sz="2000" dirty="0"/>
              <a:t>Investment Advisers Act of ‘40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Mutual Funds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Historical Returns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227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 believe that Apple stock is overvalued.  How can I make money if my beliefs are correct?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Shorting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Historical Returns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964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37C88F-AE1F-0A48-B9F7-1CACE55E8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41934"/>
            <a:ext cx="8458200" cy="365127"/>
          </a:xfrm>
        </p:spPr>
        <p:txBody>
          <a:bodyPr/>
          <a:lstStyle/>
          <a:p>
            <a:r>
              <a:rPr lang="en-US" i="1" dirty="0">
                <a:ea typeface="ＭＳ Ｐゴシック" charset="0"/>
                <a:cs typeface="ＭＳ Ｐゴシック" charset="0"/>
              </a:rPr>
              <a:t>Nominal</a:t>
            </a:r>
            <a:r>
              <a:rPr lang="en-US" dirty="0">
                <a:ea typeface="ＭＳ Ｐゴシック" charset="0"/>
                <a:cs typeface="ＭＳ Ｐゴシック" charset="0"/>
              </a:rPr>
              <a:t> Value of an Investment of $1 in 1926 Through 2019 (U.S.)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279F9-6FBB-3A4F-B828-D57CFDEDEB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C7717-E918-F347-9CF4-4803CE13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AD550F1-5E52-0E4B-A8E4-8F970A7B3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533400"/>
            <a:ext cx="8537448" cy="5811838"/>
          </a:xfrm>
        </p:spPr>
      </p:pic>
    </p:spTree>
    <p:extLst>
      <p:ext uri="{BB962C8B-B14F-4D97-AF65-F5344CB8AC3E}">
        <p14:creationId xmlns:p14="http://schemas.microsoft.com/office/powerpoint/2010/main" val="1151378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6A2BA2-0FC8-154D-BA15-B6B39BA7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Series: US Stocks, Bonds, and T-Bills (1900-2019)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B1AEA-3CEF-E142-AA80-89F0F7853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E278B-A057-364C-AE23-A4BD6955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679A4C-CA8F-E342-A5E7-954375C2B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83" y="613809"/>
            <a:ext cx="8458200" cy="19023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179152-D93E-8D4E-963C-CE1F6DCC8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2696041"/>
            <a:ext cx="8610600" cy="19303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1E3017-FD8A-1641-85B6-9DDBA47AC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48" y="4673537"/>
            <a:ext cx="8610600" cy="160875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92C6F97-48A7-BA43-A617-19C293AE7B1A}"/>
              </a:ext>
            </a:extLst>
          </p:cNvPr>
          <p:cNvSpPr/>
          <p:nvPr/>
        </p:nvSpPr>
        <p:spPr>
          <a:xfrm>
            <a:off x="288305" y="510963"/>
            <a:ext cx="606552" cy="2462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0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DE2193-9823-384F-8FF9-13FC2930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Histogram:  US Stocks and Bonds (1900-2019)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C81D7-AC5D-EB44-A57C-3CF8A56AD6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AC8DA-3A09-2E4E-A77A-FF54CFC7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D12576-CC90-884C-8845-1BBFFC0DD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94" y="499874"/>
            <a:ext cx="8444753" cy="3005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908C05-F363-0746-B8B5-563E6FE7F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3598014"/>
            <a:ext cx="8153400" cy="277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6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Histogram:  Bills (1900-2019) 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7357BE-FE74-8743-A9E3-41B773A8C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1073150"/>
            <a:ext cx="8302752" cy="4711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CB2C8C-2631-FD42-ABAA-88E96C42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Histogram: US Stocks, Bonds, and T-Bills (1900-2019)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0E886-3F0A-BA4C-91EA-CBCCA78D8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5470E-5550-5B40-BA40-00722E38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7" name="Text Box 15">
            <a:extLst>
              <a:ext uri="{FF2B5EF4-FFF2-40B4-BE49-F238E27FC236}">
                <a16:creationId xmlns:a16="http://schemas.microsoft.com/office/drawing/2014/main" id="{2E6A71F0-9A61-0F48-A82A-CD3C57EF5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412" y="1099350"/>
            <a:ext cx="685800" cy="223838"/>
          </a:xfrm>
          <a:prstGeom prst="rect">
            <a:avLst/>
          </a:prstGeom>
          <a:solidFill>
            <a:srgbClr val="FFE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Box 16">
            <a:extLst>
              <a:ext uri="{FF2B5EF4-FFF2-40B4-BE49-F238E27FC236}">
                <a16:creationId xmlns:a16="http://schemas.microsoft.com/office/drawing/2014/main" id="{2371A775-8AF9-024E-857F-06491748F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034" y="1562100"/>
            <a:ext cx="685800" cy="223838"/>
          </a:xfrm>
          <a:prstGeom prst="rect">
            <a:avLst/>
          </a:prstGeom>
          <a:solidFill>
            <a:srgbClr val="DAEF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/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C1B005B1-0578-9E4B-BD64-258432B56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034" y="2019300"/>
            <a:ext cx="685800" cy="223838"/>
          </a:xfrm>
          <a:prstGeom prst="rect">
            <a:avLst/>
          </a:prstGeom>
          <a:solidFill>
            <a:srgbClr val="E6E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>
              <a:solidFill>
                <a:srgbClr val="FF0000"/>
              </a:solidFill>
            </a:endParaRP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A22974E1-B79A-AE46-99D6-806862538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7511" y="1143000"/>
            <a:ext cx="5957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T-Bills </a:t>
            </a:r>
          </a:p>
        </p:txBody>
      </p:sp>
      <p:sp>
        <p:nvSpPr>
          <p:cNvPr id="11" name="Text Box 19">
            <a:extLst>
              <a:ext uri="{FF2B5EF4-FFF2-40B4-BE49-F238E27FC236}">
                <a16:creationId xmlns:a16="http://schemas.microsoft.com/office/drawing/2014/main" id="{01EE4530-6877-1645-885F-35AE1ECDD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7511" y="1536700"/>
            <a:ext cx="5822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Bonds</a:t>
            </a:r>
          </a:p>
        </p:txBody>
      </p:sp>
      <p:sp>
        <p:nvSpPr>
          <p:cNvPr id="12" name="Text Box 20">
            <a:extLst>
              <a:ext uri="{FF2B5EF4-FFF2-40B4-BE49-F238E27FC236}">
                <a16:creationId xmlns:a16="http://schemas.microsoft.com/office/drawing/2014/main" id="{990341F6-8AAA-A04B-938E-2CFD8A27F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234" y="1978025"/>
            <a:ext cx="5890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Stocks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A2BE40-F09F-CD47-82A6-5E0C34595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535088"/>
            <a:ext cx="8378952" cy="578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3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Annual and Rolling 1, 5, and 15year Rolling Returns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35847" name="Rectangle 5"/>
          <p:cNvSpPr>
            <a:spLocks noChangeArrowheads="1"/>
          </p:cNvSpPr>
          <p:nvPr/>
        </p:nvSpPr>
        <p:spPr bwMode="auto">
          <a:xfrm>
            <a:off x="1017973" y="6096000"/>
            <a:ext cx="76962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800" dirty="0">
                <a:latin typeface="Calibri"/>
              </a:rPr>
              <a:t>Source:  </a:t>
            </a:r>
            <a:r>
              <a:rPr lang="en-US" sz="800" dirty="0">
                <a:latin typeface="TimesNewRomanBdMS" charset="0"/>
              </a:rPr>
              <a:t>Dimson, Marsh, and Staunton: Triumph of the Optimists</a:t>
            </a:r>
            <a:r>
              <a:rPr lang="en-US" sz="800" b="1" dirty="0">
                <a:latin typeface="TimesNewRomanBdMS" charset="0"/>
              </a:rPr>
              <a:t>:</a:t>
            </a:r>
            <a:r>
              <a:rPr lang="en-US" sz="800" dirty="0">
                <a:latin typeface="Calibri Regular" charset="0"/>
              </a:rPr>
              <a:t>101 Years of Global Investment Returns (2002); Morningstar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2DEBA9-E844-AD45-9795-CDED521F5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26" y="609601"/>
            <a:ext cx="8412421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U.S. Equity Nominal Returns </a:t>
            </a:r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28677" name="Text Box 15"/>
          <p:cNvSpPr txBox="1">
            <a:spLocks noChangeArrowheads="1"/>
          </p:cNvSpPr>
          <p:nvPr/>
        </p:nvSpPr>
        <p:spPr bwMode="auto">
          <a:xfrm>
            <a:off x="3124200" y="762000"/>
            <a:ext cx="685800" cy="223838"/>
          </a:xfrm>
          <a:prstGeom prst="rect">
            <a:avLst/>
          </a:prstGeom>
          <a:solidFill>
            <a:srgbClr val="FF7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/>
          </a:p>
        </p:txBody>
      </p:sp>
      <p:sp>
        <p:nvSpPr>
          <p:cNvPr id="28678" name="Text Box 16"/>
          <p:cNvSpPr txBox="1">
            <a:spLocks noChangeArrowheads="1"/>
          </p:cNvSpPr>
          <p:nvPr/>
        </p:nvSpPr>
        <p:spPr bwMode="auto">
          <a:xfrm>
            <a:off x="3124200" y="1155700"/>
            <a:ext cx="685800" cy="22383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/>
          </a:p>
        </p:txBody>
      </p:sp>
      <p:sp>
        <p:nvSpPr>
          <p:cNvPr id="28679" name="Text Box 17"/>
          <p:cNvSpPr txBox="1">
            <a:spLocks noChangeArrowheads="1"/>
          </p:cNvSpPr>
          <p:nvPr/>
        </p:nvSpPr>
        <p:spPr bwMode="auto">
          <a:xfrm>
            <a:off x="3124200" y="1612900"/>
            <a:ext cx="685800" cy="223838"/>
          </a:xfrm>
          <a:prstGeom prst="rect">
            <a:avLst/>
          </a:prstGeom>
          <a:solidFill>
            <a:srgbClr val="44D7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>
              <a:solidFill>
                <a:srgbClr val="FF0000"/>
              </a:solidFill>
            </a:endParaRPr>
          </a:p>
        </p:txBody>
      </p:sp>
      <p:sp>
        <p:nvSpPr>
          <p:cNvPr id="28680" name="Text Box 18"/>
          <p:cNvSpPr txBox="1">
            <a:spLocks noChangeArrowheads="1"/>
          </p:cNvSpPr>
          <p:nvPr/>
        </p:nvSpPr>
        <p:spPr bwMode="auto">
          <a:xfrm>
            <a:off x="3955677" y="736600"/>
            <a:ext cx="20120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1900-2019 (Mean = 11.50%) </a:t>
            </a:r>
          </a:p>
        </p:txBody>
      </p:sp>
      <p:sp>
        <p:nvSpPr>
          <p:cNvPr id="28681" name="Text Box 19"/>
          <p:cNvSpPr txBox="1">
            <a:spLocks noChangeArrowheads="1"/>
          </p:cNvSpPr>
          <p:nvPr/>
        </p:nvSpPr>
        <p:spPr bwMode="auto">
          <a:xfrm>
            <a:off x="3955677" y="1130300"/>
            <a:ext cx="19768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1970-2019 (Mean = 12.00%)</a:t>
            </a:r>
          </a:p>
        </p:txBody>
      </p:sp>
      <p:sp>
        <p:nvSpPr>
          <p:cNvPr id="28682" name="Text Box 20"/>
          <p:cNvSpPr txBox="1">
            <a:spLocks noChangeArrowheads="1"/>
          </p:cNvSpPr>
          <p:nvPr/>
        </p:nvSpPr>
        <p:spPr bwMode="auto">
          <a:xfrm>
            <a:off x="3962400" y="1571625"/>
            <a:ext cx="19768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2010-2019 (Mean = 13.84%)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58344-DDAF-A34F-838C-4EC4B9C91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46300"/>
            <a:ext cx="8458200" cy="3949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2004:Templates:Presentations:Designs:Bar Code</Template>
  <TotalTime>21656</TotalTime>
  <Words>908</Words>
  <Application>Microsoft Macintosh PowerPoint</Application>
  <PresentationFormat>On-screen Show (4:3)</PresentationFormat>
  <Paragraphs>209</Paragraphs>
  <Slides>24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NSimSun</vt:lpstr>
      <vt:lpstr>Arial</vt:lpstr>
      <vt:lpstr>Calibri</vt:lpstr>
      <vt:lpstr>Calibri Regular</vt:lpstr>
      <vt:lpstr>Courier New</vt:lpstr>
      <vt:lpstr>Times New Roman</vt:lpstr>
      <vt:lpstr>TimesNewRomanBdMS</vt:lpstr>
      <vt:lpstr>Verdana</vt:lpstr>
      <vt:lpstr>Wingdings</vt:lpstr>
      <vt:lpstr>Wingdings 2</vt:lpstr>
      <vt:lpstr>CG Body - Standard</vt:lpstr>
      <vt:lpstr>Equation</vt:lpstr>
      <vt:lpstr>Risk and Return:  Overview</vt:lpstr>
      <vt:lpstr>Cumulative Returns on US Assets Classes (Nominal (LH) and Real (RH), 1900-2019</vt:lpstr>
      <vt:lpstr>Nominal Value of an Investment of $1 in 1926 Through 2019 (U.S.)</vt:lpstr>
      <vt:lpstr>Time Series: US Stocks, Bonds, and T-Bills (1900-2019)</vt:lpstr>
      <vt:lpstr>Histogram:  US Stocks and Bonds (1900-2019) </vt:lpstr>
      <vt:lpstr>Histogram:  Bills (1900-2019) </vt:lpstr>
      <vt:lpstr>Histogram: US Stocks, Bonds, and T-Bills (1900-2019)</vt:lpstr>
      <vt:lpstr>Annual and Rolling 1, 5, and 15year Rolling Returns</vt:lpstr>
      <vt:lpstr>U.S. Equity Nominal Returns </vt:lpstr>
      <vt:lpstr>Annual Returns: SP500, T-Bills, T-Bonds</vt:lpstr>
      <vt:lpstr>Global Real Returns on Equities vs. Bonds</vt:lpstr>
      <vt:lpstr>Asset-Class Winners &amp; Losers</vt:lpstr>
      <vt:lpstr>Asset-Class Winners &amp; Losers</vt:lpstr>
      <vt:lpstr>Reduction of Risk Over Time: 1926-2018</vt:lpstr>
      <vt:lpstr>A Step Back</vt:lpstr>
      <vt:lpstr>Returns:  Single Asset</vt:lpstr>
      <vt:lpstr>Measuring Risk (Volatility):  Single Asset</vt:lpstr>
      <vt:lpstr>Risk and Risk Aversion</vt:lpstr>
      <vt:lpstr>Risk Lover, Risk Averse, and Risk Neutral</vt:lpstr>
      <vt:lpstr>Diversification</vt:lpstr>
      <vt:lpstr>Diversification</vt:lpstr>
      <vt:lpstr>Beta () of AMZN-SP500</vt:lpstr>
      <vt:lpstr>Mutual Funds</vt:lpstr>
      <vt:lpstr>Shorting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J Colon</cp:lastModifiedBy>
  <cp:revision>454</cp:revision>
  <cp:lastPrinted>2018-10-02T15:30:01Z</cp:lastPrinted>
  <dcterms:created xsi:type="dcterms:W3CDTF">2011-02-19T12:46:58Z</dcterms:created>
  <dcterms:modified xsi:type="dcterms:W3CDTF">2020-09-22T12:28:36Z</dcterms:modified>
</cp:coreProperties>
</file>