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1"/>
  </p:notesMasterIdLst>
  <p:handoutMasterIdLst>
    <p:handoutMasterId r:id="rId52"/>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1" r:id="rId27"/>
    <p:sldId id="397" r:id="rId28"/>
    <p:sldId id="363" r:id="rId29"/>
    <p:sldId id="364" r:id="rId30"/>
    <p:sldId id="365" r:id="rId31"/>
    <p:sldId id="366" r:id="rId32"/>
    <p:sldId id="387" r:id="rId33"/>
    <p:sldId id="394" r:id="rId34"/>
    <p:sldId id="367" r:id="rId35"/>
    <p:sldId id="368" r:id="rId36"/>
    <p:sldId id="369" r:id="rId37"/>
    <p:sldId id="370" r:id="rId38"/>
    <p:sldId id="371" r:id="rId39"/>
    <p:sldId id="396" r:id="rId40"/>
    <p:sldId id="392" r:id="rId41"/>
    <p:sldId id="393" r:id="rId42"/>
    <p:sldId id="372" r:id="rId43"/>
    <p:sldId id="373" r:id="rId44"/>
    <p:sldId id="374" r:id="rId45"/>
    <p:sldId id="375" r:id="rId46"/>
    <p:sldId id="398" r:id="rId47"/>
    <p:sldId id="258" r:id="rId48"/>
    <p:sldId id="395" r:id="rId49"/>
    <p:sldId id="388" r:id="rId50"/>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88"/>
    <p:restoredTop sz="96383"/>
  </p:normalViewPr>
  <p:slideViewPr>
    <p:cSldViewPr>
      <p:cViewPr varScale="1">
        <p:scale>
          <a:sx n="124" d="100"/>
          <a:sy n="124" d="100"/>
        </p:scale>
        <p:origin x="1536" y="168"/>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Sheet1!$B$2:$BR$2</c:f>
              <c:numCache>
                <c:formatCode>General</c:formatCode>
                <c:ptCount val="69"/>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pt idx="67">
                  <c:v>0.09</c:v>
                </c:pt>
                <c:pt idx="68">
                  <c:v>0.06</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Sheet1!$B$3:$BR$3</c:f>
              <c:numCache>
                <c:formatCode>General</c:formatCode>
                <c:ptCount val="69"/>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pt idx="67">
                  <c:v>1.2</c:v>
                </c:pt>
                <c:pt idx="68">
                  <c:v>4.7</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3.4500000000000003E-2</c:v>
                </c:pt>
                <c:pt idx="1">
                  <c:v>3.4200000000000001E-2</c:v>
                </c:pt>
                <c:pt idx="2">
                  <c:v>3.3300000000000003E-2</c:v>
                </c:pt>
                <c:pt idx="3">
                  <c:v>3.7100000000000001E-2</c:v>
                </c:pt>
                <c:pt idx="4">
                  <c:v>3.4700000000000002E-2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9.4000000000000004E-3</c:v>
                </c:pt>
                <c:pt idx="1">
                  <c:v>9.1999999999999998E-3</c:v>
                </c:pt>
                <c:pt idx="2">
                  <c:v>9.1000000000000004E-3</c:v>
                </c:pt>
                <c:pt idx="3">
                  <c:v>1.03E-2</c:v>
                </c:pt>
                <c:pt idx="4">
                  <c:v>1.14E-2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2.5100000000000004E-2</c:v>
                </c:pt>
                <c:pt idx="1">
                  <c:v>2.5000000000000001E-2</c:v>
                </c:pt>
                <c:pt idx="2">
                  <c:v>2.4200000000000003E-2</c:v>
                </c:pt>
                <c:pt idx="3">
                  <c:v>2.6800000000000001E-2</c:v>
                </c:pt>
                <c:pt idx="4">
                  <c:v>2.3300000000000001E-2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Treasuries, TIPs, and Implied Inflation</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4CB3-404B-98F1-BF81EF018504}"/>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4CB3-404B-98F1-BF81EF018504}"/>
            </c:ext>
          </c:extLst>
        </c:ser>
        <c:ser>
          <c:idx val="2"/>
          <c:order val="2"/>
          <c:tx>
            <c:strRef>
              <c:f>Sheet1!$D$1</c:f>
              <c:strCache>
                <c:ptCount val="1"/>
                <c:pt idx="0">
                  <c:v>Implied Inflation</c:v>
                </c:pt>
              </c:strCache>
            </c:strRef>
          </c:tx>
          <c:spPr>
            <a:ln w="28575" cap="rnd">
              <a:solidFill>
                <a:srgbClr val="00B0F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4CB3-404B-98F1-BF81EF018504}"/>
            </c:ext>
          </c:extLst>
        </c:ser>
        <c:dLbls>
          <c:showLegendKey val="0"/>
          <c:showVal val="0"/>
          <c:showCatName val="0"/>
          <c:showSerName val="0"/>
          <c:showPercent val="0"/>
          <c:showBubbleSize val="0"/>
        </c:dLbls>
        <c:smooth val="0"/>
        <c:axId val="1139700591"/>
        <c:axId val="1139688111"/>
      </c:lineChart>
      <c:catAx>
        <c:axId val="113970059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1139688111"/>
        <c:crosses val="autoZero"/>
        <c:auto val="1"/>
        <c:lblAlgn val="ctr"/>
        <c:lblOffset val="100"/>
        <c:noMultiLvlLbl val="0"/>
      </c:catAx>
      <c:valAx>
        <c:axId val="11396881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700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28</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29</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30</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31</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34</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36</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37</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38</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42</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43</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44</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45</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CF_Ch5_YTM_22</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emf"/><Relationship Id="rId3" Type="http://schemas.openxmlformats.org/officeDocument/2006/relationships/hyperlink" Target="http://www.newyorkfed.org/aboutthefed/fedpoint/fed07.html" TargetMode="External"/><Relationship Id="rId7" Type="http://schemas.openxmlformats.org/officeDocument/2006/relationships/image" Target="../media/image8.emf"/><Relationship Id="rId12"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5.bin"/><Relationship Id="rId18" Type="http://schemas.openxmlformats.org/officeDocument/2006/relationships/image" Target="../media/image20.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7.emf"/><Relationship Id="rId17" Type="http://schemas.openxmlformats.org/officeDocument/2006/relationships/oleObject" Target="../embeddings/oleObject17.bin"/><Relationship Id="rId2" Type="http://schemas.openxmlformats.org/officeDocument/2006/relationships/notesSlide" Target="../notesSlides/notesSlide14.xml"/><Relationship Id="rId16" Type="http://schemas.openxmlformats.org/officeDocument/2006/relationships/image" Target="../media/image19.emf"/><Relationship Id="rId20"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oleObject" Target="../embeddings/oleObject14.bin"/><Relationship Id="rId24" Type="http://schemas.openxmlformats.org/officeDocument/2006/relationships/image" Target="../media/image23.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6.emf"/><Relationship Id="rId19" Type="http://schemas.openxmlformats.org/officeDocument/2006/relationships/oleObject" Target="../embeddings/oleObject18.bin"/><Relationship Id="rId4" Type="http://schemas.openxmlformats.org/officeDocument/2006/relationships/image" Target="../media/image13.emf"/><Relationship Id="rId9" Type="http://schemas.openxmlformats.org/officeDocument/2006/relationships/oleObject" Target="../embeddings/oleObject13.bin"/><Relationship Id="rId14" Type="http://schemas.openxmlformats.org/officeDocument/2006/relationships/image" Target="../media/image18.emf"/><Relationship Id="rId22" Type="http://schemas.openxmlformats.org/officeDocument/2006/relationships/image" Target="../media/image22.emf"/></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31.emf"/><Relationship Id="rId26" Type="http://schemas.openxmlformats.org/officeDocument/2006/relationships/image" Target="../media/image35.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9.emf"/><Relationship Id="rId42" Type="http://schemas.openxmlformats.org/officeDocument/2006/relationships/image" Target="../media/image43.emf"/><Relationship Id="rId7" Type="http://schemas.openxmlformats.org/officeDocument/2006/relationships/oleObject" Target="../embeddings/oleObject23.bin"/><Relationship Id="rId2" Type="http://schemas.openxmlformats.org/officeDocument/2006/relationships/notesSlide" Target="../notesSlides/notesSlide15.xml"/><Relationship Id="rId16" Type="http://schemas.openxmlformats.org/officeDocument/2006/relationships/image" Target="../media/image30.emf"/><Relationship Id="rId20" Type="http://schemas.openxmlformats.org/officeDocument/2006/relationships/image" Target="../media/image32.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oleObject" Target="../embeddings/oleObject25.bin"/><Relationship Id="rId24" Type="http://schemas.openxmlformats.org/officeDocument/2006/relationships/image" Target="../media/image34.emf"/><Relationship Id="rId32" Type="http://schemas.openxmlformats.org/officeDocument/2006/relationships/image" Target="../media/image38.emf"/><Relationship Id="rId37" Type="http://schemas.openxmlformats.org/officeDocument/2006/relationships/oleObject" Target="../embeddings/oleObject38.bin"/><Relationship Id="rId40" Type="http://schemas.openxmlformats.org/officeDocument/2006/relationships/image" Target="../media/image42.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6.emf"/><Relationship Id="rId36" Type="http://schemas.openxmlformats.org/officeDocument/2006/relationships/image" Target="../media/image40.emf"/><Relationship Id="rId10" Type="http://schemas.openxmlformats.org/officeDocument/2006/relationships/image" Target="../media/image27.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4.emf"/><Relationship Id="rId4" Type="http://schemas.openxmlformats.org/officeDocument/2006/relationships/image" Target="../media/image24.emf"/><Relationship Id="rId9" Type="http://schemas.openxmlformats.org/officeDocument/2006/relationships/oleObject" Target="../embeddings/oleObject24.bin"/><Relationship Id="rId14" Type="http://schemas.openxmlformats.org/officeDocument/2006/relationships/image" Target="../media/image29.emf"/><Relationship Id="rId22" Type="http://schemas.openxmlformats.org/officeDocument/2006/relationships/image" Target="../media/image33.emf"/><Relationship Id="rId27" Type="http://schemas.openxmlformats.org/officeDocument/2006/relationships/oleObject" Target="../embeddings/oleObject33.bin"/><Relationship Id="rId30" Type="http://schemas.openxmlformats.org/officeDocument/2006/relationships/image" Target="../media/image37.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6.emf"/><Relationship Id="rId3" Type="http://schemas.openxmlformats.org/officeDocument/2006/relationships/oleObject" Target="../embeddings/oleObject21.bin"/><Relationship Id="rId12" Type="http://schemas.openxmlformats.org/officeDocument/2006/relationships/image" Target="../media/image28.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41.emf"/></Relationships>
</file>

<file path=ppt/slides/_rels/slide1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oleObject" Target="../embeddings/oleObject47.bin"/><Relationship Id="rId18" Type="http://schemas.openxmlformats.org/officeDocument/2006/relationships/image" Target="../media/image53.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50.emf"/><Relationship Id="rId17" Type="http://schemas.openxmlformats.org/officeDocument/2006/relationships/oleObject" Target="../embeddings/oleObject49.bin"/><Relationship Id="rId2" Type="http://schemas.openxmlformats.org/officeDocument/2006/relationships/notesSlide" Target="../notesSlides/notesSlide16.xml"/><Relationship Id="rId16" Type="http://schemas.openxmlformats.org/officeDocument/2006/relationships/image" Target="../media/image52.emf"/><Relationship Id="rId20" Type="http://schemas.openxmlformats.org/officeDocument/2006/relationships/image" Target="../media/image54.emf"/><Relationship Id="rId1" Type="http://schemas.openxmlformats.org/officeDocument/2006/relationships/slideLayout" Target="../slideLayouts/slideLayout2.xml"/><Relationship Id="rId6" Type="http://schemas.openxmlformats.org/officeDocument/2006/relationships/image" Target="../media/image47.emf"/><Relationship Id="rId11" Type="http://schemas.openxmlformats.org/officeDocument/2006/relationships/oleObject" Target="../embeddings/oleObject46.bin"/><Relationship Id="rId24" Type="http://schemas.openxmlformats.org/officeDocument/2006/relationships/image" Target="../media/image56.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9.emf"/><Relationship Id="rId19" Type="http://schemas.openxmlformats.org/officeDocument/2006/relationships/oleObject" Target="../embeddings/oleObject50.bin"/><Relationship Id="rId4" Type="http://schemas.openxmlformats.org/officeDocument/2006/relationships/image" Target="../media/image46.emf"/><Relationship Id="rId9" Type="http://schemas.openxmlformats.org/officeDocument/2006/relationships/oleObject" Target="../embeddings/oleObject45.bin"/><Relationship Id="rId14" Type="http://schemas.openxmlformats.org/officeDocument/2006/relationships/image" Target="../media/image51.emf"/><Relationship Id="rId22" Type="http://schemas.openxmlformats.org/officeDocument/2006/relationships/image" Target="../media/image55.emf"/></Relationships>
</file>

<file path=ppt/slides/_rels/slide21.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1.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8.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60.emf"/><Relationship Id="rId4" Type="http://schemas.openxmlformats.org/officeDocument/2006/relationships/image" Target="../media/image57.emf"/><Relationship Id="rId9" Type="http://schemas.openxmlformats.org/officeDocument/2006/relationships/oleObject" Target="../embeddings/oleObject56.bin"/><Relationship Id="rId14" Type="http://schemas.openxmlformats.org/officeDocument/2006/relationships/image" Target="../media/image62.emf"/></Relationships>
</file>

<file path=ppt/slides/_rels/slide2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70.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7.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9.emf"/></Relationships>
</file>

<file path=ppt/slides/_rels/slide37.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70.bin"/><Relationship Id="rId7" Type="http://schemas.openxmlformats.org/officeDocument/2006/relationships/package" Target="../embeddings/Microsoft_Excel_Worksheet4.xlsx"/><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1.emf"/><Relationship Id="rId5" Type="http://schemas.openxmlformats.org/officeDocument/2006/relationships/package" Target="../embeddings/Microsoft_Excel_Worksheet3.xlsx"/><Relationship Id="rId4" Type="http://schemas.openxmlformats.org/officeDocument/2006/relationships/image" Target="../media/image80.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8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a:ea typeface="ＭＳ Ｐゴシック" charset="0"/>
                <a:cs typeface="ＭＳ Ｐゴシック" charset="0"/>
              </a:rPr>
              <a:t>A bond is a legally binding agreement between a borrower and a lender:</a:t>
            </a:r>
          </a:p>
          <a:p>
            <a:pPr marL="742950" lvl="1" indent="-285750"/>
            <a:r>
              <a:rPr lang="en-US">
                <a:ea typeface="ＭＳ Ｐゴシック" charset="0"/>
              </a:rPr>
              <a:t>Specifies the principal amount of the loan.</a:t>
            </a:r>
          </a:p>
          <a:p>
            <a:pPr marL="742950" lvl="1" indent="-285750"/>
            <a:r>
              <a:rPr lang="en-US">
                <a:ea typeface="ＭＳ Ｐゴシック" charset="0"/>
              </a:rPr>
              <a:t>Specifies the size and timing of the cash flows:</a:t>
            </a:r>
          </a:p>
          <a:p>
            <a:pPr marL="1143000" lvl="2" indent="-228600"/>
            <a:r>
              <a:rPr lang="en-US">
                <a:ea typeface="ＭＳ Ｐゴシック" charset="0"/>
              </a:rPr>
              <a:t>   In dollar terms (fixed-rate borrowing), or </a:t>
            </a:r>
          </a:p>
          <a:p>
            <a:pPr marL="1143000" lvl="2" indent="-228600"/>
            <a:r>
              <a:rPr lang="en-US">
                <a:ea typeface="ＭＳ Ｐゴシック" charset="0"/>
              </a:rPr>
              <a:t>   As a formula (adjustable-rate borrowing, e.g., LIBOR)</a:t>
            </a:r>
          </a:p>
          <a:p>
            <a:pPr marL="342900" indent="-342900"/>
            <a:r>
              <a:rPr lang="en-US" b="1" u="sng">
                <a:ea typeface="ＭＳ Ｐゴシック" charset="0"/>
                <a:cs typeface="ＭＳ Ｐゴシック" charset="0"/>
              </a:rPr>
              <a:t>Treasuries</a:t>
            </a:r>
            <a:r>
              <a:rPr lang="en-US">
                <a:ea typeface="ＭＳ Ｐゴシック" charset="0"/>
                <a:cs typeface="ＭＳ Ｐゴシック" charset="0"/>
              </a:rPr>
              <a:t>:  </a:t>
            </a:r>
          </a:p>
          <a:p>
            <a:pPr marL="742950" lvl="1" indent="-285750"/>
            <a:r>
              <a:rPr lang="en-US">
                <a:ea typeface="ＭＳ Ｐゴシック" charset="0"/>
              </a:rPr>
              <a:t>Bills:  	Term of 13-52 weeks and no coupon</a:t>
            </a:r>
          </a:p>
          <a:p>
            <a:pPr marL="742950" lvl="1" indent="-285750"/>
            <a:r>
              <a:rPr lang="en-US">
                <a:ea typeface="ＭＳ Ｐゴシック" charset="0"/>
              </a:rPr>
              <a:t>Notes:  	Term of 1-10 years and semi-annual coupon</a:t>
            </a:r>
          </a:p>
          <a:p>
            <a:pPr marL="742950" lvl="1" indent="-285750"/>
            <a:r>
              <a:rPr lang="en-US">
                <a:ea typeface="ＭＳ Ｐゴシック" charset="0"/>
              </a:rPr>
              <a:t>Bonds: 	Term of 10-30 years and semi-annual coupon</a:t>
            </a:r>
          </a:p>
          <a:p>
            <a:pPr marL="742950" lvl="1" indent="-285750"/>
            <a:endParaRPr lang="en-US">
              <a:ea typeface="ＭＳ Ｐゴシック" charset="0"/>
            </a:endParaRPr>
          </a:p>
          <a:p>
            <a:pPr marL="342900" indent="-342900"/>
            <a:r>
              <a:rPr lang="en-US" b="1" u="sng">
                <a:ea typeface="ＭＳ Ｐゴシック" charset="0"/>
                <a:cs typeface="ＭＳ Ｐゴシック" charset="0"/>
              </a:rPr>
              <a:t>Basis Point</a:t>
            </a:r>
            <a:r>
              <a:rPr lang="en-US">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0" name="Picture 1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0" name="Picture 1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0" name="Picture 10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0" name="Picture 10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0" name="Picture 10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1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0" name="Picture 11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0" name="Picture 110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0" name="Picture 10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0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0" name="Picture 10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0" name="Picture 10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0" name="Picture 105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0" name="Picture 105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0" name="Picture 10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0" name="Picture 10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0" name="Picture 10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0" name="Picture 10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0" name="Picture 106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0" name="Picture 106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0" name="Picture 106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0" name="Picture 106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0" name="Picture 106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0" name="Picture 106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0" name=""/>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0" name="Picture 10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0" name="Picture 10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0" name="Picture 11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0" name="Picture 11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0" name="Picture 110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0" name="Picture 1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0" name="Picture 1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0" name="Picture 1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0" name="Picture 1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0" name="Picture 11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0" name="Picture 9"/>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0" name=""/>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0" name="Picture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0"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0" name="Picture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0" name="Picture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0" name="Picture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Sept 2022, 2021, and 2020</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26</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1" name="Picture 10">
            <a:extLst>
              <a:ext uri="{FF2B5EF4-FFF2-40B4-BE49-F238E27FC236}">
                <a16:creationId xmlns:a16="http://schemas.microsoft.com/office/drawing/2014/main" id="{9A14672A-7385-9CA3-FC28-FF7297F8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69" y="5973242"/>
            <a:ext cx="7772400" cy="284749"/>
          </a:xfrm>
          <a:prstGeom prst="rect">
            <a:avLst/>
          </a:prstGeom>
        </p:spPr>
      </p:pic>
      <p:pic>
        <p:nvPicPr>
          <p:cNvPr id="15" name="Picture 14">
            <a:extLst>
              <a:ext uri="{FF2B5EF4-FFF2-40B4-BE49-F238E27FC236}">
                <a16:creationId xmlns:a16="http://schemas.microsoft.com/office/drawing/2014/main" id="{5909BA46-ED2E-AAB6-658B-84591D26B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13" y="565876"/>
            <a:ext cx="8229600" cy="4678346"/>
          </a:xfrm>
          <a:prstGeom prst="rect">
            <a:avLst/>
          </a:prstGeom>
        </p:spPr>
      </p:pic>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813" y="5533354"/>
            <a:ext cx="7772400" cy="365124"/>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484DFE0-90BB-5EFA-990E-A5EF4F9DF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09600"/>
            <a:ext cx="8458200" cy="5486400"/>
          </a:xfrm>
        </p:spPr>
      </p:pic>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72449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3495394341"/>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3.67%</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3.56%</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(1.0356)</a:t>
            </a:r>
            <a:r>
              <a:rPr lang="en-US" sz="2400" baseline="30000" dirty="0">
                <a:ea typeface="ＭＳ Ｐゴシック" charset="0"/>
              </a:rPr>
              <a:t>2</a:t>
            </a:r>
            <a:r>
              <a:rPr lang="en-US" sz="2400" dirty="0">
                <a:ea typeface="ＭＳ Ｐゴシック" charset="0"/>
              </a:rPr>
              <a:t> / (1.0367) -1 = 3.45%</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710884294"/>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3.67%</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3.56%</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0"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36070792"/>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3.67%</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3.56%</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3.61%</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3.45%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0" name="Picture 46"/>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0" name=""/>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0" name=""/>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0" name=""/>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of the returns, the greater is the difference between arithmetic and geometric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5C0510-09C6-C438-21A6-49D1BA290B38}"/>
              </a:ext>
            </a:extLst>
          </p:cNvPr>
          <p:cNvGraphicFramePr>
            <a:graphicFrameLocks noGrp="1"/>
          </p:cNvGraphicFramePr>
          <p:nvPr>
            <p:ph idx="1"/>
            <p:extLst>
              <p:ext uri="{D42A27DB-BD31-4B8C-83A1-F6EECF244321}">
                <p14:modId xmlns:p14="http://schemas.microsoft.com/office/powerpoint/2010/main" val="18928234"/>
              </p:ext>
            </p:extLst>
          </p:nvPr>
        </p:nvGraphicFramePr>
        <p:xfrm>
          <a:off x="384048" y="533400"/>
          <a:ext cx="8458327"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4F6097B-B862-BF0B-DEA8-85996E424FED}"/>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2022)</a:t>
            </a:r>
            <a:endParaRPr lang="en-US" dirty="0"/>
          </a:p>
        </p:txBody>
      </p:sp>
      <p:sp>
        <p:nvSpPr>
          <p:cNvPr id="4" name="Slide Number Placeholder 3">
            <a:extLst>
              <a:ext uri="{FF2B5EF4-FFF2-40B4-BE49-F238E27FC236}">
                <a16:creationId xmlns:a16="http://schemas.microsoft.com/office/drawing/2014/main" id="{E932BEB5-49BD-A746-6696-5E333C41B97E}"/>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F40F31B0-2B4A-E3AF-93D3-0A208065A42C}"/>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42917E21-7EDC-2FE6-4708-E0DCA13F061C}"/>
              </a:ext>
            </a:extLst>
          </p:cNvPr>
          <p:cNvGraphicFramePr>
            <a:graphicFrameLocks noGrp="1"/>
          </p:cNvGraphicFramePr>
          <p:nvPr>
            <p:extLst>
              <p:ext uri="{D42A27DB-BD31-4B8C-83A1-F6EECF244321}">
                <p14:modId xmlns:p14="http://schemas.microsoft.com/office/powerpoint/2010/main" val="3437781397"/>
              </p:ext>
            </p:extLst>
          </p:nvPr>
        </p:nvGraphicFramePr>
        <p:xfrm>
          <a:off x="1524000" y="4886508"/>
          <a:ext cx="5638800" cy="1406893"/>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1046577850"/>
                    </a:ext>
                  </a:extLst>
                </a:gridCol>
                <a:gridCol w="1562100">
                  <a:extLst>
                    <a:ext uri="{9D8B030D-6E8A-4147-A177-3AD203B41FA5}">
                      <a16:colId xmlns:a16="http://schemas.microsoft.com/office/drawing/2014/main" val="448140532"/>
                    </a:ext>
                  </a:extLst>
                </a:gridCol>
                <a:gridCol w="1257300">
                  <a:extLst>
                    <a:ext uri="{9D8B030D-6E8A-4147-A177-3AD203B41FA5}">
                      <a16:colId xmlns:a16="http://schemas.microsoft.com/office/drawing/2014/main" val="2265778944"/>
                    </a:ext>
                  </a:extLst>
                </a:gridCol>
                <a:gridCol w="1409700">
                  <a:extLst>
                    <a:ext uri="{9D8B030D-6E8A-4147-A177-3AD203B41FA5}">
                      <a16:colId xmlns:a16="http://schemas.microsoft.com/office/drawing/2014/main" val="2848331156"/>
                    </a:ext>
                  </a:extLst>
                </a:gridCol>
              </a:tblGrid>
              <a:tr h="292468">
                <a:tc>
                  <a:txBody>
                    <a:bodyPr/>
                    <a:lstStyle/>
                    <a:p>
                      <a:pPr algn="ctr" rtl="0" fontAlgn="b"/>
                      <a:r>
                        <a:rPr lang="en-US" sz="1200"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3.45%</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0.94%</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3.42%</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2.42%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3.71%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1.03%</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2.68%</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3.47%</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1.14%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1477138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62787578"/>
              </p:ext>
            </p:extLst>
          </p:nvPr>
        </p:nvGraphicFramePr>
        <p:xfrm>
          <a:off x="621512" y="4525397"/>
          <a:ext cx="7074687" cy="1723000"/>
        </p:xfrm>
        <a:graphic>
          <a:graphicData uri="http://schemas.openxmlformats.org/drawingml/2006/table">
            <a:tbl>
              <a:tblPr>
                <a:tableStyleId>{5C22544A-7EE6-4342-B048-85BDC9FD1C3A}</a:tableStyleId>
              </a:tblPr>
              <a:tblGrid>
                <a:gridCol w="1628301">
                  <a:extLst>
                    <a:ext uri="{9D8B030D-6E8A-4147-A177-3AD203B41FA5}">
                      <a16:colId xmlns:a16="http://schemas.microsoft.com/office/drawing/2014/main" val="3148367126"/>
                    </a:ext>
                  </a:extLst>
                </a:gridCol>
                <a:gridCol w="2021340">
                  <a:extLst>
                    <a:ext uri="{9D8B030D-6E8A-4147-A177-3AD203B41FA5}">
                      <a16:colId xmlns:a16="http://schemas.microsoft.com/office/drawing/2014/main" val="3371801245"/>
                    </a:ext>
                  </a:extLst>
                </a:gridCol>
                <a:gridCol w="1628301">
                  <a:extLst>
                    <a:ext uri="{9D8B030D-6E8A-4147-A177-3AD203B41FA5}">
                      <a16:colId xmlns:a16="http://schemas.microsoft.com/office/drawing/2014/main" val="2392575309"/>
                    </a:ext>
                  </a:extLst>
                </a:gridCol>
                <a:gridCol w="1796745">
                  <a:extLst>
                    <a:ext uri="{9D8B030D-6E8A-4147-A177-3AD203B41FA5}">
                      <a16:colId xmlns:a16="http://schemas.microsoft.com/office/drawing/2014/main" val="64779558"/>
                    </a:ext>
                  </a:extLst>
                </a:gridCol>
              </a:tblGrid>
              <a:tr h="272500">
                <a:tc>
                  <a:txBody>
                    <a:bodyPr/>
                    <a:lstStyle/>
                    <a:p>
                      <a:pPr algn="ctr" fontAlgn="b"/>
                      <a:r>
                        <a:rPr lang="en-US" sz="900" b="1" u="none" strike="noStrike" dirty="0">
                          <a:effectLst/>
                        </a:rPr>
                        <a:t>Term</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Treasury</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TIPS</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Implied Inflation</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extLst>
                  <a:ext uri="{0D108BD9-81ED-4DB2-BD59-A6C34878D82A}">
                    <a16:rowId xmlns:a16="http://schemas.microsoft.com/office/drawing/2014/main" val="3190367373"/>
                  </a:ext>
                </a:extLst>
              </a:tr>
              <a:tr h="290100">
                <a:tc>
                  <a:txBody>
                    <a:bodyPr/>
                    <a:lstStyle/>
                    <a:p>
                      <a:pPr algn="ctr" fontAlgn="b"/>
                      <a:r>
                        <a:rPr lang="en-US" sz="1600" u="none" strike="noStrike" dirty="0">
                          <a:effectLst/>
                        </a:rPr>
                        <a:t>5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0.81%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-1.72%</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2.53%</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716436429"/>
                  </a:ext>
                </a:extLst>
              </a:tr>
              <a:tr h="290100">
                <a:tc>
                  <a:txBody>
                    <a:bodyPr/>
                    <a:lstStyle/>
                    <a:p>
                      <a:pPr algn="ctr" fontAlgn="b"/>
                      <a:r>
                        <a:rPr lang="en-US" sz="1600" u="none" strike="noStrike" dirty="0">
                          <a:effectLst/>
                        </a:rPr>
                        <a:t>7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1.11%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-1.36%</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2.47%</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484442173"/>
                  </a:ext>
                </a:extLst>
              </a:tr>
              <a:tr h="290100">
                <a:tc>
                  <a:txBody>
                    <a:bodyPr/>
                    <a:lstStyle/>
                    <a:p>
                      <a:pPr algn="ctr" fontAlgn="b"/>
                      <a:r>
                        <a:rPr lang="en-US" sz="1600" u="none" strike="noStrike" dirty="0">
                          <a:effectLst/>
                        </a:rPr>
                        <a:t>10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-1.03%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2.38%</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3258184729"/>
                  </a:ext>
                </a:extLst>
              </a:tr>
              <a:tr h="290100">
                <a:tc>
                  <a:txBody>
                    <a:bodyPr/>
                    <a:lstStyle/>
                    <a:p>
                      <a:pPr algn="ctr" fontAlgn="b"/>
                      <a:r>
                        <a:rPr lang="en-US" sz="1600" u="none" strike="noStrike" dirty="0">
                          <a:effectLst/>
                        </a:rPr>
                        <a:t>20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1.88%</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-0.53%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2.42%</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2670176627"/>
                  </a:ext>
                </a:extLst>
              </a:tr>
              <a:tr h="290100">
                <a:tc>
                  <a:txBody>
                    <a:bodyPr/>
                    <a:lstStyle/>
                    <a:p>
                      <a:pPr algn="ctr" fontAlgn="b"/>
                      <a:r>
                        <a:rPr lang="en-US" sz="1600" u="none" strike="noStrike" dirty="0">
                          <a:effectLst/>
                        </a:rPr>
                        <a:t>30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1.95%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-0.29%</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2.24%</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38049808"/>
                  </a:ext>
                </a:extLst>
              </a:tr>
            </a:tbl>
          </a:graphicData>
        </a:graphic>
      </p:graphicFrame>
      <p:sp>
        <p:nvSpPr>
          <p:cNvPr id="3" name="Title 2"/>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pPr>
            <a:fld id="{7B3E355C-57B9-BC4B-95D8-406A1F834537}" type="slidenum">
              <a:rPr lang="en-US" altLang="en-US">
                <a:solidFill>
                  <a:prstClr val="black">
                    <a:lumMod val="50000"/>
                    <a:lumOff val="50000"/>
                  </a:prstClr>
                </a:solidFill>
                <a:latin typeface="Calibri" panose="020F0502020204030204"/>
                <a:ea typeface="ＭＳ Ｐゴシック" charset="0"/>
              </a:rPr>
              <a:pPr fontAlgn="base">
                <a:spcBef>
                  <a:spcPct val="0"/>
                </a:spcBef>
                <a:spcAft>
                  <a:spcPct val="0"/>
                </a:spcAft>
              </a:pPr>
              <a:t>47</a:t>
            </a:fld>
            <a:endParaRPr lang="en-US" altLang="en-US" dirty="0">
              <a:solidFill>
                <a:prstClr val="black">
                  <a:lumMod val="50000"/>
                  <a:lumOff val="50000"/>
                </a:prstClr>
              </a:solidFill>
              <a:latin typeface="Calibri" panose="020F0502020204030204"/>
              <a:ea typeface="ＭＳ Ｐゴシック" charset="0"/>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atin typeface="Calibri" panose="020F0502020204030204"/>
              </a:rPr>
              <a:t>Varying Rates of Return</a:t>
            </a:r>
            <a:endParaRPr lang="en-US" dirty="0">
              <a:latin typeface="Calibri" panose="020F0502020204030204"/>
            </a:endParaRPr>
          </a:p>
        </p:txBody>
      </p:sp>
      <p:graphicFrame>
        <p:nvGraphicFramePr>
          <p:cNvPr id="11" name="Chart 10"/>
          <p:cNvGraphicFramePr/>
          <p:nvPr>
            <p:extLst>
              <p:ext uri="{D42A27DB-BD31-4B8C-83A1-F6EECF244321}">
                <p14:modId xmlns:p14="http://schemas.microsoft.com/office/powerpoint/2010/main" val="1298262713"/>
              </p:ext>
            </p:extLst>
          </p:nvPr>
        </p:nvGraphicFramePr>
        <p:xfrm>
          <a:off x="762000" y="609601"/>
          <a:ext cx="7848600" cy="3713258"/>
        </p:xfrm>
        <a:graphic>
          <a:graphicData uri="http://schemas.openxmlformats.org/drawingml/2006/chart">
            <c:chart xmlns:c="http://schemas.openxmlformats.org/drawingml/2006/chart" xmlns:r="http://schemas.openxmlformats.org/officeDocument/2006/relationships" r:id="rId2"/>
          </a:graphicData>
        </a:graphic>
      </p:graphicFrame>
      <p:sp>
        <p:nvSpPr>
          <p:cNvPr id="12" name="Left Brace 11">
            <a:extLst>
              <a:ext uri="{FF2B5EF4-FFF2-40B4-BE49-F238E27FC236}">
                <a16:creationId xmlns:a16="http://schemas.microsoft.com/office/drawing/2014/main" id="{976CA667-DB80-5E4A-B989-29699E56FA98}"/>
              </a:ext>
            </a:extLst>
          </p:cNvPr>
          <p:cNvSpPr/>
          <p:nvPr/>
        </p:nvSpPr>
        <p:spPr>
          <a:xfrm>
            <a:off x="304800" y="3048000"/>
            <a:ext cx="316712" cy="971550"/>
          </a:xfrm>
          <a:prstGeom prst="leftBrace">
            <a:avLst>
              <a:gd name="adj1" fmla="val 0"/>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prstClr val="black"/>
              </a:solidFill>
              <a:latin typeface="Calibri" panose="020F0502020204030204"/>
            </a:endParaRPr>
          </a:p>
        </p:txBody>
      </p:sp>
    </p:spTree>
    <p:extLst>
      <p:ext uri="{BB962C8B-B14F-4D97-AF65-F5344CB8AC3E}">
        <p14:creationId xmlns:p14="http://schemas.microsoft.com/office/powerpoint/2010/main" val="3054570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2022</a:t>
            </a:r>
            <a:r>
              <a:rPr lang="en-US" sz="2400" baseline="-25000" dirty="0">
                <a:ea typeface="ＭＳ Ｐゴシック" charset="0"/>
              </a:rPr>
              <a:t>July</a:t>
            </a:r>
            <a:r>
              <a:rPr lang="en-US" sz="2400" dirty="0">
                <a:ea typeface="ＭＳ Ｐゴシック" charset="0"/>
              </a:rPr>
              <a:t> = 296.276</a:t>
            </a:r>
          </a:p>
          <a:p>
            <a:pPr lvl="1"/>
            <a:r>
              <a:rPr lang="en-US" sz="2400" dirty="0">
                <a:ea typeface="ＭＳ Ｐゴシック" charset="0"/>
              </a:rPr>
              <a:t>CPI</a:t>
            </a:r>
            <a:r>
              <a:rPr lang="en-US" sz="2400" b="1" baseline="-25000" dirty="0">
                <a:ea typeface="ＭＳ Ｐゴシック" charset="0"/>
              </a:rPr>
              <a:t>(July/22)</a:t>
            </a:r>
            <a:r>
              <a:rPr lang="en-US" sz="2400" dirty="0">
                <a:ea typeface="ＭＳ Ｐゴシック" charset="0"/>
              </a:rPr>
              <a:t> = 273.003 and CPI</a:t>
            </a:r>
            <a:r>
              <a:rPr lang="en-US" sz="2400" b="1" baseline="-25000" dirty="0">
                <a:ea typeface="ＭＳ Ｐゴシック" charset="0"/>
              </a:rPr>
              <a:t>(July/21)</a:t>
            </a:r>
            <a:r>
              <a:rPr lang="en-US" sz="2400" dirty="0">
                <a:ea typeface="ＭＳ Ｐゴシック" charset="0"/>
              </a:rPr>
              <a:t>  = 273.003</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(296.276– 273.003) / 273.003 = 8.5%</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9% for 2022, $100 in </a:t>
            </a:r>
            <a:r>
              <a:rPr lang="en-US" sz="2800" i="1" dirty="0">
                <a:ea typeface="ＭＳ Ｐゴシック" charset="0"/>
                <a:cs typeface="ＭＳ Ｐゴシック" charset="0"/>
              </a:rPr>
              <a:t>2022</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2021</a:t>
            </a:r>
            <a:r>
              <a:rPr lang="en-US" sz="2800" dirty="0">
                <a:ea typeface="ＭＳ Ｐゴシック" charset="0"/>
                <a:cs typeface="ＭＳ Ｐゴシック" charset="0"/>
              </a:rPr>
              <a:t>: $100/1.09 = $91.74</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0" name="Picture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7957457" y="6242435"/>
            <a:ext cx="1186543" cy="200055"/>
          </a:xfrm>
          <a:prstGeom prst="rect">
            <a:avLst/>
          </a:prstGeom>
          <a:noFill/>
        </p:spPr>
        <p:txBody>
          <a:bodyPr wrap="none" rtlCol="0">
            <a:spAutoFit/>
          </a:bodyPr>
          <a:lstStyle/>
          <a:p>
            <a:r>
              <a:rPr lang="en-US" sz="700" dirty="0"/>
              <a:t>Source:  </a:t>
            </a:r>
            <a:r>
              <a:rPr lang="en-US" sz="700" dirty="0" err="1"/>
              <a:t>www.bls.gov</a:t>
            </a:r>
            <a:r>
              <a:rPr lang="en-US" sz="700" dirty="0"/>
              <a:t>/</a:t>
            </a:r>
            <a:r>
              <a:rPr lang="en-US" sz="700" dirty="0" err="1"/>
              <a:t>cpi</a:t>
            </a:r>
            <a:endParaRPr lang="en-US" sz="7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54D41A7-67B0-6861-B7C8-6B8E7532B9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07" y="570019"/>
            <a:ext cx="8629650" cy="2877732"/>
          </a:xfrm>
        </p:spPr>
      </p:pic>
      <p:pic>
        <p:nvPicPr>
          <p:cNvPr id="12" name="Picture 11">
            <a:extLst>
              <a:ext uri="{FF2B5EF4-FFF2-40B4-BE49-F238E27FC236}">
                <a16:creationId xmlns:a16="http://schemas.microsoft.com/office/drawing/2014/main" id="{DDD7902D-0A3E-BC3A-AA04-E44AA651B2C6}"/>
              </a:ext>
            </a:extLst>
          </p:cNvPr>
          <p:cNvPicPr>
            <a:picLocks noChangeAspect="1"/>
          </p:cNvPicPr>
          <p:nvPr/>
        </p:nvPicPr>
        <p:blipFill rotWithShape="1">
          <a:blip r:embed="rId3">
            <a:extLst>
              <a:ext uri="{28A0092B-C50C-407E-A947-70E740481C1C}">
                <a14:useLocalDpi xmlns:a14="http://schemas.microsoft.com/office/drawing/2010/main" val="0"/>
              </a:ext>
            </a:extLst>
          </a:blip>
          <a:srcRect t="3923" b="-1"/>
          <a:stretch/>
        </p:blipFill>
        <p:spPr>
          <a:xfrm>
            <a:off x="351477" y="3583138"/>
            <a:ext cx="8583882" cy="2790321"/>
          </a:xfrm>
          <a:prstGeom prst="rect">
            <a:avLst/>
          </a:prstGeom>
        </p:spPr>
      </p:pic>
      <p:sp>
        <p:nvSpPr>
          <p:cNvPr id="15" name="Oval 14">
            <a:extLst>
              <a:ext uri="{FF2B5EF4-FFF2-40B4-BE49-F238E27FC236}">
                <a16:creationId xmlns:a16="http://schemas.microsoft.com/office/drawing/2014/main" id="{0C4D49D2-E561-9634-717C-F1FF4612F91B}"/>
              </a:ext>
            </a:extLst>
          </p:cNvPr>
          <p:cNvSpPr/>
          <p:nvPr/>
        </p:nvSpPr>
        <p:spPr>
          <a:xfrm>
            <a:off x="990600" y="5791200"/>
            <a:ext cx="6096000" cy="6098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790277207"/>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(1953-2021)</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5" name="Picture 4">
            <a:extLst>
              <a:ext uri="{FF2B5EF4-FFF2-40B4-BE49-F238E27FC236}">
                <a16:creationId xmlns:a16="http://schemas.microsoft.com/office/drawing/2014/main" id="{799A6A1A-D8DC-53D7-DA08-EEAEDE329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533400"/>
            <a:ext cx="8458200" cy="5715000"/>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16836</TotalTime>
  <Words>2994</Words>
  <Application>Microsoft Macintosh PowerPoint</Application>
  <PresentationFormat>On-screen Show (4:3)</PresentationFormat>
  <Paragraphs>650</Paragraphs>
  <Slides>49</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2"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Sept 2022, 2021, and 2020</vt:lpstr>
      <vt:lpstr>Treasury Yield Curve: 3-month, 10-year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2022)</vt:lpstr>
      <vt:lpstr> Real YTM:  Treasuries and TIPS (Sept 2021)</vt:lpstr>
      <vt:lpstr> Real YTM:  Treasuries and TIPS (Sept, 2020)</vt:lpstr>
      <vt:lpstr> Real YTM:  Treasuries and TIPS (Sept, 2019)</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505</cp:revision>
  <cp:lastPrinted>2019-09-18T17:49:05Z</cp:lastPrinted>
  <dcterms:created xsi:type="dcterms:W3CDTF">2011-02-09T01:02:55Z</dcterms:created>
  <dcterms:modified xsi:type="dcterms:W3CDTF">2022-09-10T10:56:08Z</dcterms:modified>
</cp:coreProperties>
</file>