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306" r:id="rId2"/>
    <p:sldId id="292" r:id="rId3"/>
    <p:sldId id="293" r:id="rId4"/>
    <p:sldId id="307" r:id="rId5"/>
    <p:sldId id="327" r:id="rId6"/>
    <p:sldId id="333" r:id="rId7"/>
    <p:sldId id="328" r:id="rId8"/>
    <p:sldId id="330" r:id="rId9"/>
    <p:sldId id="331" r:id="rId10"/>
    <p:sldId id="319" r:id="rId11"/>
    <p:sldId id="332" r:id="rId12"/>
    <p:sldId id="300" r:id="rId13"/>
    <p:sldId id="294" r:id="rId14"/>
    <p:sldId id="295" r:id="rId15"/>
    <p:sldId id="320" r:id="rId16"/>
    <p:sldId id="325" r:id="rId17"/>
    <p:sldId id="329" r:id="rId18"/>
    <p:sldId id="315" r:id="rId19"/>
    <p:sldId id="321" r:id="rId20"/>
    <p:sldId id="303" r:id="rId21"/>
    <p:sldId id="323" r:id="rId22"/>
    <p:sldId id="324" r:id="rId23"/>
    <p:sldId id="316" r:id="rId24"/>
    <p:sldId id="317" r:id="rId25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CB"/>
    <a:srgbClr val="FF9E06"/>
    <a:srgbClr val="FF0021"/>
    <a:srgbClr val="FF4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6327" autoAdjust="0"/>
  </p:normalViewPr>
  <p:slideViewPr>
    <p:cSldViewPr>
      <p:cViewPr varScale="1">
        <p:scale>
          <a:sx n="119" d="100"/>
          <a:sy n="119" d="100"/>
        </p:scale>
        <p:origin x="8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6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08815D57-4DB2-3646-8A44-251F39A977F8}"/>
    <pc:docChg chg="modSld">
      <pc:chgData name="Colon, Jeffrey M." userId="615143b1-cdee-493d-9a9d-1565ce8666d9" providerId="ADAL" clId="{08815D57-4DB2-3646-8A44-251F39A977F8}" dt="2024-10-15T02:17:50.673" v="0" actId="20577"/>
      <pc:docMkLst>
        <pc:docMk/>
      </pc:docMkLst>
      <pc:sldChg chg="modSp mod">
        <pc:chgData name="Colon, Jeffrey M." userId="615143b1-cdee-493d-9a9d-1565ce8666d9" providerId="ADAL" clId="{08815D57-4DB2-3646-8A44-251F39A977F8}" dt="2024-10-15T02:17:50.673" v="0" actId="20577"/>
        <pc:sldMkLst>
          <pc:docMk/>
          <pc:sldMk cId="2069945015" sldId="333"/>
        </pc:sldMkLst>
        <pc:spChg chg="mod">
          <ac:chgData name="Colon, Jeffrey M." userId="615143b1-cdee-493d-9a9d-1565ce8666d9" providerId="ADAL" clId="{08815D57-4DB2-3646-8A44-251F39A977F8}" dt="2024-10-15T02:17:50.673" v="0" actId="20577"/>
          <ac:spMkLst>
            <pc:docMk/>
            <pc:sldMk cId="2069945015" sldId="333"/>
            <ac:spMk id="2" creationId="{EB49C74E-10A6-98E8-FC8C-E59492912690}"/>
          </ac:spMkLst>
        </pc:spChg>
      </pc:sldChg>
    </pc:docChg>
  </pc:docChgLst>
  <pc:docChgLst>
    <pc:chgData name="Jeffrey M. Colon" userId="615143b1-cdee-493d-9a9d-1565ce8666d9" providerId="ADAL" clId="{08815D57-4DB2-3646-8A44-251F39A977F8}"/>
    <pc:docChg chg="custSel modSld">
      <pc:chgData name="Jeffrey M. Colon" userId="615143b1-cdee-493d-9a9d-1565ce8666d9" providerId="ADAL" clId="{08815D57-4DB2-3646-8A44-251F39A977F8}" dt="2024-10-13T15:57:22.953" v="19" actId="20577"/>
      <pc:docMkLst>
        <pc:docMk/>
      </pc:docMkLst>
      <pc:sldChg chg="modSp mod">
        <pc:chgData name="Jeffrey M. Colon" userId="615143b1-cdee-493d-9a9d-1565ce8666d9" providerId="ADAL" clId="{08815D57-4DB2-3646-8A44-251F39A977F8}" dt="2024-10-13T15:57:22.953" v="19" actId="20577"/>
        <pc:sldMkLst>
          <pc:docMk/>
          <pc:sldMk cId="3622871933" sldId="306"/>
        </pc:sldMkLst>
        <pc:spChg chg="mod">
          <ac:chgData name="Jeffrey M. Colon" userId="615143b1-cdee-493d-9a9d-1565ce8666d9" providerId="ADAL" clId="{08815D57-4DB2-3646-8A44-251F39A977F8}" dt="2024-10-13T15:57:22.953" v="19" actId="20577"/>
          <ac:spMkLst>
            <pc:docMk/>
            <pc:sldMk cId="3622871933" sldId="306"/>
            <ac:spMk id="4" creationId="{5F26835F-3425-4D22-A3BF-7A8DB7F9F47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183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183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1AF3137-615A-45BA-ADC6-9A042F1198D5}" type="slidenum">
              <a:rPr lang="en-US">
                <a:latin typeface="Calibri" pitchFamily="34" charset="0"/>
              </a:rPr>
              <a:pPr>
                <a:defRPr/>
              </a:pPr>
              <a:t>‹#›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485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83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3738"/>
            <a:ext cx="4616450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59" y="4387452"/>
            <a:ext cx="5607684" cy="415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83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A07F6AB4-608C-4F29-9C47-8C1C943F92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070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8907D-13A5-4DA1-9C9E-47AA90611AF1}" type="slidenum">
              <a:rPr lang="en-US" smtClean="0">
                <a:ea typeface="MS PGothic" pitchFamily="34" charset="-128"/>
              </a:rPr>
              <a:pPr/>
              <a:t>14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55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1ED011-D3A6-4381-BB8D-D1F330BD7809}" type="slidenum">
              <a:rPr lang="en-US" smtClean="0">
                <a:ea typeface="MS PGothic" pitchFamily="34" charset="-128"/>
              </a:rPr>
              <a:pPr/>
              <a:t>15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89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937ED-37F2-4F3C-A337-4A409DB8C5B5}" type="slidenum">
              <a:rPr lang="en-US" smtClean="0">
                <a:ea typeface="MS PGothic" pitchFamily="34" charset="-128"/>
              </a:rPr>
              <a:pPr/>
              <a:t>18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F1C5D2-7A91-4432-AC05-8DF768327AE2}" type="slidenum">
              <a:rPr lang="en-US" smtClean="0">
                <a:ea typeface="MS PGothic" pitchFamily="34" charset="-128"/>
              </a:rPr>
              <a:pPr/>
              <a:t>21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821" tIns="46410" rIns="92821" bIns="46410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06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27E33A-373A-4C90-BB0E-5AAFAE639693}" type="slidenum">
              <a:rPr lang="en-US" smtClean="0">
                <a:ea typeface="MS PGothic" pitchFamily="34" charset="-128"/>
              </a:rPr>
              <a:pPr/>
              <a:t>23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51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5A571E-DA1E-4E58-8DAF-04A70B42BDF0}" type="slidenum">
              <a:rPr lang="en-US" smtClean="0">
                <a:ea typeface="MS PGothic" pitchFamily="34" charset="-128"/>
              </a:rPr>
              <a:pPr/>
              <a:t>24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0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18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7190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35450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660723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168346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93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395776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10155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750109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832817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06150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BF32-49B7-5B4A-BA9F-C05643F0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741D51-6F47-D741-9AED-DB28625E8C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BC95A-1CA7-C543-814C-C37515F9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19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76387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726830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6367661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9759746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97249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281930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812676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332761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791101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6641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8374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1064961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345434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4955769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0404626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6899088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1279941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495977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779877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406816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588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1462538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4217740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739208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839294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9408810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3299581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412411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186435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7588845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183964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8948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060227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084532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727350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617217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27282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6347679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6854759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Market Imperfections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75267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Market Imperfections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3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48750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48671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68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86049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Market Imperfections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CF_Ch11_MrkImp_24</a:t>
            </a:r>
          </a:p>
        </p:txBody>
      </p:sp>
    </p:spTree>
    <p:extLst>
      <p:ext uri="{BB962C8B-B14F-4D97-AF65-F5344CB8AC3E}">
        <p14:creationId xmlns:p14="http://schemas.microsoft.com/office/powerpoint/2010/main" val="186911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8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6B908C-B5CB-4D61-9AAA-0E6FA8AD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527EB-3756-C241-BFD3-DBB1E111190F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6835F-3425-4D22-A3BF-7A8DB7F9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000" dirty="0"/>
              <a:t>Market Imperfections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ED9786-58D6-4467-A340-9C08B3251F1F}"/>
              </a:ext>
            </a:extLst>
          </p:cNvPr>
          <p:cNvSpPr/>
          <p:nvPr/>
        </p:nvSpPr>
        <p:spPr>
          <a:xfrm>
            <a:off x="641839" y="2111043"/>
            <a:ext cx="80889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Corporate Finance</a:t>
            </a:r>
          </a:p>
          <a:p>
            <a:pPr algn="ctr"/>
            <a:r>
              <a:rPr lang="en-US" sz="2700" b="1" dirty="0"/>
              <a:t>Market Imperfections</a:t>
            </a:r>
          </a:p>
          <a:p>
            <a:pPr algn="ctr"/>
            <a:endParaRPr lang="en-US" sz="2700" b="1" dirty="0"/>
          </a:p>
          <a:p>
            <a:pPr algn="ctr"/>
            <a:endParaRPr lang="en-US" b="1" dirty="0">
              <a:ea typeface="ＭＳ Ｐゴシック" charset="0"/>
              <a:cs typeface="ＭＳ Ｐゴシック" charset="0"/>
            </a:endParaRPr>
          </a:p>
          <a:p>
            <a:pPr algn="ctr"/>
            <a:endParaRPr lang="en-US" b="1" dirty="0"/>
          </a:p>
          <a:p>
            <a:pPr algn="ctr">
              <a:buNone/>
            </a:pPr>
            <a:r>
              <a:rPr lang="en-US" b="1" dirty="0"/>
              <a:t>Fall 2024</a:t>
            </a:r>
          </a:p>
          <a:p>
            <a:pPr algn="ctr"/>
            <a:r>
              <a:rPr lang="en-US" b="1" dirty="0"/>
              <a:t>Prof. Jeffrey Colón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7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sz="2400" dirty="0"/>
              <a:t>Liquidity premium</a:t>
            </a:r>
          </a:p>
          <a:p>
            <a:pPr lvl="1" eaLnBrk="1" hangingPunct="1"/>
            <a:r>
              <a:rPr lang="en-US" sz="2000" dirty="0"/>
              <a:t>On-the-run v. off-the-run treasuries</a:t>
            </a:r>
          </a:p>
          <a:p>
            <a:pPr lvl="1" eaLnBrk="1" hangingPunct="1"/>
            <a:r>
              <a:rPr lang="en-US" sz="2000" dirty="0"/>
              <a:t>Bid-asked spreads</a:t>
            </a:r>
          </a:p>
          <a:p>
            <a:pPr lvl="1" eaLnBrk="1" hangingPunct="1"/>
            <a:r>
              <a:rPr lang="en-US" sz="2000" dirty="0"/>
              <a:t>LP PE investments</a:t>
            </a:r>
          </a:p>
          <a:p>
            <a:pPr lvl="1" eaLnBrk="1" hangingPunct="1"/>
            <a:r>
              <a:rPr lang="en-US" sz="2000" dirty="0"/>
              <a:t>Flight to quality in 2008</a:t>
            </a:r>
          </a:p>
          <a:p>
            <a:pPr lvl="2" eaLnBrk="1" hangingPunct="1"/>
            <a:r>
              <a:rPr lang="en-US" sz="2000" dirty="0"/>
              <a:t>Auction rate securities</a:t>
            </a:r>
          </a:p>
          <a:p>
            <a:pPr lvl="2" eaLnBrk="1" hangingPunct="1"/>
            <a:r>
              <a:rPr lang="en-US" sz="2000" dirty="0"/>
              <a:t>Increased credits spreads</a:t>
            </a:r>
          </a:p>
          <a:p>
            <a:pPr lvl="2" eaLnBrk="1" hangingPunct="1"/>
            <a:endParaRPr lang="en-US" sz="2000" dirty="0"/>
          </a:p>
          <a:p>
            <a:r>
              <a:rPr lang="en-US" sz="2150" dirty="0"/>
              <a:t>Liquidity premium</a:t>
            </a:r>
          </a:p>
          <a:p>
            <a:pPr lvl="1"/>
            <a:r>
              <a:rPr lang="en-US" sz="2000" dirty="0"/>
              <a:t>What was the discount in </a:t>
            </a:r>
            <a:r>
              <a:rPr lang="en-US" sz="2000" i="1" dirty="0"/>
              <a:t>Pierre?</a:t>
            </a:r>
            <a:endParaRPr lang="en-US" sz="2000" dirty="0"/>
          </a:p>
          <a:p>
            <a:endParaRPr lang="en-US" sz="2150" dirty="0"/>
          </a:p>
          <a:p>
            <a:pPr lvl="2" eaLnBrk="1" hangingPunct="1"/>
            <a:endParaRPr lang="en-US" sz="2000" dirty="0"/>
          </a:p>
          <a:p>
            <a:pPr lvl="1"/>
            <a:endParaRPr lang="en-US" sz="2000" dirty="0"/>
          </a:p>
          <a:p>
            <a:pPr lvl="2" eaLnBrk="1" hangingPunct="1"/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Transaction Costs: Liquidity</a:t>
            </a:r>
            <a:endParaRPr lang="en-US" dirty="0"/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3F1292-9430-6806-B0DD-1C5ADEBCC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4800600"/>
            <a:ext cx="8458200" cy="122888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0507B41-ACBA-BAE2-55EA-5EBF1CD2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Determinants of Corporate Bond Yields and Returns (‘99-’20)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6F2A5-51F3-6F37-8154-29CEB5F5D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80D2B-DC1B-FD4B-9505-383EC358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84E9C4D1-7C4C-0432-9A82-4EE15E323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85800"/>
            <a:ext cx="853744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67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000" dirty="0"/>
              <a:t>Income</a:t>
            </a:r>
          </a:p>
          <a:p>
            <a:pPr lvl="1" eaLnBrk="1" hangingPunct="1"/>
            <a:r>
              <a:rPr lang="en-US" sz="1800" dirty="0"/>
              <a:t>Federal </a:t>
            </a:r>
          </a:p>
          <a:p>
            <a:pPr lvl="2" eaLnBrk="1" hangingPunct="1"/>
            <a:r>
              <a:rPr lang="en-US" sz="1800" strike="sngStrike" dirty="0"/>
              <a:t>AMT</a:t>
            </a:r>
          </a:p>
          <a:p>
            <a:pPr lvl="2" eaLnBrk="1" hangingPunct="1"/>
            <a:r>
              <a:rPr lang="en-US" sz="1800" dirty="0"/>
              <a:t>3.8% tax on investment income </a:t>
            </a:r>
            <a:r>
              <a:rPr lang="en-US" sz="1800" b="1" dirty="0"/>
              <a:t>&gt;</a:t>
            </a:r>
            <a:r>
              <a:rPr lang="en-US" sz="1800" dirty="0"/>
              <a:t> 200,000(single), 250,000 (MFJ)</a:t>
            </a:r>
          </a:p>
          <a:p>
            <a:pPr lvl="1" eaLnBrk="1" hangingPunct="1"/>
            <a:r>
              <a:rPr lang="en-US" sz="1800" dirty="0"/>
              <a:t>State &amp; Local</a:t>
            </a:r>
          </a:p>
          <a:p>
            <a:pPr lvl="2"/>
            <a:r>
              <a:rPr lang="en-US" sz="1800" dirty="0"/>
              <a:t>NY: 6.0%: 80.6K-215K (single); 161.5K-323K (MFJ); top rate: 10.90% (&gt;25MM)</a:t>
            </a:r>
          </a:p>
          <a:p>
            <a:pPr lvl="2"/>
            <a:r>
              <a:rPr lang="en-US" sz="1800" dirty="0"/>
              <a:t>NYC: 3.876%: &gt;50K (single); &gt;90K (MFJ)</a:t>
            </a:r>
          </a:p>
          <a:p>
            <a:pPr lvl="2"/>
            <a:r>
              <a:rPr lang="en-US" sz="1800" dirty="0"/>
              <a:t>NJ: 6.37%: 75K &lt; TI &lt; 500k (single); 150K &lt; TI &lt; 500K (MJF); top rate 10.75% (&gt;1MM)</a:t>
            </a:r>
          </a:p>
          <a:p>
            <a:pPr lvl="2"/>
            <a:endParaRPr lang="en-US" sz="1800" dirty="0"/>
          </a:p>
          <a:p>
            <a:pPr eaLnBrk="1" hangingPunct="1"/>
            <a:r>
              <a:rPr lang="en-US" sz="2000" dirty="0"/>
              <a:t>Social Security (Employee)</a:t>
            </a:r>
          </a:p>
          <a:p>
            <a:pPr lvl="1" eaLnBrk="1" hangingPunct="1"/>
            <a:r>
              <a:rPr lang="en-US" sz="1800" dirty="0"/>
              <a:t>7.65% [6.2% (OASDI)+1.45% (Medicare)] </a:t>
            </a:r>
            <a:r>
              <a:rPr lang="en-US" sz="1800" b="1" dirty="0"/>
              <a:t>to</a:t>
            </a:r>
            <a:r>
              <a:rPr lang="en-US" sz="1800" dirty="0"/>
              <a:t> $168,600</a:t>
            </a:r>
          </a:p>
          <a:p>
            <a:pPr lvl="1" eaLnBrk="1" hangingPunct="1"/>
            <a:r>
              <a:rPr lang="en-US" sz="1800" dirty="0"/>
              <a:t>1.45% on earned income </a:t>
            </a:r>
            <a:r>
              <a:rPr lang="en-US" sz="1800" b="1" dirty="0"/>
              <a:t>&gt;</a:t>
            </a:r>
            <a:r>
              <a:rPr lang="en-US" sz="1800" dirty="0"/>
              <a:t> $168,600</a:t>
            </a:r>
          </a:p>
          <a:p>
            <a:pPr lvl="1"/>
            <a:r>
              <a:rPr lang="en-US" sz="1800" dirty="0"/>
              <a:t>0.9% additional Medicare tax on </a:t>
            </a:r>
            <a:r>
              <a:rPr lang="en-US" sz="1800" i="1" dirty="0"/>
              <a:t>earned </a:t>
            </a:r>
            <a:r>
              <a:rPr lang="en-US" sz="1800" dirty="0"/>
              <a:t>income</a:t>
            </a:r>
            <a:r>
              <a:rPr lang="en-US" sz="1800" b="1" dirty="0"/>
              <a:t> &gt; </a:t>
            </a:r>
            <a:r>
              <a:rPr lang="en-US" sz="1800" dirty="0"/>
              <a:t>$200,000 (single); 250,000 (joint)</a:t>
            </a:r>
          </a:p>
          <a:p>
            <a:pPr lvl="1"/>
            <a:endParaRPr lang="en-US" sz="1800" dirty="0"/>
          </a:p>
          <a:p>
            <a:pPr eaLnBrk="1" hangingPunct="1"/>
            <a:r>
              <a:rPr lang="en-US" sz="2000" dirty="0"/>
              <a:t>Sales (sale and use)</a:t>
            </a:r>
          </a:p>
          <a:p>
            <a:pPr eaLnBrk="1" hangingPunct="1"/>
            <a:r>
              <a:rPr lang="en-US" sz="2000" dirty="0"/>
              <a:t>Property</a:t>
            </a:r>
          </a:p>
          <a:p>
            <a:pPr eaLnBrk="1" hangingPunct="1"/>
            <a:r>
              <a:rPr lang="en-US" sz="2000" dirty="0"/>
              <a:t>Transfer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/>
              <a:t>Taxes (aka our </a:t>
            </a:r>
            <a:r>
              <a:rPr lang="en-US" sz="1800" b="1" i="1" dirty="0"/>
              <a:t>partner’s</a:t>
            </a:r>
            <a:r>
              <a:rPr lang="en-US" sz="1800" b="1" dirty="0"/>
              <a:t> share)</a:t>
            </a:r>
            <a:endParaRPr lang="en-US" dirty="0"/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 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>
                <a:ea typeface="ＭＳ Ｐゴシック" charset="-128"/>
              </a:rPr>
              <a:t>Marginal Federal </a:t>
            </a:r>
            <a:r>
              <a:rPr lang="en-US" b="1" i="1" dirty="0">
                <a:ea typeface="ＭＳ Ｐゴシック" charset="-128"/>
              </a:rPr>
              <a:t>Income</a:t>
            </a:r>
            <a:r>
              <a:rPr lang="en-US" b="1" dirty="0">
                <a:ea typeface="ＭＳ Ｐゴシック" charset="-128"/>
              </a:rPr>
              <a:t> </a:t>
            </a:r>
            <a:r>
              <a:rPr lang="en-US" dirty="0">
                <a:ea typeface="ＭＳ Ｐゴシック" charset="-128"/>
              </a:rPr>
              <a:t>T</a:t>
            </a:r>
            <a:r>
              <a:rPr lang="en-US" b="1" dirty="0">
                <a:ea typeface="ＭＳ Ｐゴシック" charset="-128"/>
              </a:rPr>
              <a:t>ax Rates (2024)</a:t>
            </a:r>
            <a:endParaRPr lang="en-US" dirty="0">
              <a:ea typeface="ＭＳ Ｐゴシック" charset="-128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0367"/>
            <a:ext cx="2895600" cy="365125"/>
          </a:xfrm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89B33F-DF7B-6345-AEBD-2E905DE20496}"/>
              </a:ext>
            </a:extLst>
          </p:cNvPr>
          <p:cNvCxnSpPr/>
          <p:nvPr/>
        </p:nvCxnSpPr>
        <p:spPr>
          <a:xfrm>
            <a:off x="228600" y="3962400"/>
            <a:ext cx="8597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127672E-9895-1192-48E4-6294E2BF5B86}"/>
              </a:ext>
            </a:extLst>
          </p:cNvPr>
          <p:cNvSpPr txBox="1"/>
          <p:nvPr/>
        </p:nvSpPr>
        <p:spPr>
          <a:xfrm>
            <a:off x="5112761" y="4507601"/>
            <a:ext cx="34034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 2025, expect about a 2.8%</a:t>
            </a:r>
            <a:br>
              <a:rPr lang="en-US" dirty="0"/>
            </a:br>
            <a:r>
              <a:rPr lang="en-US" dirty="0"/>
              <a:t>increase in the bracket cut offs.</a:t>
            </a:r>
          </a:p>
        </p:txBody>
      </p:sp>
      <p:pic>
        <p:nvPicPr>
          <p:cNvPr id="7" name="Picture 6" descr="A screenshot of a tax form&#10;&#10;Description automatically generated">
            <a:extLst>
              <a:ext uri="{FF2B5EF4-FFF2-40B4-BE49-F238E27FC236}">
                <a16:creationId xmlns:a16="http://schemas.microsoft.com/office/drawing/2014/main" id="{DC457F39-0E9E-AB9B-CD7B-93DABAC21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11964"/>
            <a:ext cx="7772400" cy="32240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45AB2E-E3B6-8E61-DA56-5759168F8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70534"/>
            <a:ext cx="4495800" cy="2079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400" dirty="0"/>
              <a:t>Tax Rates:  </a:t>
            </a:r>
          </a:p>
          <a:p>
            <a:pPr marL="742950" lvl="1" indent="-285750" eaLnBrk="1" hangingPunct="1"/>
            <a:r>
              <a:rPr lang="en-US" sz="2000" b="1" dirty="0"/>
              <a:t>Marginal Tax Rate</a:t>
            </a:r>
            <a:r>
              <a:rPr lang="en-US" sz="2000" dirty="0"/>
              <a:t>: the tax rate on an </a:t>
            </a:r>
            <a:r>
              <a:rPr lang="en-US" sz="2000" i="1" dirty="0"/>
              <a:t>additional</a:t>
            </a:r>
            <a:r>
              <a:rPr lang="en-US" sz="2000" dirty="0"/>
              <a:t> $1 of taxable income</a:t>
            </a:r>
          </a:p>
          <a:p>
            <a:pPr marL="742950" lvl="1" indent="-285750" eaLnBrk="1" hangingPunct="1"/>
            <a:r>
              <a:rPr lang="en-US" sz="2000" b="1" dirty="0"/>
              <a:t>Average or Effective Tax Rate</a:t>
            </a:r>
            <a:r>
              <a:rPr lang="en-US" sz="2000" dirty="0"/>
              <a:t>:  Total Taxes / Total Income</a:t>
            </a:r>
          </a:p>
          <a:p>
            <a:pPr marL="742950" lvl="1" indent="-285750" eaLnBrk="1" hangingPunct="1"/>
            <a:endParaRPr lang="en-US" sz="2000" dirty="0"/>
          </a:p>
          <a:p>
            <a:pPr marL="342900" indent="-342900" eaLnBrk="1" hangingPunct="1"/>
            <a:r>
              <a:rPr lang="en-US" sz="2400" dirty="0"/>
              <a:t>What are your federal MTR and ATR if your </a:t>
            </a:r>
            <a:r>
              <a:rPr lang="en-US" sz="2400" i="1" dirty="0"/>
              <a:t>gross income </a:t>
            </a:r>
            <a:r>
              <a:rPr lang="en-US" sz="2400" dirty="0"/>
              <a:t>is $100,000? (TI= 86,150 (100k – 13.85k stan. deduct.) [TY 2023]</a:t>
            </a:r>
          </a:p>
          <a:p>
            <a:pPr marL="742950" lvl="1" indent="-285750" eaLnBrk="1" hangingPunct="1"/>
            <a:r>
              <a:rPr lang="en-US" sz="2000" dirty="0"/>
              <a:t>Answer:  </a:t>
            </a:r>
          </a:p>
          <a:p>
            <a:pPr marL="1143000" lvl="2" indent="-228600" eaLnBrk="1" hangingPunct="1"/>
            <a:r>
              <a:rPr lang="en-US" sz="1800" b="1" dirty="0"/>
              <a:t>MTR</a:t>
            </a:r>
            <a:r>
              <a:rPr lang="en-US" sz="1800" dirty="0"/>
              <a:t> = 22%.  What’s your real MTR?</a:t>
            </a:r>
          </a:p>
          <a:p>
            <a:pPr marL="1143000" lvl="2" indent="-228600" eaLnBrk="1" hangingPunct="1"/>
            <a:r>
              <a:rPr lang="en-US" sz="1800" b="1" dirty="0"/>
              <a:t>ATR</a:t>
            </a:r>
            <a:r>
              <a:rPr lang="en-US" sz="1800" dirty="0"/>
              <a:t> = 14,261 / 86,150 = 16.55%</a:t>
            </a:r>
            <a:r>
              <a:rPr lang="en-US" sz="1600" dirty="0"/>
              <a:t> </a:t>
            </a:r>
          </a:p>
          <a:p>
            <a:pPr marL="742950" lvl="1" indent="-285750" eaLnBrk="1" hangingPunct="1"/>
            <a:endParaRPr lang="en-US" sz="1800" dirty="0"/>
          </a:p>
          <a:p>
            <a:pPr marL="342900" indent="-342900" eaLnBrk="1" hangingPunct="1"/>
            <a:endParaRPr lang="en-US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Taxes:  Marginal and Average Rates</a:t>
            </a:r>
            <a:endParaRPr lang="en-US" dirty="0"/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0EAD7E33-F87E-3D99-946C-194435073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38599"/>
            <a:ext cx="8385048" cy="2286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autoUpdateAnimBg="0"/>
      <p:bldP spid="10752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400" b="1" dirty="0"/>
              <a:t>Different Income</a:t>
            </a:r>
            <a:endParaRPr lang="en-US" sz="2400" dirty="0"/>
          </a:p>
          <a:p>
            <a:pPr marL="742950" lvl="1" indent="-285750" eaLnBrk="1" hangingPunct="1"/>
            <a:r>
              <a:rPr lang="en-US" sz="2000" dirty="0"/>
              <a:t>Long-term Capital Gains and Dividends:  15%; 20%; 23.8%</a:t>
            </a:r>
          </a:p>
          <a:p>
            <a:pPr marL="742950" lvl="1" indent="-285750" eaLnBrk="1" hangingPunct="1"/>
            <a:r>
              <a:rPr lang="en-US" sz="2000" dirty="0"/>
              <a:t>Wages, Interest, and Short-term Capital Gains: 37% (+3.8%)</a:t>
            </a:r>
          </a:p>
          <a:p>
            <a:pPr marL="742950" lvl="1" indent="-285750" eaLnBrk="1" hangingPunct="1"/>
            <a:r>
              <a:rPr lang="en-US" sz="2000" dirty="0"/>
              <a:t>Municipal bonds and tax-exempt interest</a:t>
            </a:r>
          </a:p>
          <a:p>
            <a:pPr marL="1143000" lvl="2" indent="-228600" eaLnBrk="1" hangingPunct="1"/>
            <a:r>
              <a:rPr lang="en-US" sz="2000" dirty="0"/>
              <a:t>MTR of the </a:t>
            </a:r>
            <a:r>
              <a:rPr lang="en-US" sz="2000" i="1" dirty="0"/>
              <a:t>marginal</a:t>
            </a:r>
            <a:r>
              <a:rPr lang="en-US" sz="2000" dirty="0"/>
              <a:t> investor</a:t>
            </a:r>
          </a:p>
          <a:p>
            <a:pPr marL="1143000" lvl="2" indent="-228600" eaLnBrk="1" hangingPunct="1"/>
            <a:endParaRPr lang="en-US" sz="2000" dirty="0"/>
          </a:p>
          <a:p>
            <a:pPr marL="1143000" lvl="2" indent="-228600" eaLnBrk="1" hangingPunct="1"/>
            <a:endParaRPr lang="en-US" sz="2000" dirty="0"/>
          </a:p>
          <a:p>
            <a:pPr marL="342900" indent="-342900" eaLnBrk="1" hangingPunct="1"/>
            <a:r>
              <a:rPr lang="en-US" sz="2400" b="1" dirty="0"/>
              <a:t>Different taxpayers</a:t>
            </a:r>
            <a:endParaRPr lang="en-US" sz="2400" dirty="0"/>
          </a:p>
          <a:p>
            <a:pPr marL="742950" lvl="1" indent="-285750" eaLnBrk="1" hangingPunct="1"/>
            <a:r>
              <a:rPr lang="en-US" sz="2000" dirty="0"/>
              <a:t>Foreign v. U.S.</a:t>
            </a:r>
          </a:p>
          <a:p>
            <a:pPr marL="742950" lvl="1" indent="-285750" eaLnBrk="1" hangingPunct="1"/>
            <a:r>
              <a:rPr lang="en-US" sz="2000" dirty="0"/>
              <a:t>Tax Exempts: pension plans, charitable organizations</a:t>
            </a:r>
          </a:p>
          <a:p>
            <a:pPr marL="742950" lvl="1" indent="-285750" eaLnBrk="1" hangingPunct="1"/>
            <a:r>
              <a:rPr lang="en-US" sz="2000" dirty="0"/>
              <a:t>Taxable: individuals and corporations</a:t>
            </a: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chemeClr val="tx1"/>
                </a:solidFill>
              </a:rPr>
              <a:t>Taxes:  Different Income and Taxpayers</a:t>
            </a:r>
            <a:endParaRPr lang="en-US"/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uiExpand="1" build="p" autoUpdateAnimBg="0"/>
      <p:bldP spid="15053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Interest on bonds issued by corporations is taxed at regular tax rates, but interest on bonds issued by states and municipalities is exempt from federal tax. </a:t>
            </a:r>
          </a:p>
          <a:p>
            <a:r>
              <a:rPr lang="en-US" sz="1600" dirty="0"/>
              <a:t>Assume two tax rates, 40% and 20%.  </a:t>
            </a:r>
          </a:p>
          <a:p>
            <a:r>
              <a:rPr lang="en-US" sz="1600" dirty="0"/>
              <a:t>If a corporation issues a bond yielding 10%, a state with the same credit rating would only have to offer 6% in order to entice the 40% taxpayers to purchase.  That is, a 6% yield makes the 40% investors indifferent between the taxable and tax-exempt bonds.  Notice that the 20% taxpayers should buy the taxable bonds because they will end up with 8% after-tax but only 6% if they buy the tax-exempt bonds.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Since there’s a limited number of 40% taxpayers, but a lot of states &amp; municipalities that want to borrow money, eventually the states and municipalities will have offer bonds that will be attractive to the 20% taxpayers.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The states can now issue the bonds (and squander the money), but now notice the benefit for the 40% taxpayers:  the 8% after-tax yield is now equivalent to them of a pre-tax return of 13.33% (13.33 – 5.33(40% tax on 13.33) = 8).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Yields, Prices, and Taxes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256507"/>
              </p:ext>
            </p:extLst>
          </p:nvPr>
        </p:nvGraphicFramePr>
        <p:xfrm>
          <a:off x="3009900" y="2411659"/>
          <a:ext cx="312420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Verizon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New Jersey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Pre-Tax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Tax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&lt;4&gt;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After-Tax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58144"/>
              </p:ext>
            </p:extLst>
          </p:nvPr>
        </p:nvGraphicFramePr>
        <p:xfrm>
          <a:off x="3276600" y="4267200"/>
          <a:ext cx="31242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698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Verizon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New Jersey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Pre-Tax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Tax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&lt;2&gt;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After-Tax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64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66BC7-2411-4F4E-B97A-E380D240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Vanguard NJ LT Tax-Exempt Inv Oct 2024 (VNJTX)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F873A-02FD-CE43-A495-88833056FC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12D3-4052-844B-92D6-CF78CEB2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EC5EBFD0-9F67-3248-8C66-61856F5FEDBE}"/>
              </a:ext>
            </a:extLst>
          </p:cNvPr>
          <p:cNvSpPr txBox="1">
            <a:spLocks/>
          </p:cNvSpPr>
          <p:nvPr/>
        </p:nvSpPr>
        <p:spPr>
          <a:xfrm>
            <a:off x="293914" y="4786234"/>
            <a:ext cx="8458200" cy="142765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Assume that the yield of an equivalent taxable corporate fund (VFICX) is 5.46%. What would be an estimate of the marginal tax rate of the marginal NJ investor in NJ tax exempts?</a:t>
            </a:r>
          </a:p>
          <a:p>
            <a:r>
              <a:rPr lang="en-US" sz="2000" dirty="0"/>
              <a:t>If your MTR is 24%, which should you buy?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3E5C8A-1B09-C4D0-5BFA-89EC0DC307D5}"/>
              </a:ext>
            </a:extLst>
          </p:cNvPr>
          <p:cNvCxnSpPr/>
          <p:nvPr/>
        </p:nvCxnSpPr>
        <p:spPr>
          <a:xfrm>
            <a:off x="4800600" y="762000"/>
            <a:ext cx="0" cy="358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37AFBB-52E5-B9E4-300E-70B101229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0596" y="529154"/>
            <a:ext cx="1503337" cy="4047092"/>
          </a:xfr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EE65E671-CF32-A3CB-1CC5-93ED709B3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498" y="774528"/>
            <a:ext cx="1503323" cy="3790289"/>
          </a:xfrm>
          <a:prstGeom prst="rect">
            <a:avLst/>
          </a:prstGeom>
        </p:spPr>
      </p:pic>
      <p:pic>
        <p:nvPicPr>
          <p:cNvPr id="20" name="Picture 19" descr="A screenshot of a phone&#10;&#10;Description automatically generated">
            <a:extLst>
              <a:ext uri="{FF2B5EF4-FFF2-40B4-BE49-F238E27FC236}">
                <a16:creationId xmlns:a16="http://schemas.microsoft.com/office/drawing/2014/main" id="{B6405D54-4433-516B-49E1-94342E183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56" y="762000"/>
            <a:ext cx="4011940" cy="381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0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ctr" eaLnBrk="1" hangingPunct="1">
              <a:buFontTx/>
              <a:buNone/>
            </a:pPr>
            <a:endParaRPr lang="en-US" dirty="0"/>
          </a:p>
          <a:p>
            <a:pPr marL="342900" indent="-342900" eaLnBrk="1" hangingPunct="1"/>
            <a:r>
              <a:rPr lang="en-US" sz="2400" dirty="0"/>
              <a:t>Pre-Tax Return* (1-MTR) = After-tax Return</a:t>
            </a:r>
          </a:p>
          <a:p>
            <a:pPr marL="742950" lvl="1" indent="-285750" eaLnBrk="1" hangingPunct="1"/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PRETAX</a:t>
            </a:r>
            <a:r>
              <a:rPr lang="en-US" sz="2400" b="1" dirty="0">
                <a:solidFill>
                  <a:srgbClr val="010004"/>
                </a:solidFill>
              </a:rPr>
              <a:t> *(1-MTR) = 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AFTERTAX</a:t>
            </a:r>
            <a:endParaRPr lang="en-US" sz="2400" b="1" baseline="-25000" dirty="0">
              <a:solidFill>
                <a:srgbClr val="010004"/>
              </a:solidFill>
            </a:endParaRPr>
          </a:p>
          <a:p>
            <a:pPr marL="742950" lvl="1" indent="-285750" eaLnBrk="1" hangingPunct="1"/>
            <a:endParaRPr lang="en-US" sz="2800" dirty="0"/>
          </a:p>
          <a:p>
            <a:pPr marL="742950" lvl="1" indent="-285750" eaLnBrk="1" hangingPunct="1"/>
            <a:r>
              <a:rPr lang="en-US" sz="2400" b="1" dirty="0"/>
              <a:t>MTR</a:t>
            </a:r>
            <a:r>
              <a:rPr lang="en-US" sz="2400" dirty="0"/>
              <a:t> =</a:t>
            </a:r>
          </a:p>
          <a:p>
            <a:pPr marL="342900" indent="-342900" eaLnBrk="1" hangingPunct="1"/>
            <a:endParaRPr lang="en-US" sz="2800" dirty="0"/>
          </a:p>
          <a:p>
            <a:pPr marL="342900" indent="-342900" eaLnBrk="1" hangingPunct="1"/>
            <a:r>
              <a:rPr lang="en-US" sz="2800" dirty="0"/>
              <a:t>An investment offers a pre-tax return of 10%.  If your MTR is 32%, what’s your after-tax return?</a:t>
            </a:r>
          </a:p>
          <a:p>
            <a:pPr marL="742950" lvl="1" indent="-285750" eaLnBrk="1" hangingPunct="1"/>
            <a:r>
              <a:rPr lang="en-US" sz="2400" dirty="0"/>
              <a:t>10% * (1-.32) = 6.8% </a:t>
            </a: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Pre-Tax and After-Tax Returns and Expenses</a:t>
            </a:r>
            <a:endParaRPr lang="en-US" dirty="0"/>
          </a:p>
        </p:txBody>
      </p:sp>
      <p:sp>
        <p:nvSpPr>
          <p:cNvPr id="102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043187"/>
              </p:ext>
            </p:extLst>
          </p:nvPr>
        </p:nvGraphicFramePr>
        <p:xfrm>
          <a:off x="2133600" y="2133600"/>
          <a:ext cx="167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900" imgH="406400" progId="Equation.3">
                  <p:embed/>
                </p:oleObj>
              </mc:Choice>
              <mc:Fallback>
                <p:oleObj name="Equation" r:id="rId3" imgW="850900" imgH="40640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3600"/>
                        <a:ext cx="1676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  <p:bldP spid="14131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4163" indent="-284163" eaLnBrk="1" hangingPunct="1"/>
            <a:r>
              <a:rPr lang="en-US" sz="2400" b="1" dirty="0"/>
              <a:t>Capital Budgeting Rule</a:t>
            </a:r>
            <a:r>
              <a:rPr lang="en-US" sz="2400" dirty="0"/>
              <a:t>:  For NPV calculations, use:</a:t>
            </a:r>
          </a:p>
          <a:p>
            <a:pPr marL="1081088" lvl="1" eaLnBrk="1" hangingPunct="1"/>
            <a:r>
              <a:rPr lang="en-US" sz="2000" dirty="0"/>
              <a:t>(1) expected </a:t>
            </a:r>
            <a:r>
              <a:rPr lang="en-US" sz="2000" i="1" dirty="0"/>
              <a:t>after-tax </a:t>
            </a:r>
            <a:r>
              <a:rPr lang="en-US" sz="2000" dirty="0"/>
              <a:t>dollars, AND </a:t>
            </a:r>
          </a:p>
          <a:p>
            <a:pPr marL="1081088" lvl="1" eaLnBrk="1" hangingPunct="1"/>
            <a:r>
              <a:rPr lang="en-US" sz="2000" dirty="0"/>
              <a:t>(2) expected </a:t>
            </a:r>
            <a:r>
              <a:rPr lang="en-US" sz="2000" i="1" dirty="0"/>
              <a:t>after-tax</a:t>
            </a:r>
            <a:r>
              <a:rPr lang="en-US" sz="2000" dirty="0"/>
              <a:t> discount rates</a:t>
            </a:r>
          </a:p>
          <a:p>
            <a:pPr marL="284163" indent="-284163" eaLnBrk="1" hangingPunct="1"/>
            <a:endParaRPr lang="en-US" sz="2400" dirty="0"/>
          </a:p>
          <a:p>
            <a:pPr marL="284163" indent="-284163" eaLnBrk="1" hangingPunct="1"/>
            <a:r>
              <a:rPr lang="en-US" sz="2400" dirty="0"/>
              <a:t>A project that gives a higher pre-tax NPV will also give a higher after-tax NPV, </a:t>
            </a:r>
            <a:r>
              <a:rPr lang="en-US" sz="2400" i="1" u="sng" dirty="0">
                <a:solidFill>
                  <a:schemeClr val="accent2"/>
                </a:solidFill>
              </a:rPr>
              <a:t>provided</a:t>
            </a:r>
            <a:r>
              <a:rPr lang="en-US" sz="2400" dirty="0"/>
              <a:t> that MTRs are the same for all outcomes (</a:t>
            </a:r>
            <a:r>
              <a:rPr lang="en-US" sz="2400" i="1" dirty="0"/>
              <a:t>including </a:t>
            </a:r>
            <a:r>
              <a:rPr lang="en-US" sz="2400" dirty="0"/>
              <a:t>symmetrical treatment of gains and losses)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656" b="1" dirty="0"/>
              <a:t>Taxes: Capital Budgeting Rules</a:t>
            </a:r>
            <a:endParaRPr lang="en-US" sz="1656" dirty="0"/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2000" b="1" u="sng" dirty="0"/>
              <a:t>Perfect Market Assumptions</a:t>
            </a:r>
            <a:endParaRPr lang="en-US" sz="2000" u="sng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No Disagreements (</a:t>
            </a:r>
            <a:r>
              <a:rPr lang="en-US" sz="2400" i="1" dirty="0"/>
              <a:t>not</a:t>
            </a:r>
            <a:r>
              <a:rPr lang="en-US" sz="2400" dirty="0"/>
              <a:t> no uncertainty)</a:t>
            </a:r>
          </a:p>
          <a:p>
            <a:pPr eaLnBrk="1" hangingPunct="1"/>
            <a:r>
              <a:rPr lang="en-US" sz="2400" dirty="0"/>
              <a:t>Deep, competitive markets</a:t>
            </a:r>
          </a:p>
          <a:p>
            <a:pPr eaLnBrk="1" hangingPunct="1"/>
            <a:r>
              <a:rPr lang="en-US" sz="2400" dirty="0"/>
              <a:t>No Transaction Costs</a:t>
            </a:r>
          </a:p>
          <a:p>
            <a:pPr eaLnBrk="1" hangingPunct="1"/>
            <a:r>
              <a:rPr lang="en-US" sz="2400" dirty="0"/>
              <a:t>No Taxes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400" dirty="0"/>
              <a:t>Violation of the perfect market assumptions can lead to differences between borrowing and lending rates and to  separation of investing and financing decisions. 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400" dirty="0"/>
              <a:t>A project may </a:t>
            </a:r>
            <a:r>
              <a:rPr lang="en-US" sz="2400" i="1" dirty="0"/>
              <a:t>not</a:t>
            </a:r>
            <a:r>
              <a:rPr lang="en-US" sz="2400" dirty="0"/>
              <a:t> have a unique value: its value may depend on the owner of the project and capital on hand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Market Imperfections</a:t>
            </a:r>
            <a:endParaRPr lang="en-US" dirty="0"/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Your client has been harmed, and you sue.  A settlement is reached, and D offers 1,000 today or $1,900 ten years from today.  Either payment is tax-free, but the annual earnings on the up-front payment would be subject to tax as ordinary income at a 35% MTR.  </a:t>
            </a:r>
          </a:p>
          <a:p>
            <a:pPr eaLnBrk="1" hangingPunct="1"/>
            <a:r>
              <a:rPr lang="en-US" sz="2400" dirty="0"/>
              <a:t>If the appropriate </a:t>
            </a:r>
            <a:r>
              <a:rPr lang="en-US" sz="2400" i="1" dirty="0"/>
              <a:t>pre-tax </a:t>
            </a:r>
            <a:r>
              <a:rPr lang="en-US" sz="2400" dirty="0"/>
              <a:t>discount rate is 10%, which do you prefer?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Taxes, Timing, and </a:t>
            </a:r>
            <a:r>
              <a:rPr lang="en-US" b="1" dirty="0" err="1"/>
              <a:t>NPV</a:t>
            </a:r>
            <a:r>
              <a:rPr lang="en-US" b="1" dirty="0"/>
              <a:t>:  Settlements</a:t>
            </a:r>
            <a:endParaRPr lang="en-US" dirty="0"/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/>
              <a:t> 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Rate of Returns:  Risk Premiums</a:t>
            </a:r>
            <a:endParaRPr lang="en-US" dirty="0"/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1404938" y="2057400"/>
            <a:ext cx="457200" cy="40386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39" name="AutoShape 5"/>
          <p:cNvSpPr>
            <a:spLocks/>
          </p:cNvSpPr>
          <p:nvPr/>
        </p:nvSpPr>
        <p:spPr bwMode="auto">
          <a:xfrm>
            <a:off x="2090738" y="4000500"/>
            <a:ext cx="358775" cy="2019300"/>
          </a:xfrm>
          <a:prstGeom prst="rightBrace">
            <a:avLst>
              <a:gd name="adj1" fmla="val 469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0" name="AutoShape 6"/>
          <p:cNvSpPr>
            <a:spLocks/>
          </p:cNvSpPr>
          <p:nvPr/>
        </p:nvSpPr>
        <p:spPr bwMode="auto">
          <a:xfrm>
            <a:off x="2090738" y="2057400"/>
            <a:ext cx="195262" cy="620713"/>
          </a:xfrm>
          <a:prstGeom prst="rightBrace">
            <a:avLst>
              <a:gd name="adj1" fmla="val 2649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1" name="AutoShape 7"/>
          <p:cNvSpPr>
            <a:spLocks/>
          </p:cNvSpPr>
          <p:nvPr/>
        </p:nvSpPr>
        <p:spPr bwMode="auto">
          <a:xfrm>
            <a:off x="871538" y="2133600"/>
            <a:ext cx="457200" cy="38862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2" name="AutoShape 8"/>
          <p:cNvSpPr>
            <a:spLocks/>
          </p:cNvSpPr>
          <p:nvPr/>
        </p:nvSpPr>
        <p:spPr bwMode="auto">
          <a:xfrm>
            <a:off x="2090738" y="2667000"/>
            <a:ext cx="163512" cy="1320800"/>
          </a:xfrm>
          <a:prstGeom prst="rightBrace">
            <a:avLst>
              <a:gd name="adj1" fmla="val 673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3" name="Text Box 9"/>
          <p:cNvSpPr txBox="1">
            <a:spLocks noChangeArrowheads="1"/>
          </p:cNvSpPr>
          <p:nvPr/>
        </p:nvSpPr>
        <p:spPr bwMode="auto">
          <a:xfrm>
            <a:off x="500477" y="1373187"/>
            <a:ext cx="3810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Promised/Quoted/Stated Return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8444" name="Text Box 10"/>
          <p:cNvSpPr txBox="1">
            <a:spLocks noChangeArrowheads="1"/>
          </p:cNvSpPr>
          <p:nvPr/>
        </p:nvSpPr>
        <p:spPr bwMode="auto">
          <a:xfrm>
            <a:off x="2547938" y="4814888"/>
            <a:ext cx="728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Time Premium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18445" name="Text Box 11"/>
          <p:cNvSpPr txBox="1">
            <a:spLocks noChangeArrowheads="1"/>
          </p:cNvSpPr>
          <p:nvPr/>
        </p:nvSpPr>
        <p:spPr bwMode="auto">
          <a:xfrm>
            <a:off x="2362200" y="2133600"/>
            <a:ext cx="1371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Contract/Risk/</a:t>
            </a:r>
          </a:p>
          <a:p>
            <a:r>
              <a:rPr lang="en-US" sz="1000" b="1" dirty="0">
                <a:latin typeface="Calibri" pitchFamily="34" charset="0"/>
              </a:rPr>
              <a:t>Liquidity </a:t>
            </a:r>
          </a:p>
          <a:p>
            <a:r>
              <a:rPr lang="en-US" sz="1000" b="1" dirty="0">
                <a:latin typeface="Calibri" pitchFamily="34" charset="0"/>
              </a:rPr>
              <a:t>Premiums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18446" name="Text Box 12"/>
          <p:cNvSpPr txBox="1">
            <a:spLocks noChangeArrowheads="1"/>
          </p:cNvSpPr>
          <p:nvPr/>
        </p:nvSpPr>
        <p:spPr bwMode="auto">
          <a:xfrm>
            <a:off x="2243138" y="3124200"/>
            <a:ext cx="1109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Credit/Default Premium</a:t>
            </a:r>
          </a:p>
        </p:txBody>
      </p:sp>
      <p:sp>
        <p:nvSpPr>
          <p:cNvPr id="18447" name="Line 13"/>
          <p:cNvSpPr>
            <a:spLocks noChangeShapeType="1"/>
          </p:cNvSpPr>
          <p:nvPr/>
        </p:nvSpPr>
        <p:spPr bwMode="auto">
          <a:xfrm>
            <a:off x="1404938" y="40386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8" name="Line 14"/>
          <p:cNvSpPr>
            <a:spLocks noChangeShapeType="1"/>
          </p:cNvSpPr>
          <p:nvPr/>
        </p:nvSpPr>
        <p:spPr bwMode="auto">
          <a:xfrm flipH="1">
            <a:off x="1404938" y="26670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9" name="Rectangle 15"/>
          <p:cNvSpPr>
            <a:spLocks noChangeArrowheads="1"/>
          </p:cNvSpPr>
          <p:nvPr/>
        </p:nvSpPr>
        <p:spPr bwMode="auto">
          <a:xfrm>
            <a:off x="1404938" y="2667000"/>
            <a:ext cx="457200" cy="1398588"/>
          </a:xfrm>
          <a:prstGeom prst="rect">
            <a:avLst/>
          </a:prstGeom>
          <a:solidFill>
            <a:srgbClr val="FFEF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0" name="Rectangle 16"/>
          <p:cNvSpPr>
            <a:spLocks noChangeArrowheads="1"/>
          </p:cNvSpPr>
          <p:nvPr/>
        </p:nvSpPr>
        <p:spPr bwMode="auto">
          <a:xfrm>
            <a:off x="1404938" y="20574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1" name="Rectangle 17"/>
          <p:cNvSpPr>
            <a:spLocks noChangeArrowheads="1"/>
          </p:cNvSpPr>
          <p:nvPr/>
        </p:nvSpPr>
        <p:spPr bwMode="auto">
          <a:xfrm>
            <a:off x="4572000" y="3505200"/>
            <a:ext cx="457200" cy="26670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2" name="AutoShape 18"/>
          <p:cNvSpPr>
            <a:spLocks/>
          </p:cNvSpPr>
          <p:nvPr/>
        </p:nvSpPr>
        <p:spPr bwMode="auto">
          <a:xfrm>
            <a:off x="5257800" y="4191000"/>
            <a:ext cx="358775" cy="1866900"/>
          </a:xfrm>
          <a:prstGeom prst="rightBrace">
            <a:avLst>
              <a:gd name="adj1" fmla="val 433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3" name="AutoShape 19"/>
          <p:cNvSpPr>
            <a:spLocks/>
          </p:cNvSpPr>
          <p:nvPr/>
        </p:nvSpPr>
        <p:spPr bwMode="auto">
          <a:xfrm>
            <a:off x="5257800" y="3581400"/>
            <a:ext cx="195263" cy="620713"/>
          </a:xfrm>
          <a:prstGeom prst="rightBrace">
            <a:avLst>
              <a:gd name="adj1" fmla="val 264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4" name="AutoShape 20"/>
          <p:cNvSpPr>
            <a:spLocks/>
          </p:cNvSpPr>
          <p:nvPr/>
        </p:nvSpPr>
        <p:spPr bwMode="auto">
          <a:xfrm>
            <a:off x="4038600" y="3505200"/>
            <a:ext cx="457200" cy="2590800"/>
          </a:xfrm>
          <a:prstGeom prst="lef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5" name="Text Box 21"/>
          <p:cNvSpPr txBox="1">
            <a:spLocks noChangeArrowheads="1"/>
          </p:cNvSpPr>
          <p:nvPr/>
        </p:nvSpPr>
        <p:spPr bwMode="auto">
          <a:xfrm>
            <a:off x="5715000" y="4891088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Time Premium</a:t>
            </a:r>
          </a:p>
        </p:txBody>
      </p:sp>
      <p:sp>
        <p:nvSpPr>
          <p:cNvPr id="18456" name="Text Box 22"/>
          <p:cNvSpPr txBox="1">
            <a:spLocks noChangeArrowheads="1"/>
          </p:cNvSpPr>
          <p:nvPr/>
        </p:nvSpPr>
        <p:spPr bwMode="auto">
          <a:xfrm>
            <a:off x="5486400" y="3494088"/>
            <a:ext cx="1447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Expected Contract/</a:t>
            </a:r>
          </a:p>
          <a:p>
            <a:r>
              <a:rPr lang="en-US" sz="900" b="1" dirty="0">
                <a:latin typeface="Calibri" pitchFamily="34" charset="0"/>
              </a:rPr>
              <a:t>Risk/</a:t>
            </a:r>
          </a:p>
          <a:p>
            <a:r>
              <a:rPr lang="en-US" sz="900" b="1" dirty="0">
                <a:latin typeface="Calibri" pitchFamily="34" charset="0"/>
              </a:rPr>
              <a:t>Liquidity Premiums</a:t>
            </a:r>
          </a:p>
        </p:txBody>
      </p:sp>
      <p:sp>
        <p:nvSpPr>
          <p:cNvPr id="18457" name="Line 23"/>
          <p:cNvSpPr>
            <a:spLocks noChangeShapeType="1"/>
          </p:cNvSpPr>
          <p:nvPr/>
        </p:nvSpPr>
        <p:spPr bwMode="auto">
          <a:xfrm>
            <a:off x="4572000" y="41148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8" name="Line 24"/>
          <p:cNvSpPr>
            <a:spLocks noChangeShapeType="1"/>
          </p:cNvSpPr>
          <p:nvPr/>
        </p:nvSpPr>
        <p:spPr bwMode="auto">
          <a:xfrm flipH="1">
            <a:off x="4572000" y="35052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9" name="Rectangle 25"/>
          <p:cNvSpPr>
            <a:spLocks noChangeArrowheads="1"/>
          </p:cNvSpPr>
          <p:nvPr/>
        </p:nvSpPr>
        <p:spPr bwMode="auto">
          <a:xfrm>
            <a:off x="4572000" y="35052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0" name="Text Box 26"/>
          <p:cNvSpPr txBox="1">
            <a:spLocks noChangeArrowheads="1"/>
          </p:cNvSpPr>
          <p:nvPr/>
        </p:nvSpPr>
        <p:spPr bwMode="auto">
          <a:xfrm>
            <a:off x="5067300" y="1409057"/>
            <a:ext cx="3124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Expected Rate of Return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8461" name="Line 27"/>
          <p:cNvSpPr>
            <a:spLocks noChangeShapeType="1"/>
          </p:cNvSpPr>
          <p:nvPr/>
        </p:nvSpPr>
        <p:spPr bwMode="auto">
          <a:xfrm>
            <a:off x="3657600" y="2362200"/>
            <a:ext cx="0" cy="39624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2" name="Line 28"/>
          <p:cNvSpPr>
            <a:spLocks noChangeShapeType="1"/>
          </p:cNvSpPr>
          <p:nvPr/>
        </p:nvSpPr>
        <p:spPr bwMode="auto">
          <a:xfrm>
            <a:off x="7010400" y="2438400"/>
            <a:ext cx="0" cy="38862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3" name="Rectangle 29"/>
          <p:cNvSpPr>
            <a:spLocks noChangeArrowheads="1"/>
          </p:cNvSpPr>
          <p:nvPr/>
        </p:nvSpPr>
        <p:spPr bwMode="auto">
          <a:xfrm>
            <a:off x="7315200" y="2971800"/>
            <a:ext cx="457200" cy="1143000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4" name="Text Box 30"/>
          <p:cNvSpPr txBox="1">
            <a:spLocks noChangeArrowheads="1"/>
          </p:cNvSpPr>
          <p:nvPr/>
        </p:nvSpPr>
        <p:spPr bwMode="auto">
          <a:xfrm>
            <a:off x="7958138" y="2514600"/>
            <a:ext cx="95726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Tax Premium</a:t>
            </a:r>
          </a:p>
        </p:txBody>
      </p:sp>
      <p:sp>
        <p:nvSpPr>
          <p:cNvPr id="18465" name="Text Box 31"/>
          <p:cNvSpPr txBox="1">
            <a:spLocks noChangeArrowheads="1"/>
          </p:cNvSpPr>
          <p:nvPr/>
        </p:nvSpPr>
        <p:spPr bwMode="auto">
          <a:xfrm>
            <a:off x="7958138" y="3352800"/>
            <a:ext cx="110966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Liquidity Premium</a:t>
            </a:r>
          </a:p>
        </p:txBody>
      </p:sp>
      <p:sp>
        <p:nvSpPr>
          <p:cNvPr id="18466" name="Text Box 32"/>
          <p:cNvSpPr txBox="1">
            <a:spLocks noChangeArrowheads="1"/>
          </p:cNvSpPr>
          <p:nvPr/>
        </p:nvSpPr>
        <p:spPr bwMode="auto">
          <a:xfrm>
            <a:off x="8034338" y="4267200"/>
            <a:ext cx="95726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Risk Premium</a:t>
            </a:r>
          </a:p>
        </p:txBody>
      </p:sp>
      <p:sp>
        <p:nvSpPr>
          <p:cNvPr id="18467" name="AutoShape 33"/>
          <p:cNvSpPr>
            <a:spLocks/>
          </p:cNvSpPr>
          <p:nvPr/>
        </p:nvSpPr>
        <p:spPr bwMode="auto">
          <a:xfrm>
            <a:off x="7772400" y="2590800"/>
            <a:ext cx="228600" cy="1905000"/>
          </a:xfrm>
          <a:prstGeom prst="leftBrace">
            <a:avLst>
              <a:gd name="adj1" fmla="val 6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8" name="Line 34"/>
          <p:cNvSpPr>
            <a:spLocks noChangeShapeType="1"/>
          </p:cNvSpPr>
          <p:nvPr/>
        </p:nvSpPr>
        <p:spPr bwMode="auto">
          <a:xfrm flipV="1">
            <a:off x="6629400" y="2971800"/>
            <a:ext cx="685800" cy="762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9" name="Line 35"/>
          <p:cNvSpPr>
            <a:spLocks noChangeShapeType="1"/>
          </p:cNvSpPr>
          <p:nvPr/>
        </p:nvSpPr>
        <p:spPr bwMode="auto">
          <a:xfrm>
            <a:off x="6629400" y="3733800"/>
            <a:ext cx="685800" cy="381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0" name="Line 36"/>
          <p:cNvSpPr>
            <a:spLocks noChangeShapeType="1"/>
          </p:cNvSpPr>
          <p:nvPr/>
        </p:nvSpPr>
        <p:spPr bwMode="auto">
          <a:xfrm>
            <a:off x="73152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1" name="Line 37"/>
          <p:cNvSpPr>
            <a:spLocks noChangeShapeType="1"/>
          </p:cNvSpPr>
          <p:nvPr/>
        </p:nvSpPr>
        <p:spPr bwMode="auto">
          <a:xfrm>
            <a:off x="7315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2" name="Rectangle 38"/>
          <p:cNvSpPr>
            <a:spLocks noChangeArrowheads="1"/>
          </p:cNvSpPr>
          <p:nvPr/>
        </p:nvSpPr>
        <p:spPr bwMode="auto">
          <a:xfrm>
            <a:off x="7315200" y="2971800"/>
            <a:ext cx="457200" cy="304800"/>
          </a:xfrm>
          <a:prstGeom prst="rect">
            <a:avLst/>
          </a:prstGeom>
          <a:solidFill>
            <a:srgbClr val="FF9E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3" name="Rectangle 39"/>
          <p:cNvSpPr>
            <a:spLocks noChangeArrowheads="1"/>
          </p:cNvSpPr>
          <p:nvPr/>
        </p:nvSpPr>
        <p:spPr bwMode="auto">
          <a:xfrm>
            <a:off x="7315200" y="38100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Premiums</a:t>
            </a:r>
            <a:endParaRPr lang="en-US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pic>
        <p:nvPicPr>
          <p:cNvPr id="2" name="Picture 1" descr="dejong.pd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909952"/>
            <a:ext cx="8534400" cy="50582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52800" y="5867163"/>
            <a:ext cx="1975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charset="0"/>
                <a:ea typeface="Calibri" charset="0"/>
                <a:cs typeface="Calibri" charset="0"/>
              </a:rPr>
              <a:t>Source: De Jong &amp; </a:t>
            </a:r>
            <a:r>
              <a:rPr lang="en-US" sz="1000" dirty="0" err="1">
                <a:latin typeface="Calibri" charset="0"/>
                <a:ea typeface="Calibri" charset="0"/>
                <a:cs typeface="Calibri" charset="0"/>
              </a:rPr>
              <a:t>Driessen</a:t>
            </a:r>
            <a:r>
              <a:rPr lang="en-US" sz="1000" dirty="0">
                <a:latin typeface="Calibri" charset="0"/>
                <a:ea typeface="Calibri" charset="0"/>
                <a:cs typeface="Calibri" charset="0"/>
              </a:rPr>
              <a:t> (2005)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0" y="580117"/>
            <a:ext cx="455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Long-Term Corporate Bonds, 1985-2003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10004"/>
                </a:solidFill>
              </a:rPr>
              <a:t>Tax rates are applied to </a:t>
            </a:r>
            <a:r>
              <a:rPr lang="en-US" sz="2400" i="1" dirty="0">
                <a:solidFill>
                  <a:srgbClr val="010004"/>
                </a:solidFill>
              </a:rPr>
              <a:t>nominal</a:t>
            </a:r>
            <a:r>
              <a:rPr lang="en-US" sz="2400" dirty="0">
                <a:solidFill>
                  <a:srgbClr val="010004"/>
                </a:solidFill>
              </a:rPr>
              <a:t> returns.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10004"/>
                </a:solidFill>
              </a:rPr>
              <a:t>Tax brackets and some values, </a:t>
            </a:r>
            <a:r>
              <a:rPr lang="en-US" sz="2000" i="1" dirty="0">
                <a:solidFill>
                  <a:srgbClr val="010004"/>
                </a:solidFill>
              </a:rPr>
              <a:t>e.g</a:t>
            </a:r>
            <a:r>
              <a:rPr lang="en-US" sz="2000" dirty="0">
                <a:solidFill>
                  <a:srgbClr val="010004"/>
                </a:solidFill>
              </a:rPr>
              <a:t>., personal exemption, are adjusted for inflation.  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400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10004"/>
                </a:solidFill>
              </a:rPr>
              <a:t>Taxes and inflation can turn </a:t>
            </a:r>
            <a:r>
              <a:rPr lang="en-US" sz="2400" b="1" dirty="0">
                <a:solidFill>
                  <a:srgbClr val="010004"/>
                </a:solidFill>
              </a:rPr>
              <a:t>positive after-tax </a:t>
            </a:r>
            <a:r>
              <a:rPr lang="en-US" sz="2400" b="1" i="1" dirty="0">
                <a:solidFill>
                  <a:srgbClr val="010004"/>
                </a:solidFill>
              </a:rPr>
              <a:t>nominal</a:t>
            </a:r>
            <a:r>
              <a:rPr lang="en-US" sz="2400" dirty="0">
                <a:solidFill>
                  <a:srgbClr val="010004"/>
                </a:solidFill>
              </a:rPr>
              <a:t> returns into </a:t>
            </a:r>
            <a:r>
              <a:rPr lang="en-US" sz="2400" b="1" dirty="0">
                <a:solidFill>
                  <a:srgbClr val="010004"/>
                </a:solidFill>
              </a:rPr>
              <a:t>negative after-tax </a:t>
            </a:r>
            <a:r>
              <a:rPr lang="en-US" sz="2400" b="1" i="1" dirty="0">
                <a:solidFill>
                  <a:srgbClr val="010004"/>
                </a:solidFill>
              </a:rPr>
              <a:t>real</a:t>
            </a:r>
            <a:r>
              <a:rPr lang="en-US" sz="2400" i="1" dirty="0">
                <a:solidFill>
                  <a:srgbClr val="010004"/>
                </a:solidFill>
              </a:rPr>
              <a:t> </a:t>
            </a:r>
            <a:r>
              <a:rPr lang="en-US" sz="2400" dirty="0">
                <a:solidFill>
                  <a:srgbClr val="010004"/>
                </a:solidFill>
              </a:rPr>
              <a:t>returns</a:t>
            </a:r>
            <a:r>
              <a:rPr lang="en-US" sz="2000" dirty="0">
                <a:solidFill>
                  <a:srgbClr val="010004"/>
                </a:solidFill>
              </a:rPr>
              <a:t>.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000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</a:pPr>
            <a:endParaRPr lang="en-US" sz="2000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10004"/>
                </a:solidFill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000" b="1" dirty="0">
              <a:solidFill>
                <a:srgbClr val="010004"/>
              </a:solidFill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010004"/>
                </a:solidFill>
              </a:rPr>
              <a:t>Taxes and Inflation</a:t>
            </a:r>
            <a:endParaRPr lang="en-US">
              <a:solidFill>
                <a:srgbClr val="010004"/>
              </a:solidFill>
            </a:endParaRPr>
          </a:p>
        </p:txBody>
      </p:sp>
      <p:sp>
        <p:nvSpPr>
          <p:cNvPr id="205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543450"/>
              </p:ext>
            </p:extLst>
          </p:nvPr>
        </p:nvGraphicFramePr>
        <p:xfrm>
          <a:off x="1066800" y="3124200"/>
          <a:ext cx="3962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57300" imgH="406400" progId="Equation.3">
                  <p:embed/>
                </p:oleObj>
              </mc:Choice>
              <mc:Fallback>
                <p:oleObj name="Equation" r:id="rId3" imgW="1257300" imgH="40640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24200"/>
                        <a:ext cx="3962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autoUpdateAnimBg="0"/>
      <p:bldP spid="14336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buFontTx/>
              <a:buNone/>
            </a:pPr>
            <a:r>
              <a:rPr lang="en-US" sz="2400" b="1" u="sng" dirty="0">
                <a:solidFill>
                  <a:srgbClr val="010004"/>
                </a:solidFill>
              </a:rPr>
              <a:t>Example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10004"/>
                </a:solidFill>
              </a:rPr>
              <a:t>The YTM on the Vanguard ST Corporate Bond ETF (VCSH) portfolio is about 4.7% and the one-year E(inflation) is 3.00%.  If your MRT is 37</a:t>
            </a:r>
            <a:r>
              <a:rPr lang="en-US" sz="2400" b="1" dirty="0"/>
              <a:t>%,</a:t>
            </a:r>
            <a:r>
              <a:rPr lang="en-US" sz="2400" dirty="0">
                <a:solidFill>
                  <a:srgbClr val="010004"/>
                </a:solidFill>
              </a:rPr>
              <a:t> your after-tax </a:t>
            </a:r>
            <a:r>
              <a:rPr lang="en-US" sz="2400" i="1" dirty="0">
                <a:solidFill>
                  <a:srgbClr val="010004"/>
                </a:solidFill>
              </a:rPr>
              <a:t>nominal</a:t>
            </a:r>
            <a:r>
              <a:rPr lang="en-US" sz="2400" dirty="0">
                <a:solidFill>
                  <a:srgbClr val="010004"/>
                </a:solidFill>
              </a:rPr>
              <a:t> and </a:t>
            </a:r>
            <a:r>
              <a:rPr lang="en-US" sz="2400" i="1" dirty="0">
                <a:solidFill>
                  <a:srgbClr val="010004"/>
                </a:solidFill>
              </a:rPr>
              <a:t>real </a:t>
            </a:r>
            <a:r>
              <a:rPr lang="en-US" sz="2400" dirty="0">
                <a:solidFill>
                  <a:srgbClr val="010004"/>
                </a:solidFill>
              </a:rPr>
              <a:t>returns are: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010004"/>
                </a:solidFill>
              </a:rPr>
              <a:t>		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NOM</a:t>
            </a:r>
            <a:r>
              <a:rPr lang="en-US" sz="2400" b="1" baseline="-25000" dirty="0">
                <a:solidFill>
                  <a:srgbClr val="010004"/>
                </a:solidFill>
              </a:rPr>
              <a:t>-AT	</a:t>
            </a:r>
            <a:r>
              <a:rPr lang="en-US" sz="2400" b="1" dirty="0">
                <a:solidFill>
                  <a:srgbClr val="010004"/>
                </a:solidFill>
              </a:rPr>
              <a:t>= 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NOM</a:t>
            </a:r>
            <a:r>
              <a:rPr lang="en-US" sz="2400" b="1" baseline="-25000" dirty="0">
                <a:solidFill>
                  <a:srgbClr val="010004"/>
                </a:solidFill>
              </a:rPr>
              <a:t>- PT</a:t>
            </a:r>
            <a:r>
              <a:rPr lang="en-US" sz="2400" b="1" dirty="0">
                <a:solidFill>
                  <a:srgbClr val="010004"/>
                </a:solidFill>
              </a:rPr>
              <a:t>  * (1</a:t>
            </a:r>
            <a:r>
              <a:rPr lang="en-US" sz="2400" b="1" dirty="0"/>
              <a:t>-.37</a:t>
            </a:r>
            <a:r>
              <a:rPr lang="en-US" sz="2400" b="1" dirty="0">
                <a:solidFill>
                  <a:srgbClr val="010004"/>
                </a:solidFill>
              </a:rPr>
              <a:t>)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=  4.7%  * </a:t>
            </a:r>
            <a:r>
              <a:rPr lang="en-US" sz="2400" b="1" dirty="0"/>
              <a:t>(.63)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=  2.96%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REAL</a:t>
            </a:r>
            <a:r>
              <a:rPr lang="en-US" sz="2400" b="1" baseline="-25000" dirty="0">
                <a:solidFill>
                  <a:srgbClr val="010004"/>
                </a:solidFill>
              </a:rPr>
              <a:t>-AT</a:t>
            </a:r>
            <a:r>
              <a:rPr lang="en-US" sz="2400" b="1" dirty="0">
                <a:solidFill>
                  <a:srgbClr val="010004"/>
                </a:solidFill>
              </a:rPr>
              <a:t> 	= [(1+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NOM</a:t>
            </a:r>
            <a:r>
              <a:rPr lang="en-US" sz="2400" b="1" baseline="-25000" dirty="0">
                <a:solidFill>
                  <a:srgbClr val="010004"/>
                </a:solidFill>
              </a:rPr>
              <a:t>-AT</a:t>
            </a:r>
            <a:r>
              <a:rPr lang="en-US" sz="2400" b="1" dirty="0">
                <a:solidFill>
                  <a:srgbClr val="010004"/>
                </a:solidFill>
              </a:rPr>
              <a:t> )/(1+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INF</a:t>
            </a:r>
            <a:r>
              <a:rPr lang="en-US" sz="2400" b="1" dirty="0">
                <a:solidFill>
                  <a:srgbClr val="010004"/>
                </a:solidFill>
              </a:rPr>
              <a:t>)] - 1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= [(1+.0296) / (1+.03)] - 1						</a:t>
            </a:r>
            <a:r>
              <a:rPr lang="en-US" sz="2400" b="1">
                <a:solidFill>
                  <a:srgbClr val="010004"/>
                </a:solidFill>
              </a:rPr>
              <a:t>		=  </a:t>
            </a:r>
            <a:r>
              <a:rPr lang="en-US" sz="2400" b="1" dirty="0">
                <a:solidFill>
                  <a:srgbClr val="FF0000"/>
                </a:solidFill>
              </a:rPr>
              <a:t>-0.0004  </a:t>
            </a:r>
            <a:r>
              <a:rPr lang="en-US" sz="2400" b="1" dirty="0">
                <a:solidFill>
                  <a:srgbClr val="010004"/>
                </a:solidFill>
              </a:rPr>
              <a:t>or  </a:t>
            </a:r>
            <a:r>
              <a:rPr lang="en-US" sz="2400" b="1" dirty="0">
                <a:solidFill>
                  <a:srgbClr val="FF0000"/>
                </a:solidFill>
              </a:rPr>
              <a:t>-0.04%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400" b="1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010004"/>
                </a:solidFill>
              </a:rPr>
              <a:t>Taxes and Inflation</a:t>
            </a:r>
            <a:endParaRPr lang="en-US">
              <a:solidFill>
                <a:srgbClr val="010004"/>
              </a:solidFill>
            </a:endParaRP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uiExpand="1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In a </a:t>
            </a:r>
            <a:r>
              <a:rPr lang="en-US" sz="2400" u="sng" dirty="0"/>
              <a:t>perfect</a:t>
            </a:r>
            <a:r>
              <a:rPr lang="en-US" sz="2400" dirty="0"/>
              <a:t> market, </a:t>
            </a:r>
            <a:r>
              <a:rPr lang="en-US" sz="2400" i="1" dirty="0"/>
              <a:t>expected</a:t>
            </a:r>
            <a:r>
              <a:rPr lang="en-US" sz="2400" dirty="0"/>
              <a:t> borrowing and lending rates are identical</a:t>
            </a:r>
          </a:p>
          <a:p>
            <a:pPr eaLnBrk="1" hangingPunct="1"/>
            <a:r>
              <a:rPr lang="en-US" sz="2400" dirty="0"/>
              <a:t>In an </a:t>
            </a:r>
            <a:r>
              <a:rPr lang="en-US" sz="2400" u="sng" dirty="0"/>
              <a:t>imperfect</a:t>
            </a:r>
            <a:r>
              <a:rPr lang="en-US" sz="2400" dirty="0"/>
              <a:t> market, disagreements about </a:t>
            </a:r>
            <a:r>
              <a:rPr lang="en-US" sz="2400" i="1" dirty="0"/>
              <a:t>default risk</a:t>
            </a:r>
            <a:r>
              <a:rPr lang="en-US" sz="2400" dirty="0"/>
              <a:t> can cause </a:t>
            </a:r>
            <a:r>
              <a:rPr lang="en-US" sz="2400" i="1" dirty="0"/>
              <a:t>expected</a:t>
            </a:r>
            <a:r>
              <a:rPr lang="en-US" sz="2400" dirty="0"/>
              <a:t> borrowing and lending rates to diverge</a:t>
            </a:r>
          </a:p>
          <a:p>
            <a:pPr eaLnBrk="1" hangingPunct="1"/>
            <a:r>
              <a:rPr lang="en-US" sz="2400" i="1" dirty="0"/>
              <a:t>Your </a:t>
            </a:r>
            <a:r>
              <a:rPr lang="en-US" sz="2400" dirty="0"/>
              <a:t>cost of capital and project valuation will depend on whether you are borrowing or lending</a:t>
            </a:r>
          </a:p>
          <a:p>
            <a:pPr lvl="1" eaLnBrk="1" hangingPunct="1"/>
            <a:r>
              <a:rPr lang="en-US" sz="2000" dirty="0"/>
              <a:t>Large firms and entrepreneurs</a:t>
            </a:r>
          </a:p>
          <a:p>
            <a:pPr eaLnBrk="1" hangingPunct="1"/>
            <a:r>
              <a:rPr lang="en-US" sz="2400" dirty="0"/>
              <a:t>Covenants, Collateral, and Credit Agencies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Disagreements</a:t>
            </a:r>
            <a:endParaRPr lang="en-US" dirty="0"/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Direct</a:t>
            </a:r>
          </a:p>
          <a:p>
            <a:pPr lvl="1" eaLnBrk="1" hangingPunct="1"/>
            <a:r>
              <a:rPr lang="en-US" sz="2000" dirty="0"/>
              <a:t>Brokerage commissions (houses:  5%-6% in US; compare other countries)</a:t>
            </a:r>
          </a:p>
          <a:p>
            <a:pPr lvl="1" eaLnBrk="1" hangingPunct="1"/>
            <a:r>
              <a:rPr lang="en-US" sz="2000" dirty="0"/>
              <a:t>Market maker fees (bid-ask spread)</a:t>
            </a:r>
          </a:p>
          <a:p>
            <a:pPr lvl="1" eaLnBrk="1" hangingPunct="1"/>
            <a:r>
              <a:rPr lang="en-US" sz="2000" dirty="0"/>
              <a:t>Market impact costs (especially for mutual funds; maybe 1.5x brokerage commissions) </a:t>
            </a:r>
          </a:p>
          <a:p>
            <a:pPr lvl="1" eaLnBrk="1" hangingPunct="1"/>
            <a:r>
              <a:rPr lang="en-US" sz="2000" dirty="0"/>
              <a:t>Registration</a:t>
            </a:r>
          </a:p>
          <a:p>
            <a:pPr lvl="1" eaLnBrk="1" hangingPunct="1"/>
            <a:r>
              <a:rPr lang="en-US" sz="2000" dirty="0"/>
              <a:t>Inspection--due diligence</a:t>
            </a:r>
          </a:p>
          <a:p>
            <a:pPr eaLnBrk="1" hangingPunct="1"/>
            <a:r>
              <a:rPr lang="en-US" sz="2400" dirty="0"/>
              <a:t>Indirect</a:t>
            </a:r>
          </a:p>
          <a:p>
            <a:pPr lvl="1" eaLnBrk="1" hangingPunct="1"/>
            <a:r>
              <a:rPr lang="en-US" sz="2000" dirty="0"/>
              <a:t>Search costs and opportunity costs</a:t>
            </a:r>
          </a:p>
          <a:p>
            <a:pPr eaLnBrk="1" hangingPunct="1"/>
            <a:r>
              <a:rPr lang="en-US" sz="2400" dirty="0"/>
              <a:t>Capital Budgeting Rule:</a:t>
            </a:r>
          </a:p>
          <a:p>
            <a:pPr lvl="1" eaLnBrk="1" hangingPunct="1"/>
            <a:r>
              <a:rPr lang="en-US" sz="2000" dirty="0"/>
              <a:t>The </a:t>
            </a:r>
            <a:r>
              <a:rPr lang="en-US" sz="2000" i="1" dirty="0"/>
              <a:t>E(CFs) </a:t>
            </a:r>
            <a:r>
              <a:rPr lang="en-US" sz="2000" dirty="0"/>
              <a:t>and </a:t>
            </a:r>
            <a:r>
              <a:rPr lang="en-US" sz="2000" i="1" dirty="0"/>
              <a:t>E(r) </a:t>
            </a:r>
            <a:r>
              <a:rPr lang="en-US" sz="2000" dirty="0"/>
              <a:t>should reflect transaction costs: they should be </a:t>
            </a:r>
            <a:r>
              <a:rPr lang="en-US" sz="2000" i="1" dirty="0"/>
              <a:t>subtracted for cash inflows </a:t>
            </a:r>
            <a:r>
              <a:rPr lang="en-US" sz="2000" dirty="0"/>
              <a:t>and </a:t>
            </a:r>
            <a:r>
              <a:rPr lang="en-US" sz="2000" i="1" dirty="0"/>
              <a:t>added for cash outflows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Transaction Costs</a:t>
            </a:r>
            <a:endParaRPr lang="en-US" dirty="0"/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" y="611682"/>
            <a:ext cx="8458200" cy="540811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Residential Brokerage Commissions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81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49C74E-10A6-98E8-FC8C-E59492912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</a:t>
            </a:r>
            <a:r>
              <a:rPr lang="en-US" i="1" dirty="0"/>
              <a:t>Burnett v. NAR </a:t>
            </a:r>
            <a:r>
              <a:rPr lang="en-US" dirty="0"/>
              <a:t>(2023)</a:t>
            </a:r>
            <a:r>
              <a:rPr lang="en-US" i="1" dirty="0"/>
              <a:t>,</a:t>
            </a:r>
            <a:r>
              <a:rPr lang="en-US" dirty="0"/>
              <a:t> plaintiffs secured a $1.8Bi jury verdict against the Nat. Assoc. of Realtors</a:t>
            </a:r>
          </a:p>
          <a:p>
            <a:pPr lvl="1"/>
            <a:r>
              <a:rPr lang="en-US" dirty="0"/>
              <a:t>Issue:  Requirement that to list home on MLS, a seller’s agent had to include buyer commissions.</a:t>
            </a:r>
          </a:p>
          <a:p>
            <a:pPr lvl="2"/>
            <a:r>
              <a:rPr lang="en-US" dirty="0"/>
              <a:t>Steering by buyers’ agent away from sellers offering commissions less than 2.5%</a:t>
            </a:r>
          </a:p>
          <a:p>
            <a:pPr lvl="2" algn="l"/>
            <a:r>
              <a:rPr lang="en-US" dirty="0"/>
              <a:t> Buyers had no incentive to negotiate lower commissions b/c they are paid by seller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NAR Settlement (Mar. 15, 2024; effective)</a:t>
            </a:r>
          </a:p>
          <a:p>
            <a:pPr lvl="1"/>
            <a:r>
              <a:rPr lang="en-US" dirty="0"/>
              <a:t> $418 compensation paid over 4 years</a:t>
            </a:r>
          </a:p>
          <a:p>
            <a:pPr lvl="1"/>
            <a:r>
              <a:rPr lang="en-US" dirty="0"/>
              <a:t>New MLS rule prohibiting offers of broker compensation on MLS (but can be communicated off MLS)</a:t>
            </a:r>
          </a:p>
          <a:p>
            <a:pPr lvl="1"/>
            <a:r>
              <a:rPr lang="en-US" dirty="0"/>
              <a:t>MLS participants working with buyers must enter into written agreements w/ their buyers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Changes</a:t>
            </a:r>
          </a:p>
          <a:p>
            <a:pPr lvl="1"/>
            <a:r>
              <a:rPr lang="en-US" dirty="0"/>
              <a:t>Non-traditional pricing (flat fees, hourly charges)</a:t>
            </a:r>
          </a:p>
          <a:p>
            <a:pPr lvl="1"/>
            <a:r>
              <a:rPr lang="en-US" dirty="0"/>
              <a:t>Charges for particular services</a:t>
            </a:r>
          </a:p>
          <a:p>
            <a:pPr lvl="1"/>
            <a:r>
              <a:rPr lang="en-US" dirty="0"/>
              <a:t>Negotiate who pays buyer’s agent</a:t>
            </a:r>
          </a:p>
          <a:p>
            <a:pPr lvl="1"/>
            <a:r>
              <a:rPr lang="en-US" dirty="0"/>
              <a:t>Impact on lower-income buyers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11E241-1707-B129-3B9B-F5E40596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 Lawsuit &amp; Settlement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93806-138C-039F-01AA-4BE40C8643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DBAE8-13CD-07BA-539B-41D70DE7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4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673767"/>
            <a:ext cx="7543800" cy="501157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Costs: Trading Bonds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5805" y="5773578"/>
            <a:ext cx="55996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L. Harris, </a:t>
            </a:r>
            <a:r>
              <a:rPr lang="en-US" sz="800" b="1" i="1" dirty="0"/>
              <a:t>Transaction Costs, Trade </a:t>
            </a:r>
            <a:r>
              <a:rPr lang="en-US" sz="800" b="1" i="1" dirty="0" err="1"/>
              <a:t>Throughs</a:t>
            </a:r>
            <a:r>
              <a:rPr lang="en-US" sz="800" b="1" i="1" dirty="0"/>
              <a:t>, and Riskless Principal Trading in Corporate Bond Markets (2015)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35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3F9E56BA-0521-19ED-2616-2B76F5538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" y="533400"/>
            <a:ext cx="8378952" cy="58118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8A40626-122B-5181-80FE-2AE1C02B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Bid-Asked Spreads Stocks in $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EE5B9-8336-1CC7-493F-E9775EF1DB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0C9DE-EC5B-262E-7377-326933826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24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038EE8-8BB9-5EBF-752C-188EC735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Bid-Ask Spreads (%) Investment Grade Bonds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96068-E0C8-D59A-750A-FD462C6D0E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AAB30-1B95-7618-237B-EC0F90FA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pic>
        <p:nvPicPr>
          <p:cNvPr id="19" name="Content Placeholder 18" descr="Chart&#10;&#10;Description automatically generated">
            <a:extLst>
              <a:ext uri="{FF2B5EF4-FFF2-40B4-BE49-F238E27FC236}">
                <a16:creationId xmlns:a16="http://schemas.microsoft.com/office/drawing/2014/main" id="{9EF91394-87CC-7E40-A1C7-7CBF04ADC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644" y="685800"/>
            <a:ext cx="8458200" cy="5486400"/>
          </a:xfrm>
        </p:spPr>
      </p:pic>
    </p:spTree>
    <p:extLst>
      <p:ext uri="{BB962C8B-B14F-4D97-AF65-F5344CB8AC3E}">
        <p14:creationId xmlns:p14="http://schemas.microsoft.com/office/powerpoint/2010/main" val="3900781808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10588</TotalTime>
  <Words>1604</Words>
  <Application>Microsoft Macintosh PowerPoint</Application>
  <PresentationFormat>On-screen Show (4:3)</PresentationFormat>
  <Paragraphs>259</Paragraphs>
  <Slides>24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ＭＳ Ｐゴシック</vt:lpstr>
      <vt:lpstr>ＭＳ Ｐゴシック</vt:lpstr>
      <vt:lpstr>NSimSun</vt:lpstr>
      <vt:lpstr>Arial</vt:lpstr>
      <vt:lpstr>Calibri</vt:lpstr>
      <vt:lpstr>Courier New</vt:lpstr>
      <vt:lpstr>Lucida Grande</vt:lpstr>
      <vt:lpstr>Times New Roman</vt:lpstr>
      <vt:lpstr>Wingdings</vt:lpstr>
      <vt:lpstr>Wingdings 2</vt:lpstr>
      <vt:lpstr>CG Body - Standard</vt:lpstr>
      <vt:lpstr>Equation</vt:lpstr>
      <vt:lpstr>PowerPoint Presentation</vt:lpstr>
      <vt:lpstr>Market Imperfections</vt:lpstr>
      <vt:lpstr>Disagreements</vt:lpstr>
      <vt:lpstr>Transaction Costs</vt:lpstr>
      <vt:lpstr>Residential Brokerage Commissions</vt:lpstr>
      <vt:lpstr>NAR Lawsuit &amp; Settlement </vt:lpstr>
      <vt:lpstr>Transaction Costs: Trading Bonds</vt:lpstr>
      <vt:lpstr>Bid-Asked Spreads Stocks in $</vt:lpstr>
      <vt:lpstr>Bid-Ask Spreads (%) Investment Grade Bonds</vt:lpstr>
      <vt:lpstr>Transaction Costs: Liquidity</vt:lpstr>
      <vt:lpstr>Determinants of Corporate Bond Yields and Returns (‘99-’20)</vt:lpstr>
      <vt:lpstr>Taxes (aka our partner’s share)</vt:lpstr>
      <vt:lpstr>Marginal Federal Income Tax Rates (2024)</vt:lpstr>
      <vt:lpstr>Taxes:  Marginal and Average Rates</vt:lpstr>
      <vt:lpstr>Taxes:  Different Income and Taxpayers</vt:lpstr>
      <vt:lpstr>Yields, Prices, and Taxes</vt:lpstr>
      <vt:lpstr>Vanguard NJ LT Tax-Exempt Inv Oct 2024 (VNJTX)</vt:lpstr>
      <vt:lpstr>Pre-Tax and After-Tax Returns and Expenses</vt:lpstr>
      <vt:lpstr>Taxes: Capital Budgeting Rules</vt:lpstr>
      <vt:lpstr>Taxes, Timing, and NPV:  Settlements</vt:lpstr>
      <vt:lpstr>Rate of Returns:  Risk Premiums</vt:lpstr>
      <vt:lpstr>Premiums</vt:lpstr>
      <vt:lpstr>Taxes and Inflation</vt:lpstr>
      <vt:lpstr>Taxes and Inflation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Colon, Jeffrey M.</cp:lastModifiedBy>
  <cp:revision>244</cp:revision>
  <cp:lastPrinted>2018-10-10T20:51:39Z</cp:lastPrinted>
  <dcterms:created xsi:type="dcterms:W3CDTF">2010-03-06T12:54:42Z</dcterms:created>
  <dcterms:modified xsi:type="dcterms:W3CDTF">2024-10-15T02:17:51Z</dcterms:modified>
</cp:coreProperties>
</file>