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47"/>
  </p:notesMasterIdLst>
  <p:handoutMasterIdLst>
    <p:handoutMasterId r:id="rId48"/>
  </p:handoutMasterIdLst>
  <p:sldIdLst>
    <p:sldId id="384" r:id="rId2"/>
    <p:sldId id="385" r:id="rId3"/>
    <p:sldId id="339" r:id="rId4"/>
    <p:sldId id="300" r:id="rId5"/>
    <p:sldId id="341" r:id="rId6"/>
    <p:sldId id="318" r:id="rId7"/>
    <p:sldId id="379" r:id="rId8"/>
    <p:sldId id="319" r:id="rId9"/>
    <p:sldId id="340" r:id="rId10"/>
    <p:sldId id="320" r:id="rId11"/>
    <p:sldId id="321" r:id="rId12"/>
    <p:sldId id="323" r:id="rId13"/>
    <p:sldId id="330" r:id="rId14"/>
    <p:sldId id="262" r:id="rId15"/>
    <p:sldId id="263" r:id="rId16"/>
    <p:sldId id="264" r:id="rId17"/>
    <p:sldId id="265" r:id="rId18"/>
    <p:sldId id="266" r:id="rId19"/>
    <p:sldId id="386" r:id="rId20"/>
    <p:sldId id="268" r:id="rId21"/>
    <p:sldId id="269" r:id="rId22"/>
    <p:sldId id="380" r:id="rId23"/>
    <p:sldId id="382" r:id="rId24"/>
    <p:sldId id="383" r:id="rId25"/>
    <p:sldId id="361" r:id="rId26"/>
    <p:sldId id="391" r:id="rId27"/>
    <p:sldId id="363" r:id="rId28"/>
    <p:sldId id="364" r:id="rId29"/>
    <p:sldId id="365" r:id="rId30"/>
    <p:sldId id="366" r:id="rId31"/>
    <p:sldId id="387" r:id="rId32"/>
    <p:sldId id="394" r:id="rId33"/>
    <p:sldId id="367" r:id="rId34"/>
    <p:sldId id="368" r:id="rId35"/>
    <p:sldId id="369" r:id="rId36"/>
    <p:sldId id="370" r:id="rId37"/>
    <p:sldId id="371" r:id="rId38"/>
    <p:sldId id="392" r:id="rId39"/>
    <p:sldId id="393" r:id="rId40"/>
    <p:sldId id="372" r:id="rId41"/>
    <p:sldId id="373" r:id="rId42"/>
    <p:sldId id="374" r:id="rId43"/>
    <p:sldId id="375" r:id="rId44"/>
    <p:sldId id="388" r:id="rId45"/>
    <p:sldId id="395" r:id="rId46"/>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3FBF9"/>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1368"/>
    <p:restoredTop sz="96383"/>
  </p:normalViewPr>
  <p:slideViewPr>
    <p:cSldViewPr>
      <p:cViewPr varScale="1">
        <p:scale>
          <a:sx n="101" d="100"/>
          <a:sy n="101" d="100"/>
        </p:scale>
        <p:origin x="200" y="680"/>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oleObject" Target="file:////Users/jmcolon1/Desktop/Treasury%20Yield%20Curve%202020.xlsx" TargetMode="External"/><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oleObject" Target="file:////Users\jmcolon1\Library\Containers\com.microsoft.Excel\Data\Library\Application%20Support\Microsoft\Worksheet%20in%20CF_Ch5_YTM_19%20(version%201).xlsb" TargetMode="External"/><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376238443167579"/>
          <c:y val="1.8488743157971128E-2"/>
          <c:w val="0.78412698412698401"/>
          <c:h val="0.942934216442051"/>
        </c:manualLayout>
      </c:layout>
      <c:lineChart>
        <c:grouping val="standard"/>
        <c:varyColors val="0"/>
        <c:ser>
          <c:idx val="0"/>
          <c:order val="0"/>
          <c:tx>
            <c:strRef>
              <c:f>Sheet1!$A$2</c:f>
              <c:strCache>
                <c:ptCount val="1"/>
                <c:pt idx="0">
                  <c:v>Treasury Bills</c:v>
                </c:pt>
              </c:strCache>
            </c:strRef>
          </c:tx>
          <c:spPr>
            <a:ln w="21747">
              <a:solidFill>
                <a:srgbClr val="993300"/>
              </a:solidFill>
              <a:prstDash val="solid"/>
            </a:ln>
          </c:spPr>
          <c:marker>
            <c:symbol val="none"/>
          </c:marker>
          <c:cat>
            <c:numRef>
              <c:f>Sheet1!$B$1:$BP$1</c:f>
              <c:numCache>
                <c:formatCode>General</c:formatCode>
                <c:ptCount val="67"/>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numCache>
            </c:numRef>
          </c:cat>
          <c:val>
            <c:numRef>
              <c:f>Sheet1!$B$2:$BP$2</c:f>
              <c:numCache>
                <c:formatCode>General</c:formatCode>
                <c:ptCount val="67"/>
                <c:pt idx="0">
                  <c:v>1.82</c:v>
                </c:pt>
                <c:pt idx="1">
                  <c:v>0.86</c:v>
                </c:pt>
                <c:pt idx="2">
                  <c:v>1.57</c:v>
                </c:pt>
                <c:pt idx="3">
                  <c:v>2.46</c:v>
                </c:pt>
                <c:pt idx="4">
                  <c:v>3.14</c:v>
                </c:pt>
                <c:pt idx="5">
                  <c:v>1.54</c:v>
                </c:pt>
                <c:pt idx="6">
                  <c:v>2.95</c:v>
                </c:pt>
                <c:pt idx="7">
                  <c:v>2.66</c:v>
                </c:pt>
                <c:pt idx="8">
                  <c:v>2.13</c:v>
                </c:pt>
                <c:pt idx="9">
                  <c:v>2.73</c:v>
                </c:pt>
                <c:pt idx="10">
                  <c:v>3.12</c:v>
                </c:pt>
                <c:pt idx="11">
                  <c:v>3.54</c:v>
                </c:pt>
                <c:pt idx="12">
                  <c:v>3.93</c:v>
                </c:pt>
                <c:pt idx="13">
                  <c:v>4.76</c:v>
                </c:pt>
                <c:pt idx="14">
                  <c:v>4.21</c:v>
                </c:pt>
                <c:pt idx="15">
                  <c:v>5.21</c:v>
                </c:pt>
                <c:pt idx="16">
                  <c:v>6.58</c:v>
                </c:pt>
                <c:pt idx="17">
                  <c:v>6.52</c:v>
                </c:pt>
                <c:pt idx="18">
                  <c:v>4.3899999999999997</c:v>
                </c:pt>
                <c:pt idx="19">
                  <c:v>3.84</c:v>
                </c:pt>
                <c:pt idx="20">
                  <c:v>6.93</c:v>
                </c:pt>
                <c:pt idx="21">
                  <c:v>8</c:v>
                </c:pt>
                <c:pt idx="22">
                  <c:v>5.8</c:v>
                </c:pt>
                <c:pt idx="23">
                  <c:v>5.08</c:v>
                </c:pt>
                <c:pt idx="24">
                  <c:v>5.12</c:v>
                </c:pt>
                <c:pt idx="25">
                  <c:v>7.18</c:v>
                </c:pt>
                <c:pt idx="26">
                  <c:v>10.38</c:v>
                </c:pt>
                <c:pt idx="27">
                  <c:v>11.24</c:v>
                </c:pt>
                <c:pt idx="28">
                  <c:v>14.71</c:v>
                </c:pt>
                <c:pt idx="29">
                  <c:v>10.54</c:v>
                </c:pt>
                <c:pt idx="30">
                  <c:v>8.8000000000000007</c:v>
                </c:pt>
                <c:pt idx="31">
                  <c:v>9.85</c:v>
                </c:pt>
                <c:pt idx="32">
                  <c:v>7.72</c:v>
                </c:pt>
                <c:pt idx="33">
                  <c:v>6.16</c:v>
                </c:pt>
                <c:pt idx="34">
                  <c:v>5.47</c:v>
                </c:pt>
                <c:pt idx="35">
                  <c:v>6.35</c:v>
                </c:pt>
                <c:pt idx="36">
                  <c:v>8.3699999999999992</c:v>
                </c:pt>
                <c:pt idx="37">
                  <c:v>7.81</c:v>
                </c:pt>
                <c:pt idx="38">
                  <c:v>5.6</c:v>
                </c:pt>
                <c:pt idx="39">
                  <c:v>3.51</c:v>
                </c:pt>
                <c:pt idx="40">
                  <c:v>2.9</c:v>
                </c:pt>
                <c:pt idx="41">
                  <c:v>3.9</c:v>
                </c:pt>
                <c:pt idx="42">
                  <c:v>5.6</c:v>
                </c:pt>
                <c:pt idx="43">
                  <c:v>5.21</c:v>
                </c:pt>
                <c:pt idx="44">
                  <c:v>5.26</c:v>
                </c:pt>
                <c:pt idx="45">
                  <c:v>4.8600000000000003</c:v>
                </c:pt>
                <c:pt idx="46">
                  <c:v>4.68</c:v>
                </c:pt>
                <c:pt idx="47">
                  <c:v>5.89</c:v>
                </c:pt>
                <c:pt idx="48">
                  <c:v>3.83</c:v>
                </c:pt>
                <c:pt idx="49">
                  <c:v>1.65</c:v>
                </c:pt>
                <c:pt idx="50">
                  <c:v>1.02</c:v>
                </c:pt>
                <c:pt idx="51">
                  <c:v>1.2</c:v>
                </c:pt>
                <c:pt idx="52">
                  <c:v>2.98</c:v>
                </c:pt>
                <c:pt idx="53">
                  <c:v>4.75</c:v>
                </c:pt>
                <c:pt idx="54">
                  <c:v>4.6399999999999997</c:v>
                </c:pt>
                <c:pt idx="55">
                  <c:v>1.59</c:v>
                </c:pt>
                <c:pt idx="56">
                  <c:v>0.14000000000000001</c:v>
                </c:pt>
                <c:pt idx="57">
                  <c:v>0.13</c:v>
                </c:pt>
                <c:pt idx="58">
                  <c:v>0.03</c:v>
                </c:pt>
                <c:pt idx="59">
                  <c:v>0.05</c:v>
                </c:pt>
                <c:pt idx="60">
                  <c:v>7.0000000000000007E-2</c:v>
                </c:pt>
                <c:pt idx="61">
                  <c:v>0.05</c:v>
                </c:pt>
                <c:pt idx="62">
                  <c:v>0.21</c:v>
                </c:pt>
                <c:pt idx="63">
                  <c:v>0.51</c:v>
                </c:pt>
                <c:pt idx="64">
                  <c:v>1.39</c:v>
                </c:pt>
                <c:pt idx="65">
                  <c:v>2.37</c:v>
                </c:pt>
                <c:pt idx="66">
                  <c:v>1.55</c:v>
                </c:pt>
              </c:numCache>
            </c:numRef>
          </c:val>
          <c:smooth val="0"/>
          <c:extLst>
            <c:ext xmlns:c16="http://schemas.microsoft.com/office/drawing/2014/chart" uri="{C3380CC4-5D6E-409C-BE32-E72D297353CC}">
              <c16:uniqueId val="{00000000-C995-2D45-8B3E-929167B71F5F}"/>
            </c:ext>
          </c:extLst>
        </c:ser>
        <c:ser>
          <c:idx val="1"/>
          <c:order val="1"/>
          <c:tx>
            <c:strRef>
              <c:f>Sheet1!$A$3</c:f>
              <c:strCache>
                <c:ptCount val="1"/>
                <c:pt idx="0">
                  <c:v>Inflation</c:v>
                </c:pt>
              </c:strCache>
            </c:strRef>
          </c:tx>
          <c:spPr>
            <a:ln w="21747">
              <a:solidFill>
                <a:srgbClr val="006411"/>
              </a:solidFill>
              <a:prstDash val="solid"/>
            </a:ln>
          </c:spPr>
          <c:marker>
            <c:symbol val="none"/>
          </c:marker>
          <c:cat>
            <c:numRef>
              <c:f>Sheet1!$B$1:$BP$1</c:f>
              <c:numCache>
                <c:formatCode>General</c:formatCode>
                <c:ptCount val="67"/>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numCache>
            </c:numRef>
          </c:cat>
          <c:val>
            <c:numRef>
              <c:f>Sheet1!$B$3:$BP$3</c:f>
              <c:numCache>
                <c:formatCode>General</c:formatCode>
                <c:ptCount val="67"/>
                <c:pt idx="0">
                  <c:v>0.62</c:v>
                </c:pt>
                <c:pt idx="1">
                  <c:v>-0.5</c:v>
                </c:pt>
                <c:pt idx="2">
                  <c:v>0.37</c:v>
                </c:pt>
                <c:pt idx="3">
                  <c:v>2.86</c:v>
                </c:pt>
                <c:pt idx="4">
                  <c:v>3.02</c:v>
                </c:pt>
                <c:pt idx="5">
                  <c:v>1.76</c:v>
                </c:pt>
                <c:pt idx="6">
                  <c:v>1.5</c:v>
                </c:pt>
                <c:pt idx="7">
                  <c:v>1.48</c:v>
                </c:pt>
                <c:pt idx="8">
                  <c:v>0.67</c:v>
                </c:pt>
                <c:pt idx="9">
                  <c:v>1.22</c:v>
                </c:pt>
                <c:pt idx="10">
                  <c:v>1.65</c:v>
                </c:pt>
                <c:pt idx="11">
                  <c:v>1.19</c:v>
                </c:pt>
                <c:pt idx="12">
                  <c:v>1.92</c:v>
                </c:pt>
                <c:pt idx="13">
                  <c:v>3.35</c:v>
                </c:pt>
                <c:pt idx="14">
                  <c:v>3.04</c:v>
                </c:pt>
                <c:pt idx="15">
                  <c:v>4.72</c:v>
                </c:pt>
                <c:pt idx="16">
                  <c:v>6.11</c:v>
                </c:pt>
                <c:pt idx="17">
                  <c:v>5.49</c:v>
                </c:pt>
                <c:pt idx="18">
                  <c:v>3.36</c:v>
                </c:pt>
                <c:pt idx="19">
                  <c:v>3.41</c:v>
                </c:pt>
                <c:pt idx="20">
                  <c:v>8.8000000000000007</c:v>
                </c:pt>
                <c:pt idx="21">
                  <c:v>12.2</c:v>
                </c:pt>
                <c:pt idx="22">
                  <c:v>7.01</c:v>
                </c:pt>
                <c:pt idx="23">
                  <c:v>4.8099999999999996</c:v>
                </c:pt>
                <c:pt idx="24">
                  <c:v>6.77</c:v>
                </c:pt>
                <c:pt idx="25">
                  <c:v>9.0299999999999994</c:v>
                </c:pt>
                <c:pt idx="26">
                  <c:v>13.31</c:v>
                </c:pt>
                <c:pt idx="27">
                  <c:v>12.4</c:v>
                </c:pt>
                <c:pt idx="28">
                  <c:v>8.94</c:v>
                </c:pt>
                <c:pt idx="29">
                  <c:v>3.87</c:v>
                </c:pt>
                <c:pt idx="30">
                  <c:v>3.8</c:v>
                </c:pt>
                <c:pt idx="31">
                  <c:v>3.95</c:v>
                </c:pt>
                <c:pt idx="32">
                  <c:v>3.77</c:v>
                </c:pt>
                <c:pt idx="33">
                  <c:v>1.1299999999999999</c:v>
                </c:pt>
                <c:pt idx="34">
                  <c:v>4.41</c:v>
                </c:pt>
                <c:pt idx="35">
                  <c:v>4.42</c:v>
                </c:pt>
                <c:pt idx="36">
                  <c:v>4.6500000000000004</c:v>
                </c:pt>
                <c:pt idx="37">
                  <c:v>6.11</c:v>
                </c:pt>
                <c:pt idx="38">
                  <c:v>3.06</c:v>
                </c:pt>
                <c:pt idx="39">
                  <c:v>2.9</c:v>
                </c:pt>
                <c:pt idx="40">
                  <c:v>2.75</c:v>
                </c:pt>
                <c:pt idx="41">
                  <c:v>2.67</c:v>
                </c:pt>
                <c:pt idx="42">
                  <c:v>2.54</c:v>
                </c:pt>
                <c:pt idx="43">
                  <c:v>3.32</c:v>
                </c:pt>
                <c:pt idx="44">
                  <c:v>1.7</c:v>
                </c:pt>
                <c:pt idx="45">
                  <c:v>1.61</c:v>
                </c:pt>
                <c:pt idx="46">
                  <c:v>2.68</c:v>
                </c:pt>
                <c:pt idx="47">
                  <c:v>3.39</c:v>
                </c:pt>
                <c:pt idx="48">
                  <c:v>1.55</c:v>
                </c:pt>
                <c:pt idx="49">
                  <c:v>2.38</c:v>
                </c:pt>
                <c:pt idx="50">
                  <c:v>1.88</c:v>
                </c:pt>
                <c:pt idx="51">
                  <c:v>3.3</c:v>
                </c:pt>
                <c:pt idx="52">
                  <c:v>3.4</c:v>
                </c:pt>
                <c:pt idx="53">
                  <c:v>2.5</c:v>
                </c:pt>
                <c:pt idx="54">
                  <c:v>4.0999999999999996</c:v>
                </c:pt>
                <c:pt idx="55">
                  <c:v>0.1</c:v>
                </c:pt>
                <c:pt idx="56">
                  <c:v>2.7</c:v>
                </c:pt>
                <c:pt idx="57">
                  <c:v>1.5</c:v>
                </c:pt>
                <c:pt idx="58">
                  <c:v>3</c:v>
                </c:pt>
                <c:pt idx="59">
                  <c:v>1.7</c:v>
                </c:pt>
                <c:pt idx="60">
                  <c:v>1.5</c:v>
                </c:pt>
                <c:pt idx="61">
                  <c:v>1.6</c:v>
                </c:pt>
                <c:pt idx="62">
                  <c:v>0.1</c:v>
                </c:pt>
                <c:pt idx="63">
                  <c:v>1.3</c:v>
                </c:pt>
                <c:pt idx="64">
                  <c:v>2.1</c:v>
                </c:pt>
                <c:pt idx="65">
                  <c:v>2.4</c:v>
                </c:pt>
                <c:pt idx="66">
                  <c:v>1.8</c:v>
                </c:pt>
              </c:numCache>
            </c:numRef>
          </c:val>
          <c:smooth val="0"/>
          <c:extLst>
            <c:ext xmlns:c16="http://schemas.microsoft.com/office/drawing/2014/chart" uri="{C3380CC4-5D6E-409C-BE32-E72D297353CC}">
              <c16:uniqueId val="{00000001-C995-2D45-8B3E-929167B71F5F}"/>
            </c:ext>
          </c:extLst>
        </c:ser>
        <c:dLbls>
          <c:showLegendKey val="0"/>
          <c:showVal val="0"/>
          <c:showCatName val="0"/>
          <c:showSerName val="0"/>
          <c:showPercent val="0"/>
          <c:showBubbleSize val="0"/>
        </c:dLbls>
        <c:smooth val="0"/>
        <c:axId val="-442521760"/>
        <c:axId val="-442517312"/>
      </c:lineChart>
      <c:catAx>
        <c:axId val="-442521760"/>
        <c:scaling>
          <c:orientation val="minMax"/>
        </c:scaling>
        <c:delete val="0"/>
        <c:axPos val="b"/>
        <c:numFmt formatCode="General" sourceLinked="1"/>
        <c:majorTickMark val="out"/>
        <c:minorTickMark val="none"/>
        <c:tickLblPos val="nextTo"/>
        <c:spPr>
          <a:ln w="2718">
            <a:solidFill>
              <a:srgbClr val="000000"/>
            </a:solidFill>
            <a:prstDash val="solid"/>
          </a:ln>
        </c:spPr>
        <c:txPr>
          <a:bodyPr rot="-5400000" vert="horz"/>
          <a:lstStyle/>
          <a:p>
            <a:pPr>
              <a:defRPr sz="1348" b="1" i="0" u="none" strike="noStrike" baseline="0">
                <a:solidFill>
                  <a:schemeClr val="tx1"/>
                </a:solidFill>
                <a:latin typeface="Times New Roman"/>
                <a:ea typeface="Times New Roman"/>
                <a:cs typeface="Times New Roman"/>
              </a:defRPr>
            </a:pPr>
            <a:endParaRPr lang="en-US"/>
          </a:p>
        </c:txPr>
        <c:crossAx val="-442517312"/>
        <c:crosses val="autoZero"/>
        <c:auto val="1"/>
        <c:lblAlgn val="ctr"/>
        <c:lblOffset val="100"/>
        <c:tickLblSkip val="5"/>
        <c:tickMarkSkip val="1"/>
        <c:noMultiLvlLbl val="0"/>
      </c:catAx>
      <c:valAx>
        <c:axId val="-442517312"/>
        <c:scaling>
          <c:orientation val="minMax"/>
        </c:scaling>
        <c:delete val="0"/>
        <c:axPos val="l"/>
        <c:title>
          <c:tx>
            <c:rich>
              <a:bodyPr/>
              <a:lstStyle/>
              <a:p>
                <a:pPr>
                  <a:defRPr sz="1730" b="1" i="0" u="none" strike="noStrike" baseline="0">
                    <a:solidFill>
                      <a:srgbClr val="000000"/>
                    </a:solidFill>
                    <a:latin typeface="Times New Roman"/>
                    <a:ea typeface="Times New Roman"/>
                    <a:cs typeface="Times New Roman"/>
                  </a:defRPr>
                </a:pPr>
                <a:r>
                  <a:rPr lang="en-US"/>
                  <a:t>Percent</a:t>
                </a:r>
              </a:p>
            </c:rich>
          </c:tx>
          <c:layout>
            <c:manualLayout>
              <c:xMode val="edge"/>
              <c:yMode val="edge"/>
              <c:x val="1.7460415523985799E-2"/>
              <c:y val="0.39423062476165999"/>
            </c:manualLayout>
          </c:layout>
          <c:overlay val="0"/>
          <c:spPr>
            <a:noFill/>
            <a:ln w="21747">
              <a:noFill/>
            </a:ln>
          </c:spPr>
        </c:title>
        <c:numFmt formatCode="General" sourceLinked="1"/>
        <c:majorTickMark val="out"/>
        <c:minorTickMark val="none"/>
        <c:tickLblPos val="nextTo"/>
        <c:txPr>
          <a:bodyPr rot="0" vert="horz"/>
          <a:lstStyle/>
          <a:p>
            <a:pPr>
              <a:defRPr/>
            </a:pPr>
            <a:endParaRPr lang="en-US"/>
          </a:p>
        </c:txPr>
        <c:crossAx val="-442521760"/>
        <c:crosses val="autoZero"/>
        <c:crossBetween val="between"/>
      </c:valAx>
      <c:spPr>
        <a:noFill/>
        <a:ln w="10874">
          <a:solidFill>
            <a:srgbClr val="000000"/>
          </a:solidFill>
          <a:prstDash val="solid"/>
        </a:ln>
      </c:spPr>
    </c:plotArea>
    <c:legend>
      <c:legendPos val="r"/>
      <c:layout>
        <c:manualLayout>
          <c:xMode val="edge"/>
          <c:yMode val="edge"/>
          <c:x val="0.61145194274028603"/>
          <c:y val="0.14191419141914199"/>
          <c:w val="0.159324324324324"/>
          <c:h val="0.106846652326807"/>
        </c:manualLayout>
      </c:layout>
      <c:overlay val="0"/>
      <c:spPr>
        <a:solidFill>
          <a:srgbClr val="FFFFFF"/>
        </a:solidFill>
        <a:ln w="2718">
          <a:solidFill>
            <a:srgbClr val="000000"/>
          </a:solidFill>
          <a:prstDash val="solid"/>
        </a:ln>
      </c:spPr>
      <c:txPr>
        <a:bodyPr/>
        <a:lstStyle/>
        <a:p>
          <a:pPr>
            <a:defRPr sz="1237" b="1"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1348"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b="1"/>
              <a:t>Treasury</a:t>
            </a:r>
            <a:r>
              <a:rPr lang="en-US" b="1" baseline="0"/>
              <a:t> YTM: Sept 3, 2019 and Sept 3, 2020</a:t>
            </a:r>
            <a:endParaRPr lang="en-US" b="1"/>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3-Sep-20</c:v>
          </c:tx>
          <c:spPr>
            <a:ln w="28575" cap="rnd">
              <a:solidFill>
                <a:schemeClr val="accent1"/>
              </a:solidFill>
              <a:round/>
            </a:ln>
            <a:effectLst/>
          </c:spPr>
          <c:marker>
            <c:symbol val="none"/>
          </c:marker>
          <c:cat>
            <c:strRef>
              <c:f>Sheet1!$A$2:$A$13</c:f>
              <c:strCache>
                <c:ptCount val="12"/>
                <c:pt idx="0">
                  <c:v>1M</c:v>
                </c:pt>
                <c:pt idx="1">
                  <c:v>2M</c:v>
                </c:pt>
                <c:pt idx="2">
                  <c:v>3M</c:v>
                </c:pt>
                <c:pt idx="3">
                  <c:v>6M</c:v>
                </c:pt>
                <c:pt idx="4">
                  <c:v>1YR</c:v>
                </c:pt>
                <c:pt idx="5">
                  <c:v>2YR</c:v>
                </c:pt>
                <c:pt idx="6">
                  <c:v>3YR</c:v>
                </c:pt>
                <c:pt idx="7">
                  <c:v>5YR</c:v>
                </c:pt>
                <c:pt idx="8">
                  <c:v>7YR</c:v>
                </c:pt>
                <c:pt idx="9">
                  <c:v>10YR</c:v>
                </c:pt>
                <c:pt idx="10">
                  <c:v>20YR</c:v>
                </c:pt>
                <c:pt idx="11">
                  <c:v>30YR</c:v>
                </c:pt>
              </c:strCache>
            </c:strRef>
          </c:cat>
          <c:val>
            <c:numRef>
              <c:f>Sheet1!$C$2:$C$13</c:f>
              <c:numCache>
                <c:formatCode>General</c:formatCode>
                <c:ptCount val="12"/>
                <c:pt idx="0">
                  <c:v>0.11</c:v>
                </c:pt>
                <c:pt idx="1">
                  <c:v>0.11</c:v>
                </c:pt>
                <c:pt idx="2">
                  <c:v>0.11</c:v>
                </c:pt>
                <c:pt idx="3">
                  <c:v>0.12</c:v>
                </c:pt>
                <c:pt idx="4">
                  <c:v>0.12</c:v>
                </c:pt>
                <c:pt idx="5">
                  <c:v>0.13</c:v>
                </c:pt>
                <c:pt idx="6">
                  <c:v>0.15</c:v>
                </c:pt>
                <c:pt idx="7">
                  <c:v>0.24</c:v>
                </c:pt>
                <c:pt idx="8">
                  <c:v>0.43</c:v>
                </c:pt>
                <c:pt idx="9">
                  <c:v>0.63</c:v>
                </c:pt>
                <c:pt idx="10">
                  <c:v>1.1299999999999999</c:v>
                </c:pt>
                <c:pt idx="11">
                  <c:v>1.34</c:v>
                </c:pt>
              </c:numCache>
            </c:numRef>
          </c:val>
          <c:smooth val="0"/>
          <c:extLst>
            <c:ext xmlns:c16="http://schemas.microsoft.com/office/drawing/2014/chart" uri="{C3380CC4-5D6E-409C-BE32-E72D297353CC}">
              <c16:uniqueId val="{00000000-68FA-B448-A3C4-B9E8E95B89A0}"/>
            </c:ext>
          </c:extLst>
        </c:ser>
        <c:ser>
          <c:idx val="1"/>
          <c:order val="1"/>
          <c:tx>
            <c:v>3-Sep-19</c:v>
          </c:tx>
          <c:spPr>
            <a:ln w="28575" cap="rnd">
              <a:solidFill>
                <a:schemeClr val="accent2"/>
              </a:solidFill>
              <a:round/>
            </a:ln>
            <a:effectLst/>
          </c:spPr>
          <c:marker>
            <c:symbol val="none"/>
          </c:marker>
          <c:cat>
            <c:strRef>
              <c:f>Sheet1!$A$2:$A$13</c:f>
              <c:strCache>
                <c:ptCount val="12"/>
                <c:pt idx="0">
                  <c:v>1M</c:v>
                </c:pt>
                <c:pt idx="1">
                  <c:v>2M</c:v>
                </c:pt>
                <c:pt idx="2">
                  <c:v>3M</c:v>
                </c:pt>
                <c:pt idx="3">
                  <c:v>6M</c:v>
                </c:pt>
                <c:pt idx="4">
                  <c:v>1YR</c:v>
                </c:pt>
                <c:pt idx="5">
                  <c:v>2YR</c:v>
                </c:pt>
                <c:pt idx="6">
                  <c:v>3YR</c:v>
                </c:pt>
                <c:pt idx="7">
                  <c:v>5YR</c:v>
                </c:pt>
                <c:pt idx="8">
                  <c:v>7YR</c:v>
                </c:pt>
                <c:pt idx="9">
                  <c:v>10YR</c:v>
                </c:pt>
                <c:pt idx="10">
                  <c:v>20YR</c:v>
                </c:pt>
                <c:pt idx="11">
                  <c:v>30YR</c:v>
                </c:pt>
              </c:strCache>
            </c:strRef>
          </c:cat>
          <c:val>
            <c:numRef>
              <c:f>Sheet1!$B$2:$B$13</c:f>
              <c:numCache>
                <c:formatCode>General</c:formatCode>
                <c:ptCount val="12"/>
                <c:pt idx="0">
                  <c:v>2.06</c:v>
                </c:pt>
                <c:pt idx="1">
                  <c:v>2.0099999999999998</c:v>
                </c:pt>
                <c:pt idx="2">
                  <c:v>1.98</c:v>
                </c:pt>
                <c:pt idx="3">
                  <c:v>1.88</c:v>
                </c:pt>
                <c:pt idx="4">
                  <c:v>1.72</c:v>
                </c:pt>
                <c:pt idx="5">
                  <c:v>1.47</c:v>
                </c:pt>
                <c:pt idx="6">
                  <c:v>1.38</c:v>
                </c:pt>
                <c:pt idx="7">
                  <c:v>1.35</c:v>
                </c:pt>
                <c:pt idx="8">
                  <c:v>1.42</c:v>
                </c:pt>
                <c:pt idx="9">
                  <c:v>1.47</c:v>
                </c:pt>
                <c:pt idx="10">
                  <c:v>1.77</c:v>
                </c:pt>
                <c:pt idx="11">
                  <c:v>1.95</c:v>
                </c:pt>
              </c:numCache>
            </c:numRef>
          </c:val>
          <c:smooth val="0"/>
          <c:extLst>
            <c:ext xmlns:c16="http://schemas.microsoft.com/office/drawing/2014/chart" uri="{C3380CC4-5D6E-409C-BE32-E72D297353CC}">
              <c16:uniqueId val="{00000001-68FA-B448-A3C4-B9E8E95B89A0}"/>
            </c:ext>
          </c:extLst>
        </c:ser>
        <c:dLbls>
          <c:showLegendKey val="0"/>
          <c:showVal val="0"/>
          <c:showCatName val="0"/>
          <c:showSerName val="0"/>
          <c:showPercent val="0"/>
          <c:showBubbleSize val="0"/>
        </c:dLbls>
        <c:smooth val="0"/>
        <c:axId val="1894875711"/>
        <c:axId val="1895613343"/>
      </c:lineChart>
      <c:catAx>
        <c:axId val="1894875711"/>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1895613343"/>
        <c:crosses val="autoZero"/>
        <c:auto val="1"/>
        <c:lblAlgn val="ctr"/>
        <c:lblOffset val="100"/>
        <c:noMultiLvlLbl val="0"/>
      </c:catAx>
      <c:valAx>
        <c:axId val="189561334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r>
                  <a:rPr lang="en-US" sz="1400" b="1"/>
                  <a:t>YTM</a:t>
                </a:r>
              </a:p>
            </c:rich>
          </c:tx>
          <c:overlay val="0"/>
          <c:spPr>
            <a:noFill/>
            <a:ln>
              <a:noFill/>
            </a:ln>
            <a:effectLst/>
          </c:spPr>
          <c:txPr>
            <a:bodyPr rot="-54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89487571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span"/>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Treasuries, TIPS, and Implied Inflation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310269256698524E-2"/>
          <c:y val="0.13811054141488127"/>
          <c:w val="0.76502603386182355"/>
          <c:h val="0.76479002624671921"/>
        </c:manualLayout>
      </c:layout>
      <c:lineChart>
        <c:grouping val="standard"/>
        <c:varyColors val="0"/>
        <c:ser>
          <c:idx val="0"/>
          <c:order val="0"/>
          <c:tx>
            <c:v>Treasuries</c:v>
          </c:tx>
          <c:spPr>
            <a:ln w="222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Sheet1!$C$4:$C$8</c:f>
              <c:numCache>
                <c:formatCode>0.00%</c:formatCode>
                <c:ptCount val="5"/>
                <c:pt idx="0">
                  <c:v>1.7500000000000002E-2</c:v>
                </c:pt>
                <c:pt idx="1">
                  <c:v>1.83E-2</c:v>
                </c:pt>
                <c:pt idx="2">
                  <c:v>1.9E-2</c:v>
                </c:pt>
                <c:pt idx="3">
                  <c:v>2.1700000000000001E-2</c:v>
                </c:pt>
                <c:pt idx="4">
                  <c:v>2.3699999999999999E-2</c:v>
                </c:pt>
              </c:numCache>
            </c:numRef>
          </c:val>
          <c:smooth val="0"/>
          <c:extLst>
            <c:ext xmlns:c16="http://schemas.microsoft.com/office/drawing/2014/chart" uri="{C3380CC4-5D6E-409C-BE32-E72D297353CC}">
              <c16:uniqueId val="{00000000-5840-9C4E-984C-C5F5EC009443}"/>
            </c:ext>
          </c:extLst>
        </c:ser>
        <c:ser>
          <c:idx val="2"/>
          <c:order val="1"/>
          <c:tx>
            <c:v>Implied Inflation</c:v>
          </c:tx>
          <c:spPr>
            <a:ln w="22225" cap="rnd">
              <a:solidFill>
                <a:schemeClr val="accent3">
                  <a:lumMod val="50000"/>
                  <a:lumOff val="5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Pt>
            <c:idx val="3"/>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bubble3D val="0"/>
            <c:spPr>
              <a:ln w="31750" cap="rnd">
                <a:solidFill>
                  <a:schemeClr val="accent3">
                    <a:lumMod val="50000"/>
                    <a:lumOff val="50000"/>
                  </a:schemeClr>
                </a:solidFill>
                <a:round/>
              </a:ln>
              <a:effectLst>
                <a:outerShdw blurRad="40000" dist="23000" dir="5400000" rotWithShape="0">
                  <a:srgbClr val="000000">
                    <a:alpha val="35000"/>
                  </a:srgbClr>
                </a:outerShdw>
              </a:effectLst>
            </c:spPr>
            <c:extLst>
              <c:ext xmlns:c16="http://schemas.microsoft.com/office/drawing/2014/chart" uri="{C3380CC4-5D6E-409C-BE32-E72D297353CC}">
                <c16:uniqueId val="{00000001-3C80-584D-9682-3ABC9D377E6B}"/>
              </c:ext>
            </c:extLst>
          </c:dPt>
          <c:cat>
            <c:strRef>
              <c:f>Sheet1!$B$4:$B$8</c:f>
              <c:strCache>
                <c:ptCount val="5"/>
                <c:pt idx="0">
                  <c:v>5 YR</c:v>
                </c:pt>
                <c:pt idx="1">
                  <c:v>7 YR</c:v>
                </c:pt>
                <c:pt idx="2">
                  <c:v>10 YR</c:v>
                </c:pt>
                <c:pt idx="3">
                  <c:v>20 YR</c:v>
                </c:pt>
                <c:pt idx="4">
                  <c:v>30 YR</c:v>
                </c:pt>
              </c:strCache>
            </c:strRef>
          </c:cat>
          <c:val>
            <c:numRef>
              <c:f>Sheet1!$E$4:$E$8</c:f>
              <c:numCache>
                <c:formatCode>0.00%</c:formatCode>
                <c:ptCount val="5"/>
                <c:pt idx="0">
                  <c:v>1.4600000000000002E-2</c:v>
                </c:pt>
                <c:pt idx="1">
                  <c:v>1.5800000000000002E-2</c:v>
                </c:pt>
                <c:pt idx="2">
                  <c:v>1.67E-2</c:v>
                </c:pt>
                <c:pt idx="3">
                  <c:v>1.72E-2</c:v>
                </c:pt>
                <c:pt idx="4">
                  <c:v>1.72E-2</c:v>
                </c:pt>
              </c:numCache>
            </c:numRef>
          </c:val>
          <c:smooth val="0"/>
          <c:extLst>
            <c:ext xmlns:c16="http://schemas.microsoft.com/office/drawing/2014/chart" uri="{C3380CC4-5D6E-409C-BE32-E72D297353CC}">
              <c16:uniqueId val="{00000001-5840-9C4E-984C-C5F5EC009443}"/>
            </c:ext>
          </c:extLst>
        </c:ser>
        <c:ser>
          <c:idx val="1"/>
          <c:order val="2"/>
          <c:tx>
            <c:v>TIPs</c:v>
          </c:tx>
          <c:spPr>
            <a:ln w="22225" cap="rnd">
              <a:solidFill>
                <a:schemeClr val="accent4">
                  <a:lumMod val="60000"/>
                  <a:lumOff val="4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Sheet1!$D$4:$D$8</c:f>
              <c:numCache>
                <c:formatCode>0.00%</c:formatCode>
                <c:ptCount val="5"/>
                <c:pt idx="0">
                  <c:v>2.8999999999999998E-3</c:v>
                </c:pt>
                <c:pt idx="1">
                  <c:v>2.5000000000000001E-3</c:v>
                </c:pt>
                <c:pt idx="2">
                  <c:v>2.3E-3</c:v>
                </c:pt>
                <c:pt idx="3">
                  <c:v>4.4999999999999997E-3</c:v>
                </c:pt>
                <c:pt idx="4">
                  <c:v>6.4999999999999997E-3</c:v>
                </c:pt>
              </c:numCache>
            </c:numRef>
          </c:val>
          <c:smooth val="0"/>
          <c:extLst>
            <c:ext xmlns:c16="http://schemas.microsoft.com/office/drawing/2014/chart" uri="{C3380CC4-5D6E-409C-BE32-E72D297353CC}">
              <c16:uniqueId val="{00000002-5840-9C4E-984C-C5F5EC009443}"/>
            </c:ext>
          </c:extLst>
        </c:ser>
        <c:dLbls>
          <c:showLegendKey val="0"/>
          <c:showVal val="0"/>
          <c:showCatName val="0"/>
          <c:showSerName val="0"/>
          <c:showPercent val="0"/>
          <c:showBubbleSize val="0"/>
        </c:dLbls>
        <c:marker val="1"/>
        <c:smooth val="0"/>
        <c:axId val="1197935584"/>
        <c:axId val="1197937632"/>
      </c:lineChart>
      <c:catAx>
        <c:axId val="11979355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7632"/>
        <c:crosses val="autoZero"/>
        <c:auto val="1"/>
        <c:lblAlgn val="ctr"/>
        <c:lblOffset val="100"/>
        <c:noMultiLvlLbl val="1"/>
      </c:catAx>
      <c:valAx>
        <c:axId val="1197937632"/>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5584"/>
        <c:crosses val="autoZero"/>
        <c:crossBetween val="between"/>
      </c:valAx>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legend>
      <c:legendPos val="r"/>
      <c:layout>
        <c:manualLayout>
          <c:xMode val="edge"/>
          <c:yMode val="edge"/>
          <c:x val="0.8296235188311325"/>
          <c:y val="0.44780687544547843"/>
          <c:w val="0.16139237596098682"/>
          <c:h val="0.33078424140320095"/>
        </c:manualLayout>
      </c:layout>
      <c:overlay val="0"/>
      <c:spPr>
        <a:noFill/>
        <a:ln w="22225">
          <a:solidFill>
            <a:schemeClr val="accent2"/>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59.emf"/><Relationship Id="rId2" Type="http://schemas.openxmlformats.org/officeDocument/2006/relationships/image" Target="../media/image58.emf"/><Relationship Id="rId1" Type="http://schemas.openxmlformats.org/officeDocument/2006/relationships/image" Target="../media/image57.emf"/><Relationship Id="rId6" Type="http://schemas.openxmlformats.org/officeDocument/2006/relationships/image" Target="../media/image62.emf"/><Relationship Id="rId5" Type="http://schemas.openxmlformats.org/officeDocument/2006/relationships/image" Target="../media/image61.emf"/><Relationship Id="rId4" Type="http://schemas.openxmlformats.org/officeDocument/2006/relationships/image" Target="../media/image60.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64.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5.w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8.emf"/><Relationship Id="rId2" Type="http://schemas.openxmlformats.org/officeDocument/2006/relationships/image" Target="../media/image67.emf"/><Relationship Id="rId1" Type="http://schemas.openxmlformats.org/officeDocument/2006/relationships/image" Target="../media/image66.emf"/><Relationship Id="rId5" Type="http://schemas.openxmlformats.org/officeDocument/2006/relationships/image" Target="../media/image70.wmf"/><Relationship Id="rId4" Type="http://schemas.openxmlformats.org/officeDocument/2006/relationships/image" Target="../media/image6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74.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7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78.e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81.emf"/><Relationship Id="rId2" Type="http://schemas.openxmlformats.org/officeDocument/2006/relationships/image" Target="../media/image80.emf"/><Relationship Id="rId1" Type="http://schemas.openxmlformats.org/officeDocument/2006/relationships/image" Target="../media/image7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3.e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image" Target="../media/image7.emf"/><Relationship Id="rId5" Type="http://schemas.openxmlformats.org/officeDocument/2006/relationships/image" Target="../media/image11.emf"/><Relationship Id="rId4" Type="http://schemas.openxmlformats.org/officeDocument/2006/relationships/image" Target="../media/image10.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20.emf"/><Relationship Id="rId3" Type="http://schemas.openxmlformats.org/officeDocument/2006/relationships/image" Target="../media/image15.emf"/><Relationship Id="rId7" Type="http://schemas.openxmlformats.org/officeDocument/2006/relationships/image" Target="../media/image19.emf"/><Relationship Id="rId2" Type="http://schemas.openxmlformats.org/officeDocument/2006/relationships/image" Target="../media/image14.emf"/><Relationship Id="rId1" Type="http://schemas.openxmlformats.org/officeDocument/2006/relationships/image" Target="../media/image13.emf"/><Relationship Id="rId6" Type="http://schemas.openxmlformats.org/officeDocument/2006/relationships/image" Target="../media/image18.emf"/><Relationship Id="rId11" Type="http://schemas.openxmlformats.org/officeDocument/2006/relationships/image" Target="../media/image23.emf"/><Relationship Id="rId5" Type="http://schemas.openxmlformats.org/officeDocument/2006/relationships/image" Target="../media/image17.emf"/><Relationship Id="rId10" Type="http://schemas.openxmlformats.org/officeDocument/2006/relationships/image" Target="../media/image22.emf"/><Relationship Id="rId4" Type="http://schemas.openxmlformats.org/officeDocument/2006/relationships/image" Target="../media/image16.emf"/><Relationship Id="rId9" Type="http://schemas.openxmlformats.org/officeDocument/2006/relationships/image" Target="../media/image21.emf"/></Relationships>
</file>

<file path=ppt/drawings/_rels/vmlDrawing7.vml.rels><?xml version="1.0" encoding="UTF-8" standalone="yes"?>
<Relationships xmlns="http://schemas.openxmlformats.org/package/2006/relationships"><Relationship Id="rId8" Type="http://schemas.openxmlformats.org/officeDocument/2006/relationships/image" Target="../media/image31.emf"/><Relationship Id="rId13" Type="http://schemas.openxmlformats.org/officeDocument/2006/relationships/image" Target="../media/image36.emf"/><Relationship Id="rId18" Type="http://schemas.openxmlformats.org/officeDocument/2006/relationships/image" Target="../media/image41.emf"/><Relationship Id="rId3" Type="http://schemas.openxmlformats.org/officeDocument/2006/relationships/image" Target="../media/image26.emf"/><Relationship Id="rId21" Type="http://schemas.openxmlformats.org/officeDocument/2006/relationships/image" Target="../media/image44.emf"/><Relationship Id="rId7" Type="http://schemas.openxmlformats.org/officeDocument/2006/relationships/image" Target="../media/image30.emf"/><Relationship Id="rId12" Type="http://schemas.openxmlformats.org/officeDocument/2006/relationships/image" Target="../media/image35.emf"/><Relationship Id="rId17" Type="http://schemas.openxmlformats.org/officeDocument/2006/relationships/image" Target="../media/image40.emf"/><Relationship Id="rId2" Type="http://schemas.openxmlformats.org/officeDocument/2006/relationships/image" Target="../media/image25.emf"/><Relationship Id="rId16" Type="http://schemas.openxmlformats.org/officeDocument/2006/relationships/image" Target="../media/image39.emf"/><Relationship Id="rId20" Type="http://schemas.openxmlformats.org/officeDocument/2006/relationships/image" Target="../media/image43.emf"/><Relationship Id="rId1" Type="http://schemas.openxmlformats.org/officeDocument/2006/relationships/image" Target="../media/image24.emf"/><Relationship Id="rId6" Type="http://schemas.openxmlformats.org/officeDocument/2006/relationships/image" Target="../media/image29.emf"/><Relationship Id="rId11" Type="http://schemas.openxmlformats.org/officeDocument/2006/relationships/image" Target="../media/image34.emf"/><Relationship Id="rId5" Type="http://schemas.openxmlformats.org/officeDocument/2006/relationships/image" Target="../media/image28.emf"/><Relationship Id="rId15" Type="http://schemas.openxmlformats.org/officeDocument/2006/relationships/image" Target="../media/image38.emf"/><Relationship Id="rId10" Type="http://schemas.openxmlformats.org/officeDocument/2006/relationships/image" Target="../media/image33.emf"/><Relationship Id="rId19" Type="http://schemas.openxmlformats.org/officeDocument/2006/relationships/image" Target="../media/image42.emf"/><Relationship Id="rId4" Type="http://schemas.openxmlformats.org/officeDocument/2006/relationships/image" Target="../media/image27.emf"/><Relationship Id="rId9" Type="http://schemas.openxmlformats.org/officeDocument/2006/relationships/image" Target="../media/image32.emf"/><Relationship Id="rId14" Type="http://schemas.openxmlformats.org/officeDocument/2006/relationships/image" Target="../media/image3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45.emf"/></Relationships>
</file>

<file path=ppt/drawings/_rels/vmlDrawing9.vml.rels><?xml version="1.0" encoding="UTF-8" standalone="yes"?>
<Relationships xmlns="http://schemas.openxmlformats.org/package/2006/relationships"><Relationship Id="rId8" Type="http://schemas.openxmlformats.org/officeDocument/2006/relationships/image" Target="../media/image53.emf"/><Relationship Id="rId3" Type="http://schemas.openxmlformats.org/officeDocument/2006/relationships/image" Target="../media/image48.emf"/><Relationship Id="rId7" Type="http://schemas.openxmlformats.org/officeDocument/2006/relationships/image" Target="../media/image52.emf"/><Relationship Id="rId2" Type="http://schemas.openxmlformats.org/officeDocument/2006/relationships/image" Target="../media/image47.emf"/><Relationship Id="rId1" Type="http://schemas.openxmlformats.org/officeDocument/2006/relationships/image" Target="../media/image46.emf"/><Relationship Id="rId6" Type="http://schemas.openxmlformats.org/officeDocument/2006/relationships/image" Target="../media/image51.emf"/><Relationship Id="rId11" Type="http://schemas.openxmlformats.org/officeDocument/2006/relationships/image" Target="../media/image56.wmf"/><Relationship Id="rId5" Type="http://schemas.openxmlformats.org/officeDocument/2006/relationships/image" Target="../media/image50.emf"/><Relationship Id="rId10" Type="http://schemas.openxmlformats.org/officeDocument/2006/relationships/image" Target="../media/image55.emf"/><Relationship Id="rId4" Type="http://schemas.openxmlformats.org/officeDocument/2006/relationships/image" Target="../media/image49.emf"/><Relationship Id="rId9" Type="http://schemas.openxmlformats.org/officeDocument/2006/relationships/image" Target="../media/image54.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3</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13</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14</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15</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16</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17</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18</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20</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21</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25</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27</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4</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28</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29</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30</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33</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35</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36</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37</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40</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41</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42</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5</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43</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ma14="http://schemas.microsoft.com/office/mac/drawingml/2011/main" xmlns=""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6</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D8FA3B9-33CF-7849-B07D-972A9F28E1A7}" type="slidenum">
              <a:rPr lang="en-US">
                <a:latin typeface="Calibri"/>
              </a:rPr>
              <a:pPr eaLnBrk="1" hangingPunct="1"/>
              <a:t>8</a:t>
            </a:fld>
            <a:endParaRPr lang="en-US">
              <a:latin typeface="Calibri"/>
            </a:endParaRPr>
          </a:p>
        </p:txBody>
      </p:sp>
      <p:sp>
        <p:nvSpPr>
          <p:cNvPr id="5734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1843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9</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10</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11</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ma14="http://schemas.microsoft.com/office/mac/drawingml/2011/main" xmlns=""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12</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CF_Ch5_YTM_20</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8" Type="http://schemas.openxmlformats.org/officeDocument/2006/relationships/image" Target="../media/image8.emf"/><Relationship Id="rId13" Type="http://schemas.openxmlformats.org/officeDocument/2006/relationships/oleObject" Target="../embeddings/oleObject8.bin"/><Relationship Id="rId3" Type="http://schemas.openxmlformats.org/officeDocument/2006/relationships/notesSlide" Target="../notesSlides/notesSlide12.xml"/><Relationship Id="rId7" Type="http://schemas.openxmlformats.org/officeDocument/2006/relationships/oleObject" Target="../embeddings/oleObject5.bin"/><Relationship Id="rId12" Type="http://schemas.openxmlformats.org/officeDocument/2006/relationships/image" Target="../media/image10.emf"/><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7.emf"/><Relationship Id="rId11" Type="http://schemas.openxmlformats.org/officeDocument/2006/relationships/oleObject" Target="../embeddings/oleObject7.bin"/><Relationship Id="rId5" Type="http://schemas.openxmlformats.org/officeDocument/2006/relationships/oleObject" Target="../embeddings/oleObject4.bin"/><Relationship Id="rId10" Type="http://schemas.openxmlformats.org/officeDocument/2006/relationships/image" Target="../media/image9.emf"/><Relationship Id="rId4" Type="http://schemas.openxmlformats.org/officeDocument/2006/relationships/hyperlink" Target="http://www.newyorkfed.org/aboutthefed/fedpoint/fed07.html" TargetMode="External"/><Relationship Id="rId9" Type="http://schemas.openxmlformats.org/officeDocument/2006/relationships/oleObject" Target="../embeddings/oleObject6.bin"/><Relationship Id="rId14" Type="http://schemas.openxmlformats.org/officeDocument/2006/relationships/image" Target="../media/image11.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vmlDrawing" Target="../drawings/vmlDrawing5.vml"/><Relationship Id="rId5" Type="http://schemas.openxmlformats.org/officeDocument/2006/relationships/image" Target="../media/image12.wmf"/><Relationship Id="rId4" Type="http://schemas.openxmlformats.org/officeDocument/2006/relationships/oleObject" Target="../embeddings/oleObject9.bin"/></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12.bin"/><Relationship Id="rId13" Type="http://schemas.openxmlformats.org/officeDocument/2006/relationships/image" Target="../media/image17.emf"/><Relationship Id="rId18" Type="http://schemas.openxmlformats.org/officeDocument/2006/relationships/oleObject" Target="../embeddings/oleObject17.bin"/><Relationship Id="rId3" Type="http://schemas.openxmlformats.org/officeDocument/2006/relationships/notesSlide" Target="../notesSlides/notesSlide14.xml"/><Relationship Id="rId21" Type="http://schemas.openxmlformats.org/officeDocument/2006/relationships/image" Target="../media/image21.emf"/><Relationship Id="rId7" Type="http://schemas.openxmlformats.org/officeDocument/2006/relationships/image" Target="../media/image14.emf"/><Relationship Id="rId12" Type="http://schemas.openxmlformats.org/officeDocument/2006/relationships/oleObject" Target="../embeddings/oleObject14.bin"/><Relationship Id="rId17" Type="http://schemas.openxmlformats.org/officeDocument/2006/relationships/image" Target="../media/image19.emf"/><Relationship Id="rId25" Type="http://schemas.openxmlformats.org/officeDocument/2006/relationships/image" Target="../media/image23.emf"/><Relationship Id="rId2" Type="http://schemas.openxmlformats.org/officeDocument/2006/relationships/slideLayout" Target="../slideLayouts/slideLayout2.xml"/><Relationship Id="rId16" Type="http://schemas.openxmlformats.org/officeDocument/2006/relationships/oleObject" Target="../embeddings/oleObject16.bin"/><Relationship Id="rId20" Type="http://schemas.openxmlformats.org/officeDocument/2006/relationships/oleObject" Target="../embeddings/oleObject18.bin"/><Relationship Id="rId1" Type="http://schemas.openxmlformats.org/officeDocument/2006/relationships/vmlDrawing" Target="../drawings/vmlDrawing6.vml"/><Relationship Id="rId6" Type="http://schemas.openxmlformats.org/officeDocument/2006/relationships/oleObject" Target="../embeddings/oleObject11.bin"/><Relationship Id="rId11" Type="http://schemas.openxmlformats.org/officeDocument/2006/relationships/image" Target="../media/image16.emf"/><Relationship Id="rId24" Type="http://schemas.openxmlformats.org/officeDocument/2006/relationships/oleObject" Target="../embeddings/oleObject20.bin"/><Relationship Id="rId5" Type="http://schemas.openxmlformats.org/officeDocument/2006/relationships/image" Target="../media/image13.emf"/><Relationship Id="rId15" Type="http://schemas.openxmlformats.org/officeDocument/2006/relationships/image" Target="../media/image18.emf"/><Relationship Id="rId23" Type="http://schemas.openxmlformats.org/officeDocument/2006/relationships/image" Target="../media/image22.emf"/><Relationship Id="rId10" Type="http://schemas.openxmlformats.org/officeDocument/2006/relationships/oleObject" Target="../embeddings/oleObject13.bin"/><Relationship Id="rId19" Type="http://schemas.openxmlformats.org/officeDocument/2006/relationships/image" Target="../media/image20.emf"/><Relationship Id="rId4" Type="http://schemas.openxmlformats.org/officeDocument/2006/relationships/oleObject" Target="../embeddings/oleObject10.bin"/><Relationship Id="rId9" Type="http://schemas.openxmlformats.org/officeDocument/2006/relationships/image" Target="../media/image15.emf"/><Relationship Id="rId14" Type="http://schemas.openxmlformats.org/officeDocument/2006/relationships/oleObject" Target="../embeddings/oleObject15.bin"/><Relationship Id="rId22" Type="http://schemas.openxmlformats.org/officeDocument/2006/relationships/oleObject" Target="../embeddings/oleObject19.bin"/></Relationships>
</file>

<file path=ppt/slides/_rels/slide18.xml.rels><?xml version="1.0" encoding="UTF-8" standalone="yes"?>
<Relationships xmlns="http://schemas.openxmlformats.org/package/2006/relationships"><Relationship Id="rId13" Type="http://schemas.openxmlformats.org/officeDocument/2006/relationships/image" Target="../media/image28.emf"/><Relationship Id="rId18" Type="http://schemas.openxmlformats.org/officeDocument/2006/relationships/oleObject" Target="../embeddings/oleObject28.bin"/><Relationship Id="rId26" Type="http://schemas.openxmlformats.org/officeDocument/2006/relationships/oleObject" Target="../embeddings/oleObject32.bin"/><Relationship Id="rId39" Type="http://schemas.openxmlformats.org/officeDocument/2006/relationships/image" Target="../media/image41.emf"/><Relationship Id="rId21" Type="http://schemas.openxmlformats.org/officeDocument/2006/relationships/image" Target="../media/image32.emf"/><Relationship Id="rId34" Type="http://schemas.openxmlformats.org/officeDocument/2006/relationships/oleObject" Target="../embeddings/oleObject36.bin"/><Relationship Id="rId42" Type="http://schemas.openxmlformats.org/officeDocument/2006/relationships/oleObject" Target="../embeddings/oleObject40.bin"/><Relationship Id="rId7" Type="http://schemas.openxmlformats.org/officeDocument/2006/relationships/image" Target="../media/image25.emf"/><Relationship Id="rId2" Type="http://schemas.openxmlformats.org/officeDocument/2006/relationships/slideLayout" Target="../slideLayouts/slideLayout2.xml"/><Relationship Id="rId16" Type="http://schemas.openxmlformats.org/officeDocument/2006/relationships/oleObject" Target="../embeddings/oleObject27.bin"/><Relationship Id="rId29" Type="http://schemas.openxmlformats.org/officeDocument/2006/relationships/image" Target="../media/image36.emf"/><Relationship Id="rId1" Type="http://schemas.openxmlformats.org/officeDocument/2006/relationships/vmlDrawing" Target="../drawings/vmlDrawing7.vml"/><Relationship Id="rId6" Type="http://schemas.openxmlformats.org/officeDocument/2006/relationships/oleObject" Target="../embeddings/oleObject22.bin"/><Relationship Id="rId11" Type="http://schemas.openxmlformats.org/officeDocument/2006/relationships/image" Target="../media/image27.emf"/><Relationship Id="rId24" Type="http://schemas.openxmlformats.org/officeDocument/2006/relationships/oleObject" Target="../embeddings/oleObject31.bin"/><Relationship Id="rId32" Type="http://schemas.openxmlformats.org/officeDocument/2006/relationships/oleObject" Target="../embeddings/oleObject35.bin"/><Relationship Id="rId37" Type="http://schemas.openxmlformats.org/officeDocument/2006/relationships/image" Target="../media/image40.emf"/><Relationship Id="rId40" Type="http://schemas.openxmlformats.org/officeDocument/2006/relationships/oleObject" Target="../embeddings/oleObject39.bin"/><Relationship Id="rId45" Type="http://schemas.openxmlformats.org/officeDocument/2006/relationships/image" Target="../media/image44.emf"/><Relationship Id="rId5" Type="http://schemas.openxmlformats.org/officeDocument/2006/relationships/image" Target="../media/image24.emf"/><Relationship Id="rId15" Type="http://schemas.openxmlformats.org/officeDocument/2006/relationships/image" Target="../media/image29.emf"/><Relationship Id="rId23" Type="http://schemas.openxmlformats.org/officeDocument/2006/relationships/image" Target="../media/image33.emf"/><Relationship Id="rId28" Type="http://schemas.openxmlformats.org/officeDocument/2006/relationships/oleObject" Target="../embeddings/oleObject33.bin"/><Relationship Id="rId36" Type="http://schemas.openxmlformats.org/officeDocument/2006/relationships/oleObject" Target="../embeddings/oleObject37.bin"/><Relationship Id="rId10" Type="http://schemas.openxmlformats.org/officeDocument/2006/relationships/oleObject" Target="../embeddings/oleObject24.bin"/><Relationship Id="rId19" Type="http://schemas.openxmlformats.org/officeDocument/2006/relationships/image" Target="../media/image31.emf"/><Relationship Id="rId31" Type="http://schemas.openxmlformats.org/officeDocument/2006/relationships/image" Target="../media/image37.emf"/><Relationship Id="rId44" Type="http://schemas.openxmlformats.org/officeDocument/2006/relationships/oleObject" Target="../embeddings/oleObject41.bin"/><Relationship Id="rId4" Type="http://schemas.openxmlformats.org/officeDocument/2006/relationships/oleObject" Target="../embeddings/oleObject21.bin"/><Relationship Id="rId9" Type="http://schemas.openxmlformats.org/officeDocument/2006/relationships/image" Target="../media/image26.emf"/><Relationship Id="rId14" Type="http://schemas.openxmlformats.org/officeDocument/2006/relationships/oleObject" Target="../embeddings/oleObject26.bin"/><Relationship Id="rId22" Type="http://schemas.openxmlformats.org/officeDocument/2006/relationships/oleObject" Target="../embeddings/oleObject30.bin"/><Relationship Id="rId27" Type="http://schemas.openxmlformats.org/officeDocument/2006/relationships/image" Target="../media/image35.emf"/><Relationship Id="rId30" Type="http://schemas.openxmlformats.org/officeDocument/2006/relationships/oleObject" Target="../embeddings/oleObject34.bin"/><Relationship Id="rId35" Type="http://schemas.openxmlformats.org/officeDocument/2006/relationships/image" Target="../media/image39.emf"/><Relationship Id="rId43" Type="http://schemas.openxmlformats.org/officeDocument/2006/relationships/image" Target="../media/image43.emf"/><Relationship Id="rId8" Type="http://schemas.openxmlformats.org/officeDocument/2006/relationships/oleObject" Target="../embeddings/oleObject23.bin"/><Relationship Id="rId3" Type="http://schemas.openxmlformats.org/officeDocument/2006/relationships/notesSlide" Target="../notesSlides/notesSlide15.xml"/><Relationship Id="rId12" Type="http://schemas.openxmlformats.org/officeDocument/2006/relationships/oleObject" Target="../embeddings/oleObject25.bin"/><Relationship Id="rId17" Type="http://schemas.openxmlformats.org/officeDocument/2006/relationships/image" Target="../media/image30.emf"/><Relationship Id="rId25" Type="http://schemas.openxmlformats.org/officeDocument/2006/relationships/image" Target="../media/image34.emf"/><Relationship Id="rId33" Type="http://schemas.openxmlformats.org/officeDocument/2006/relationships/image" Target="../media/image38.emf"/><Relationship Id="rId38" Type="http://schemas.openxmlformats.org/officeDocument/2006/relationships/oleObject" Target="../embeddings/oleObject38.bin"/><Relationship Id="rId20" Type="http://schemas.openxmlformats.org/officeDocument/2006/relationships/oleObject" Target="../embeddings/oleObject29.bin"/><Relationship Id="rId41" Type="http://schemas.openxmlformats.org/officeDocument/2006/relationships/image" Target="../media/image42.emf"/></Relationships>
</file>

<file path=ppt/slides/_rels/slide19.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openxmlformats.org/officeDocument/2006/relationships/slideLayout" Target="../slideLayouts/slideLayout2.xml"/><Relationship Id="rId1" Type="http://schemas.openxmlformats.org/officeDocument/2006/relationships/vmlDrawing" Target="../drawings/vmlDrawing8.vml"/><Relationship Id="rId4" Type="http://schemas.openxmlformats.org/officeDocument/2006/relationships/image" Target="../media/image45.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oleObject" Target="../embeddings/oleObject44.bin"/><Relationship Id="rId13" Type="http://schemas.openxmlformats.org/officeDocument/2006/relationships/image" Target="../media/image50.emf"/><Relationship Id="rId18" Type="http://schemas.openxmlformats.org/officeDocument/2006/relationships/oleObject" Target="../embeddings/oleObject49.bin"/><Relationship Id="rId3" Type="http://schemas.openxmlformats.org/officeDocument/2006/relationships/notesSlide" Target="../notesSlides/notesSlide16.xml"/><Relationship Id="rId21" Type="http://schemas.openxmlformats.org/officeDocument/2006/relationships/image" Target="../media/image54.emf"/><Relationship Id="rId7" Type="http://schemas.openxmlformats.org/officeDocument/2006/relationships/image" Target="../media/image47.emf"/><Relationship Id="rId12" Type="http://schemas.openxmlformats.org/officeDocument/2006/relationships/oleObject" Target="../embeddings/oleObject46.bin"/><Relationship Id="rId17" Type="http://schemas.openxmlformats.org/officeDocument/2006/relationships/image" Target="../media/image52.emf"/><Relationship Id="rId25" Type="http://schemas.openxmlformats.org/officeDocument/2006/relationships/image" Target="../media/image56.wmf"/><Relationship Id="rId2" Type="http://schemas.openxmlformats.org/officeDocument/2006/relationships/slideLayout" Target="../slideLayouts/slideLayout2.xml"/><Relationship Id="rId16" Type="http://schemas.openxmlformats.org/officeDocument/2006/relationships/oleObject" Target="../embeddings/oleObject48.bin"/><Relationship Id="rId20" Type="http://schemas.openxmlformats.org/officeDocument/2006/relationships/oleObject" Target="../embeddings/oleObject50.bin"/><Relationship Id="rId1" Type="http://schemas.openxmlformats.org/officeDocument/2006/relationships/vmlDrawing" Target="../drawings/vmlDrawing9.vml"/><Relationship Id="rId6" Type="http://schemas.openxmlformats.org/officeDocument/2006/relationships/oleObject" Target="../embeddings/oleObject43.bin"/><Relationship Id="rId11" Type="http://schemas.openxmlformats.org/officeDocument/2006/relationships/image" Target="../media/image49.emf"/><Relationship Id="rId24" Type="http://schemas.openxmlformats.org/officeDocument/2006/relationships/oleObject" Target="../embeddings/oleObject52.bin"/><Relationship Id="rId5" Type="http://schemas.openxmlformats.org/officeDocument/2006/relationships/image" Target="../media/image46.emf"/><Relationship Id="rId15" Type="http://schemas.openxmlformats.org/officeDocument/2006/relationships/image" Target="../media/image51.emf"/><Relationship Id="rId23" Type="http://schemas.openxmlformats.org/officeDocument/2006/relationships/image" Target="../media/image55.emf"/><Relationship Id="rId10" Type="http://schemas.openxmlformats.org/officeDocument/2006/relationships/oleObject" Target="../embeddings/oleObject45.bin"/><Relationship Id="rId19" Type="http://schemas.openxmlformats.org/officeDocument/2006/relationships/image" Target="../media/image53.emf"/><Relationship Id="rId4" Type="http://schemas.openxmlformats.org/officeDocument/2006/relationships/oleObject" Target="../embeddings/oleObject42.bin"/><Relationship Id="rId9" Type="http://schemas.openxmlformats.org/officeDocument/2006/relationships/image" Target="../media/image48.emf"/><Relationship Id="rId14" Type="http://schemas.openxmlformats.org/officeDocument/2006/relationships/oleObject" Target="../embeddings/oleObject47.bin"/><Relationship Id="rId22" Type="http://schemas.openxmlformats.org/officeDocument/2006/relationships/oleObject" Target="../embeddings/oleObject51.bin"/></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55.bin"/><Relationship Id="rId13" Type="http://schemas.openxmlformats.org/officeDocument/2006/relationships/image" Target="../media/image61.emf"/><Relationship Id="rId3" Type="http://schemas.openxmlformats.org/officeDocument/2006/relationships/notesSlide" Target="../notesSlides/notesSlide17.xml"/><Relationship Id="rId7" Type="http://schemas.openxmlformats.org/officeDocument/2006/relationships/image" Target="../media/image58.emf"/><Relationship Id="rId12" Type="http://schemas.openxmlformats.org/officeDocument/2006/relationships/oleObject" Target="../embeddings/oleObject57.bin"/><Relationship Id="rId2" Type="http://schemas.openxmlformats.org/officeDocument/2006/relationships/slideLayout" Target="../slideLayouts/slideLayout2.xml"/><Relationship Id="rId1" Type="http://schemas.openxmlformats.org/officeDocument/2006/relationships/vmlDrawing" Target="../drawings/vmlDrawing10.vml"/><Relationship Id="rId6" Type="http://schemas.openxmlformats.org/officeDocument/2006/relationships/oleObject" Target="../embeddings/oleObject54.bin"/><Relationship Id="rId11" Type="http://schemas.openxmlformats.org/officeDocument/2006/relationships/image" Target="../media/image60.emf"/><Relationship Id="rId5" Type="http://schemas.openxmlformats.org/officeDocument/2006/relationships/image" Target="../media/image57.emf"/><Relationship Id="rId15" Type="http://schemas.openxmlformats.org/officeDocument/2006/relationships/image" Target="../media/image62.emf"/><Relationship Id="rId10" Type="http://schemas.openxmlformats.org/officeDocument/2006/relationships/oleObject" Target="../embeddings/oleObject56.bin"/><Relationship Id="rId4" Type="http://schemas.openxmlformats.org/officeDocument/2006/relationships/oleObject" Target="../embeddings/oleObject53.bin"/><Relationship Id="rId9" Type="http://schemas.openxmlformats.org/officeDocument/2006/relationships/image" Target="../media/image59.emf"/><Relationship Id="rId14" Type="http://schemas.openxmlformats.org/officeDocument/2006/relationships/oleObject" Target="../embeddings/oleObject58.bin"/></Relationships>
</file>

<file path=ppt/slides/_rels/slide22.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11.vml"/><Relationship Id="rId4" Type="http://schemas.openxmlformats.org/officeDocument/2006/relationships/image" Target="../media/image63.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Layout" Target="../slideLayouts/slideLayout2.xml"/><Relationship Id="rId1" Type="http://schemas.openxmlformats.org/officeDocument/2006/relationships/vmlDrawing" Target="../drawings/vmlDrawing12.vml"/><Relationship Id="rId4" Type="http://schemas.openxmlformats.org/officeDocument/2006/relationships/image" Target="../media/image64.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Layout" Target="../slideLayouts/slideLayout2.xml"/><Relationship Id="rId1" Type="http://schemas.openxmlformats.org/officeDocument/2006/relationships/vmlDrawing" Target="../drawings/vmlDrawing13.vml"/><Relationship Id="rId4" Type="http://schemas.openxmlformats.org/officeDocument/2006/relationships/image" Target="../media/image65.wmf"/></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63.bin"/><Relationship Id="rId13" Type="http://schemas.openxmlformats.org/officeDocument/2006/relationships/image" Target="../media/image70.wmf"/><Relationship Id="rId3" Type="http://schemas.openxmlformats.org/officeDocument/2006/relationships/notesSlide" Target="../notesSlides/notesSlide18.xml"/><Relationship Id="rId7" Type="http://schemas.openxmlformats.org/officeDocument/2006/relationships/image" Target="../media/image67.emf"/><Relationship Id="rId12" Type="http://schemas.openxmlformats.org/officeDocument/2006/relationships/oleObject" Target="../embeddings/oleObject65.bin"/><Relationship Id="rId2" Type="http://schemas.openxmlformats.org/officeDocument/2006/relationships/slideLayout" Target="../slideLayouts/slideLayout2.xml"/><Relationship Id="rId1" Type="http://schemas.openxmlformats.org/officeDocument/2006/relationships/vmlDrawing" Target="../drawings/vmlDrawing14.vml"/><Relationship Id="rId6" Type="http://schemas.openxmlformats.org/officeDocument/2006/relationships/oleObject" Target="../embeddings/oleObject62.bin"/><Relationship Id="rId11" Type="http://schemas.openxmlformats.org/officeDocument/2006/relationships/image" Target="../media/image69.emf"/><Relationship Id="rId5" Type="http://schemas.openxmlformats.org/officeDocument/2006/relationships/image" Target="../media/image66.emf"/><Relationship Id="rId10" Type="http://schemas.openxmlformats.org/officeDocument/2006/relationships/oleObject" Target="../embeddings/oleObject64.bin"/><Relationship Id="rId4" Type="http://schemas.openxmlformats.org/officeDocument/2006/relationships/oleObject" Target="../embeddings/oleObject61.bin"/><Relationship Id="rId9" Type="http://schemas.openxmlformats.org/officeDocument/2006/relationships/image" Target="../media/image68.emf"/><Relationship Id="rId14" Type="http://schemas.openxmlformats.org/officeDocument/2006/relationships/oleObject" Target="../embeddings/oleObject66.bin"/></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5" Type="http://schemas.openxmlformats.org/officeDocument/2006/relationships/chart" Target="../charts/chart2.xml"/><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vmlDrawing" Target="../drawings/vmlDrawing15.vml"/><Relationship Id="rId5" Type="http://schemas.openxmlformats.org/officeDocument/2006/relationships/image" Target="../media/image74.emf"/><Relationship Id="rId4" Type="http://schemas.openxmlformats.org/officeDocument/2006/relationships/oleObject" Target="../embeddings/oleObject67.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vmlDrawing" Target="../drawings/vmlDrawing16.vml"/><Relationship Id="rId5" Type="http://schemas.openxmlformats.org/officeDocument/2006/relationships/image" Target="../media/image75.emf"/><Relationship Id="rId4" Type="http://schemas.openxmlformats.org/officeDocument/2006/relationships/oleObject" Target="../embeddings/oleObject6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emf"/><Relationship Id="rId4"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vmlDrawing" Target="../drawings/vmlDrawing17.vml"/><Relationship Id="rId5" Type="http://schemas.openxmlformats.org/officeDocument/2006/relationships/image" Target="../media/image78.emf"/><Relationship Id="rId4" Type="http://schemas.openxmlformats.org/officeDocument/2006/relationships/oleObject" Target="../embeddings/oleObject69.bin"/></Relationships>
</file>

<file path=ppt/slides/_rels/slide36.xml.rels><?xml version="1.0" encoding="UTF-8" standalone="yes"?>
<Relationships xmlns="http://schemas.openxmlformats.org/package/2006/relationships"><Relationship Id="rId8" Type="http://schemas.openxmlformats.org/officeDocument/2006/relationships/package" Target="../embeddings/Microsoft_Excel_Worksheet4.xlsx"/><Relationship Id="rId3" Type="http://schemas.openxmlformats.org/officeDocument/2006/relationships/notesSlide" Target="../notesSlides/notesSlide25.xml"/><Relationship Id="rId7" Type="http://schemas.openxmlformats.org/officeDocument/2006/relationships/image" Target="../media/image80.emf"/><Relationship Id="rId2" Type="http://schemas.openxmlformats.org/officeDocument/2006/relationships/slideLayout" Target="../slideLayouts/slideLayout2.xml"/><Relationship Id="rId1" Type="http://schemas.openxmlformats.org/officeDocument/2006/relationships/vmlDrawing" Target="../drawings/vmlDrawing18.vml"/><Relationship Id="rId6" Type="http://schemas.openxmlformats.org/officeDocument/2006/relationships/package" Target="../embeddings/Microsoft_Excel_Worksheet3.xlsx"/><Relationship Id="rId5" Type="http://schemas.openxmlformats.org/officeDocument/2006/relationships/image" Target="../media/image79.emf"/><Relationship Id="rId4" Type="http://schemas.openxmlformats.org/officeDocument/2006/relationships/oleObject" Target="../embeddings/oleObject70.bin"/><Relationship Id="rId9" Type="http://schemas.openxmlformats.org/officeDocument/2006/relationships/image" Target="../media/image81.emf"/></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vmlDrawing" Target="../drawings/vmlDrawing2.vml"/><Relationship Id="rId5" Type="http://schemas.openxmlformats.org/officeDocument/2006/relationships/image" Target="../media/image2.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4.xml"/><Relationship Id="rId7" Type="http://schemas.openxmlformats.org/officeDocument/2006/relationships/image" Target="../media/image3.emf"/><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hyperlink" Target="https://data.bls.gov/cgi-bin/cpicalc.pl" TargetMode="External"/><Relationship Id="rId4" Type="http://schemas.openxmlformats.org/officeDocument/2006/relationships/hyperlink" Target="http://www.bls.gov/cpi"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is 6%, and the CPI is 200 today.  Assume that the CPI will be 206 next year (a 3% increase).  If you invest $200 at </a:t>
            </a:r>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a:ea typeface="ＭＳ Ｐゴシック" charset="0"/>
                <a:cs typeface="ＭＳ Ｐゴシック" charset="0"/>
              </a:rPr>
              <a:t>A bond is a legally binding agreement between a borrower and a lender:</a:t>
            </a:r>
          </a:p>
          <a:p>
            <a:pPr marL="742950" lvl="1" indent="-285750"/>
            <a:r>
              <a:rPr lang="en-US">
                <a:ea typeface="ＭＳ Ｐゴシック" charset="0"/>
              </a:rPr>
              <a:t>Specifies the principal amount of the loan.</a:t>
            </a:r>
          </a:p>
          <a:p>
            <a:pPr marL="742950" lvl="1" indent="-285750"/>
            <a:r>
              <a:rPr lang="en-US">
                <a:ea typeface="ＭＳ Ｐゴシック" charset="0"/>
              </a:rPr>
              <a:t>Specifies the size and timing of the cash flows:</a:t>
            </a:r>
          </a:p>
          <a:p>
            <a:pPr marL="1143000" lvl="2" indent="-228600"/>
            <a:r>
              <a:rPr lang="en-US">
                <a:ea typeface="ＭＳ Ｐゴシック" charset="0"/>
              </a:rPr>
              <a:t>   In dollar terms (fixed-rate borrowing), or </a:t>
            </a:r>
          </a:p>
          <a:p>
            <a:pPr marL="1143000" lvl="2" indent="-228600"/>
            <a:r>
              <a:rPr lang="en-US">
                <a:ea typeface="ＭＳ Ｐゴシック" charset="0"/>
              </a:rPr>
              <a:t>   As a formula (adjustable-rate borrowing, e.g., LIBOR)</a:t>
            </a:r>
          </a:p>
          <a:p>
            <a:pPr marL="342900" indent="-342900"/>
            <a:r>
              <a:rPr lang="en-US" b="1" u="sng">
                <a:ea typeface="ＭＳ Ｐゴシック" charset="0"/>
                <a:cs typeface="ＭＳ Ｐゴシック" charset="0"/>
              </a:rPr>
              <a:t>Treasuries</a:t>
            </a:r>
            <a:r>
              <a:rPr lang="en-US">
                <a:ea typeface="ＭＳ Ｐゴシック" charset="0"/>
                <a:cs typeface="ＭＳ Ｐゴシック" charset="0"/>
              </a:rPr>
              <a:t>:  </a:t>
            </a:r>
          </a:p>
          <a:p>
            <a:pPr marL="742950" lvl="1" indent="-285750"/>
            <a:r>
              <a:rPr lang="en-US">
                <a:ea typeface="ＭＳ Ｐゴシック" charset="0"/>
              </a:rPr>
              <a:t>Bills:  	Term of 13-52 weeks and no coupon</a:t>
            </a:r>
          </a:p>
          <a:p>
            <a:pPr marL="742950" lvl="1" indent="-285750"/>
            <a:r>
              <a:rPr lang="en-US">
                <a:ea typeface="ＭＳ Ｐゴシック" charset="0"/>
              </a:rPr>
              <a:t>Notes:  	Term of 1-10 years and semi-annual coupon</a:t>
            </a:r>
          </a:p>
          <a:p>
            <a:pPr marL="742950" lvl="1" indent="-285750"/>
            <a:r>
              <a:rPr lang="en-US">
                <a:ea typeface="ＭＳ Ｐゴシック" charset="0"/>
              </a:rPr>
              <a:t>Bonds: 	Term of 10-30 years and semi-annual coupon</a:t>
            </a:r>
          </a:p>
          <a:p>
            <a:pPr marL="742950" lvl="1" indent="-285750"/>
            <a:endParaRPr lang="en-US">
              <a:ea typeface="ＭＳ Ｐゴシック" charset="0"/>
            </a:endParaRPr>
          </a:p>
          <a:p>
            <a:pPr marL="342900" indent="-342900"/>
            <a:r>
              <a:rPr lang="en-US" b="1" u="sng">
                <a:ea typeface="ＭＳ Ｐゴシック" charset="0"/>
                <a:cs typeface="ＭＳ Ｐゴシック" charset="0"/>
              </a:rPr>
              <a:t>Basis Point</a:t>
            </a:r>
            <a:r>
              <a:rPr lang="en-US">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 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4"/>
              </a:rPr>
              <a:t>Gov't</a:t>
            </a:r>
            <a:r>
              <a:rPr lang="en-US" sz="1600" b="1" dirty="0">
                <a:ea typeface="ＭＳ Ｐゴシック" charset="0"/>
                <a:hlinkClick r:id="rId4"/>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spid="_x0000_s78721" name="Equation" r:id="rId5" imgW="164520" imgH="91080" progId="Equation.3">
                    <p:embed/>
                  </p:oleObj>
                </mc:Choice>
                <mc:Fallback>
                  <p:oleObj name="Equation" r:id="rId5" imgW="164520" imgH="91080" progId="Equation.3">
                    <p:embed/>
                    <p:pic>
                      <p:nvPicPr>
                        <p:cNvPr id="0" name="Picture 10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spid="_x0000_s78722" name="Equation" r:id="rId7" imgW="520920" imgH="164520" progId="Equation.3">
                    <p:embed/>
                  </p:oleObj>
                </mc:Choice>
                <mc:Fallback>
                  <p:oleObj name="Equation" r:id="rId7" imgW="520920" imgH="164520" progId="Equation.3">
                    <p:embed/>
                    <p:pic>
                      <p:nvPicPr>
                        <p:cNvPr id="0" name="Picture 100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spid="_x0000_s78723" name="Equation" r:id="rId9" imgW="520920" imgH="164520" progId="Equation.3">
                    <p:embed/>
                  </p:oleObj>
                </mc:Choice>
                <mc:Fallback>
                  <p:oleObj name="Equation" r:id="rId9" imgW="520920" imgH="164520" progId="Equation.3">
                    <p:embed/>
                    <p:pic>
                      <p:nvPicPr>
                        <p:cNvPr id="0" name="Picture 100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spid="_x0000_s78724" name="Equation" r:id="rId11" imgW="520920" imgH="164520" progId="Equation.3">
                    <p:embed/>
                  </p:oleObj>
                </mc:Choice>
                <mc:Fallback>
                  <p:oleObj name="Equation" r:id="rId11" imgW="520920" imgH="164520" progId="Equation.3">
                    <p:embed/>
                    <p:pic>
                      <p:nvPicPr>
                        <p:cNvPr id="0" name="Picture 100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spid="_x0000_s78725" name="Equation" r:id="rId13" imgW="694800" imgH="191880" progId="Equation.3">
                    <p:embed/>
                  </p:oleObj>
                </mc:Choice>
                <mc:Fallback>
                  <p:oleObj name="Equation" r:id="rId13" imgW="694800" imgH="191880" progId="Equation.3">
                    <p:embed/>
                    <p:pic>
                      <p:nvPicPr>
                        <p:cNvPr id="0" name="Picture 100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1"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1"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1"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1"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1"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1"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1"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1" uiExpand="1" build="p"/>
      <p:bldP spid="30" grpId="0"/>
      <p:bldP spid="31" grpId="0"/>
      <p:bldP spid="32" grpId="0"/>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spid="_x0000_s9551" name="Equation" r:id="rId4" imgW="2577847" imgH="418893" progId="Equation.3">
                  <p:embed/>
                </p:oleObj>
              </mc:Choice>
              <mc:Fallback>
                <p:oleObj name="Equation" r:id="rId4" imgW="2577847" imgH="418893" progId="Equation.3">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 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spid="_x0000_s108947" name="Equation" r:id="rId4" imgW="164520" imgH="91080" progId="Equation.3">
                    <p:embed/>
                  </p:oleObj>
                </mc:Choice>
                <mc:Fallback>
                  <p:oleObj name="Equation" r:id="rId4" imgW="164520" imgH="91080" progId="Equation.3">
                    <p:embed/>
                    <p:pic>
                      <p:nvPicPr>
                        <p:cNvPr id="0" name="Picture 109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08948" name="Equation" r:id="rId6" imgW="118800" imgH="164520" progId="Equation.3">
                    <p:embed/>
                  </p:oleObj>
                </mc:Choice>
                <mc:Fallback>
                  <p:oleObj name="Equation" r:id="rId6" imgW="118800" imgH="164520" progId="Equation.3">
                    <p:embed/>
                    <p:pic>
                      <p:nvPicPr>
                        <p:cNvPr id="0" name="Picture 109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08949" name="Equation" r:id="rId8" imgW="182520" imgH="164520" progId="Equation.3">
                    <p:embed/>
                  </p:oleObj>
                </mc:Choice>
                <mc:Fallback>
                  <p:oleObj name="Equation" r:id="rId8" imgW="182520" imgH="164520" progId="Equation.3">
                    <p:embed/>
                    <p:pic>
                      <p:nvPicPr>
                        <p:cNvPr id="0" name="Picture 109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08950" name="Equation" r:id="rId10" imgW="73080" imgH="155160" progId="Equation.3">
                    <p:embed/>
                  </p:oleObj>
                </mc:Choice>
                <mc:Fallback>
                  <p:oleObj name="Equation" r:id="rId10" imgW="73080" imgH="155160" progId="Equation.3">
                    <p:embed/>
                    <p:pic>
                      <p:nvPicPr>
                        <p:cNvPr id="0" name="Picture 1098"/>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08951" name="Equation" r:id="rId12" imgW="182520" imgH="164520" progId="Equation.3">
                    <p:embed/>
                  </p:oleObj>
                </mc:Choice>
                <mc:Fallback>
                  <p:oleObj name="Equation" r:id="rId12" imgW="182520" imgH="164520" progId="Equation.3">
                    <p:embed/>
                    <p:pic>
                      <p:nvPicPr>
                        <p:cNvPr id="0" name="Picture 109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08952" name="Equation" r:id="rId14" imgW="118800" imgH="155160" progId="Equation.3">
                    <p:embed/>
                  </p:oleObj>
                </mc:Choice>
                <mc:Fallback>
                  <p:oleObj name="Equation" r:id="rId14" imgW="118800" imgH="155160" progId="Equation.3">
                    <p:embed/>
                    <p:pic>
                      <p:nvPicPr>
                        <p:cNvPr id="0" name="Picture 110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08953" name="Equation" r:id="rId16" imgW="182520" imgH="164520" progId="Equation.3">
                    <p:embed/>
                  </p:oleObj>
                </mc:Choice>
                <mc:Fallback>
                  <p:oleObj name="Equation" r:id="rId16" imgW="182520" imgH="164520" progId="Equation.3">
                    <p:embed/>
                    <p:pic>
                      <p:nvPicPr>
                        <p:cNvPr id="0" name="Picture 110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08954" name="Equation" r:id="rId18" imgW="301680" imgH="155160" progId="Equation.3">
                    <p:embed/>
                  </p:oleObj>
                </mc:Choice>
                <mc:Fallback>
                  <p:oleObj name="Equation" r:id="rId18" imgW="301680" imgH="155160" progId="Equation.3">
                    <p:embed/>
                    <p:pic>
                      <p:nvPicPr>
                        <p:cNvPr id="0" name="Picture 110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spid="_x0000_s108955" name="Equation" r:id="rId20" imgW="228240" imgH="164520" progId="Equation.3">
                      <p:embed/>
                    </p:oleObj>
                  </mc:Choice>
                  <mc:Fallback>
                    <p:oleObj name="Equation" r:id="rId20" imgW="228240" imgH="164520" progId="Equation.3">
                      <p:embed/>
                      <p:pic>
                        <p:nvPicPr>
                          <p:cNvPr id="0" name="Picture 1103"/>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08956" name="Equation" r:id="rId22" imgW="127800" imgH="155160" progId="Equation.3">
                      <p:embed/>
                    </p:oleObj>
                  </mc:Choice>
                  <mc:Fallback>
                    <p:oleObj name="Equation" r:id="rId22" imgW="127800" imgH="155160" progId="Equation.3">
                      <p:embed/>
                      <p:pic>
                        <p:nvPicPr>
                          <p:cNvPr id="0" name="Picture 110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spid="_x0000_s108957" name="Equation" r:id="rId24" imgW="3199680" imgH="411120" progId="Equation.3">
                  <p:embed/>
                </p:oleObj>
              </mc:Choice>
              <mc:Fallback>
                <p:oleObj name="Equation" r:id="rId24" imgW="3199680" imgH="411120" progId="Equation.3">
                  <p:embed/>
                  <p:pic>
                    <p:nvPicPr>
                      <p:cNvPr id="0" name="Picture 110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spid="_x0000_s122344" name="Equation" r:id="rId4" imgW="164520" imgH="63720" progId="Equation.3">
                      <p:embed/>
                    </p:oleObj>
                  </mc:Choice>
                  <mc:Fallback>
                    <p:oleObj name="Equation" r:id="rId4" imgW="164520" imgH="63720" progId="Equation.3">
                      <p:embed/>
                      <p:pic>
                        <p:nvPicPr>
                          <p:cNvPr id="0" name="Picture 104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22345" name="Equation" r:id="rId6" imgW="118800" imgH="164520" progId="Equation.3">
                      <p:embed/>
                    </p:oleObj>
                  </mc:Choice>
                  <mc:Fallback>
                    <p:oleObj name="Equation" r:id="rId6" imgW="118800" imgH="164520" progId="Equation.3">
                      <p:embed/>
                      <p:pic>
                        <p:nvPicPr>
                          <p:cNvPr id="0" name="Picture 1048"/>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22346" name="Equation" r:id="rId8" imgW="182520" imgH="164520" progId="Equation.3">
                      <p:embed/>
                    </p:oleObj>
                  </mc:Choice>
                  <mc:Fallback>
                    <p:oleObj name="Equation" r:id="rId8" imgW="182520" imgH="164520" progId="Equation.3">
                      <p:embed/>
                      <p:pic>
                        <p:nvPicPr>
                          <p:cNvPr id="0" name="Picture 104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22347" name="Equation" r:id="rId10" imgW="73080" imgH="155160" progId="Equation.3">
                      <p:embed/>
                    </p:oleObj>
                  </mc:Choice>
                  <mc:Fallback>
                    <p:oleObj name="Equation" r:id="rId10" imgW="73080" imgH="155160" progId="Equation.3">
                      <p:embed/>
                      <p:pic>
                        <p:nvPicPr>
                          <p:cNvPr id="0" name="Picture 105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22348" name="Equation" r:id="rId12" imgW="182520" imgH="164520" progId="Equation.3">
                      <p:embed/>
                    </p:oleObj>
                  </mc:Choice>
                  <mc:Fallback>
                    <p:oleObj name="Equation" r:id="rId12" imgW="182520" imgH="164520" progId="Equation.3">
                      <p:embed/>
                      <p:pic>
                        <p:nvPicPr>
                          <p:cNvPr id="0" name="Picture 105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22349" name="Equation" r:id="rId14" imgW="118800" imgH="155160" progId="Equation.3">
                      <p:embed/>
                    </p:oleObj>
                  </mc:Choice>
                  <mc:Fallback>
                    <p:oleObj name="Equation" r:id="rId14" imgW="118800" imgH="155160" progId="Equation.3">
                      <p:embed/>
                      <p:pic>
                        <p:nvPicPr>
                          <p:cNvPr id="0" name="Picture 105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22350" name="Equation" r:id="rId16" imgW="182520" imgH="164520" progId="Equation.3">
                      <p:embed/>
                    </p:oleObj>
                  </mc:Choice>
                  <mc:Fallback>
                    <p:oleObj name="Equation" r:id="rId16" imgW="182520" imgH="164520" progId="Equation.3">
                      <p:embed/>
                      <p:pic>
                        <p:nvPicPr>
                          <p:cNvPr id="0" name="Picture 105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22351" name="Equation" r:id="rId18" imgW="191880" imgH="164520" progId="Equation.3">
                      <p:embed/>
                    </p:oleObj>
                  </mc:Choice>
                  <mc:Fallback>
                    <p:oleObj name="Equation" r:id="rId18" imgW="191880" imgH="164520" progId="Equation.3">
                      <p:embed/>
                      <p:pic>
                        <p:nvPicPr>
                          <p:cNvPr id="0" name="Picture 1054"/>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spid="_x0000_s122352" name="Equation" r:id="rId20" imgW="429480" imgH="191880" progId="Equation.3">
                      <p:embed/>
                    </p:oleObj>
                  </mc:Choice>
                  <mc:Fallback>
                    <p:oleObj name="Equation" r:id="rId20" imgW="429480" imgH="191880" progId="Equation.3">
                      <p:embed/>
                      <p:pic>
                        <p:nvPicPr>
                          <p:cNvPr id="0" name="Picture 1055"/>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22353" name="Equation" r:id="rId22" imgW="182520" imgH="164520" progId="Equation.3">
                      <p:embed/>
                    </p:oleObj>
                  </mc:Choice>
                  <mc:Fallback>
                    <p:oleObj name="Equation" r:id="rId22" imgW="182520" imgH="164520" progId="Equation.3">
                      <p:embed/>
                      <p:pic>
                        <p:nvPicPr>
                          <p:cNvPr id="0" name="Picture 1056"/>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spid="_x0000_s122354" name="Equation" r:id="rId24" imgW="164520" imgH="91080" progId="Equation.3">
                    <p:embed/>
                  </p:oleObj>
                </mc:Choice>
                <mc:Fallback>
                  <p:oleObj name="Equation" r:id="rId24" imgW="164520" imgH="91080" progId="Equation.3">
                    <p:embed/>
                    <p:pic>
                      <p:nvPicPr>
                        <p:cNvPr id="0" name="Picture 1057"/>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22355" name="Equation" r:id="rId26" imgW="118800" imgH="164520" progId="Equation.3">
                    <p:embed/>
                  </p:oleObj>
                </mc:Choice>
                <mc:Fallback>
                  <p:oleObj name="Equation" r:id="rId26" imgW="118800" imgH="164520" progId="Equation.3">
                    <p:embed/>
                    <p:pic>
                      <p:nvPicPr>
                        <p:cNvPr id="0" name="Picture 105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spid="_x0000_s122356" name="Equation" r:id="rId28" imgW="182520" imgH="164520" progId="Equation.3">
                    <p:embed/>
                  </p:oleObj>
                </mc:Choice>
                <mc:Fallback>
                  <p:oleObj name="Equation" r:id="rId28" imgW="182520" imgH="164520" progId="Equation.3">
                    <p:embed/>
                    <p:pic>
                      <p:nvPicPr>
                        <p:cNvPr id="0" name="Picture 1059"/>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22357" name="Equation" r:id="rId30" imgW="73080" imgH="155160" progId="Equation.3">
                    <p:embed/>
                  </p:oleObj>
                </mc:Choice>
                <mc:Fallback>
                  <p:oleObj name="Equation" r:id="rId30" imgW="73080" imgH="155160" progId="Equation.3">
                    <p:embed/>
                    <p:pic>
                      <p:nvPicPr>
                        <p:cNvPr id="0" name="Picture 1060"/>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spid="_x0000_s122358" name="Equation" r:id="rId32" imgW="182520" imgH="164520" progId="Equation.3">
                    <p:embed/>
                  </p:oleObj>
                </mc:Choice>
                <mc:Fallback>
                  <p:oleObj name="Equation" r:id="rId32" imgW="182520" imgH="164520" progId="Equation.3">
                    <p:embed/>
                    <p:pic>
                      <p:nvPicPr>
                        <p:cNvPr id="0" name="Picture 1061"/>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22359" name="Equation" r:id="rId34" imgW="118800" imgH="155160" progId="Equation.3">
                    <p:embed/>
                  </p:oleObj>
                </mc:Choice>
                <mc:Fallback>
                  <p:oleObj name="Equation" r:id="rId34" imgW="118800" imgH="155160" progId="Equation.3">
                    <p:embed/>
                    <p:pic>
                      <p:nvPicPr>
                        <p:cNvPr id="0" name="Picture 1062"/>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spid="_x0000_s122360" name="Equation" r:id="rId36" imgW="182520" imgH="164520" progId="Equation.3">
                    <p:embed/>
                  </p:oleObj>
                </mc:Choice>
                <mc:Fallback>
                  <p:oleObj name="Equation" r:id="rId36" imgW="182520" imgH="164520" progId="Equation.3">
                    <p:embed/>
                    <p:pic>
                      <p:nvPicPr>
                        <p:cNvPr id="0" name="Picture 1063"/>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spid="_x0000_s122361" name="Equation" r:id="rId38" imgW="191880" imgH="164520" progId="Equation.3">
                    <p:embed/>
                  </p:oleObj>
                </mc:Choice>
                <mc:Fallback>
                  <p:oleObj name="Equation" r:id="rId38" imgW="191880" imgH="164520" progId="Equation.3">
                    <p:embed/>
                    <p:pic>
                      <p:nvPicPr>
                        <p:cNvPr id="0" name="Picture 1064"/>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spid="_x0000_s122362" name="Equation" r:id="rId40" imgW="429480" imgH="191880" progId="Equation.3">
                    <p:embed/>
                  </p:oleObj>
                </mc:Choice>
                <mc:Fallback>
                  <p:oleObj name="Equation" r:id="rId40" imgW="429480" imgH="191880" progId="Equation.3">
                    <p:embed/>
                    <p:pic>
                      <p:nvPicPr>
                        <p:cNvPr id="0" name="Picture 1065"/>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spid="_x0000_s122363" name="Equation" r:id="rId42" imgW="182520" imgH="164520" progId="Equation.3">
                    <p:embed/>
                  </p:oleObj>
                </mc:Choice>
                <mc:Fallback>
                  <p:oleObj name="Equation" r:id="rId42" imgW="182520" imgH="164520" progId="Equation.3">
                    <p:embed/>
                    <p:pic>
                      <p:nvPicPr>
                        <p:cNvPr id="0" name="Picture 1066"/>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spid="_x0000_s122364" name="Equation" r:id="rId44" imgW="2340360" imgH="383760" progId="Equation.3">
                  <p:embed/>
                </p:oleObj>
              </mc:Choice>
              <mc:Fallback>
                <p:oleObj name="Equation" r:id="rId44" imgW="2340360" imgH="383760" progId="Equation.3">
                  <p:embed/>
                  <p:pic>
                    <p:nvPicPr>
                      <p:cNvPr id="0" name="Picture 1067"/>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 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spid="_x0000_s71823" name="Worksheet" r:id="rId3" imgW="2286000" imgH="1562100" progId="Excel.Sheet.12">
                  <p:embed/>
                </p:oleObj>
              </mc:Choice>
              <mc:Fallback>
                <p:oleObj name="Worksheet" r:id="rId3" imgW="2286000" imgH="1562100" progId="Excel.Sheet.12">
                  <p:embed/>
                  <p:pic>
                    <p:nvPicPr>
                      <p:cNvPr id="0" name=""/>
                      <p:cNvPicPr/>
                      <p:nvPr/>
                    </p:nvPicPr>
                    <p:blipFill>
                      <a:blip r:embed="rId4"/>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spid="_x0000_s109981" name="Equation" r:id="rId4" imgW="164520" imgH="91080" progId="Equation.3">
                    <p:embed/>
                  </p:oleObj>
                </mc:Choice>
                <mc:Fallback>
                  <p:oleObj name="Equation" r:id="rId4" imgW="164520" imgH="91080" progId="Equation.3">
                    <p:embed/>
                    <p:pic>
                      <p:nvPicPr>
                        <p:cNvPr id="0" name="Picture 109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spid="_x0000_s109982" name="Equation" r:id="rId6" imgW="118800" imgH="164520" progId="Equation.3">
                    <p:embed/>
                  </p:oleObj>
                </mc:Choice>
                <mc:Fallback>
                  <p:oleObj name="Equation" r:id="rId6" imgW="118800" imgH="164520" progId="Equation.3">
                    <p:embed/>
                    <p:pic>
                      <p:nvPicPr>
                        <p:cNvPr id="0" name="Picture 109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spid="_x0000_s109983" name="Equation" r:id="rId8" imgW="219240" imgH="164520" progId="Equation.3">
                    <p:embed/>
                  </p:oleObj>
                </mc:Choice>
                <mc:Fallback>
                  <p:oleObj name="Equation" r:id="rId8" imgW="219240" imgH="164520" progId="Equation.3">
                    <p:embed/>
                    <p:pic>
                      <p:nvPicPr>
                        <p:cNvPr id="0" name="Picture 109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spid="_x0000_s109984" name="Equation" r:id="rId10" imgW="73080" imgH="155160" progId="Equation.3">
                    <p:embed/>
                  </p:oleObj>
                </mc:Choice>
                <mc:Fallback>
                  <p:oleObj name="Equation" r:id="rId10" imgW="73080" imgH="155160" progId="Equation.3">
                    <p:embed/>
                    <p:pic>
                      <p:nvPicPr>
                        <p:cNvPr id="0" name="Picture 109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spid="_x0000_s109985" name="Equation" r:id="rId12" imgW="219240" imgH="164520" progId="Equation.3">
                    <p:embed/>
                  </p:oleObj>
                </mc:Choice>
                <mc:Fallback>
                  <p:oleObj name="Equation" r:id="rId12" imgW="219240" imgH="164520" progId="Equation.3">
                    <p:embed/>
                    <p:pic>
                      <p:nvPicPr>
                        <p:cNvPr id="0" name="Picture 109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spid="_x0000_s109986" name="Equation" r:id="rId14" imgW="118800" imgH="155160" progId="Equation.3">
                    <p:embed/>
                  </p:oleObj>
                </mc:Choice>
                <mc:Fallback>
                  <p:oleObj name="Equation" r:id="rId14" imgW="118800" imgH="155160" progId="Equation.3">
                    <p:embed/>
                    <p:pic>
                      <p:nvPicPr>
                        <p:cNvPr id="0" name="Picture 109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spid="_x0000_s109987" name="Equation" r:id="rId16" imgW="219240" imgH="164520" progId="Equation.3">
                    <p:embed/>
                  </p:oleObj>
                </mc:Choice>
                <mc:Fallback>
                  <p:oleObj name="Equation" r:id="rId16" imgW="219240" imgH="164520" progId="Equation.3">
                    <p:embed/>
                    <p:pic>
                      <p:nvPicPr>
                        <p:cNvPr id="0" name="Picture 110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spid="_x0000_s109988" name="Equation" r:id="rId18" imgW="301680" imgH="155160" progId="Equation.3">
                    <p:embed/>
                  </p:oleObj>
                </mc:Choice>
                <mc:Fallback>
                  <p:oleObj name="Equation" r:id="rId18" imgW="301680" imgH="155160" progId="Equation.3">
                    <p:embed/>
                    <p:pic>
                      <p:nvPicPr>
                        <p:cNvPr id="0" name="Picture 1101"/>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spid="_x0000_s109989" name="Equation" r:id="rId20" imgW="530280" imgH="164520" progId="Equation.3">
                    <p:embed/>
                  </p:oleObj>
                </mc:Choice>
                <mc:Fallback>
                  <p:oleObj name="Equation" r:id="rId20" imgW="530280" imgH="164520" progId="Equation.3">
                    <p:embed/>
                    <p:pic>
                      <p:nvPicPr>
                        <p:cNvPr id="0" name="Picture 110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spid="_x0000_s109990" name="Equation" r:id="rId22" imgW="127800" imgH="155160" progId="Equation.3">
                    <p:embed/>
                  </p:oleObj>
                </mc:Choice>
                <mc:Fallback>
                  <p:oleObj name="Equation" r:id="rId22" imgW="127800" imgH="155160" progId="Equation.3">
                    <p:embed/>
                    <p:pic>
                      <p:nvPicPr>
                        <p:cNvPr id="0" name="Picture 1103"/>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spid="_x0000_s109991" name="Equation" r:id="rId24" imgW="1930216" imgH="456924" progId="Equation.3">
                  <p:embed/>
                </p:oleObj>
              </mc:Choice>
              <mc:Fallback>
                <p:oleObj name="Equation" r:id="rId24" imgW="1930216" imgH="456924" progId="Equation.3">
                  <p:embed/>
                  <p:pic>
                    <p:nvPicPr>
                      <p:cNvPr id="0" name="Picture 1104"/>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spid="_x0000_s121003" name="Equation" r:id="rId4" imgW="164520" imgH="91080" progId="Equation.3">
                    <p:embed/>
                  </p:oleObj>
                </mc:Choice>
                <mc:Fallback>
                  <p:oleObj name="Equation" r:id="rId4" imgW="164520" imgH="91080" progId="Equation.3">
                    <p:embed/>
                    <p:pic>
                      <p:nvPicPr>
                        <p:cNvPr id="0" name="Picture 109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spid="_x0000_s121004" name="Equation" r:id="rId6" imgW="520920" imgH="164520" progId="Equation.3">
                    <p:embed/>
                  </p:oleObj>
                </mc:Choice>
                <mc:Fallback>
                  <p:oleObj name="Equation" r:id="rId6" imgW="520920" imgH="164520" progId="Equation.3">
                    <p:embed/>
                    <p:pic>
                      <p:nvPicPr>
                        <p:cNvPr id="0" name="Picture 110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spid="_x0000_s121005" name="Equation" r:id="rId8" imgW="520920" imgH="164520" progId="Equation.3">
                    <p:embed/>
                  </p:oleObj>
                </mc:Choice>
                <mc:Fallback>
                  <p:oleObj name="Equation" r:id="rId8" imgW="520920" imgH="164520" progId="Equation.3">
                    <p:embed/>
                    <p:pic>
                      <p:nvPicPr>
                        <p:cNvPr id="0" name="Picture 110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spid="_x0000_s121006" name="Equation" r:id="rId10" imgW="520920" imgH="164520" progId="Equation.3">
                    <p:embed/>
                  </p:oleObj>
                </mc:Choice>
                <mc:Fallback>
                  <p:oleObj name="Equation" r:id="rId10" imgW="520920" imgH="164520" progId="Equation.3">
                    <p:embed/>
                    <p:pic>
                      <p:nvPicPr>
                        <p:cNvPr id="0" name="Picture 110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spid="_x0000_s121007" name="Equation" r:id="rId12" imgW="694800" imgH="191880" progId="Equation.3">
                    <p:embed/>
                  </p:oleObj>
                </mc:Choice>
                <mc:Fallback>
                  <p:oleObj name="Equation" r:id="rId12" imgW="694800" imgH="191880" progId="Equation.3">
                    <p:embed/>
                    <p:pic>
                      <p:nvPicPr>
                        <p:cNvPr id="0" name="Picture 110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spid="_x0000_s121008" name="Equation" r:id="rId14" imgW="3190680" imgH="420480" progId="Equation.3">
                  <p:embed/>
                </p:oleObj>
              </mc:Choice>
              <mc:Fallback>
                <p:oleObj name="Equation" r:id="rId14" imgW="3190680" imgH="420480" progId="Equation.3">
                  <p:embed/>
                  <p:pic>
                    <p:nvPicPr>
                      <p:cNvPr id="0" name="Picture 1108"/>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47505576"/>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spid="_x0000_s41190" name="Worksheet" r:id="rId3" imgW="7835900" imgH="5549900" progId="Excel.Sheet.12">
                  <p:embed/>
                </p:oleObj>
              </mc:Choice>
              <mc:Fallback>
                <p:oleObj name="Worksheet" r:id="rId3" imgW="7835900" imgH="5549900" progId="Excel.Sheet.12">
                  <p:embed/>
                  <p:pic>
                    <p:nvPicPr>
                      <p:cNvPr id="0" name="Picture 9"/>
                      <p:cNvPicPr>
                        <a:picLocks noChangeAspect="1" noChangeArrowheads="1"/>
                      </p:cNvPicPr>
                      <p:nvPr/>
                    </p:nvPicPr>
                    <p:blipFill>
                      <a:blip r:embed="rId4"/>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a:t>
            </a:r>
            <a:r>
              <a:rPr lang="en-US" dirty="0" err="1">
                <a:ea typeface="ＭＳ Ｐゴシック" charset="0"/>
              </a:rPr>
              <a:t>YTM</a:t>
            </a:r>
            <a:r>
              <a:rPr lang="en-US" dirty="0">
                <a:ea typeface="ＭＳ Ｐゴシック" charset="0"/>
              </a:rPr>
              <a:t> is 6%, then the semi-annual rate is 3% (6% / 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spid="_x0000_s56523" name="Equation" r:id="rId3" imgW="1855800" imgH="219240" progId="Equation.3">
                  <p:embed/>
                </p:oleObj>
              </mc:Choice>
              <mc:Fallback>
                <p:oleObj name="Equation" r:id="rId3" imgW="1855800" imgH="219240" progId="Equation.3">
                  <p:embed/>
                  <p:pic>
                    <p:nvPicPr>
                      <p:cNvPr id="0" name=""/>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spid="_x0000_s58534" name="Equation" r:id="rId3" imgW="152280" imgH="228600" progId="Equation.3">
                  <p:embed/>
                </p:oleObj>
              </mc:Choice>
              <mc:Fallback>
                <p:oleObj name="Equation" r:id="rId3" imgW="152280" imgH="228600" progId="Equation.3">
                  <p:embed/>
                  <p:pic>
                    <p:nvPicPr>
                      <p:cNvPr id="0" name=""/>
                      <p:cNvPicPr>
                        <a:picLocks noChangeAspect="1" noChangeArrowheads="1"/>
                      </p:cNvPicPr>
                      <p:nvPr/>
                    </p:nvPicPr>
                    <p:blipFill>
                      <a:blip r:embed="rId4"/>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spid="_x0000_s1402" name="Equation" r:id="rId4" imgW="100440" imgH="155160" progId="Equation.3">
                  <p:embed/>
                </p:oleObj>
              </mc:Choice>
              <mc:Fallback>
                <p:oleObj name="Equation" r:id="rId4" imgW="100440" imgH="155160" progId="Equation.3">
                  <p:embed/>
                  <p:pic>
                    <p:nvPicPr>
                      <p:cNvPr id="0" name="Picture 15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spid="_x0000_s1403" name="Equation" r:id="rId6" imgW="127800" imgH="200880" progId="Equation.3">
                  <p:embed/>
                </p:oleObj>
              </mc:Choice>
              <mc:Fallback>
                <p:oleObj name="Equation" r:id="rId6" imgW="127800" imgH="200880" progId="Equation.3">
                  <p:embed/>
                  <p:pic>
                    <p:nvPicPr>
                      <p:cNvPr id="0" name="Picture 15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spid="_x0000_s1404" name="Equation" r:id="rId8" imgW="100440" imgH="155160" progId="Equation.3">
                  <p:embed/>
                </p:oleObj>
              </mc:Choice>
              <mc:Fallback>
                <p:oleObj name="Equation" r:id="rId8" imgW="100440" imgH="155160" progId="Equation.3">
                  <p:embed/>
                  <p:pic>
                    <p:nvPicPr>
                      <p:cNvPr id="0" name="Picture 15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spid="_x0000_s1405" name="Equation" r:id="rId10" imgW="127800" imgH="200880" progId="Equation.3">
                  <p:embed/>
                </p:oleObj>
              </mc:Choice>
              <mc:Fallback>
                <p:oleObj name="Equation" r:id="rId10" imgW="127800" imgH="200880" progId="Equation.3">
                  <p:embed/>
                  <p:pic>
                    <p:nvPicPr>
                      <p:cNvPr id="0" name="Picture 15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spid="_x0000_s1406" name="Equation" r:id="rId12" imgW="152280" imgH="228600" progId="Equation.3">
                  <p:embed/>
                </p:oleObj>
              </mc:Choice>
              <mc:Fallback>
                <p:oleObj name="Equation" r:id="rId12" imgW="152280" imgH="228600" progId="Equation.3">
                  <p:embed/>
                  <p:pic>
                    <p:nvPicPr>
                      <p:cNvPr id="0" name="Picture 159"/>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spid="_x0000_s1407" name="Equation" r:id="rId14" imgW="152280" imgH="228600" progId="Equation.3">
                  <p:embed/>
                </p:oleObj>
              </mc:Choice>
              <mc:Fallback>
                <p:oleObj name="Equation" r:id="rId14" imgW="152280" imgH="228600"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p:txBody>
          <a:bodyPr/>
          <a:lstStyle/>
          <a:p>
            <a:r>
              <a:rPr lang="en-US" dirty="0"/>
              <a:t>Treasury Yield Curve: Sept 3, 2019 and Sept 3, 2020</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10"/>
          </p:nvPr>
        </p:nvSpPr>
        <p:spPr/>
        <p:txBody>
          <a:bodyPr/>
          <a:lstStyle/>
          <a:p>
            <a:fld id="{7B3E355C-57B9-BC4B-95D8-406A1F834537}" type="slidenum">
              <a:rPr lang="en-US" altLang="en-US" smtClean="0"/>
              <a:pPr/>
              <a:t>26</a:t>
            </a:fld>
            <a:endParaRPr lang="en-US" altLang="en-US" dirty="0"/>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11"/>
          </p:nvPr>
        </p:nvSpPr>
        <p:spPr/>
        <p:txBody>
          <a:bodyPr/>
          <a:lstStyle/>
          <a:p>
            <a:pPr>
              <a:defRPr/>
            </a:pPr>
            <a:r>
              <a:rPr lang="en-US"/>
              <a:t>Varying Rates of Return</a:t>
            </a:r>
            <a:endParaRPr lang="en-US" dirty="0"/>
          </a:p>
        </p:txBody>
      </p:sp>
      <p:cxnSp>
        <p:nvCxnSpPr>
          <p:cNvPr id="12" name="Straight Connector 11">
            <a:extLst>
              <a:ext uri="{FF2B5EF4-FFF2-40B4-BE49-F238E27FC236}">
                <a16:creationId xmlns:a16="http://schemas.microsoft.com/office/drawing/2014/main" id="{635E98F3-63B5-D941-9846-E8E6B546770A}"/>
              </a:ext>
            </a:extLst>
          </p:cNvPr>
          <p:cNvCxnSpPr>
            <a:cxnSpLocks/>
          </p:cNvCxnSpPr>
          <p:nvPr/>
        </p:nvCxnSpPr>
        <p:spPr>
          <a:xfrm>
            <a:off x="1374648" y="4953000"/>
            <a:ext cx="7010400"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0352D445-2D53-9345-A0E1-F0E76FA062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926" y="4091727"/>
            <a:ext cx="8206674" cy="338667"/>
          </a:xfrm>
          <a:prstGeom prst="rect">
            <a:avLst/>
          </a:prstGeom>
        </p:spPr>
      </p:pic>
      <p:pic>
        <p:nvPicPr>
          <p:cNvPr id="11" name="Picture 10">
            <a:extLst>
              <a:ext uri="{FF2B5EF4-FFF2-40B4-BE49-F238E27FC236}">
                <a16:creationId xmlns:a16="http://schemas.microsoft.com/office/drawing/2014/main" id="{65CE0C4E-C0A0-D84E-8B6E-7C9C22FD7E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4528364"/>
            <a:ext cx="8226552" cy="320040"/>
          </a:xfrm>
          <a:prstGeom prst="rect">
            <a:avLst/>
          </a:prstGeom>
        </p:spPr>
      </p:pic>
      <p:pic>
        <p:nvPicPr>
          <p:cNvPr id="14" name="Picture 13">
            <a:extLst>
              <a:ext uri="{FF2B5EF4-FFF2-40B4-BE49-F238E27FC236}">
                <a16:creationId xmlns:a16="http://schemas.microsoft.com/office/drawing/2014/main" id="{809F481F-4BE5-1843-B945-E6D0CA4B5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4048" y="5104201"/>
            <a:ext cx="8226552" cy="275090"/>
          </a:xfrm>
          <a:prstGeom prst="rect">
            <a:avLst/>
          </a:prstGeom>
        </p:spPr>
      </p:pic>
      <p:graphicFrame>
        <p:nvGraphicFramePr>
          <p:cNvPr id="19" name="Content Placeholder 18">
            <a:extLst>
              <a:ext uri="{FF2B5EF4-FFF2-40B4-BE49-F238E27FC236}">
                <a16:creationId xmlns:a16="http://schemas.microsoft.com/office/drawing/2014/main" id="{775032C7-DDF2-1742-8946-BCD8D6F633D6}"/>
              </a:ext>
            </a:extLst>
          </p:cNvPr>
          <p:cNvGraphicFramePr>
            <a:graphicFrameLocks noGrp="1"/>
          </p:cNvGraphicFramePr>
          <p:nvPr>
            <p:ph idx="1"/>
            <p:extLst>
              <p:ext uri="{D42A27DB-BD31-4B8C-83A1-F6EECF244321}">
                <p14:modId xmlns:p14="http://schemas.microsoft.com/office/powerpoint/2010/main" val="2758286356"/>
              </p:ext>
            </p:extLst>
          </p:nvPr>
        </p:nvGraphicFramePr>
        <p:xfrm>
          <a:off x="384175" y="533400"/>
          <a:ext cx="8458073" cy="332778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389485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spid="_x0000_s26888" name="Equation" r:id="rId4" imgW="136800" imgH="191880" progId="Equation.3">
                  <p:embed/>
                </p:oleObj>
              </mc:Choice>
              <mc:Fallback>
                <p:oleObj name="Equation" r:id="rId4" imgW="136800" imgH="19188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1871264557"/>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1.88%</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1.79%</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1.75%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1.90%</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dirty="0">
                <a:ea typeface="ＭＳ Ｐゴシック" charset="0"/>
                <a:cs typeface="ＭＳ Ｐゴシック" charset="0"/>
              </a:rPr>
              <a:t>implied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(1.0179)</a:t>
            </a:r>
            <a:r>
              <a:rPr lang="en-US" sz="2400" baseline="30000" dirty="0">
                <a:ea typeface="ＭＳ Ｐゴシック" charset="0"/>
              </a:rPr>
              <a:t>2</a:t>
            </a:r>
            <a:r>
              <a:rPr lang="en-US" sz="2400" dirty="0">
                <a:ea typeface="ＭＳ Ｐゴシック" charset="0"/>
              </a:rPr>
              <a:t> / (1.0188) -1 = 1.70% </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3204042580"/>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1.88%</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1.88%</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1.79%</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1.70%</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spid="_x0000_s27913" name="Equation" r:id="rId4" imgW="136800" imgH="191880" progId="Equation.3">
                  <p:embed/>
                </p:oleObj>
              </mc:Choice>
              <mc:Fallback>
                <p:oleObj name="Equation" r:id="rId4" imgW="136800" imgH="19188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3130446110"/>
              </p:ext>
            </p:extLst>
          </p:nvPr>
        </p:nvGraphicFramePr>
        <p:xfrm>
          <a:off x="1371600" y="1952034"/>
          <a:ext cx="5791200" cy="1906647"/>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YTM</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1 Year</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1.88%</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1.88%</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2 Years</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1.79%</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600" b="0" i="0" u="none" strike="noStrike" cap="none" normalizeH="0" baseline="0" dirty="0">
                          <a:ln>
                            <a:noFill/>
                          </a:ln>
                          <a:solidFill>
                            <a:schemeClr val="tx1"/>
                          </a:solidFill>
                          <a:effectLst/>
                          <a:latin typeface="Verdana" charset="0"/>
                          <a:ea typeface="ＭＳ Ｐゴシック" charset="-128"/>
                        </a:rPr>
                        <a:t>1.70%</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Calibri"/>
                          <a:ea typeface="ＭＳ Ｐゴシック" charset="-128"/>
                          <a:cs typeface="Calibri"/>
                        </a:rPr>
                        <a:t>3 Years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1.76%</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chemeClr val="tx1"/>
                          </a:solidFill>
                          <a:effectLst/>
                          <a:latin typeface="Calibri"/>
                          <a:ea typeface="ＭＳ Ｐゴシック" charset="-128"/>
                          <a:cs typeface="Calibri"/>
                        </a:rPr>
                        <a:t>1.70%</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Calibri"/>
                          <a:ea typeface="ＭＳ Ｐゴシック" charset="-128"/>
                          <a:cs typeface="Calibri"/>
                        </a:rPr>
                        <a:t>5 Years</a:t>
                      </a: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1.75%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dirty="0">
                        <a:ln>
                          <a:noFill/>
                        </a:ln>
                        <a:solidFill>
                          <a:schemeClr val="tx1"/>
                        </a:solidFill>
                        <a:effectLst/>
                        <a:latin typeface="Calibri"/>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a:t>
            </a:r>
            <a:r>
              <a:rPr lang="en-US" b="1" dirty="0" err="1">
                <a:ea typeface="ＭＳ Ｐゴシック" charset="0"/>
              </a:rPr>
              <a:t>ROR</a:t>
            </a:r>
            <a:r>
              <a:rPr lang="en-US" b="1" dirty="0">
                <a:ea typeface="ＭＳ Ｐゴシック" charset="0"/>
              </a:rPr>
              <a:t>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spid="_x0000_s2406" name="Equation" r:id="rId4" imgW="118800" imgH="191880" progId="Equation.3">
                  <p:embed/>
                </p:oleObj>
              </mc:Choice>
              <mc:Fallback>
                <p:oleObj name="Equation" r:id="rId4" imgW="118800" imgH="191880" progId="Equation.3">
                  <p:embed/>
                  <p:pic>
                    <p:nvPicPr>
                      <p:cNvPr id="0" name="Picture 13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a14="http://schemas.microsoft.com/office/drawing/2010/main" xmlns="">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1"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1"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1"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1" animBg="1"/>
      <p:bldP spid="223278" grpId="1" animBg="1"/>
      <p:bldP spid="223279" grpId="1" animBg="1"/>
      <p:bldP spid="223280" grpId="0" animBg="1"/>
      <p:bldP spid="43056" grpId="0" animBg="1"/>
      <p:bldP spid="43057" grpId="0" animBg="1"/>
      <p:bldP spid="4305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spid="_x0000_s28936" name="Equation" r:id="rId4" imgW="3986280" imgH="356400" progId="Equation.3">
                  <p:embed/>
                </p:oleObj>
              </mc:Choice>
              <mc:Fallback>
                <p:oleObj name="Equation" r:id="rId4" imgW="3986280" imgH="356400" progId="Equation.3">
                  <p:embed/>
                  <p:pic>
                    <p:nvPicPr>
                      <p:cNvPr id="0" name="Picture 4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spid="_x0000_s30171" name="Worksheet" r:id="rId4" imgW="4991100" imgH="1460500" progId="Excel.Sheet.8">
                  <p:embed/>
                </p:oleObj>
              </mc:Choice>
              <mc:Fallback>
                <p:oleObj name="Worksheet" r:id="rId4" imgW="4991100" imgH="1460500" progId="Excel.Sheet.8">
                  <p:embed/>
                  <p:pic>
                    <p:nvPicPr>
                      <p:cNvPr id="0" name="Picture 46"/>
                      <p:cNvPicPr>
                        <a:picLocks noGrp="1" noChangeAspect="1" noChangeArrowheads="1"/>
                      </p:cNvPicPr>
                      <p:nvPr/>
                    </p:nvPicPr>
                    <p:blipFill>
                      <a:blip r:embed="rId5"/>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spid="_x0000_s30172" name="Worksheet" r:id="rId6" imgW="7175500" imgH="1955800" progId="Excel.Sheet.12">
                  <p:embed/>
                </p:oleObj>
              </mc:Choice>
              <mc:Fallback>
                <p:oleObj name="Worksheet" r:id="rId6" imgW="7175500" imgH="1955800" progId="Excel.Sheet.12">
                  <p:embed/>
                  <p:pic>
                    <p:nvPicPr>
                      <p:cNvPr id="0" name=""/>
                      <p:cNvPicPr/>
                      <p:nvPr/>
                    </p:nvPicPr>
                    <p:blipFill>
                      <a:blip r:embed="rId7"/>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spid="_x0000_s30173" name="Worksheet" r:id="rId8" imgW="4191000" imgH="1435100" progId="Excel.Sheet.12">
                  <p:embed/>
                </p:oleObj>
              </mc:Choice>
              <mc:Fallback>
                <p:oleObj name="Worksheet" r:id="rId8" imgW="4191000" imgH="1435100" progId="Excel.Sheet.12">
                  <p:embed/>
                  <p:pic>
                    <p:nvPicPr>
                      <p:cNvPr id="0" name=""/>
                      <p:cNvPicPr/>
                      <p:nvPr/>
                    </p:nvPicPr>
                    <p:blipFill>
                      <a:blip r:embed="rId9"/>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2"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2"/>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4048" y="41935"/>
            <a:ext cx="8458200" cy="365127"/>
          </a:xfrm>
        </p:spPr>
        <p:txBody>
          <a:bodyPr/>
          <a:lstStyle/>
          <a:p>
            <a:r>
              <a:rPr lang="en-US" dirty="0">
                <a:ea typeface="ＭＳ Ｐゴシック" charset="0"/>
                <a:cs typeface="ＭＳ Ｐゴシック" charset="0"/>
              </a:rPr>
              <a:t> Real YTM:  Treasuries and TIPS (Sept, 2019)</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9785844A-6A18-D34E-9BD7-7CD10881C707}"/>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graphicFrame>
        <p:nvGraphicFramePr>
          <p:cNvPr id="4" name="Table 3">
            <a:extLst>
              <a:ext uri="{FF2B5EF4-FFF2-40B4-BE49-F238E27FC236}">
                <a16:creationId xmlns:a16="http://schemas.microsoft.com/office/drawing/2014/main" id="{6F94129B-73DD-344E-87ED-C7F202437BD0}"/>
              </a:ext>
            </a:extLst>
          </p:cNvPr>
          <p:cNvGraphicFramePr>
            <a:graphicFrameLocks noGrp="1"/>
          </p:cNvGraphicFramePr>
          <p:nvPr>
            <p:extLst>
              <p:ext uri="{D42A27DB-BD31-4B8C-83A1-F6EECF244321}">
                <p14:modId xmlns:p14="http://schemas.microsoft.com/office/powerpoint/2010/main" val="2237846261"/>
              </p:ext>
            </p:extLst>
          </p:nvPr>
        </p:nvGraphicFramePr>
        <p:xfrm>
          <a:off x="762000" y="4622140"/>
          <a:ext cx="6705601" cy="1379200"/>
        </p:xfrm>
        <a:graphic>
          <a:graphicData uri="http://schemas.openxmlformats.org/drawingml/2006/table">
            <a:tbl>
              <a:tblPr/>
              <a:tblGrid>
                <a:gridCol w="1543352">
                  <a:extLst>
                    <a:ext uri="{9D8B030D-6E8A-4147-A177-3AD203B41FA5}">
                      <a16:colId xmlns:a16="http://schemas.microsoft.com/office/drawing/2014/main" val="1409856923"/>
                    </a:ext>
                  </a:extLst>
                </a:gridCol>
                <a:gridCol w="1915887">
                  <a:extLst>
                    <a:ext uri="{9D8B030D-6E8A-4147-A177-3AD203B41FA5}">
                      <a16:colId xmlns:a16="http://schemas.microsoft.com/office/drawing/2014/main" val="1501873012"/>
                    </a:ext>
                  </a:extLst>
                </a:gridCol>
                <a:gridCol w="1543352">
                  <a:extLst>
                    <a:ext uri="{9D8B030D-6E8A-4147-A177-3AD203B41FA5}">
                      <a16:colId xmlns:a16="http://schemas.microsoft.com/office/drawing/2014/main" val="830225882"/>
                    </a:ext>
                  </a:extLst>
                </a:gridCol>
                <a:gridCol w="1703010">
                  <a:extLst>
                    <a:ext uri="{9D8B030D-6E8A-4147-A177-3AD203B41FA5}">
                      <a16:colId xmlns:a16="http://schemas.microsoft.com/office/drawing/2014/main" val="1111066566"/>
                    </a:ext>
                  </a:extLst>
                </a:gridCol>
              </a:tblGrid>
              <a:tr h="254660">
                <a:tc>
                  <a:txBody>
                    <a:bodyPr/>
                    <a:lstStyle/>
                    <a:p>
                      <a:pPr algn="ctr" fontAlgn="b"/>
                      <a:r>
                        <a:rPr lang="en-US" sz="1000" b="1" i="0" u="none" strike="noStrike" dirty="0">
                          <a:effectLst/>
                          <a:latin typeface="Verdana" panose="020B0604030504040204" pitchFamily="34" charset="0"/>
                        </a:rPr>
                        <a:t>Term</a:t>
                      </a:r>
                    </a:p>
                  </a:txBody>
                  <a:tcPr marL="9525" marR="9525" marT="9525" marB="0" anchor="b">
                    <a:lnL>
                      <a:noFill/>
                    </a:lnL>
                    <a:lnR>
                      <a:noFill/>
                    </a:lnR>
                    <a:lnT>
                      <a:noFill/>
                    </a:lnT>
                    <a:lnB>
                      <a:noFill/>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Treasuries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TIPS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Implied Inflation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7653077"/>
                  </a:ext>
                </a:extLst>
              </a:tr>
              <a:tr h="224908">
                <a:tc>
                  <a:txBody>
                    <a:bodyPr/>
                    <a:lstStyle/>
                    <a:p>
                      <a:pPr algn="ctr" fontAlgn="b"/>
                      <a:r>
                        <a:rPr lang="en-US" sz="1000" b="0" i="0" u="none" strike="noStrike">
                          <a:effectLst/>
                          <a:latin typeface="Verdana" panose="020B0604030504040204" pitchFamily="34" charset="0"/>
                        </a:rPr>
                        <a:t>5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0.29%</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1.46%</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28612707"/>
                  </a:ext>
                </a:extLst>
              </a:tr>
              <a:tr h="224908">
                <a:tc>
                  <a:txBody>
                    <a:bodyPr/>
                    <a:lstStyle/>
                    <a:p>
                      <a:pPr algn="ctr" fontAlgn="b"/>
                      <a:r>
                        <a:rPr lang="en-US" sz="1000" b="0" i="0" u="none" strike="noStrike">
                          <a:effectLst/>
                          <a:latin typeface="Verdana" panose="020B0604030504040204" pitchFamily="34" charset="0"/>
                        </a:rPr>
                        <a:t>7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1.83%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1.58%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009019966"/>
                  </a:ext>
                </a:extLst>
              </a:tr>
              <a:tr h="224908">
                <a:tc>
                  <a:txBody>
                    <a:bodyPr/>
                    <a:lstStyle/>
                    <a:p>
                      <a:pPr algn="ctr" fontAlgn="b"/>
                      <a:r>
                        <a:rPr lang="en-US" sz="1000" b="0" i="0" u="none" strike="noStrike">
                          <a:effectLst/>
                          <a:latin typeface="Verdana" panose="020B0604030504040204" pitchFamily="34" charset="0"/>
                        </a:rPr>
                        <a:t>10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1.90%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1.67%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4244845040"/>
                  </a:ext>
                </a:extLst>
              </a:tr>
              <a:tr h="224908">
                <a:tc>
                  <a:txBody>
                    <a:bodyPr/>
                    <a:lstStyle/>
                    <a:p>
                      <a:pPr algn="ctr" fontAlgn="b"/>
                      <a:r>
                        <a:rPr lang="en-US" sz="1000" b="0" i="0" u="none" strike="noStrike">
                          <a:effectLst/>
                          <a:latin typeface="Verdana" panose="020B0604030504040204" pitchFamily="34" charset="0"/>
                        </a:rPr>
                        <a:t>20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0.45%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703385829"/>
                  </a:ext>
                </a:extLst>
              </a:tr>
              <a:tr h="224908">
                <a:tc>
                  <a:txBody>
                    <a:bodyPr/>
                    <a:lstStyle/>
                    <a:p>
                      <a:pPr algn="ctr" fontAlgn="b"/>
                      <a:r>
                        <a:rPr lang="en-US" sz="1000" b="0" i="0" u="none" strike="noStrike">
                          <a:effectLst/>
                          <a:latin typeface="Verdana" panose="020B0604030504040204" pitchFamily="34" charset="0"/>
                        </a:rPr>
                        <a:t>30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2.37%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0.65%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679963791"/>
                  </a:ext>
                </a:extLst>
              </a:tr>
            </a:tbl>
          </a:graphicData>
        </a:graphic>
      </p:graphicFrame>
      <p:graphicFrame>
        <p:nvGraphicFramePr>
          <p:cNvPr id="9" name="Chart 8">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017080846"/>
              </p:ext>
            </p:extLst>
          </p:nvPr>
        </p:nvGraphicFramePr>
        <p:xfrm>
          <a:off x="360602" y="609601"/>
          <a:ext cx="8481646" cy="4012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894566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a:effectLst/>
                        </a:rPr>
                        <a:t>1.13%</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a:effectLst/>
                        </a:rPr>
                        <a:t>-0.65%</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a:t>
            </a:r>
            <a:r>
              <a:rPr lang="en-US" dirty="0" err="1">
                <a:latin typeface="Calibri"/>
              </a:rPr>
              <a:t>NPVs</a:t>
            </a:r>
            <a:r>
              <a:rPr lang="en-US" dirty="0">
                <a:latin typeface="Calibri"/>
              </a:rPr>
              <a:t>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spid="_x0000_s3407" name="Equation" r:id="rId4" imgW="4105080" imgH="1535760" progId="Equation.3">
                  <p:embed/>
                </p:oleObj>
              </mc:Choice>
              <mc:Fallback>
                <p:oleObj name="Equation" r:id="rId4" imgW="4105080" imgH="1535760" progId="Equation.3">
                  <p:embed/>
                  <p:pic>
                    <p:nvPicPr>
                      <p:cNvPr id="0" name="Picture 11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a14="http://schemas.microsoft.com/office/drawing/2010/main" xmlns="">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4"/>
              </a:rPr>
              <a:t>www.bls.gov/cpi</a:t>
            </a:r>
            <a:r>
              <a:rPr lang="en-US" dirty="0">
                <a:ea typeface="ＭＳ Ｐゴシック" charset="0"/>
                <a:cs typeface="ＭＳ Ｐゴシック" charset="0"/>
              </a:rPr>
              <a:t> </a:t>
            </a:r>
          </a:p>
          <a:p>
            <a:pPr lvl="1"/>
            <a:r>
              <a:rPr lang="en-US" sz="2400" dirty="0">
                <a:ea typeface="ＭＳ Ｐゴシック" charset="0"/>
              </a:rPr>
              <a:t>Base Rate 1983 = 100; Current 2020</a:t>
            </a:r>
            <a:r>
              <a:rPr lang="en-US" sz="2400" baseline="-25000" dirty="0">
                <a:ea typeface="ＭＳ Ｐゴシック" charset="0"/>
              </a:rPr>
              <a:t>July</a:t>
            </a:r>
            <a:r>
              <a:rPr lang="en-US" sz="2400" dirty="0">
                <a:ea typeface="ＭＳ Ｐゴシック" charset="0"/>
              </a:rPr>
              <a:t> = 259.101</a:t>
            </a:r>
          </a:p>
          <a:p>
            <a:pPr lvl="1"/>
            <a:r>
              <a:rPr lang="en-US" sz="2400" dirty="0">
                <a:ea typeface="ＭＳ Ｐゴシック" charset="0"/>
              </a:rPr>
              <a:t>CPI</a:t>
            </a:r>
            <a:r>
              <a:rPr lang="en-US" sz="2400" b="1" baseline="-25000" dirty="0">
                <a:ea typeface="ＭＳ Ｐゴシック" charset="0"/>
              </a:rPr>
              <a:t>(July/20)</a:t>
            </a:r>
            <a:r>
              <a:rPr lang="en-US" sz="2400" dirty="0">
                <a:ea typeface="ＭＳ Ｐゴシック" charset="0"/>
              </a:rPr>
              <a:t> = 259.101 and CPI</a:t>
            </a:r>
            <a:r>
              <a:rPr lang="en-US" sz="2400" b="1" baseline="-25000" dirty="0">
                <a:ea typeface="ＭＳ Ｐゴシック" charset="0"/>
              </a:rPr>
              <a:t>(July/19)</a:t>
            </a:r>
            <a:r>
              <a:rPr lang="en-US" sz="2400" dirty="0">
                <a:ea typeface="ＭＳ Ｐゴシック" charset="0"/>
              </a:rPr>
              <a:t>  = 256.571</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(259.101 – 256.571) / 256.571 = 0.98%</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3% for 2020, $100 in </a:t>
            </a:r>
            <a:r>
              <a:rPr lang="en-US" sz="2800" i="1" dirty="0">
                <a:ea typeface="ＭＳ Ｐゴシック" charset="0"/>
                <a:cs typeface="ＭＳ Ｐゴシック" charset="0"/>
              </a:rPr>
              <a:t>2020</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2019</a:t>
            </a:r>
            <a:r>
              <a:rPr lang="en-US" sz="2800" dirty="0">
                <a:ea typeface="ＭＳ Ｐゴシック" charset="0"/>
                <a:cs typeface="ＭＳ Ｐゴシック" charset="0"/>
              </a:rPr>
              <a:t>: $100/1.03 = $97.087 </a:t>
            </a:r>
          </a:p>
          <a:p>
            <a:pPr lvl="1"/>
            <a:r>
              <a:rPr lang="en-US" sz="2400" dirty="0">
                <a:hlinkClick r:id="rId5"/>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spid="_x0000_s4434" name="Equation" r:id="rId6" imgW="950760" imgH="393120" progId="Equation.3">
                  <p:embed/>
                </p:oleObj>
              </mc:Choice>
              <mc:Fallback>
                <p:oleObj name="Equation" r:id="rId6" imgW="950760" imgH="393120" progId="Equation.3">
                  <p:embed/>
                  <p:pic>
                    <p:nvPicPr>
                      <p:cNvPr id="0" name="Picture 1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CPI-All Urban Consumers (Not Seasonally adjusted) and 12-Month Percent Change</a:t>
            </a:r>
          </a:p>
        </p:txBody>
      </p:sp>
      <p:sp>
        <p:nvSpPr>
          <p:cNvPr id="4" name="Footer Placeholder 3"/>
          <p:cNvSpPr>
            <a:spLocks noGrp="1"/>
          </p:cNvSpPr>
          <p:nvPr>
            <p:ph type="ftr" sz="quarter" idx="11"/>
          </p:nvPr>
        </p:nvSpPr>
        <p:spPr/>
        <p:txBody>
          <a:bodyPr/>
          <a:lstStyle/>
          <a:p>
            <a:r>
              <a:rPr lang="en-US"/>
              <a:t>Varying Rates of Return</a:t>
            </a:r>
            <a:endParaRPr lang="en-US" dirty="0"/>
          </a:p>
        </p:txBody>
      </p:sp>
      <p:sp>
        <p:nvSpPr>
          <p:cNvPr id="10" name="TextBox 9"/>
          <p:cNvSpPr txBox="1"/>
          <p:nvPr/>
        </p:nvSpPr>
        <p:spPr>
          <a:xfrm>
            <a:off x="3048002" y="6180878"/>
            <a:ext cx="1752697" cy="261610"/>
          </a:xfrm>
          <a:prstGeom prst="rect">
            <a:avLst/>
          </a:prstGeom>
          <a:noFill/>
        </p:spPr>
        <p:txBody>
          <a:bodyPr wrap="none" rtlCol="0">
            <a:spAutoFit/>
          </a:bodyPr>
          <a:lstStyle/>
          <a:p>
            <a:r>
              <a:rPr lang="en-US" sz="1100" dirty="0"/>
              <a:t>Source:  </a:t>
            </a:r>
            <a:r>
              <a:rPr lang="en-US" sz="1100" dirty="0" err="1"/>
              <a:t>www.bls.gov</a:t>
            </a:r>
            <a:r>
              <a:rPr lang="en-US" sz="1100" dirty="0"/>
              <a:t>/</a:t>
            </a:r>
            <a:r>
              <a:rPr lang="en-US" sz="1100" dirty="0" err="1"/>
              <a:t>cpi</a:t>
            </a:r>
            <a:endParaRPr lang="en-US" sz="1100" dirty="0"/>
          </a:p>
        </p:txBody>
      </p:sp>
      <p:sp>
        <p:nvSpPr>
          <p:cNvPr id="3" name="Slide Number Placeholder 2">
            <a:extLst>
              <a:ext uri="{FF2B5EF4-FFF2-40B4-BE49-F238E27FC236}">
                <a16:creationId xmlns:a16="http://schemas.microsoft.com/office/drawing/2014/main" id="{03D8A5BF-A894-9C47-8521-6BD1075362D0}"/>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pic>
        <p:nvPicPr>
          <p:cNvPr id="8" name="Content Placeholder 7">
            <a:extLst>
              <a:ext uri="{FF2B5EF4-FFF2-40B4-BE49-F238E27FC236}">
                <a16:creationId xmlns:a16="http://schemas.microsoft.com/office/drawing/2014/main" id="{CCC65461-0994-1247-8F3C-2ACC0D67C1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0552" y="3429000"/>
            <a:ext cx="8526865" cy="2667000"/>
          </a:xfrm>
        </p:spPr>
      </p:pic>
      <p:pic>
        <p:nvPicPr>
          <p:cNvPr id="12" name="Picture 11">
            <a:extLst>
              <a:ext uri="{FF2B5EF4-FFF2-40B4-BE49-F238E27FC236}">
                <a16:creationId xmlns:a16="http://schemas.microsoft.com/office/drawing/2014/main" id="{543A0291-23BF-EC43-AD06-B0D3E3E8A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8878" y="578628"/>
            <a:ext cx="8493370" cy="2850370"/>
          </a:xfrm>
          <a:prstGeom prst="rect">
            <a:avLst/>
          </a:prstGeom>
        </p:spPr>
      </p:pic>
      <p:cxnSp>
        <p:nvCxnSpPr>
          <p:cNvPr id="14" name="Straight Connector 13">
            <a:extLst>
              <a:ext uri="{FF2B5EF4-FFF2-40B4-BE49-F238E27FC236}">
                <a16:creationId xmlns:a16="http://schemas.microsoft.com/office/drawing/2014/main" id="{D019FAB3-3A08-BD44-B7AF-3E79613744A7}"/>
              </a:ext>
            </a:extLst>
          </p:cNvPr>
          <p:cNvCxnSpPr/>
          <p:nvPr/>
        </p:nvCxnSpPr>
        <p:spPr>
          <a:xfrm>
            <a:off x="384048" y="3428998"/>
            <a:ext cx="84582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8400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Grp="1" noChangeAspect="1"/>
          </p:cNvGraphicFramePr>
          <p:nvPr>
            <p:ph idx="1"/>
            <p:extLst>
              <p:ext uri="{D42A27DB-BD31-4B8C-83A1-F6EECF244321}">
                <p14:modId xmlns:p14="http://schemas.microsoft.com/office/powerpoint/2010/main" val="4004425699"/>
              </p:ext>
            </p:extLst>
          </p:nvPr>
        </p:nvGraphicFramePr>
        <p:xfrm>
          <a:off x="342900" y="949623"/>
          <a:ext cx="8458200" cy="5126038"/>
        </p:xfrm>
        <a:graphic>
          <a:graphicData uri="http://schemas.openxmlformats.org/drawingml/2006/chart">
            <c:chart xmlns:c="http://schemas.openxmlformats.org/drawingml/2006/chart" xmlns:r="http://schemas.openxmlformats.org/officeDocument/2006/relationships" r:id="rId3"/>
          </a:graphicData>
        </a:graphic>
      </p:graphicFrame>
      <p:sp>
        <p:nvSpPr>
          <p:cNvPr id="5124" name="Rectangle 2"/>
          <p:cNvSpPr>
            <a:spLocks noGrp="1" noChangeArrowheads="1"/>
          </p:cNvSpPr>
          <p:nvPr>
            <p:ph type="title"/>
          </p:nvPr>
        </p:nvSpPr>
        <p:spPr/>
        <p:txBody>
          <a:bodyPr/>
          <a:lstStyle/>
          <a:p>
            <a:pPr>
              <a:tabLst>
                <a:tab pos="1484313" algn="l"/>
              </a:tabLst>
            </a:pPr>
            <a:r>
              <a:rPr lang="en-US" b="1" dirty="0">
                <a:ea typeface="ＭＳ Ｐゴシック" charset="0"/>
                <a:cs typeface="ＭＳ Ｐゴシック" charset="0"/>
              </a:rPr>
              <a:t>Term Structure and Yields</a:t>
            </a:r>
            <a:endParaRPr lang="en-US" sz="2800" dirty="0">
              <a:ea typeface="ＭＳ Ｐゴシック" charset="0"/>
              <a:cs typeface="ＭＳ Ｐゴシック" charset="0"/>
            </a:endParaRPr>
          </a:p>
        </p:txBody>
      </p:sp>
      <p:sp>
        <p:nvSpPr>
          <p:cNvPr id="5126" name="Footer Placeholder 6"/>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5125" name="Text Box 4"/>
          <p:cNvSpPr txBox="1">
            <a:spLocks noChangeArrowheads="1"/>
          </p:cNvSpPr>
          <p:nvPr/>
        </p:nvSpPr>
        <p:spPr bwMode="auto">
          <a:xfrm>
            <a:off x="215083" y="533398"/>
            <a:ext cx="86106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000" b="1" dirty="0">
                <a:latin typeface="Calibri"/>
              </a:rPr>
              <a:t>The Return on US Treasury Bills and the Inflation rate (1953-2019)</a:t>
            </a:r>
          </a:p>
        </p:txBody>
      </p:sp>
      <p:sp>
        <p:nvSpPr>
          <p:cNvPr id="3" name="Slide Number Placeholder 2">
            <a:extLst>
              <a:ext uri="{FF2B5EF4-FFF2-40B4-BE49-F238E27FC236}">
                <a16:creationId xmlns:a16="http://schemas.microsoft.com/office/drawing/2014/main" id="{027BFDE8-8E4E-F948-ADA5-7C8285F97481}"/>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Tree>
  </p:cSld>
  <p:clrMapOvr>
    <a:masterClrMapping/>
  </p:clrMapOvr>
  <p:transition>
    <p:pull dir="d"/>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pic>
        <p:nvPicPr>
          <p:cNvPr id="6" name="Picture 5">
            <a:extLst>
              <a:ext uri="{FF2B5EF4-FFF2-40B4-BE49-F238E27FC236}">
                <a16:creationId xmlns:a16="http://schemas.microsoft.com/office/drawing/2014/main" id="{46F45DB5-82C5-8B47-A65A-8759283BE92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396" y="643476"/>
            <a:ext cx="8721852" cy="5562599"/>
          </a:xfrm>
          <a:prstGeom prst="rect">
            <a:avLst/>
          </a:prstGeom>
        </p:spPr>
      </p:pic>
    </p:spTree>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16010</TotalTime>
  <Words>2826</Words>
  <Application>Microsoft Macintosh PowerPoint</Application>
  <PresentationFormat>On-screen Show (4:3)</PresentationFormat>
  <Paragraphs>589</Paragraphs>
  <Slides>45</Slides>
  <Notes>30</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2</vt:i4>
      </vt:variant>
      <vt:variant>
        <vt:lpstr>Slide Titles</vt:lpstr>
      </vt:variant>
      <vt:variant>
        <vt:i4>45</vt:i4>
      </vt:variant>
    </vt:vector>
  </HeadingPairs>
  <TitlesOfParts>
    <vt:vector size="58" baseType="lpstr">
      <vt:lpstr>NSimSun</vt:lpstr>
      <vt:lpstr>Arial</vt:lpstr>
      <vt:lpstr>Book Antiqua</vt:lpstr>
      <vt:lpstr>Calibri</vt:lpstr>
      <vt:lpstr>Courier New</vt:lpstr>
      <vt:lpstr>Symbol</vt:lpstr>
      <vt:lpstr>Times New Roman</vt:lpstr>
      <vt:lpstr>Verdana</vt:lpstr>
      <vt:lpstr>Wingdings</vt:lpstr>
      <vt:lpstr>Wingdings 2</vt:lpstr>
      <vt:lpstr>CG Body - Standard</vt:lpstr>
      <vt:lpstr>Equation</vt:lpstr>
      <vt:lpstr>Worksheet</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CPI-All Urban Consumers (Not Seasonally adjusted) and 12-Month Percent Change</vt:lpstr>
      <vt:lpstr>Term Structure and Yields</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 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Treasury Yield Curve: Sept 3, 2019 and Sept 3, 2020</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2019)</vt:lpstr>
      <vt:lpstr> Real YTM:  Treasuries and TIPS (Sept, 2020)</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 Colon</cp:lastModifiedBy>
  <cp:revision>485</cp:revision>
  <cp:lastPrinted>2019-09-18T17:49:05Z</cp:lastPrinted>
  <dcterms:created xsi:type="dcterms:W3CDTF">2011-02-09T01:02:55Z</dcterms:created>
  <dcterms:modified xsi:type="dcterms:W3CDTF">2020-09-12T16:24:00Z</dcterms:modified>
</cp:coreProperties>
</file>