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19"/>
  </p:notesMasterIdLst>
  <p:handoutMasterIdLst>
    <p:handoutMasterId r:id="rId20"/>
  </p:handoutMasterIdLst>
  <p:sldIdLst>
    <p:sldId id="435" r:id="rId2"/>
    <p:sldId id="425" r:id="rId3"/>
    <p:sldId id="434" r:id="rId4"/>
    <p:sldId id="439" r:id="rId5"/>
    <p:sldId id="442" r:id="rId6"/>
    <p:sldId id="440" r:id="rId7"/>
    <p:sldId id="436" r:id="rId8"/>
    <p:sldId id="438" r:id="rId9"/>
    <p:sldId id="443" r:id="rId10"/>
    <p:sldId id="437" r:id="rId11"/>
    <p:sldId id="421" r:id="rId12"/>
    <p:sldId id="449" r:id="rId13"/>
    <p:sldId id="444" r:id="rId14"/>
    <p:sldId id="445" r:id="rId15"/>
    <p:sldId id="446" r:id="rId16"/>
    <p:sldId id="447" r:id="rId17"/>
    <p:sldId id="448" r:id="rId18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21"/>
    <a:srgbClr val="B233A0"/>
    <a:srgbClr val="146BEC"/>
    <a:srgbClr val="2EE4F7"/>
    <a:srgbClr val="F7F7F7"/>
    <a:srgbClr val="F4F4F4"/>
    <a:srgbClr val="1985C1"/>
    <a:srgbClr val="25F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63" autoAdjust="0"/>
    <p:restoredTop sz="86439" autoAdjust="0"/>
  </p:normalViewPr>
  <p:slideViewPr>
    <p:cSldViewPr>
      <p:cViewPr varScale="1">
        <p:scale>
          <a:sx n="164" d="100"/>
          <a:sy n="164" d="100"/>
        </p:scale>
        <p:origin x="10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9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200" d="100"/>
        <a:sy n="200" d="100"/>
      </p:scale>
      <p:origin x="0" y="32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Arial" charset="0"/>
              </a:defRPr>
            </a:lvl1pPr>
          </a:lstStyle>
          <a:p>
            <a:fld id="{9D1B7D0E-8652-A04D-B2DC-BE3D3991B487}" type="slidenum">
              <a:rPr lang="en-US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90206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3738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256"/>
            <a:ext cx="5608320" cy="41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Calibri"/>
              </a:defRPr>
            </a:lvl1pPr>
          </a:lstStyle>
          <a:p>
            <a:fld id="{D49D0B99-D69B-FE41-BE6E-CDAAA7551C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034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D0B99-D69B-FE41-BE6E-CDAAA7551C6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D0B99-D69B-FE41-BE6E-CDAAA7551C6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04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8421044" indent="-37957946" defTabSz="927804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630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2619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892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523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592D1774-C621-2E4D-A644-F83F565FE9B8}" type="slidenum">
              <a:rPr lang="en-US" sz="1200">
                <a:latin typeface="Calibri"/>
              </a:rPr>
              <a:pPr eaLnBrk="1" hangingPunct="1"/>
              <a:t>16</a:t>
            </a:fld>
            <a:endParaRPr lang="en-US" sz="1200">
              <a:latin typeface="Calibri"/>
            </a:endParaRPr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6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dirty="0"/>
              <a:t>Benchmarked </a:t>
            </a:r>
            <a:r>
              <a:rPr lang="en-US" dirty="0" err="1"/>
              <a:t>COC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2394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509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98964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1145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82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983158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788925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79906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946652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408861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22110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r>
              <a:rPr lang="en-US" dirty="0"/>
              <a:t>Benchmarked COC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313064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699195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341127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176082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58276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01851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111325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407974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7820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8342419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1800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605756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617763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265031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0153646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5111271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5715511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3093444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9567964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9974562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810531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23226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618478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4852424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166310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772698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5879809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5342266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255649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3460031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049440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613436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3612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6109540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026257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5097303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755836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308255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19951876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07798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5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9225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19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25562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2522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6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r>
              <a:rPr lang="en-US" sz="700" dirty="0"/>
              <a:t>Benchmarked</a:t>
            </a:r>
            <a:r>
              <a:rPr lang="en-US" dirty="0"/>
              <a:t> COC 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CF_Ch9_Benchmark_22</a:t>
            </a:r>
          </a:p>
        </p:txBody>
      </p:sp>
    </p:spTree>
    <p:extLst>
      <p:ext uri="{BB962C8B-B14F-4D97-AF65-F5344CB8AC3E}">
        <p14:creationId xmlns:p14="http://schemas.microsoft.com/office/powerpoint/2010/main" val="157054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  <p:sldLayoutId id="2147483706" r:id="rId44"/>
    <p:sldLayoutId id="2147483707" r:id="rId45"/>
    <p:sldLayoutId id="2147483708" r:id="rId46"/>
    <p:sldLayoutId id="2147483709" r:id="rId47"/>
    <p:sldLayoutId id="2147483710" r:id="rId48"/>
    <p:sldLayoutId id="2147483711" r:id="rId49"/>
    <p:sldLayoutId id="2147483712" r:id="rId50"/>
    <p:sldLayoutId id="2147483713" r:id="rId51"/>
    <p:sldLayoutId id="2147483714" r:id="rId52"/>
    <p:sldLayoutId id="2147483715" r:id="rId53"/>
    <p:sldLayoutId id="2147483716" r:id="rId54"/>
    <p:sldLayoutId id="2147483717" r:id="rId55"/>
    <p:sldLayoutId id="2147483718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285750" algn="l"/>
                  </a:tabLst>
                </a:pPr>
                <a:endParaRPr lang="en-US" sz="4000" b="0" i="1" dirty="0">
                  <a:latin typeface="Cambria Math" charset="0"/>
                </a:endParaRPr>
              </a:p>
              <a:p>
                <a:pPr marL="0" indent="0">
                  <a:buNone/>
                  <a:tabLst>
                    <a:tab pos="285750" algn="l"/>
                  </a:tabLst>
                </a:pPr>
                <a:endParaRPr lang="en-US" sz="4000" b="0" i="1" dirty="0">
                  <a:latin typeface="Cambria Math" charset="0"/>
                </a:endParaRPr>
              </a:p>
              <a:p>
                <a:pPr marL="0" indent="0">
                  <a:buNone/>
                  <a:tabLst>
                    <a:tab pos="2857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𝑁𝑃𝑉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mr-I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mr-IN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r>
                                <a:rPr lang="mr-IN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mr-I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mr-IN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r>
                                <a:rPr lang="mr-IN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den>
                          </m:f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Issue:  The Right Discount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600" y="2590800"/>
            <a:ext cx="1371600" cy="6753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47118" y="2590800"/>
            <a:ext cx="1371600" cy="6753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7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3388" indent="-463550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Historical averages for </a:t>
            </a:r>
            <a:r>
              <a:rPr lang="en-US" sz="3200" i="1" dirty="0" err="1">
                <a:ea typeface="ＭＳ Ｐゴシック" charset="0"/>
              </a:rPr>
              <a:t>r</a:t>
            </a:r>
            <a:r>
              <a:rPr lang="en-US" sz="3200" i="1" baseline="-25000" dirty="0" err="1">
                <a:ea typeface="ＭＳ Ｐゴシック" charset="0"/>
              </a:rPr>
              <a:t>m</a:t>
            </a:r>
            <a:r>
              <a:rPr lang="en-US" sz="3200" dirty="0">
                <a:ea typeface="ＭＳ Ｐゴシック" charset="0"/>
              </a:rPr>
              <a:t>:</a:t>
            </a:r>
            <a:r>
              <a:rPr lang="en-US" sz="2800" dirty="0">
                <a:ea typeface="ＭＳ Ｐゴシック" charset="0"/>
              </a:rPr>
              <a:t>  </a:t>
            </a: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Geometric v. arithmetic?</a:t>
            </a:r>
          </a:p>
          <a:p>
            <a:pPr marL="985838" lvl="2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Note: The practice is to use arithmetic in the </a:t>
            </a:r>
            <a:r>
              <a:rPr lang="en-US" sz="2800" dirty="0" err="1">
                <a:ea typeface="ＭＳ Ｐゴシック" charset="0"/>
              </a:rPr>
              <a:t>NPV</a:t>
            </a:r>
            <a:r>
              <a:rPr lang="en-US" sz="2800" dirty="0">
                <a:ea typeface="ＭＳ Ｐゴシック" charset="0"/>
              </a:rPr>
              <a:t> formula.  What is that implicitly assuming the future relative performance of stock vs. bonds in the future? Peso problem: What’s this?</a:t>
            </a:r>
          </a:p>
          <a:p>
            <a:pPr marL="642938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Adjustment for bubbles and busts?</a:t>
            </a:r>
          </a:p>
          <a:p>
            <a:pPr marL="433388" indent="-463550" eaLnBrk="1" hangingPunct="1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Dividend or earnings yields [Skip]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CAPM Inputs:  Equity Risk Premium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62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Equity Risk Premium: Surveys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62628" y="6159107"/>
            <a:ext cx="3674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i="1" dirty="0"/>
              <a:t>Market Risk Premium</a:t>
            </a:r>
            <a:r>
              <a:rPr lang="en-US" sz="1100" dirty="0"/>
              <a:t>, Fernandez (2019)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C667C6F-EA92-D248-94E9-E3F80235C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672709"/>
            <a:ext cx="8458200" cy="5194692"/>
          </a:xfrm>
        </p:spPr>
      </p:pic>
    </p:spTree>
    <p:extLst>
      <p:ext uri="{BB962C8B-B14F-4D97-AF65-F5344CB8AC3E}">
        <p14:creationId xmlns:p14="http://schemas.microsoft.com/office/powerpoint/2010/main" val="1715715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533400"/>
            <a:ext cx="8458200" cy="555991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Risk Premium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52696" y="6137096"/>
            <a:ext cx="27671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err="1"/>
              <a:t>Nyborg</a:t>
            </a:r>
            <a:r>
              <a:rPr lang="en-US" sz="1100" dirty="0"/>
              <a:t> &amp; </a:t>
            </a:r>
            <a:r>
              <a:rPr lang="en-US" sz="1100" dirty="0" err="1"/>
              <a:t>Mukhlynina</a:t>
            </a:r>
            <a:r>
              <a:rPr lang="en-US" sz="1100" dirty="0"/>
              <a:t>, 2016</a:t>
            </a:r>
          </a:p>
        </p:txBody>
      </p:sp>
    </p:spTree>
    <p:extLst>
      <p:ext uri="{BB962C8B-B14F-4D97-AF65-F5344CB8AC3E}">
        <p14:creationId xmlns:p14="http://schemas.microsoft.com/office/powerpoint/2010/main" val="1662286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ERP:  Internal Cost of Capital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9DB13-6E2C-3B80-2236-0B9AEFD9983D}"/>
              </a:ext>
            </a:extLst>
          </p:cNvPr>
          <p:cNvSpPr txBox="1"/>
          <p:nvPr/>
        </p:nvSpPr>
        <p:spPr>
          <a:xfrm>
            <a:off x="650929" y="7594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DAEE307-B38F-E64C-4C5B-69874426F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533400"/>
            <a:ext cx="8458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21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Benchmarked Costs of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24000" y="5105400"/>
            <a:ext cx="62484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86429" y="1676400"/>
            <a:ext cx="62484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6149" y="120147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Short-term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7419" y="1201479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Long-term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31028" y="463057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Equity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3996" y="4630571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Risk-free Bonds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38217" y="3014972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Project</a:t>
            </a:r>
          </a:p>
        </p:txBody>
      </p:sp>
      <p:sp>
        <p:nvSpPr>
          <p:cNvPr id="15" name="Oval 14"/>
          <p:cNvSpPr/>
          <p:nvPr/>
        </p:nvSpPr>
        <p:spPr>
          <a:xfrm>
            <a:off x="3162299" y="2907898"/>
            <a:ext cx="25908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04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Asset Cost of Capital and Equity Cost of Capital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The relationship between the expected return of the firm’</a:t>
            </a:r>
            <a:r>
              <a:rPr lang="en-US" altLang="ja-JP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s debt, equity, and assets is:</a:t>
            </a: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>
              <a:tabLst>
                <a:tab pos="1420813" algn="l"/>
              </a:tabLst>
            </a:pPr>
            <a:endParaRPr lang="en-US" sz="2400" dirty="0">
              <a:solidFill>
                <a:srgbClr val="010004"/>
              </a:solidFill>
              <a:latin typeface="Calibri"/>
              <a:cs typeface="Calibri"/>
            </a:endParaRPr>
          </a:p>
          <a:p>
            <a:pPr marL="342900" indent="-342900" eaLnBrk="1" hangingPunct="1"/>
            <a:endParaRPr lang="en-US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33400" y="1603377"/>
            <a:ext cx="8305800" cy="812148"/>
            <a:chOff x="624" y="3120"/>
            <a:chExt cx="5280" cy="568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24" y="3225"/>
              <a:ext cx="81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i="1" dirty="0">
                  <a:latin typeface="+mn-lt"/>
                </a:rPr>
                <a:t>E(r)</a:t>
              </a:r>
              <a:r>
                <a:rPr lang="en-US" sz="2000" b="1" i="1" baseline="-25000" dirty="0">
                  <a:latin typeface="+mn-lt"/>
                </a:rPr>
                <a:t>Asset</a:t>
              </a:r>
              <a:r>
                <a:rPr lang="en-US" sz="2000" b="1" dirty="0">
                  <a:latin typeface="+mn-lt"/>
                </a:rPr>
                <a:t> = 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344" y="3408"/>
              <a:ext cx="144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</a:rPr>
                <a:t>Debt + Equity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464" y="3120"/>
              <a:ext cx="120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</a:rPr>
                <a:t>Debt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440" y="3408"/>
              <a:ext cx="124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40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688" y="3225"/>
              <a:ext cx="9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  <a:cs typeface="Times New Roman" charset="0"/>
                </a:rPr>
                <a:t>x</a:t>
              </a:r>
              <a:r>
                <a:rPr lang="en-US" sz="2000" b="1" i="1" dirty="0">
                  <a:latin typeface="+mn-lt"/>
                  <a:cs typeface="Times New Roman" charset="0"/>
                </a:rPr>
                <a:t> </a:t>
              </a:r>
              <a:r>
                <a:rPr lang="en-US" sz="2000" b="1" i="1" dirty="0">
                  <a:latin typeface="+mn-lt"/>
                </a:rPr>
                <a:t>E(r)</a:t>
              </a:r>
              <a:r>
                <a:rPr lang="en-US" sz="2000" b="1" i="1" baseline="-25000" dirty="0">
                  <a:latin typeface="+mn-lt"/>
                  <a:cs typeface="Times New Roman" charset="0"/>
                </a:rPr>
                <a:t>Debt</a:t>
              </a:r>
              <a:r>
                <a:rPr lang="en-US" sz="2000" b="1" dirty="0">
                  <a:latin typeface="+mn-lt"/>
                  <a:cs typeface="Times New Roman" charset="0"/>
                </a:rPr>
                <a:t> + 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600" y="3408"/>
              <a:ext cx="144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+mn-lt"/>
                </a:rPr>
                <a:t>Debt + Equity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720" y="3120"/>
              <a:ext cx="120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+mn-lt"/>
                </a:rPr>
                <a:t>Equity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696" y="3408"/>
              <a:ext cx="124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400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4944" y="3225"/>
              <a:ext cx="9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  <a:cs typeface="Times New Roman" charset="0"/>
                </a:rPr>
                <a:t>x</a:t>
              </a:r>
              <a:r>
                <a:rPr lang="en-US" sz="2000" b="1" i="1" dirty="0">
                  <a:latin typeface="+mn-lt"/>
                  <a:cs typeface="Times New Roman" charset="0"/>
                </a:rPr>
                <a:t> E(r)</a:t>
              </a:r>
              <a:r>
                <a:rPr lang="en-US" sz="2000" b="1" i="1" baseline="-25000" dirty="0">
                  <a:latin typeface="+mn-lt"/>
                  <a:cs typeface="Times New Roman" charset="0"/>
                </a:rPr>
                <a:t>Equity</a:t>
              </a:r>
              <a:endParaRPr lang="en-US" sz="2000" b="1" dirty="0">
                <a:latin typeface="+mn-lt"/>
                <a:cs typeface="Times New Roman" charset="0"/>
              </a:endParaRP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262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Rate of Returns:  Risk Premiums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1404938" y="2057400"/>
            <a:ext cx="457200" cy="40386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AutoShape 5"/>
          <p:cNvSpPr>
            <a:spLocks/>
          </p:cNvSpPr>
          <p:nvPr/>
        </p:nvSpPr>
        <p:spPr bwMode="auto">
          <a:xfrm>
            <a:off x="2090738" y="4000500"/>
            <a:ext cx="358775" cy="2019300"/>
          </a:xfrm>
          <a:prstGeom prst="rightBrace">
            <a:avLst>
              <a:gd name="adj1" fmla="val 469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AutoShape 6"/>
          <p:cNvSpPr>
            <a:spLocks/>
          </p:cNvSpPr>
          <p:nvPr/>
        </p:nvSpPr>
        <p:spPr bwMode="auto">
          <a:xfrm>
            <a:off x="2090738" y="2057400"/>
            <a:ext cx="195262" cy="620713"/>
          </a:xfrm>
          <a:prstGeom prst="rightBrace">
            <a:avLst>
              <a:gd name="adj1" fmla="val 264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AutoShape 7"/>
          <p:cNvSpPr>
            <a:spLocks/>
          </p:cNvSpPr>
          <p:nvPr/>
        </p:nvSpPr>
        <p:spPr bwMode="auto">
          <a:xfrm>
            <a:off x="871538" y="2133600"/>
            <a:ext cx="457200" cy="38862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AutoShape 8"/>
          <p:cNvSpPr>
            <a:spLocks/>
          </p:cNvSpPr>
          <p:nvPr/>
        </p:nvSpPr>
        <p:spPr bwMode="auto">
          <a:xfrm>
            <a:off x="2090738" y="2667000"/>
            <a:ext cx="163512" cy="1320800"/>
          </a:xfrm>
          <a:prstGeom prst="rightBrace">
            <a:avLst>
              <a:gd name="adj1" fmla="val 673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Text Box 9"/>
          <p:cNvSpPr txBox="1">
            <a:spLocks noChangeArrowheads="1"/>
          </p:cNvSpPr>
          <p:nvPr/>
        </p:nvSpPr>
        <p:spPr bwMode="auto">
          <a:xfrm>
            <a:off x="381000" y="1524000"/>
            <a:ext cx="381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latin typeface="Calibri"/>
              </a:rPr>
              <a:t>Promised/Quoted/Stated</a:t>
            </a:r>
            <a:r>
              <a:rPr lang="en-US" sz="1800" b="1" dirty="0">
                <a:latin typeface="Calibri"/>
              </a:rPr>
              <a:t> </a:t>
            </a:r>
            <a:r>
              <a:rPr lang="en-US" sz="2000" b="1" dirty="0">
                <a:latin typeface="Calibri"/>
              </a:rPr>
              <a:t>Return</a:t>
            </a:r>
            <a:endParaRPr lang="en-US" b="1" dirty="0">
              <a:latin typeface="Calibri"/>
            </a:endParaRPr>
          </a:p>
        </p:txBody>
      </p:sp>
      <p:sp>
        <p:nvSpPr>
          <p:cNvPr id="31756" name="Text Box 10"/>
          <p:cNvSpPr txBox="1">
            <a:spLocks noChangeArrowheads="1"/>
          </p:cNvSpPr>
          <p:nvPr/>
        </p:nvSpPr>
        <p:spPr bwMode="auto">
          <a:xfrm>
            <a:off x="2547938" y="4814888"/>
            <a:ext cx="968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Time Premium</a:t>
            </a:r>
          </a:p>
        </p:txBody>
      </p:sp>
      <p:sp>
        <p:nvSpPr>
          <p:cNvPr id="31757" name="Text Box 11"/>
          <p:cNvSpPr txBox="1">
            <a:spLocks noChangeArrowheads="1"/>
          </p:cNvSpPr>
          <p:nvPr/>
        </p:nvSpPr>
        <p:spPr bwMode="auto">
          <a:xfrm>
            <a:off x="2362200" y="2133600"/>
            <a:ext cx="175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Contract/Risk/</a:t>
            </a:r>
          </a:p>
          <a:p>
            <a:pPr eaLnBrk="1" hangingPunct="1"/>
            <a:r>
              <a:rPr lang="en-US" sz="1400" b="1">
                <a:latin typeface="Calibri"/>
              </a:rPr>
              <a:t>Liquidity Premiums</a:t>
            </a:r>
          </a:p>
        </p:txBody>
      </p:sp>
      <p:sp>
        <p:nvSpPr>
          <p:cNvPr id="31758" name="Text Box 12"/>
          <p:cNvSpPr txBox="1">
            <a:spLocks noChangeArrowheads="1"/>
          </p:cNvSpPr>
          <p:nvPr/>
        </p:nvSpPr>
        <p:spPr bwMode="auto">
          <a:xfrm>
            <a:off x="2243138" y="3124200"/>
            <a:ext cx="1338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Credit/Default Premium</a:t>
            </a:r>
          </a:p>
        </p:txBody>
      </p:sp>
      <p:sp>
        <p:nvSpPr>
          <p:cNvPr id="31759" name="Line 13"/>
          <p:cNvSpPr>
            <a:spLocks noChangeShapeType="1"/>
          </p:cNvSpPr>
          <p:nvPr/>
        </p:nvSpPr>
        <p:spPr bwMode="auto">
          <a:xfrm>
            <a:off x="1404938" y="40386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14"/>
          <p:cNvSpPr>
            <a:spLocks noChangeShapeType="1"/>
          </p:cNvSpPr>
          <p:nvPr/>
        </p:nvSpPr>
        <p:spPr bwMode="auto">
          <a:xfrm flipH="1">
            <a:off x="1404938" y="26670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5"/>
          <p:cNvSpPr>
            <a:spLocks noChangeArrowheads="1"/>
          </p:cNvSpPr>
          <p:nvPr/>
        </p:nvSpPr>
        <p:spPr bwMode="auto">
          <a:xfrm>
            <a:off x="1404938" y="2667000"/>
            <a:ext cx="457200" cy="1398588"/>
          </a:xfrm>
          <a:prstGeom prst="rect">
            <a:avLst/>
          </a:prstGeom>
          <a:solidFill>
            <a:srgbClr val="FFEF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Rectangle 16"/>
          <p:cNvSpPr>
            <a:spLocks noChangeArrowheads="1"/>
          </p:cNvSpPr>
          <p:nvPr/>
        </p:nvSpPr>
        <p:spPr bwMode="auto">
          <a:xfrm>
            <a:off x="1404938" y="20574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Rectangle 18"/>
          <p:cNvSpPr>
            <a:spLocks noChangeArrowheads="1"/>
          </p:cNvSpPr>
          <p:nvPr/>
        </p:nvSpPr>
        <p:spPr bwMode="auto">
          <a:xfrm>
            <a:off x="5943600" y="3505200"/>
            <a:ext cx="457200" cy="26670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AutoShape 19"/>
          <p:cNvSpPr>
            <a:spLocks/>
          </p:cNvSpPr>
          <p:nvPr/>
        </p:nvSpPr>
        <p:spPr bwMode="auto">
          <a:xfrm>
            <a:off x="6629400" y="4191000"/>
            <a:ext cx="358775" cy="1866900"/>
          </a:xfrm>
          <a:prstGeom prst="rightBrace">
            <a:avLst>
              <a:gd name="adj1" fmla="val 433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AutoShape 20"/>
          <p:cNvSpPr>
            <a:spLocks/>
          </p:cNvSpPr>
          <p:nvPr/>
        </p:nvSpPr>
        <p:spPr bwMode="auto">
          <a:xfrm>
            <a:off x="6629400" y="3570288"/>
            <a:ext cx="195263" cy="620712"/>
          </a:xfrm>
          <a:prstGeom prst="rightBrace">
            <a:avLst>
              <a:gd name="adj1" fmla="val 264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AutoShape 21"/>
          <p:cNvSpPr>
            <a:spLocks/>
          </p:cNvSpPr>
          <p:nvPr/>
        </p:nvSpPr>
        <p:spPr bwMode="auto">
          <a:xfrm>
            <a:off x="5410200" y="3505200"/>
            <a:ext cx="457200" cy="25908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7086600" y="4891088"/>
            <a:ext cx="968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Time Premium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6858000" y="3494088"/>
            <a:ext cx="2057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/>
              </a:rPr>
              <a:t>Risk</a:t>
            </a:r>
            <a:r>
              <a:rPr lang="en-US" sz="1400" b="1">
                <a:latin typeface="Calibri"/>
              </a:rPr>
              <a:t>,</a:t>
            </a:r>
          </a:p>
          <a:p>
            <a:pPr eaLnBrk="1" hangingPunct="1"/>
            <a:r>
              <a:rPr lang="en-US" sz="1400" b="1">
                <a:latin typeface="Calibri"/>
              </a:rPr>
              <a:t>Contract, and </a:t>
            </a:r>
          </a:p>
          <a:p>
            <a:pPr eaLnBrk="1" hangingPunct="1"/>
            <a:r>
              <a:rPr lang="en-US" sz="1400" b="1">
                <a:latin typeface="Calibri"/>
              </a:rPr>
              <a:t>Liquidity Premiums</a:t>
            </a:r>
          </a:p>
        </p:txBody>
      </p:sp>
      <p:sp>
        <p:nvSpPr>
          <p:cNvPr id="31769" name="Line 26"/>
          <p:cNvSpPr>
            <a:spLocks noChangeShapeType="1"/>
          </p:cNvSpPr>
          <p:nvPr/>
        </p:nvSpPr>
        <p:spPr bwMode="auto">
          <a:xfrm>
            <a:off x="5943600" y="41148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Line 27"/>
          <p:cNvSpPr>
            <a:spLocks noChangeShapeType="1"/>
          </p:cNvSpPr>
          <p:nvPr/>
        </p:nvSpPr>
        <p:spPr bwMode="auto">
          <a:xfrm flipH="1">
            <a:off x="5943600" y="35052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Rectangle 29"/>
          <p:cNvSpPr>
            <a:spLocks noChangeArrowheads="1"/>
          </p:cNvSpPr>
          <p:nvPr/>
        </p:nvSpPr>
        <p:spPr bwMode="auto">
          <a:xfrm>
            <a:off x="5943600" y="35052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Text Box 30"/>
          <p:cNvSpPr txBox="1">
            <a:spLocks noChangeArrowheads="1"/>
          </p:cNvSpPr>
          <p:nvPr/>
        </p:nvSpPr>
        <p:spPr bwMode="auto">
          <a:xfrm>
            <a:off x="4953000" y="1508125"/>
            <a:ext cx="3733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 dirty="0">
                <a:latin typeface="Calibri"/>
              </a:rPr>
              <a:t>Expected Rate of Return</a:t>
            </a:r>
            <a:r>
              <a:rPr lang="en-US" sz="2000" b="1" dirty="0">
                <a:latin typeface="Calibri"/>
              </a:rPr>
              <a:t>:</a:t>
            </a:r>
          </a:p>
          <a:p>
            <a:pPr eaLnBrk="1" hangingPunct="1"/>
            <a:r>
              <a:rPr lang="en-US" sz="2000" b="1" dirty="0">
                <a:latin typeface="Calibri"/>
              </a:rPr>
              <a:t>In </a:t>
            </a:r>
            <a:r>
              <a:rPr lang="en-US" sz="2000" b="1" dirty="0" err="1">
                <a:latin typeface="Calibri"/>
              </a:rPr>
              <a:t>CAPM</a:t>
            </a:r>
            <a:r>
              <a:rPr lang="en-US" sz="2000" b="1" dirty="0">
                <a:latin typeface="Calibri"/>
              </a:rPr>
              <a:t> or benchmark </a:t>
            </a:r>
            <a:r>
              <a:rPr lang="en-US" sz="2000" b="1" dirty="0" err="1">
                <a:latin typeface="Calibri"/>
              </a:rPr>
              <a:t>RoR</a:t>
            </a:r>
            <a:r>
              <a:rPr lang="en-US" sz="2000" b="1" dirty="0">
                <a:latin typeface="Calibri"/>
              </a:rPr>
              <a:t>, different assets have different</a:t>
            </a:r>
            <a:r>
              <a:rPr lang="en-US" sz="2000" b="1" i="1" dirty="0">
                <a:latin typeface="Calibri"/>
              </a:rPr>
              <a:t> E(r)</a:t>
            </a:r>
            <a:endParaRPr lang="en-US" b="1" i="1" dirty="0"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9528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051"/>
            <a:ext cx="8458200" cy="5812064"/>
          </a:xfrm>
        </p:spPr>
        <p:txBody>
          <a:bodyPr>
            <a:normAutofit lnSpcReduction="10000"/>
          </a:bodyPr>
          <a:lstStyle/>
          <a:p>
            <a:pPr marL="403225" indent="-403225" algn="just"/>
            <a:r>
              <a:rPr lang="en-US" sz="2800" dirty="0"/>
              <a:t>A corporate bond promises 1,000 one year from today.  You estimate that it will pay 1,000 with a p=95% and will default entirely with a p=5%.  If the bond is 75% like risk-free debt and 25% like equity, the risk-free rate is 2% and the E(</a:t>
            </a:r>
            <a:r>
              <a:rPr lang="en-US" sz="2800" dirty="0" err="1"/>
              <a:t>r</a:t>
            </a:r>
            <a:r>
              <a:rPr lang="en-US" sz="2800" baseline="-25000" dirty="0" err="1"/>
              <a:t>m</a:t>
            </a:r>
            <a:r>
              <a:rPr lang="en-US" sz="2800" dirty="0"/>
              <a:t>) is 6%, find the price of the bond.</a:t>
            </a:r>
          </a:p>
          <a:p>
            <a:pPr marL="976313" lvl="1" indent="-347663"/>
            <a:r>
              <a:rPr lang="en-US" sz="2400" i="1" dirty="0"/>
              <a:t>E(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bond</a:t>
            </a:r>
            <a:r>
              <a:rPr lang="en-US" sz="2400" i="1" dirty="0"/>
              <a:t>) </a:t>
            </a:r>
            <a:r>
              <a:rPr lang="en-US" sz="2400" dirty="0"/>
              <a:t>= 75%*2%  + 6%*25% = 3% </a:t>
            </a:r>
          </a:p>
          <a:p>
            <a:pPr marL="976313" lvl="1" indent="-347663"/>
            <a:r>
              <a:rPr lang="en-US" sz="2400" i="1" dirty="0"/>
              <a:t>E(</a:t>
            </a:r>
            <a:r>
              <a:rPr lang="en-US" sz="2400" i="1" dirty="0" err="1"/>
              <a:t>cf</a:t>
            </a:r>
            <a:r>
              <a:rPr lang="en-US" sz="2400" i="1" dirty="0"/>
              <a:t>) </a:t>
            </a:r>
            <a:r>
              <a:rPr lang="en-US" sz="2400" dirty="0"/>
              <a:t>= 950 [probability * outcome]</a:t>
            </a:r>
          </a:p>
          <a:p>
            <a:pPr marL="976313" lvl="1" indent="-347663"/>
            <a:r>
              <a:rPr lang="en-US" sz="2400" i="1" dirty="0"/>
              <a:t>PV </a:t>
            </a:r>
            <a:r>
              <a:rPr lang="en-US" sz="2400" dirty="0"/>
              <a:t>= 950/(1+.03) = 922.33 [PV formula: E(</a:t>
            </a:r>
            <a:r>
              <a:rPr lang="en-US" sz="2400" dirty="0" err="1"/>
              <a:t>cf</a:t>
            </a:r>
            <a:r>
              <a:rPr lang="en-US" sz="2400" dirty="0"/>
              <a:t>) / 1+ E(</a:t>
            </a:r>
            <a:r>
              <a:rPr lang="en-US" sz="2400" dirty="0" err="1"/>
              <a:t>r</a:t>
            </a:r>
            <a:r>
              <a:rPr lang="en-US" sz="2400" baseline="-25000" dirty="0" err="1"/>
              <a:t>bond</a:t>
            </a:r>
            <a:r>
              <a:rPr lang="en-US" sz="2400" dirty="0"/>
              <a:t>)]</a:t>
            </a:r>
          </a:p>
          <a:p>
            <a:pPr marL="976313" lvl="1" indent="-347663"/>
            <a:r>
              <a:rPr lang="en-US" sz="2400" i="1" dirty="0"/>
              <a:t>Promised ROR </a:t>
            </a:r>
            <a:r>
              <a:rPr lang="en-US" sz="2400" dirty="0"/>
              <a:t>= 8.4% [(1000-922.33)/922.33]</a:t>
            </a:r>
          </a:p>
          <a:p>
            <a:pPr marL="976313" lvl="1" indent="-347663"/>
            <a:r>
              <a:rPr lang="en-US" sz="2400" i="1" dirty="0"/>
              <a:t>Risk Premium</a:t>
            </a:r>
            <a:r>
              <a:rPr lang="en-US" sz="2400" dirty="0"/>
              <a:t> = 1% [3% – </a:t>
            </a:r>
            <a:r>
              <a:rPr lang="en-US" sz="2400" dirty="0" err="1"/>
              <a:t>r</a:t>
            </a:r>
            <a:r>
              <a:rPr lang="en-US" sz="2400" baseline="-25000" dirty="0" err="1"/>
              <a:t>f</a:t>
            </a:r>
            <a:r>
              <a:rPr lang="en-US" sz="2400" dirty="0"/>
              <a:t> of 2%]</a:t>
            </a:r>
          </a:p>
          <a:p>
            <a:pPr marL="976313" lvl="1" indent="-347663"/>
            <a:r>
              <a:rPr lang="en-US" sz="2400" i="1" dirty="0"/>
              <a:t>Default Premium </a:t>
            </a:r>
            <a:r>
              <a:rPr lang="en-US" sz="2400" dirty="0"/>
              <a:t>=5.4%  (on average, will be zero) </a:t>
            </a:r>
          </a:p>
          <a:p>
            <a:pPr marL="976313" lvl="1" indent="-347663"/>
            <a:r>
              <a:rPr lang="en-US" sz="2400" i="1" dirty="0"/>
              <a:t>Time Premium</a:t>
            </a:r>
            <a:r>
              <a:rPr lang="en-US" sz="2400" dirty="0"/>
              <a:t> = 2%</a:t>
            </a:r>
          </a:p>
          <a:p>
            <a:r>
              <a:rPr lang="en-US" sz="2400" b="1" dirty="0"/>
              <a:t>Default Risk -&gt; numerator; risk aversion -&gt; denominator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Expected Return</a:t>
            </a:r>
            <a:r>
              <a:rPr lang="en-US" b="1" dirty="0">
                <a:ea typeface="ＭＳ Ｐゴシック" charset="0"/>
                <a:cs typeface="ＭＳ Ｐゴシック" charset="0"/>
              </a:rPr>
              <a:t> Example:  Supplying Default Risk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609600" y="4648200"/>
            <a:ext cx="381000" cy="990600"/>
          </a:xfrm>
          <a:prstGeom prst="leftBrace">
            <a:avLst>
              <a:gd name="adj1" fmla="val 2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414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Expected Return on the Market:</a:t>
                </a:r>
              </a:p>
              <a:p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514350" lvl="3" indent="0">
                  <a:buNone/>
                </a:pP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𝑬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 + Market Risk Premium</a:t>
                </a:r>
              </a:p>
              <a:p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r>
                  <a:rPr lang="en-US" sz="2400" dirty="0">
                    <a:latin typeface="Calibri"/>
                    <a:cs typeface="Calibri"/>
                  </a:rPr>
                  <a:t>Expected return on an individual security</a:t>
                </a:r>
                <a:r>
                  <a:rPr lang="en-US" sz="2400" dirty="0">
                    <a:latin typeface="Times New Roman" charset="0"/>
                    <a:cs typeface="Calibri"/>
                  </a:rPr>
                  <a:t>:</a:t>
                </a: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r>
                  <a:rPr lang="en-US" sz="2000" b="1" i="1" dirty="0">
                    <a:latin typeface="Calibri"/>
                    <a:cs typeface="Calibri"/>
                  </a:rPr>
                  <a:t>This applies to individual securities held within well-diversified portfolios</a:t>
                </a:r>
                <a:r>
                  <a:rPr lang="en-US" sz="2400" b="1" i="1" dirty="0">
                    <a:latin typeface="Calibri"/>
                    <a:cs typeface="Calibri"/>
                  </a:rPr>
                  <a:t>.</a:t>
                </a: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2" t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Relationship between Risk and Expected Return: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CAPM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 rot="16200000">
            <a:off x="5399815" y="3962401"/>
            <a:ext cx="304800" cy="1524000"/>
          </a:xfrm>
          <a:prstGeom prst="leftBrace">
            <a:avLst>
              <a:gd name="adj1" fmla="val 60833"/>
              <a:gd name="adj2" fmla="val 4725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213098" y="4825755"/>
            <a:ext cx="3200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Market Risk Premium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12" name="Oval 11"/>
          <p:cNvSpPr/>
          <p:nvPr/>
        </p:nvSpPr>
        <p:spPr>
          <a:xfrm>
            <a:off x="2542317" y="4014924"/>
            <a:ext cx="571499" cy="683580"/>
          </a:xfrm>
          <a:prstGeom prst="ellipse">
            <a:avLst/>
          </a:prstGeom>
          <a:noFill/>
          <a:ln w="31750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13098" y="3646262"/>
            <a:ext cx="2644901" cy="1230539"/>
          </a:xfrm>
          <a:prstGeom prst="ellipse">
            <a:avLst/>
          </a:prstGeom>
          <a:noFill/>
          <a:ln w="31750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14400" y="3865162"/>
                <a:ext cx="6499098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>
                    <a:solidFill>
                      <a:srgbClr val="010004"/>
                    </a:solidFill>
                  </a:rPr>
                  <a:t>				</a:t>
                </a:r>
                <a:endParaRPr lang="en-US" b="1" i="1" dirty="0">
                  <a:solidFill>
                    <a:srgbClr val="010004"/>
                  </a:solidFill>
                  <a:latin typeface="Cambria Math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𝑬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200" b="1" dirty="0">
                    <a:solidFill>
                      <a:srgbClr val="010004"/>
                    </a:solidFill>
                  </a:rPr>
                  <a:t>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𝑭</m:t>
                        </m:r>
                      </m:sub>
                    </m:sSub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+ </m:t>
                    </m:r>
                    <m:r>
                      <a:rPr lang="el-GR" sz="3200" b="1" i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  <m:r>
                      <a:rPr lang="en-US" sz="3200" b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×[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𝑬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3200" b="1" dirty="0">
                    <a:solidFill>
                      <a:srgbClr val="010004"/>
                    </a:solidFill>
                  </a:rPr>
                  <a:t>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𝑭</m:t>
                        </m:r>
                      </m:sub>
                    </m:sSub>
                    <m:r>
                      <a:rPr lang="en-US" sz="3200" b="1">
                        <a:solidFill>
                          <a:srgbClr val="010004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endParaRPr lang="en-US" sz="3200" b="1" dirty="0">
                  <a:solidFill>
                    <a:srgbClr val="010004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865162"/>
                <a:ext cx="6499098" cy="784830"/>
              </a:xfrm>
              <a:prstGeom prst="rect">
                <a:avLst/>
              </a:prstGeom>
              <a:blipFill rotWithShape="0">
                <a:blip r:embed="rId4"/>
                <a:stretch>
                  <a:fillRect b="-24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9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utoUpdateAnimBg="0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Benchmarked Costs of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1600" y="1600200"/>
            <a:ext cx="61722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24000" y="5105400"/>
            <a:ext cx="61722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6149" y="120147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Short-term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1125372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Long-term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31028" y="463057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Equity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3996" y="4630571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Risk-free Bonds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38217" y="3014972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Project</a:t>
            </a:r>
          </a:p>
        </p:txBody>
      </p:sp>
      <p:sp>
        <p:nvSpPr>
          <p:cNvPr id="15" name="Oval 14"/>
          <p:cNvSpPr/>
          <p:nvPr/>
        </p:nvSpPr>
        <p:spPr>
          <a:xfrm>
            <a:off x="3162299" y="2907898"/>
            <a:ext cx="25908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1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ERP Estimates: Academic Corporate Finance Textbooks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1143000"/>
            <a:ext cx="8458200" cy="4724400"/>
          </a:xfrm>
        </p:spPr>
      </p:pic>
      <p:sp>
        <p:nvSpPr>
          <p:cNvPr id="9" name="TextBox 8"/>
          <p:cNvSpPr txBox="1"/>
          <p:nvPr/>
        </p:nvSpPr>
        <p:spPr>
          <a:xfrm>
            <a:off x="3505200" y="6096000"/>
            <a:ext cx="2380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Source: Pablo Fernandez (2013)</a:t>
            </a:r>
          </a:p>
        </p:txBody>
      </p:sp>
    </p:spTree>
    <p:extLst>
      <p:ext uri="{BB962C8B-B14F-4D97-AF65-F5344CB8AC3E}">
        <p14:creationId xmlns:p14="http://schemas.microsoft.com/office/powerpoint/2010/main" val="116433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Class Geometric Rates of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F1E7CE7-8E1E-C112-FD74-C9040EF61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533400"/>
            <a:ext cx="8458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3388" indent="-463550">
              <a:lnSpc>
                <a:spcPct val="80000"/>
              </a:lnSpc>
            </a:pPr>
            <a:r>
              <a:rPr lang="en-US" sz="3600" dirty="0">
                <a:ea typeface="ＭＳ Ｐゴシック" charset="0"/>
              </a:rPr>
              <a:t>Historical averages for </a:t>
            </a:r>
            <a:r>
              <a:rPr lang="en-US" sz="3600" i="1" dirty="0" err="1">
                <a:ea typeface="ＭＳ Ｐゴシック" charset="0"/>
              </a:rPr>
              <a:t>r</a:t>
            </a:r>
            <a:r>
              <a:rPr lang="en-US" sz="3600" i="1" baseline="-25000" dirty="0" err="1">
                <a:ea typeface="ＭＳ Ｐゴシック" charset="0"/>
              </a:rPr>
              <a:t>m</a:t>
            </a:r>
            <a:r>
              <a:rPr lang="en-US" sz="3600" dirty="0">
                <a:ea typeface="ＭＳ Ｐゴシック" charset="0"/>
              </a:rPr>
              <a:t>:</a:t>
            </a:r>
            <a:r>
              <a:rPr lang="en-US" sz="3200" dirty="0">
                <a:ea typeface="ＭＳ Ｐゴシック" charset="0"/>
              </a:rPr>
              <a:t>  </a:t>
            </a: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Time period? </a:t>
            </a:r>
          </a:p>
          <a:p>
            <a:pPr marL="985838" lvl="2" indent="-463550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25?, 50?, 100 years?</a:t>
            </a: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LT bonds or ST bills for </a:t>
            </a:r>
            <a:r>
              <a:rPr lang="en-US" sz="3200" i="1" dirty="0" err="1">
                <a:ea typeface="ＭＳ Ｐゴシック" charset="0"/>
              </a:rPr>
              <a:t>r</a:t>
            </a:r>
            <a:r>
              <a:rPr lang="en-US" sz="3200" i="1" baseline="-25000" dirty="0" err="1">
                <a:ea typeface="ＭＳ Ｐゴシック" charset="0"/>
              </a:rPr>
              <a:t>f</a:t>
            </a:r>
            <a:r>
              <a:rPr lang="en-US" sz="3200" dirty="0">
                <a:ea typeface="ＭＳ Ｐゴシック" charset="0"/>
              </a:rPr>
              <a:t>?</a:t>
            </a: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How does Welch break down the equity premium?</a:t>
            </a:r>
          </a:p>
          <a:p>
            <a:pPr marL="985838" lvl="2" indent="-463550">
              <a:lnSpc>
                <a:spcPct val="80000"/>
              </a:lnSpc>
            </a:pPr>
            <a:r>
              <a:rPr lang="en-US" sz="3200" i="1" dirty="0">
                <a:ea typeface="ＭＳ Ｐゴシック" charset="0"/>
              </a:rPr>
              <a:t>See p. 235</a:t>
            </a:r>
            <a:endParaRPr lang="en-US" sz="3200" dirty="0">
              <a:ea typeface="ＭＳ Ｐゴシック" charset="0"/>
            </a:endParaRPr>
          </a:p>
          <a:p>
            <a:pPr marL="814388" lvl="1" indent="-463550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From Fig. 9.2, what has been approximately the </a:t>
            </a:r>
            <a:r>
              <a:rPr lang="en-US" sz="3200" i="1" dirty="0">
                <a:ea typeface="ＭＳ Ｐゴシック" charset="0"/>
              </a:rPr>
              <a:t>term premium</a:t>
            </a:r>
            <a:r>
              <a:rPr lang="en-US" sz="3200" dirty="0">
                <a:ea typeface="ＭＳ Ｐゴシック" charset="0"/>
              </a:rPr>
              <a:t> and </a:t>
            </a:r>
            <a:r>
              <a:rPr lang="en-US" sz="3200" i="1" dirty="0">
                <a:ea typeface="ＭＳ Ｐゴシック" charset="0"/>
              </a:rPr>
              <a:t>risk premium </a:t>
            </a:r>
            <a:r>
              <a:rPr lang="en-US" sz="3200" dirty="0">
                <a:ea typeface="ＭＳ Ｐゴシック" charset="0"/>
              </a:rPr>
              <a:t>over the last </a:t>
            </a:r>
            <a:r>
              <a:rPr lang="en-US" sz="3200" b="1" dirty="0">
                <a:ea typeface="ＭＳ Ｐゴシック" charset="0"/>
              </a:rPr>
              <a:t>50 years</a:t>
            </a:r>
            <a:r>
              <a:rPr lang="en-US" sz="3200" dirty="0">
                <a:ea typeface="ＭＳ Ｐゴシック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Equity Risk Premium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555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Short-term rates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Long-term rates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Duration matching of cash CFs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Average rates or midpoint of CFs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Consistency with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r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f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in equity premium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Risk-free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3388" indent="-463550">
              <a:lnSpc>
                <a:spcPct val="80000"/>
              </a:lnSpc>
            </a:pPr>
            <a:endParaRPr lang="en-US" sz="2800" b="1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endParaRPr lang="en-US" sz="2800" b="1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endParaRPr lang="en-US" sz="2800" b="1" dirty="0">
              <a:ea typeface="ＭＳ Ｐゴシック" charset="0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 sz="3600" b="1" dirty="0">
                <a:ea typeface="ＭＳ Ｐゴシック" charset="0"/>
              </a:rPr>
              <a:t>ERP = E(</a:t>
            </a:r>
            <a:r>
              <a:rPr lang="en-US" sz="3600" b="1" i="1" dirty="0" err="1">
                <a:ea typeface="ＭＳ Ｐゴシック" charset="0"/>
              </a:rPr>
              <a:t>r</a:t>
            </a:r>
            <a:r>
              <a:rPr lang="en-US" sz="3600" b="1" i="1" baseline="-25000" dirty="0" err="1">
                <a:ea typeface="ＭＳ Ｐゴシック" charset="0"/>
              </a:rPr>
              <a:t>m</a:t>
            </a:r>
            <a:r>
              <a:rPr lang="en-US" sz="3600" b="1" dirty="0">
                <a:ea typeface="ＭＳ Ｐゴシック" charset="0"/>
              </a:rPr>
              <a:t>) - </a:t>
            </a:r>
            <a:r>
              <a:rPr lang="en-US" sz="3600" b="1" i="1" dirty="0" err="1">
                <a:ea typeface="ＭＳ Ｐゴシック" charset="0"/>
              </a:rPr>
              <a:t>r</a:t>
            </a:r>
            <a:r>
              <a:rPr lang="en-US" sz="3600" b="1" i="1" baseline="-25000" dirty="0" err="1">
                <a:ea typeface="ＭＳ Ｐゴシック" charset="0"/>
              </a:rPr>
              <a:t>f</a:t>
            </a:r>
            <a:r>
              <a:rPr lang="en-US" sz="3600" b="1" i="1" baseline="-25000" dirty="0">
                <a:ea typeface="ＭＳ Ｐゴシック" charset="0"/>
              </a:rPr>
              <a:t> </a:t>
            </a:r>
          </a:p>
          <a:p>
            <a:pPr marL="433388" indent="-463550">
              <a:lnSpc>
                <a:spcPct val="80000"/>
              </a:lnSpc>
            </a:pPr>
            <a:endParaRPr lang="en-US" sz="2800" b="1" i="1" baseline="-25000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endParaRPr lang="en-US" sz="2800" b="1" i="1" baseline="-25000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Extra return a risky (stock-like) project has to offer above the risk-free rate</a:t>
            </a:r>
          </a:p>
          <a:p>
            <a:pPr marL="433388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Extra return a stock-like investment promises above the risk-free rate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Equity (Market) Risk Premium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600" y="1524000"/>
            <a:ext cx="3962400" cy="9906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2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Equity Risk Premium: Where does the 8% Number Come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214" y="5436878"/>
            <a:ext cx="8311571" cy="369332"/>
          </a:xfrm>
          <a:prstGeom prst="rect">
            <a:avLst/>
          </a:prstGeom>
          <a:noFill/>
          <a:ln w="22225">
            <a:solidFill>
              <a:schemeClr val="accent3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What’s the </a:t>
            </a:r>
            <a:r>
              <a:rPr lang="en-US" dirty="0" err="1"/>
              <a:t>FV</a:t>
            </a:r>
            <a:r>
              <a:rPr lang="en-US" dirty="0"/>
              <a:t> of annual investments of 10k earning 8% for 40 years?</a:t>
            </a: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4EDC748D-3671-18C5-A69E-33989903F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7" y="529090"/>
            <a:ext cx="8458200" cy="1960660"/>
          </a:xfr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A98D27FD-366E-796A-83E2-9D4027CD9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3430292"/>
            <a:ext cx="7772400" cy="157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5591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2004:Templates:Presentations:Designs:Bar Code</Template>
  <TotalTime>20571</TotalTime>
  <Words>702</Words>
  <Application>Microsoft Macintosh PowerPoint</Application>
  <PresentationFormat>On-screen Show (4:3)</PresentationFormat>
  <Paragraphs>144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NSimSun</vt:lpstr>
      <vt:lpstr>Arial</vt:lpstr>
      <vt:lpstr>Calibri</vt:lpstr>
      <vt:lpstr>Cambria Math</vt:lpstr>
      <vt:lpstr>Courier New</vt:lpstr>
      <vt:lpstr>Times New Roman</vt:lpstr>
      <vt:lpstr>Verdana</vt:lpstr>
      <vt:lpstr>Wingdings</vt:lpstr>
      <vt:lpstr>Wingdings 2</vt:lpstr>
      <vt:lpstr>CG Body - Standard</vt:lpstr>
      <vt:lpstr>The Issue:  The Right Discount Rate</vt:lpstr>
      <vt:lpstr>Relationship between Risk and Expected Return: CAPM</vt:lpstr>
      <vt:lpstr>Benchmarked Costs of Capital</vt:lpstr>
      <vt:lpstr>ERP Estimates: Academic Corporate Finance Textbooks</vt:lpstr>
      <vt:lpstr>Asset Class Geometric Rates of Return</vt:lpstr>
      <vt:lpstr>Equity Risk Premium</vt:lpstr>
      <vt:lpstr>Risk-free Rate</vt:lpstr>
      <vt:lpstr>Equity (Market) Risk Premium</vt:lpstr>
      <vt:lpstr>Equity Risk Premium: Where does the 8% Number Come From</vt:lpstr>
      <vt:lpstr>CAPM Inputs:  Equity Risk Premium</vt:lpstr>
      <vt:lpstr>Equity Risk Premium: Surveys</vt:lpstr>
      <vt:lpstr>Market Risk Premium</vt:lpstr>
      <vt:lpstr>ERP:  Internal Cost of Capital</vt:lpstr>
      <vt:lpstr>Benchmarked Costs of Capital</vt:lpstr>
      <vt:lpstr>Asset Cost of Capital and Equity Cost of Capital</vt:lpstr>
      <vt:lpstr>Rate of Returns:  Risk Premiums</vt:lpstr>
      <vt:lpstr>Expected Return Example:  Supplying Default Risk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Jeffrey M. Colon</cp:lastModifiedBy>
  <cp:revision>411</cp:revision>
  <cp:lastPrinted>2018-10-04T16:23:39Z</cp:lastPrinted>
  <dcterms:created xsi:type="dcterms:W3CDTF">2011-02-27T12:28:13Z</dcterms:created>
  <dcterms:modified xsi:type="dcterms:W3CDTF">2022-10-06T12:16:38Z</dcterms:modified>
</cp:coreProperties>
</file>