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2" r:id="rId1"/>
  </p:sldMasterIdLst>
  <p:notesMasterIdLst>
    <p:notesMasterId r:id="rId54"/>
  </p:notesMasterIdLst>
  <p:handoutMasterIdLst>
    <p:handoutMasterId r:id="rId55"/>
  </p:handoutMasterIdLst>
  <p:sldIdLst>
    <p:sldId id="308" r:id="rId2"/>
    <p:sldId id="314" r:id="rId3"/>
    <p:sldId id="315" r:id="rId4"/>
    <p:sldId id="264" r:id="rId5"/>
    <p:sldId id="265" r:id="rId6"/>
    <p:sldId id="316" r:id="rId7"/>
    <p:sldId id="266" r:id="rId8"/>
    <p:sldId id="267" r:id="rId9"/>
    <p:sldId id="268" r:id="rId10"/>
    <p:sldId id="269" r:id="rId11"/>
    <p:sldId id="270" r:id="rId12"/>
    <p:sldId id="271" r:id="rId13"/>
    <p:sldId id="272" r:id="rId14"/>
    <p:sldId id="273" r:id="rId15"/>
    <p:sldId id="274" r:id="rId16"/>
    <p:sldId id="317" r:id="rId17"/>
    <p:sldId id="309" r:id="rId18"/>
    <p:sldId id="342" r:id="rId19"/>
    <p:sldId id="325" r:id="rId20"/>
    <p:sldId id="276" r:id="rId21"/>
    <p:sldId id="277" r:id="rId22"/>
    <p:sldId id="311" r:id="rId23"/>
    <p:sldId id="279" r:id="rId24"/>
    <p:sldId id="280" r:id="rId25"/>
    <p:sldId id="327" r:id="rId26"/>
    <p:sldId id="281" r:id="rId27"/>
    <p:sldId id="305" r:id="rId28"/>
    <p:sldId id="306" r:id="rId29"/>
    <p:sldId id="329" r:id="rId30"/>
    <p:sldId id="336" r:id="rId31"/>
    <p:sldId id="337" r:id="rId32"/>
    <p:sldId id="335" r:id="rId33"/>
    <p:sldId id="330" r:id="rId34"/>
    <p:sldId id="331" r:id="rId35"/>
    <p:sldId id="332" r:id="rId36"/>
    <p:sldId id="333" r:id="rId37"/>
    <p:sldId id="322" r:id="rId38"/>
    <p:sldId id="304" r:id="rId39"/>
    <p:sldId id="341" r:id="rId40"/>
    <p:sldId id="318" r:id="rId41"/>
    <p:sldId id="313" r:id="rId42"/>
    <p:sldId id="323" r:id="rId43"/>
    <p:sldId id="284" r:id="rId44"/>
    <p:sldId id="286" r:id="rId45"/>
    <p:sldId id="287" r:id="rId46"/>
    <p:sldId id="288" r:id="rId47"/>
    <p:sldId id="289" r:id="rId48"/>
    <p:sldId id="338" r:id="rId49"/>
    <p:sldId id="290" r:id="rId50"/>
    <p:sldId id="340" r:id="rId51"/>
    <p:sldId id="292" r:id="rId52"/>
    <p:sldId id="293" r:id="rId53"/>
  </p:sldIdLst>
  <p:sldSz cx="9144000" cy="6858000" type="screen4x3"/>
  <p:notesSz cx="6858000" cy="9180513"/>
  <p:defaultTextStyle>
    <a:defPPr>
      <a:defRPr lang="en-US"/>
    </a:defPPr>
    <a:lvl1pPr algn="l" rtl="0" fontAlgn="base">
      <a:spcBef>
        <a:spcPct val="0"/>
      </a:spcBef>
      <a:spcAft>
        <a:spcPct val="0"/>
      </a:spcAft>
      <a:defRPr b="1" kern="1200">
        <a:solidFill>
          <a:schemeClr val="tx1"/>
        </a:solidFill>
        <a:latin typeface="Arial" pitchFamily="34" charset="0"/>
        <a:ea typeface="ＭＳ Ｐゴシック" charset="-128"/>
        <a:cs typeface="+mn-cs"/>
      </a:defRPr>
    </a:lvl1pPr>
    <a:lvl2pPr marL="457200" algn="l" rtl="0" fontAlgn="base">
      <a:spcBef>
        <a:spcPct val="0"/>
      </a:spcBef>
      <a:spcAft>
        <a:spcPct val="0"/>
      </a:spcAft>
      <a:defRPr b="1" kern="1200">
        <a:solidFill>
          <a:schemeClr val="tx1"/>
        </a:solidFill>
        <a:latin typeface="Arial" pitchFamily="34" charset="0"/>
        <a:ea typeface="ＭＳ Ｐゴシック" charset="-128"/>
        <a:cs typeface="+mn-cs"/>
      </a:defRPr>
    </a:lvl2pPr>
    <a:lvl3pPr marL="914400" algn="l" rtl="0" fontAlgn="base">
      <a:spcBef>
        <a:spcPct val="0"/>
      </a:spcBef>
      <a:spcAft>
        <a:spcPct val="0"/>
      </a:spcAft>
      <a:defRPr b="1" kern="1200">
        <a:solidFill>
          <a:schemeClr val="tx1"/>
        </a:solidFill>
        <a:latin typeface="Arial" pitchFamily="34" charset="0"/>
        <a:ea typeface="ＭＳ Ｐゴシック" charset="-128"/>
        <a:cs typeface="+mn-cs"/>
      </a:defRPr>
    </a:lvl3pPr>
    <a:lvl4pPr marL="1371600" algn="l" rtl="0" fontAlgn="base">
      <a:spcBef>
        <a:spcPct val="0"/>
      </a:spcBef>
      <a:spcAft>
        <a:spcPct val="0"/>
      </a:spcAft>
      <a:defRPr b="1" kern="1200">
        <a:solidFill>
          <a:schemeClr val="tx1"/>
        </a:solidFill>
        <a:latin typeface="Arial" pitchFamily="34" charset="0"/>
        <a:ea typeface="ＭＳ Ｐゴシック" charset="-128"/>
        <a:cs typeface="+mn-cs"/>
      </a:defRPr>
    </a:lvl4pPr>
    <a:lvl5pPr marL="1828800" algn="l" rtl="0" fontAlgn="base">
      <a:spcBef>
        <a:spcPct val="0"/>
      </a:spcBef>
      <a:spcAft>
        <a:spcPct val="0"/>
      </a:spcAft>
      <a:defRPr b="1" kern="1200">
        <a:solidFill>
          <a:schemeClr val="tx1"/>
        </a:solidFill>
        <a:latin typeface="Arial" pitchFamily="34" charset="0"/>
        <a:ea typeface="ＭＳ Ｐゴシック" charset="-128"/>
        <a:cs typeface="+mn-cs"/>
      </a:defRPr>
    </a:lvl5pPr>
    <a:lvl6pPr marL="2286000" algn="l" defTabSz="914400" rtl="0" eaLnBrk="1" latinLnBrk="0" hangingPunct="1">
      <a:defRPr b="1" kern="1200">
        <a:solidFill>
          <a:schemeClr val="tx1"/>
        </a:solidFill>
        <a:latin typeface="Arial" pitchFamily="34" charset="0"/>
        <a:ea typeface="ＭＳ Ｐゴシック" charset="-128"/>
        <a:cs typeface="+mn-cs"/>
      </a:defRPr>
    </a:lvl6pPr>
    <a:lvl7pPr marL="2743200" algn="l" defTabSz="914400" rtl="0" eaLnBrk="1" latinLnBrk="0" hangingPunct="1">
      <a:defRPr b="1" kern="1200">
        <a:solidFill>
          <a:schemeClr val="tx1"/>
        </a:solidFill>
        <a:latin typeface="Arial" pitchFamily="34" charset="0"/>
        <a:ea typeface="ＭＳ Ｐゴシック" charset="-128"/>
        <a:cs typeface="+mn-cs"/>
      </a:defRPr>
    </a:lvl7pPr>
    <a:lvl8pPr marL="3200400" algn="l" defTabSz="914400" rtl="0" eaLnBrk="1" latinLnBrk="0" hangingPunct="1">
      <a:defRPr b="1" kern="1200">
        <a:solidFill>
          <a:schemeClr val="tx1"/>
        </a:solidFill>
        <a:latin typeface="Arial" pitchFamily="34" charset="0"/>
        <a:ea typeface="ＭＳ Ｐゴシック" charset="-128"/>
        <a:cs typeface="+mn-cs"/>
      </a:defRPr>
    </a:lvl8pPr>
    <a:lvl9pPr marL="3657600" algn="l" defTabSz="914400" rtl="0" eaLnBrk="1" latinLnBrk="0" hangingPunct="1">
      <a:defRPr b="1" kern="1200">
        <a:solidFill>
          <a:schemeClr val="tx1"/>
        </a:solidFill>
        <a:latin typeface="Arial" pitchFamily="34"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33A0"/>
    <a:srgbClr val="146BEC"/>
    <a:srgbClr val="2EE4F7"/>
    <a:srgbClr val="F7F7F7"/>
    <a:srgbClr val="F4F4F4"/>
    <a:srgbClr val="1985C1"/>
    <a:srgbClr val="FF0021"/>
    <a:srgbClr val="20DF1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821"/>
    <p:restoredTop sz="95534" autoAdjust="0"/>
  </p:normalViewPr>
  <p:slideViewPr>
    <p:cSldViewPr>
      <p:cViewPr varScale="1">
        <p:scale>
          <a:sx n="142" d="100"/>
          <a:sy n="142" d="100"/>
        </p:scale>
        <p:origin x="168" y="784"/>
      </p:cViewPr>
      <p:guideLst>
        <p:guide orient="horz" pos="2160"/>
        <p:guide pos="288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200" d="100"/>
        <a:sy n="200" d="100"/>
      </p:scale>
      <p:origin x="0" y="552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9330" name="Rectangle 2"/>
          <p:cNvSpPr>
            <a:spLocks noGrp="1" noChangeArrowheads="1"/>
          </p:cNvSpPr>
          <p:nvPr>
            <p:ph type="hdr" sz="quarter"/>
          </p:nvPr>
        </p:nvSpPr>
        <p:spPr bwMode="auto">
          <a:xfrm>
            <a:off x="0" y="0"/>
            <a:ext cx="2971800" cy="458788"/>
          </a:xfrm>
          <a:prstGeom prst="rect">
            <a:avLst/>
          </a:prstGeom>
          <a:noFill/>
          <a:ln w="9525">
            <a:noFill/>
            <a:miter lim="800000"/>
            <a:headEnd/>
            <a:tailEnd/>
          </a:ln>
          <a:effectLst/>
        </p:spPr>
        <p:txBody>
          <a:bodyPr vert="horz" wrap="square" lIns="91636" tIns="45818" rIns="91636" bIns="45818" numCol="1" anchor="t" anchorCtr="0" compatLnSpc="1">
            <a:prstTxWarp prst="textNoShape">
              <a:avLst/>
            </a:prstTxWarp>
          </a:bodyPr>
          <a:lstStyle>
            <a:lvl1pPr defTabSz="915988">
              <a:defRPr sz="1200" b="0">
                <a:latin typeface="Arial" charset="0"/>
                <a:ea typeface="+mn-ea"/>
                <a:cs typeface="+mn-cs"/>
              </a:defRPr>
            </a:lvl1pPr>
          </a:lstStyle>
          <a:p>
            <a:pPr>
              <a:defRPr/>
            </a:pPr>
            <a:endParaRPr lang="en-US" dirty="0">
              <a:latin typeface="Calibri" pitchFamily="34" charset="0"/>
            </a:endParaRPr>
          </a:p>
        </p:txBody>
      </p:sp>
      <p:sp>
        <p:nvSpPr>
          <p:cNvPr id="99331" name="Rectangle 3"/>
          <p:cNvSpPr>
            <a:spLocks noGrp="1" noChangeArrowheads="1"/>
          </p:cNvSpPr>
          <p:nvPr>
            <p:ph type="dt" sz="quarter" idx="1"/>
          </p:nvPr>
        </p:nvSpPr>
        <p:spPr bwMode="auto">
          <a:xfrm>
            <a:off x="3884613" y="0"/>
            <a:ext cx="2971800" cy="458788"/>
          </a:xfrm>
          <a:prstGeom prst="rect">
            <a:avLst/>
          </a:prstGeom>
          <a:noFill/>
          <a:ln w="9525">
            <a:noFill/>
            <a:miter lim="800000"/>
            <a:headEnd/>
            <a:tailEnd/>
          </a:ln>
          <a:effectLst/>
        </p:spPr>
        <p:txBody>
          <a:bodyPr vert="horz" wrap="square" lIns="91636" tIns="45818" rIns="91636" bIns="45818" numCol="1" anchor="t" anchorCtr="0" compatLnSpc="1">
            <a:prstTxWarp prst="textNoShape">
              <a:avLst/>
            </a:prstTxWarp>
          </a:bodyPr>
          <a:lstStyle>
            <a:lvl1pPr algn="r" defTabSz="915988">
              <a:defRPr sz="1200" b="0">
                <a:latin typeface="Arial" charset="0"/>
                <a:ea typeface="+mn-ea"/>
                <a:cs typeface="+mn-cs"/>
              </a:defRPr>
            </a:lvl1pPr>
          </a:lstStyle>
          <a:p>
            <a:pPr>
              <a:defRPr/>
            </a:pPr>
            <a:endParaRPr lang="en-US" dirty="0">
              <a:latin typeface="Calibri" pitchFamily="34" charset="0"/>
            </a:endParaRPr>
          </a:p>
        </p:txBody>
      </p:sp>
      <p:sp>
        <p:nvSpPr>
          <p:cNvPr id="99332" name="Rectangle 4"/>
          <p:cNvSpPr>
            <a:spLocks noGrp="1" noChangeArrowheads="1"/>
          </p:cNvSpPr>
          <p:nvPr>
            <p:ph type="ftr" sz="quarter" idx="2"/>
          </p:nvPr>
        </p:nvSpPr>
        <p:spPr bwMode="auto">
          <a:xfrm>
            <a:off x="0" y="8720138"/>
            <a:ext cx="2971800" cy="458787"/>
          </a:xfrm>
          <a:prstGeom prst="rect">
            <a:avLst/>
          </a:prstGeom>
          <a:noFill/>
          <a:ln w="9525">
            <a:noFill/>
            <a:miter lim="800000"/>
            <a:headEnd/>
            <a:tailEnd/>
          </a:ln>
          <a:effectLst/>
        </p:spPr>
        <p:txBody>
          <a:bodyPr vert="horz" wrap="square" lIns="91636" tIns="45818" rIns="91636" bIns="45818" numCol="1" anchor="b" anchorCtr="0" compatLnSpc="1">
            <a:prstTxWarp prst="textNoShape">
              <a:avLst/>
            </a:prstTxWarp>
          </a:bodyPr>
          <a:lstStyle>
            <a:lvl1pPr defTabSz="915988">
              <a:defRPr sz="1200" b="0">
                <a:latin typeface="Arial" charset="0"/>
                <a:ea typeface="+mn-ea"/>
                <a:cs typeface="+mn-cs"/>
              </a:defRPr>
            </a:lvl1pPr>
          </a:lstStyle>
          <a:p>
            <a:pPr>
              <a:defRPr/>
            </a:pPr>
            <a:endParaRPr lang="en-US" dirty="0">
              <a:latin typeface="Calibri" pitchFamily="34" charset="0"/>
            </a:endParaRPr>
          </a:p>
        </p:txBody>
      </p:sp>
      <p:sp>
        <p:nvSpPr>
          <p:cNvPr id="99333" name="Rectangle 5"/>
          <p:cNvSpPr>
            <a:spLocks noGrp="1" noChangeArrowheads="1"/>
          </p:cNvSpPr>
          <p:nvPr>
            <p:ph type="sldNum" sz="quarter" idx="3"/>
          </p:nvPr>
        </p:nvSpPr>
        <p:spPr bwMode="auto">
          <a:xfrm>
            <a:off x="3884613" y="8720138"/>
            <a:ext cx="2971800" cy="458787"/>
          </a:xfrm>
          <a:prstGeom prst="rect">
            <a:avLst/>
          </a:prstGeom>
          <a:noFill/>
          <a:ln w="9525">
            <a:noFill/>
            <a:miter lim="800000"/>
            <a:headEnd/>
            <a:tailEnd/>
          </a:ln>
          <a:effectLst/>
        </p:spPr>
        <p:txBody>
          <a:bodyPr vert="horz" wrap="square" lIns="91636" tIns="45818" rIns="91636" bIns="45818" numCol="1" anchor="b" anchorCtr="0" compatLnSpc="1">
            <a:prstTxWarp prst="textNoShape">
              <a:avLst/>
            </a:prstTxWarp>
          </a:bodyPr>
          <a:lstStyle>
            <a:lvl1pPr algn="r" defTabSz="915988">
              <a:defRPr sz="1200" b="0"/>
            </a:lvl1pPr>
          </a:lstStyle>
          <a:p>
            <a:fld id="{9CE4D339-1DF7-4978-9082-C21F145FE0BB}" type="slidenum">
              <a:rPr lang="en-US">
                <a:latin typeface="Calibri" pitchFamily="34" charset="0"/>
              </a:rPr>
              <a:pPr/>
              <a:t>‹#›</a:t>
            </a:fld>
            <a:endParaRPr lang="en-US" dirty="0">
              <a:latin typeface="Calibri" pitchFamily="34" charset="0"/>
            </a:endParaRPr>
          </a:p>
        </p:txBody>
      </p:sp>
    </p:spTree>
    <p:extLst>
      <p:ext uri="{BB962C8B-B14F-4D97-AF65-F5344CB8AC3E}">
        <p14:creationId xmlns:p14="http://schemas.microsoft.com/office/powerpoint/2010/main" val="34242448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8788"/>
          </a:xfrm>
          <a:prstGeom prst="rect">
            <a:avLst/>
          </a:prstGeom>
          <a:noFill/>
          <a:ln w="9525">
            <a:noFill/>
            <a:miter lim="800000"/>
            <a:headEnd/>
            <a:tailEnd/>
          </a:ln>
          <a:effectLst/>
        </p:spPr>
        <p:txBody>
          <a:bodyPr vert="horz" wrap="square" lIns="91636" tIns="45818" rIns="91636" bIns="45818" numCol="1" anchor="t" anchorCtr="0" compatLnSpc="1">
            <a:prstTxWarp prst="textNoShape">
              <a:avLst/>
            </a:prstTxWarp>
          </a:bodyPr>
          <a:lstStyle>
            <a:lvl1pPr defTabSz="915988">
              <a:defRPr sz="1200" b="0">
                <a:latin typeface="Calibri" pitchFamily="34" charset="0"/>
                <a:ea typeface="+mn-ea"/>
                <a:cs typeface="+mn-cs"/>
              </a:defRPr>
            </a:lvl1pPr>
          </a:lstStyle>
          <a:p>
            <a:pPr>
              <a:defRPr/>
            </a:pPr>
            <a:endParaRPr lang="en-US" dirty="0"/>
          </a:p>
        </p:txBody>
      </p:sp>
      <p:sp>
        <p:nvSpPr>
          <p:cNvPr id="4099" name="Rectangle 3"/>
          <p:cNvSpPr>
            <a:spLocks noGrp="1" noChangeArrowheads="1"/>
          </p:cNvSpPr>
          <p:nvPr>
            <p:ph type="dt" idx="1"/>
          </p:nvPr>
        </p:nvSpPr>
        <p:spPr bwMode="auto">
          <a:xfrm>
            <a:off x="3884613" y="0"/>
            <a:ext cx="2971800" cy="458788"/>
          </a:xfrm>
          <a:prstGeom prst="rect">
            <a:avLst/>
          </a:prstGeom>
          <a:noFill/>
          <a:ln w="9525">
            <a:noFill/>
            <a:miter lim="800000"/>
            <a:headEnd/>
            <a:tailEnd/>
          </a:ln>
          <a:effectLst/>
        </p:spPr>
        <p:txBody>
          <a:bodyPr vert="horz" wrap="square" lIns="91636" tIns="45818" rIns="91636" bIns="45818" numCol="1" anchor="t" anchorCtr="0" compatLnSpc="1">
            <a:prstTxWarp prst="textNoShape">
              <a:avLst/>
            </a:prstTxWarp>
          </a:bodyPr>
          <a:lstStyle>
            <a:lvl1pPr algn="r" defTabSz="915988">
              <a:defRPr sz="1200" b="0">
                <a:latin typeface="Calibri" pitchFamily="34" charset="0"/>
                <a:ea typeface="+mn-ea"/>
                <a:cs typeface="+mn-cs"/>
              </a:defRPr>
            </a:lvl1pPr>
          </a:lstStyle>
          <a:p>
            <a:pPr>
              <a:defRPr/>
            </a:pPr>
            <a:endParaRPr lang="en-US" dirty="0"/>
          </a:p>
        </p:txBody>
      </p:sp>
      <p:sp>
        <p:nvSpPr>
          <p:cNvPr id="15364" name="Rectangle 4"/>
          <p:cNvSpPr>
            <a:spLocks noGrp="1" noRot="1" noChangeAspect="1" noChangeArrowheads="1" noTextEdit="1"/>
          </p:cNvSpPr>
          <p:nvPr>
            <p:ph type="sldImg" idx="2"/>
          </p:nvPr>
        </p:nvSpPr>
        <p:spPr bwMode="auto">
          <a:xfrm>
            <a:off x="1133475" y="688975"/>
            <a:ext cx="4591050" cy="3443288"/>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685800" y="4360863"/>
            <a:ext cx="5486400" cy="4130675"/>
          </a:xfrm>
          <a:prstGeom prst="rect">
            <a:avLst/>
          </a:prstGeom>
          <a:noFill/>
          <a:ln w="9525">
            <a:noFill/>
            <a:miter lim="800000"/>
            <a:headEnd/>
            <a:tailEnd/>
          </a:ln>
          <a:effectLst/>
        </p:spPr>
        <p:txBody>
          <a:bodyPr vert="horz" wrap="square" lIns="91636" tIns="45818" rIns="91636" bIns="45818"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102" name="Rectangle 6"/>
          <p:cNvSpPr>
            <a:spLocks noGrp="1" noChangeArrowheads="1"/>
          </p:cNvSpPr>
          <p:nvPr>
            <p:ph type="ftr" sz="quarter" idx="4"/>
          </p:nvPr>
        </p:nvSpPr>
        <p:spPr bwMode="auto">
          <a:xfrm>
            <a:off x="0" y="8720138"/>
            <a:ext cx="2971800" cy="458787"/>
          </a:xfrm>
          <a:prstGeom prst="rect">
            <a:avLst/>
          </a:prstGeom>
          <a:noFill/>
          <a:ln w="9525">
            <a:noFill/>
            <a:miter lim="800000"/>
            <a:headEnd/>
            <a:tailEnd/>
          </a:ln>
          <a:effectLst/>
        </p:spPr>
        <p:txBody>
          <a:bodyPr vert="horz" wrap="square" lIns="91636" tIns="45818" rIns="91636" bIns="45818" numCol="1" anchor="b" anchorCtr="0" compatLnSpc="1">
            <a:prstTxWarp prst="textNoShape">
              <a:avLst/>
            </a:prstTxWarp>
          </a:bodyPr>
          <a:lstStyle>
            <a:lvl1pPr defTabSz="915988">
              <a:defRPr sz="1200" b="0">
                <a:latin typeface="Calibri" pitchFamily="34" charset="0"/>
                <a:ea typeface="+mn-ea"/>
                <a:cs typeface="+mn-cs"/>
              </a:defRPr>
            </a:lvl1pPr>
          </a:lstStyle>
          <a:p>
            <a:pPr>
              <a:defRPr/>
            </a:pPr>
            <a:endParaRPr lang="en-US" dirty="0"/>
          </a:p>
        </p:txBody>
      </p:sp>
      <p:sp>
        <p:nvSpPr>
          <p:cNvPr id="4103" name="Rectangle 7"/>
          <p:cNvSpPr>
            <a:spLocks noGrp="1" noChangeArrowheads="1"/>
          </p:cNvSpPr>
          <p:nvPr>
            <p:ph type="sldNum" sz="quarter" idx="5"/>
          </p:nvPr>
        </p:nvSpPr>
        <p:spPr bwMode="auto">
          <a:xfrm>
            <a:off x="3884613" y="8720138"/>
            <a:ext cx="2971800" cy="458787"/>
          </a:xfrm>
          <a:prstGeom prst="rect">
            <a:avLst/>
          </a:prstGeom>
          <a:noFill/>
          <a:ln w="9525">
            <a:noFill/>
            <a:miter lim="800000"/>
            <a:headEnd/>
            <a:tailEnd/>
          </a:ln>
          <a:effectLst/>
        </p:spPr>
        <p:txBody>
          <a:bodyPr vert="horz" wrap="square" lIns="91636" tIns="45818" rIns="91636" bIns="45818" numCol="1" anchor="b" anchorCtr="0" compatLnSpc="1">
            <a:prstTxWarp prst="textNoShape">
              <a:avLst/>
            </a:prstTxWarp>
          </a:bodyPr>
          <a:lstStyle>
            <a:lvl1pPr algn="r" defTabSz="915988">
              <a:defRPr sz="1200" b="0">
                <a:latin typeface="Calibri" pitchFamily="34" charset="0"/>
              </a:defRPr>
            </a:lvl1pPr>
          </a:lstStyle>
          <a:p>
            <a:fld id="{D22BE9C4-D023-40A0-816D-96CDAB12531A}" type="slidenum">
              <a:rPr lang="en-US" smtClean="0"/>
              <a:pPr/>
              <a:t>‹#›</a:t>
            </a:fld>
            <a:endParaRPr lang="en-US" dirty="0"/>
          </a:p>
        </p:txBody>
      </p:sp>
    </p:spTree>
    <p:extLst>
      <p:ext uri="{BB962C8B-B14F-4D97-AF65-F5344CB8AC3E}">
        <p14:creationId xmlns:p14="http://schemas.microsoft.com/office/powerpoint/2010/main" val="3259874768"/>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Calibri" pitchFamily="34"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Calibri" pitchFamily="34"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p:cNvSpPr>
            <a:spLocks noGrp="1" noChangeArrowheads="1"/>
          </p:cNvSpPr>
          <p:nvPr>
            <p:ph type="sldNum" sz="quarter" idx="5"/>
          </p:nvPr>
        </p:nvSpPr>
        <p:spPr>
          <a:noFill/>
        </p:spPr>
        <p:txBody>
          <a:bodyPr/>
          <a:lstStyle/>
          <a:p>
            <a:fld id="{2F55244A-8378-49A7-9C42-FDA9DAC6F05E}" type="slidenum">
              <a:rPr lang="en-US"/>
              <a:pPr/>
              <a:t>1</a:t>
            </a:fld>
            <a:endParaRPr lang="en-US" dirty="0"/>
          </a:p>
        </p:txBody>
      </p:sp>
      <p:sp>
        <p:nvSpPr>
          <p:cNvPr id="17410" name="Rectangle 2"/>
          <p:cNvSpPr>
            <a:spLocks noGrp="1" noRot="1" noChangeAspect="1" noChangeArrowheads="1" noTextEdit="1"/>
          </p:cNvSpPr>
          <p:nvPr>
            <p:ph type="sldImg"/>
          </p:nvPr>
        </p:nvSpPr>
        <p:spPr>
          <a:ln/>
        </p:spPr>
      </p:sp>
      <p:sp>
        <p:nvSpPr>
          <p:cNvPr id="17411"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13451795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p:cNvSpPr>
            <a:spLocks noGrp="1" noChangeArrowheads="1"/>
          </p:cNvSpPr>
          <p:nvPr>
            <p:ph type="sldNum" sz="quarter" idx="5"/>
          </p:nvPr>
        </p:nvSpPr>
        <p:spPr>
          <a:noFill/>
        </p:spPr>
        <p:txBody>
          <a:bodyPr/>
          <a:lstStyle/>
          <a:p>
            <a:fld id="{ABF1829E-A741-42D1-AFB0-7B8DE190FA69}" type="slidenum">
              <a:rPr lang="en-US"/>
              <a:pPr/>
              <a:t>13</a:t>
            </a:fld>
            <a:endParaRPr lang="en-US" dirty="0"/>
          </a:p>
        </p:txBody>
      </p:sp>
      <p:sp>
        <p:nvSpPr>
          <p:cNvPr id="38914" name="Rectangle 2"/>
          <p:cNvSpPr>
            <a:spLocks noGrp="1" noRot="1" noChangeAspect="1" noChangeArrowheads="1" noTextEdit="1"/>
          </p:cNvSpPr>
          <p:nvPr>
            <p:ph type="sldImg"/>
          </p:nvPr>
        </p:nvSpPr>
        <p:spPr>
          <a:xfrm>
            <a:off x="1135063" y="688975"/>
            <a:ext cx="4589462" cy="3441700"/>
          </a:xfrm>
          <a:ln/>
        </p:spPr>
      </p:sp>
      <p:sp>
        <p:nvSpPr>
          <p:cNvPr id="38915" name="Rectangle 3"/>
          <p:cNvSpPr>
            <a:spLocks noGrp="1" noChangeArrowheads="1"/>
          </p:cNvSpPr>
          <p:nvPr>
            <p:ph type="body" idx="1"/>
          </p:nvPr>
        </p:nvSpPr>
        <p:spPr>
          <a:xfrm>
            <a:off x="914400" y="4360863"/>
            <a:ext cx="5029200" cy="4130675"/>
          </a:xfrm>
          <a:noFill/>
          <a:ln/>
        </p:spPr>
        <p:txBody>
          <a:bodyPr/>
          <a:lstStyle/>
          <a:p>
            <a:pPr eaLnBrk="1" hangingPunct="1"/>
            <a:endParaRPr lang="en-US" dirty="0"/>
          </a:p>
        </p:txBody>
      </p:sp>
    </p:spTree>
    <p:extLst>
      <p:ext uri="{BB962C8B-B14F-4D97-AF65-F5344CB8AC3E}">
        <p14:creationId xmlns:p14="http://schemas.microsoft.com/office/powerpoint/2010/main" val="10787271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7"/>
          <p:cNvSpPr>
            <a:spLocks noGrp="1" noChangeArrowheads="1"/>
          </p:cNvSpPr>
          <p:nvPr>
            <p:ph type="sldNum" sz="quarter" idx="5"/>
          </p:nvPr>
        </p:nvSpPr>
        <p:spPr>
          <a:noFill/>
        </p:spPr>
        <p:txBody>
          <a:bodyPr/>
          <a:lstStyle/>
          <a:p>
            <a:fld id="{73770F7A-6B4A-46E6-B897-4D36666375A0}" type="slidenum">
              <a:rPr lang="en-US"/>
              <a:pPr/>
              <a:t>14</a:t>
            </a:fld>
            <a:endParaRPr lang="en-US" dirty="0"/>
          </a:p>
        </p:txBody>
      </p:sp>
      <p:sp>
        <p:nvSpPr>
          <p:cNvPr id="40962" name="Rectangle 2"/>
          <p:cNvSpPr>
            <a:spLocks noGrp="1" noRot="1" noChangeAspect="1" noChangeArrowheads="1" noTextEdit="1"/>
          </p:cNvSpPr>
          <p:nvPr>
            <p:ph type="sldImg"/>
          </p:nvPr>
        </p:nvSpPr>
        <p:spPr>
          <a:xfrm>
            <a:off x="1135063" y="688975"/>
            <a:ext cx="4589462" cy="3441700"/>
          </a:xfrm>
          <a:ln/>
        </p:spPr>
      </p:sp>
      <p:sp>
        <p:nvSpPr>
          <p:cNvPr id="40963" name="Rectangle 3"/>
          <p:cNvSpPr>
            <a:spLocks noGrp="1" noChangeArrowheads="1"/>
          </p:cNvSpPr>
          <p:nvPr>
            <p:ph type="body" idx="1"/>
          </p:nvPr>
        </p:nvSpPr>
        <p:spPr>
          <a:xfrm>
            <a:off x="914400" y="4360863"/>
            <a:ext cx="5029200" cy="4130675"/>
          </a:xfrm>
          <a:noFill/>
          <a:ln/>
        </p:spPr>
        <p:txBody>
          <a:bodyPr/>
          <a:lstStyle/>
          <a:p>
            <a:pPr eaLnBrk="1" hangingPunct="1"/>
            <a:endParaRPr lang="en-US" dirty="0"/>
          </a:p>
        </p:txBody>
      </p:sp>
    </p:spTree>
    <p:extLst>
      <p:ext uri="{BB962C8B-B14F-4D97-AF65-F5344CB8AC3E}">
        <p14:creationId xmlns:p14="http://schemas.microsoft.com/office/powerpoint/2010/main" val="11106822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7"/>
          <p:cNvSpPr>
            <a:spLocks noGrp="1" noChangeArrowheads="1"/>
          </p:cNvSpPr>
          <p:nvPr>
            <p:ph type="sldNum" sz="quarter" idx="5"/>
          </p:nvPr>
        </p:nvSpPr>
        <p:spPr>
          <a:noFill/>
        </p:spPr>
        <p:txBody>
          <a:bodyPr/>
          <a:lstStyle/>
          <a:p>
            <a:fld id="{0E902FE1-9956-4A20-A98E-46DD383DFC7A}" type="slidenum">
              <a:rPr lang="en-US"/>
              <a:pPr/>
              <a:t>15</a:t>
            </a:fld>
            <a:endParaRPr lang="en-US" dirty="0"/>
          </a:p>
        </p:txBody>
      </p:sp>
      <p:sp>
        <p:nvSpPr>
          <p:cNvPr id="51202" name="Rectangle 2"/>
          <p:cNvSpPr>
            <a:spLocks noGrp="1" noRot="1" noChangeAspect="1" noChangeArrowheads="1" noTextEdit="1"/>
          </p:cNvSpPr>
          <p:nvPr>
            <p:ph type="sldImg"/>
          </p:nvPr>
        </p:nvSpPr>
        <p:spPr>
          <a:xfrm>
            <a:off x="1135063" y="688975"/>
            <a:ext cx="4589462" cy="3441700"/>
          </a:xfrm>
          <a:ln/>
        </p:spPr>
      </p:sp>
      <p:sp>
        <p:nvSpPr>
          <p:cNvPr id="51203" name="Rectangle 3"/>
          <p:cNvSpPr>
            <a:spLocks noGrp="1" noChangeArrowheads="1"/>
          </p:cNvSpPr>
          <p:nvPr>
            <p:ph type="body" idx="1"/>
          </p:nvPr>
        </p:nvSpPr>
        <p:spPr>
          <a:xfrm>
            <a:off x="914400" y="4360863"/>
            <a:ext cx="5029200" cy="4130675"/>
          </a:xfrm>
          <a:noFill/>
          <a:ln/>
        </p:spPr>
        <p:txBody>
          <a:bodyPr/>
          <a:lstStyle/>
          <a:p>
            <a:pPr eaLnBrk="1" hangingPunct="1"/>
            <a:endParaRPr lang="en-US" dirty="0"/>
          </a:p>
        </p:txBody>
      </p:sp>
    </p:spTree>
    <p:extLst>
      <p:ext uri="{BB962C8B-B14F-4D97-AF65-F5344CB8AC3E}">
        <p14:creationId xmlns:p14="http://schemas.microsoft.com/office/powerpoint/2010/main" val="10909206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22BE9C4-D023-40A0-816D-96CDAB12531A}" type="slidenum">
              <a:rPr lang="en-US" smtClean="0"/>
              <a:pPr/>
              <a:t>16</a:t>
            </a:fld>
            <a:endParaRPr lang="en-US" dirty="0"/>
          </a:p>
        </p:txBody>
      </p:sp>
    </p:spTree>
    <p:extLst>
      <p:ext uri="{BB962C8B-B14F-4D97-AF65-F5344CB8AC3E}">
        <p14:creationId xmlns:p14="http://schemas.microsoft.com/office/powerpoint/2010/main" val="10156480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7"/>
          <p:cNvSpPr>
            <a:spLocks noGrp="1" noChangeArrowheads="1"/>
          </p:cNvSpPr>
          <p:nvPr>
            <p:ph type="sldNum" sz="quarter" idx="5"/>
          </p:nvPr>
        </p:nvSpPr>
        <p:spPr>
          <a:noFill/>
        </p:spPr>
        <p:txBody>
          <a:bodyPr/>
          <a:lstStyle/>
          <a:p>
            <a:fld id="{A3C051EA-6EEF-4047-9753-43D100F0014B}" type="slidenum">
              <a:rPr lang="en-US"/>
              <a:pPr/>
              <a:t>17</a:t>
            </a:fld>
            <a:endParaRPr lang="en-US" dirty="0"/>
          </a:p>
        </p:txBody>
      </p:sp>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20358398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7"/>
          <p:cNvSpPr>
            <a:spLocks noGrp="1" noChangeArrowheads="1"/>
          </p:cNvSpPr>
          <p:nvPr>
            <p:ph type="sldNum" sz="quarter" idx="5"/>
          </p:nvPr>
        </p:nvSpPr>
        <p:spPr>
          <a:noFill/>
        </p:spPr>
        <p:txBody>
          <a:bodyPr/>
          <a:lstStyle/>
          <a:p>
            <a:fld id="{E21CADF3-560B-4A50-84F7-CC8F6249F36B}" type="slidenum">
              <a:rPr lang="en-US"/>
              <a:pPr/>
              <a:t>20</a:t>
            </a:fld>
            <a:endParaRPr lang="en-US" dirty="0"/>
          </a:p>
        </p:txBody>
      </p:sp>
      <p:sp>
        <p:nvSpPr>
          <p:cNvPr id="55298" name="Rectangle 2"/>
          <p:cNvSpPr>
            <a:spLocks noGrp="1" noRot="1" noChangeAspect="1" noChangeArrowheads="1" noTextEdit="1"/>
          </p:cNvSpPr>
          <p:nvPr>
            <p:ph type="sldImg"/>
          </p:nvPr>
        </p:nvSpPr>
        <p:spPr>
          <a:xfrm>
            <a:off x="1135063" y="688975"/>
            <a:ext cx="4589462" cy="3441700"/>
          </a:xfrm>
          <a:ln/>
        </p:spPr>
      </p:sp>
      <p:sp>
        <p:nvSpPr>
          <p:cNvPr id="55299" name="Rectangle 3"/>
          <p:cNvSpPr>
            <a:spLocks noGrp="1" noChangeArrowheads="1"/>
          </p:cNvSpPr>
          <p:nvPr>
            <p:ph type="body" idx="1"/>
          </p:nvPr>
        </p:nvSpPr>
        <p:spPr>
          <a:xfrm>
            <a:off x="914400" y="4360863"/>
            <a:ext cx="5029200" cy="4130675"/>
          </a:xfrm>
          <a:noFill/>
          <a:ln/>
        </p:spPr>
        <p:txBody>
          <a:bodyPr/>
          <a:lstStyle/>
          <a:p>
            <a:pPr eaLnBrk="1" hangingPunct="1"/>
            <a:endParaRPr lang="en-US" dirty="0"/>
          </a:p>
        </p:txBody>
      </p:sp>
    </p:spTree>
    <p:extLst>
      <p:ext uri="{BB962C8B-B14F-4D97-AF65-F5344CB8AC3E}">
        <p14:creationId xmlns:p14="http://schemas.microsoft.com/office/powerpoint/2010/main" val="5036634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7"/>
          <p:cNvSpPr>
            <a:spLocks noGrp="1" noChangeArrowheads="1"/>
          </p:cNvSpPr>
          <p:nvPr>
            <p:ph type="sldNum" sz="quarter" idx="5"/>
          </p:nvPr>
        </p:nvSpPr>
        <p:spPr>
          <a:noFill/>
        </p:spPr>
        <p:txBody>
          <a:bodyPr/>
          <a:lstStyle/>
          <a:p>
            <a:fld id="{8752841B-6263-47BB-B3B4-EB1A75F4250C}" type="slidenum">
              <a:rPr lang="en-US"/>
              <a:pPr/>
              <a:t>21</a:t>
            </a:fld>
            <a:endParaRPr lang="en-US"/>
          </a:p>
        </p:txBody>
      </p:sp>
      <p:sp>
        <p:nvSpPr>
          <p:cNvPr id="57346" name="Rectangle 2"/>
          <p:cNvSpPr>
            <a:spLocks noGrp="1" noRot="1" noChangeAspect="1" noChangeArrowheads="1" noTextEdit="1"/>
          </p:cNvSpPr>
          <p:nvPr>
            <p:ph type="sldImg"/>
          </p:nvPr>
        </p:nvSpPr>
        <p:spPr>
          <a:xfrm>
            <a:off x="1135063" y="688975"/>
            <a:ext cx="4589462" cy="3441700"/>
          </a:xfrm>
          <a:ln/>
        </p:spPr>
      </p:sp>
      <p:sp>
        <p:nvSpPr>
          <p:cNvPr id="57347" name="Rectangle 3"/>
          <p:cNvSpPr>
            <a:spLocks noGrp="1" noChangeArrowheads="1"/>
          </p:cNvSpPr>
          <p:nvPr>
            <p:ph type="body" idx="1"/>
          </p:nvPr>
        </p:nvSpPr>
        <p:spPr>
          <a:xfrm>
            <a:off x="914400" y="4360863"/>
            <a:ext cx="5029200" cy="4130675"/>
          </a:xfrm>
          <a:noFill/>
          <a:ln/>
        </p:spPr>
        <p:txBody>
          <a:bodyPr/>
          <a:lstStyle/>
          <a:p>
            <a:pPr eaLnBrk="1" hangingPunct="1"/>
            <a:endParaRPr lang="en-US" dirty="0"/>
          </a:p>
        </p:txBody>
      </p:sp>
    </p:spTree>
    <p:extLst>
      <p:ext uri="{BB962C8B-B14F-4D97-AF65-F5344CB8AC3E}">
        <p14:creationId xmlns:p14="http://schemas.microsoft.com/office/powerpoint/2010/main" val="18377782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7"/>
          <p:cNvSpPr>
            <a:spLocks noGrp="1" noChangeArrowheads="1"/>
          </p:cNvSpPr>
          <p:nvPr>
            <p:ph type="sldNum" sz="quarter" idx="5"/>
          </p:nvPr>
        </p:nvSpPr>
        <p:spPr>
          <a:noFill/>
        </p:spPr>
        <p:txBody>
          <a:bodyPr/>
          <a:lstStyle/>
          <a:p>
            <a:fld id="{34CB52E7-424C-4B2B-840C-1C2819F73188}" type="slidenum">
              <a:rPr lang="en-US"/>
              <a:pPr/>
              <a:t>22</a:t>
            </a:fld>
            <a:endParaRPr lang="en-US"/>
          </a:p>
        </p:txBody>
      </p:sp>
      <p:sp>
        <p:nvSpPr>
          <p:cNvPr id="60418" name="Rectangle 2"/>
          <p:cNvSpPr>
            <a:spLocks noGrp="1" noRot="1" noChangeAspect="1" noChangeArrowheads="1" noTextEdit="1"/>
          </p:cNvSpPr>
          <p:nvPr>
            <p:ph type="sldImg"/>
          </p:nvPr>
        </p:nvSpPr>
        <p:spPr>
          <a:solidFill>
            <a:srgbClr val="FFFFFF"/>
          </a:solidFill>
          <a:ln/>
        </p:spPr>
      </p:sp>
      <p:sp>
        <p:nvSpPr>
          <p:cNvPr id="60419"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dirty="0"/>
          </a:p>
        </p:txBody>
      </p:sp>
    </p:spTree>
    <p:extLst>
      <p:ext uri="{BB962C8B-B14F-4D97-AF65-F5344CB8AC3E}">
        <p14:creationId xmlns:p14="http://schemas.microsoft.com/office/powerpoint/2010/main" val="2809294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7"/>
          <p:cNvSpPr>
            <a:spLocks noGrp="1" noChangeArrowheads="1"/>
          </p:cNvSpPr>
          <p:nvPr>
            <p:ph type="sldNum" sz="quarter" idx="5"/>
          </p:nvPr>
        </p:nvSpPr>
        <p:spPr>
          <a:noFill/>
        </p:spPr>
        <p:txBody>
          <a:bodyPr/>
          <a:lstStyle/>
          <a:p>
            <a:fld id="{53393829-37D4-4834-8A91-47221A5CA636}" type="slidenum">
              <a:rPr lang="en-US"/>
              <a:pPr/>
              <a:t>23</a:t>
            </a:fld>
            <a:endParaRPr lang="en-US"/>
          </a:p>
        </p:txBody>
      </p:sp>
      <p:sp>
        <p:nvSpPr>
          <p:cNvPr id="62466" name="Rectangle 2"/>
          <p:cNvSpPr>
            <a:spLocks noGrp="1" noRot="1" noChangeAspect="1" noChangeArrowheads="1" noTextEdit="1"/>
          </p:cNvSpPr>
          <p:nvPr>
            <p:ph type="sldImg"/>
          </p:nvPr>
        </p:nvSpPr>
        <p:spPr>
          <a:xfrm>
            <a:off x="1135063" y="688975"/>
            <a:ext cx="4589462" cy="3441700"/>
          </a:xfrm>
          <a:ln/>
        </p:spPr>
      </p:sp>
      <p:sp>
        <p:nvSpPr>
          <p:cNvPr id="62467" name="Rectangle 3"/>
          <p:cNvSpPr>
            <a:spLocks noGrp="1" noChangeArrowheads="1"/>
          </p:cNvSpPr>
          <p:nvPr>
            <p:ph type="body" idx="1"/>
          </p:nvPr>
        </p:nvSpPr>
        <p:spPr>
          <a:xfrm>
            <a:off x="914400" y="4360863"/>
            <a:ext cx="5029200" cy="4130675"/>
          </a:xfrm>
          <a:noFill/>
          <a:ln/>
        </p:spPr>
        <p:txBody>
          <a:bodyPr/>
          <a:lstStyle/>
          <a:p>
            <a:pPr eaLnBrk="1" hangingPunct="1"/>
            <a:endParaRPr lang="en-US" dirty="0"/>
          </a:p>
        </p:txBody>
      </p:sp>
    </p:spTree>
    <p:extLst>
      <p:ext uri="{BB962C8B-B14F-4D97-AF65-F5344CB8AC3E}">
        <p14:creationId xmlns:p14="http://schemas.microsoft.com/office/powerpoint/2010/main" val="14114705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7"/>
          <p:cNvSpPr>
            <a:spLocks noGrp="1" noChangeArrowheads="1"/>
          </p:cNvSpPr>
          <p:nvPr>
            <p:ph type="sldNum" sz="quarter" idx="5"/>
          </p:nvPr>
        </p:nvSpPr>
        <p:spPr>
          <a:noFill/>
        </p:spPr>
        <p:txBody>
          <a:bodyPr/>
          <a:lstStyle/>
          <a:p>
            <a:fld id="{C175991D-5CC4-4A48-AB0A-39567A08AA54}" type="slidenum">
              <a:rPr lang="en-US"/>
              <a:pPr/>
              <a:t>24</a:t>
            </a:fld>
            <a:endParaRPr lang="en-US"/>
          </a:p>
        </p:txBody>
      </p:sp>
      <p:sp>
        <p:nvSpPr>
          <p:cNvPr id="64514" name="Rectangle 2"/>
          <p:cNvSpPr>
            <a:spLocks noGrp="1" noRot="1" noChangeAspect="1" noChangeArrowheads="1" noTextEdit="1"/>
          </p:cNvSpPr>
          <p:nvPr>
            <p:ph type="sldImg"/>
          </p:nvPr>
        </p:nvSpPr>
        <p:spPr>
          <a:xfrm>
            <a:off x="1135063" y="688975"/>
            <a:ext cx="4589462" cy="3441700"/>
          </a:xfrm>
          <a:ln/>
        </p:spPr>
      </p:sp>
      <p:sp>
        <p:nvSpPr>
          <p:cNvPr id="64515" name="Rectangle 3"/>
          <p:cNvSpPr>
            <a:spLocks noGrp="1" noChangeArrowheads="1"/>
          </p:cNvSpPr>
          <p:nvPr>
            <p:ph type="body" idx="1"/>
          </p:nvPr>
        </p:nvSpPr>
        <p:spPr>
          <a:xfrm>
            <a:off x="914400" y="4360863"/>
            <a:ext cx="5029200" cy="4130675"/>
          </a:xfrm>
          <a:noFill/>
          <a:ln/>
        </p:spPr>
        <p:txBody>
          <a:bodyPr/>
          <a:lstStyle/>
          <a:p>
            <a:pPr eaLnBrk="1" hangingPunct="1"/>
            <a:endParaRPr lang="en-US" dirty="0"/>
          </a:p>
        </p:txBody>
      </p:sp>
    </p:spTree>
    <p:extLst>
      <p:ext uri="{BB962C8B-B14F-4D97-AF65-F5344CB8AC3E}">
        <p14:creationId xmlns:p14="http://schemas.microsoft.com/office/powerpoint/2010/main" val="14809337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7"/>
          <p:cNvSpPr>
            <a:spLocks noGrp="1" noChangeArrowheads="1"/>
          </p:cNvSpPr>
          <p:nvPr>
            <p:ph type="sldNum" sz="quarter" idx="5"/>
          </p:nvPr>
        </p:nvSpPr>
        <p:spPr>
          <a:noFill/>
        </p:spPr>
        <p:txBody>
          <a:bodyPr/>
          <a:lstStyle/>
          <a:p>
            <a:fld id="{FACCAD6E-7DF4-4ED9-B585-5356B7D39B5C}" type="slidenum">
              <a:rPr lang="en-US"/>
              <a:pPr/>
              <a:t>4</a:t>
            </a:fld>
            <a:endParaRPr lang="en-US" dirty="0"/>
          </a:p>
        </p:txBody>
      </p:sp>
      <p:sp>
        <p:nvSpPr>
          <p:cNvPr id="21506" name="Rectangle 2"/>
          <p:cNvSpPr>
            <a:spLocks noGrp="1" noRot="1" noChangeAspect="1" noChangeArrowheads="1" noTextEdit="1"/>
          </p:cNvSpPr>
          <p:nvPr>
            <p:ph type="sldImg"/>
          </p:nvPr>
        </p:nvSpPr>
        <p:spPr>
          <a:xfrm>
            <a:off x="1135063" y="688975"/>
            <a:ext cx="4589462" cy="3441700"/>
          </a:xfrm>
          <a:ln/>
        </p:spPr>
      </p:sp>
      <p:sp>
        <p:nvSpPr>
          <p:cNvPr id="21507" name="Rectangle 3"/>
          <p:cNvSpPr>
            <a:spLocks noGrp="1" noChangeArrowheads="1"/>
          </p:cNvSpPr>
          <p:nvPr>
            <p:ph type="body" idx="1"/>
          </p:nvPr>
        </p:nvSpPr>
        <p:spPr>
          <a:xfrm>
            <a:off x="914400" y="4360863"/>
            <a:ext cx="5029200" cy="4130675"/>
          </a:xfrm>
          <a:noFill/>
          <a:ln/>
        </p:spPr>
        <p:txBody>
          <a:bodyPr/>
          <a:lstStyle/>
          <a:p>
            <a:pPr eaLnBrk="1" hangingPunct="1"/>
            <a:endParaRPr lang="en-US" dirty="0"/>
          </a:p>
        </p:txBody>
      </p:sp>
    </p:spTree>
    <p:extLst>
      <p:ext uri="{BB962C8B-B14F-4D97-AF65-F5344CB8AC3E}">
        <p14:creationId xmlns:p14="http://schemas.microsoft.com/office/powerpoint/2010/main" val="187276505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p:cNvSpPr>
            <a:spLocks noGrp="1" noChangeArrowheads="1"/>
          </p:cNvSpPr>
          <p:nvPr>
            <p:ph type="sldNum" sz="quarter" idx="5"/>
          </p:nvPr>
        </p:nvSpPr>
        <p:spPr>
          <a:noFill/>
        </p:spPr>
        <p:txBody>
          <a:bodyPr/>
          <a:lstStyle/>
          <a:p>
            <a:fld id="{5F03695E-4A44-44D1-B5A8-E674DD240677}" type="slidenum">
              <a:rPr lang="en-US"/>
              <a:pPr/>
              <a:t>26</a:t>
            </a:fld>
            <a:endParaRPr lang="en-US"/>
          </a:p>
        </p:txBody>
      </p:sp>
      <p:sp>
        <p:nvSpPr>
          <p:cNvPr id="66562" name="Rectangle 2"/>
          <p:cNvSpPr>
            <a:spLocks noGrp="1" noRot="1" noChangeAspect="1" noChangeArrowheads="1" noTextEdit="1"/>
          </p:cNvSpPr>
          <p:nvPr>
            <p:ph type="sldImg"/>
          </p:nvPr>
        </p:nvSpPr>
        <p:spPr>
          <a:xfrm>
            <a:off x="1135063" y="688975"/>
            <a:ext cx="4589462" cy="3441700"/>
          </a:xfrm>
          <a:ln/>
        </p:spPr>
      </p:sp>
      <p:sp>
        <p:nvSpPr>
          <p:cNvPr id="66563" name="Rectangle 3"/>
          <p:cNvSpPr>
            <a:spLocks noGrp="1" noChangeArrowheads="1"/>
          </p:cNvSpPr>
          <p:nvPr>
            <p:ph type="body" idx="1"/>
          </p:nvPr>
        </p:nvSpPr>
        <p:spPr>
          <a:xfrm>
            <a:off x="914400" y="4360863"/>
            <a:ext cx="5029200" cy="4130675"/>
          </a:xfrm>
          <a:noFill/>
          <a:ln/>
        </p:spPr>
        <p:txBody>
          <a:bodyPr/>
          <a:lstStyle/>
          <a:p>
            <a:pPr eaLnBrk="1" hangingPunct="1"/>
            <a:endParaRPr lang="en-US" dirty="0"/>
          </a:p>
        </p:txBody>
      </p:sp>
    </p:spTree>
    <p:extLst>
      <p:ext uri="{BB962C8B-B14F-4D97-AF65-F5344CB8AC3E}">
        <p14:creationId xmlns:p14="http://schemas.microsoft.com/office/powerpoint/2010/main" val="7187398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7"/>
          <p:cNvSpPr>
            <a:spLocks noGrp="1" noChangeArrowheads="1"/>
          </p:cNvSpPr>
          <p:nvPr>
            <p:ph type="sldNum" sz="quarter" idx="5"/>
          </p:nvPr>
        </p:nvSpPr>
        <p:spPr>
          <a:noFill/>
        </p:spPr>
        <p:txBody>
          <a:bodyPr/>
          <a:lstStyle/>
          <a:p>
            <a:fld id="{035D31ED-F9AD-48DB-B532-4B03BB0604C5}" type="slidenum">
              <a:rPr lang="en-US"/>
              <a:pPr/>
              <a:t>27</a:t>
            </a:fld>
            <a:endParaRPr lang="en-US"/>
          </a:p>
        </p:txBody>
      </p:sp>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11649275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7"/>
          <p:cNvSpPr>
            <a:spLocks noGrp="1" noChangeArrowheads="1"/>
          </p:cNvSpPr>
          <p:nvPr>
            <p:ph type="sldNum" sz="quarter" idx="5"/>
          </p:nvPr>
        </p:nvSpPr>
        <p:spPr>
          <a:noFill/>
        </p:spPr>
        <p:txBody>
          <a:bodyPr/>
          <a:lstStyle/>
          <a:p>
            <a:fld id="{841A1F42-191B-4B35-BB1E-0BDFE2EBE1BA}" type="slidenum">
              <a:rPr lang="en-US"/>
              <a:pPr/>
              <a:t>28</a:t>
            </a:fld>
            <a:endParaRPr lang="en-US"/>
          </a:p>
        </p:txBody>
      </p:sp>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3294105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Rectangle 7"/>
          <p:cNvSpPr>
            <a:spLocks noGrp="1" noChangeArrowheads="1"/>
          </p:cNvSpPr>
          <p:nvPr>
            <p:ph type="sldNum" sz="quarter" idx="5"/>
          </p:nvPr>
        </p:nvSpPr>
        <p:spPr>
          <a:noFill/>
        </p:spPr>
        <p:txBody>
          <a:bodyPr/>
          <a:lstStyle/>
          <a:p>
            <a:fld id="{4E09B0CF-F82F-4A80-9761-2F6914A8F391}" type="slidenum">
              <a:rPr lang="en-US"/>
              <a:pPr/>
              <a:t>38</a:t>
            </a:fld>
            <a:endParaRPr lang="en-US"/>
          </a:p>
        </p:txBody>
      </p:sp>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1903391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7"/>
          <p:cNvSpPr>
            <a:spLocks noGrp="1" noChangeArrowheads="1"/>
          </p:cNvSpPr>
          <p:nvPr>
            <p:ph type="sldNum" sz="quarter" idx="5"/>
          </p:nvPr>
        </p:nvSpPr>
        <p:spPr>
          <a:noFill/>
        </p:spPr>
        <p:txBody>
          <a:bodyPr/>
          <a:lstStyle/>
          <a:p>
            <a:fld id="{EC52F660-3C75-4F99-B5D1-8A93281FFA51}" type="slidenum">
              <a:rPr lang="en-US"/>
              <a:pPr/>
              <a:t>43</a:t>
            </a:fld>
            <a:endParaRPr lang="en-US"/>
          </a:p>
        </p:txBody>
      </p:sp>
      <p:sp>
        <p:nvSpPr>
          <p:cNvPr id="81922" name="Rectangle 2"/>
          <p:cNvSpPr>
            <a:spLocks noGrp="1" noRot="1" noChangeAspect="1" noChangeArrowheads="1" noTextEdit="1"/>
          </p:cNvSpPr>
          <p:nvPr>
            <p:ph type="sldImg"/>
          </p:nvPr>
        </p:nvSpPr>
        <p:spPr>
          <a:xfrm>
            <a:off x="1135063" y="688975"/>
            <a:ext cx="4589462" cy="3441700"/>
          </a:xfrm>
          <a:ln/>
        </p:spPr>
      </p:sp>
      <p:sp>
        <p:nvSpPr>
          <p:cNvPr id="81923" name="Rectangle 3"/>
          <p:cNvSpPr>
            <a:spLocks noGrp="1" noChangeArrowheads="1"/>
          </p:cNvSpPr>
          <p:nvPr>
            <p:ph type="body" idx="1"/>
          </p:nvPr>
        </p:nvSpPr>
        <p:spPr>
          <a:xfrm>
            <a:off x="914400" y="4360863"/>
            <a:ext cx="5029200" cy="4130675"/>
          </a:xfrm>
          <a:noFill/>
          <a:ln/>
        </p:spPr>
        <p:txBody>
          <a:bodyPr/>
          <a:lstStyle/>
          <a:p>
            <a:pPr eaLnBrk="1" hangingPunct="1"/>
            <a:endParaRPr lang="en-US" dirty="0"/>
          </a:p>
        </p:txBody>
      </p:sp>
    </p:spTree>
    <p:extLst>
      <p:ext uri="{BB962C8B-B14F-4D97-AF65-F5344CB8AC3E}">
        <p14:creationId xmlns:p14="http://schemas.microsoft.com/office/powerpoint/2010/main" val="14263050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7"/>
          <p:cNvSpPr>
            <a:spLocks noGrp="1" noChangeArrowheads="1"/>
          </p:cNvSpPr>
          <p:nvPr>
            <p:ph type="sldNum" sz="quarter" idx="5"/>
          </p:nvPr>
        </p:nvSpPr>
        <p:spPr>
          <a:noFill/>
        </p:spPr>
        <p:txBody>
          <a:bodyPr/>
          <a:lstStyle/>
          <a:p>
            <a:fld id="{265ED423-70D0-495F-A982-3DE1D22232C7}" type="slidenum">
              <a:rPr lang="en-US"/>
              <a:pPr/>
              <a:t>44</a:t>
            </a:fld>
            <a:endParaRPr lang="en-US"/>
          </a:p>
        </p:txBody>
      </p:sp>
      <p:sp>
        <p:nvSpPr>
          <p:cNvPr id="88066" name="Rectangle 2"/>
          <p:cNvSpPr>
            <a:spLocks noGrp="1" noRot="1" noChangeAspect="1" noChangeArrowheads="1" noTextEdit="1"/>
          </p:cNvSpPr>
          <p:nvPr>
            <p:ph type="sldImg"/>
          </p:nvPr>
        </p:nvSpPr>
        <p:spPr>
          <a:xfrm>
            <a:off x="1135063" y="688975"/>
            <a:ext cx="4589462" cy="3441700"/>
          </a:xfrm>
          <a:ln/>
        </p:spPr>
      </p:sp>
      <p:sp>
        <p:nvSpPr>
          <p:cNvPr id="88067" name="Rectangle 3"/>
          <p:cNvSpPr>
            <a:spLocks noGrp="1" noChangeArrowheads="1"/>
          </p:cNvSpPr>
          <p:nvPr>
            <p:ph type="body" idx="1"/>
          </p:nvPr>
        </p:nvSpPr>
        <p:spPr>
          <a:xfrm>
            <a:off x="914400" y="4360863"/>
            <a:ext cx="5029200" cy="4130675"/>
          </a:xfrm>
          <a:noFill/>
          <a:ln/>
        </p:spPr>
        <p:txBody>
          <a:bodyPr/>
          <a:lstStyle/>
          <a:p>
            <a:pPr eaLnBrk="1" hangingPunct="1"/>
            <a:endParaRPr lang="en-US" dirty="0"/>
          </a:p>
        </p:txBody>
      </p:sp>
    </p:spTree>
    <p:extLst>
      <p:ext uri="{BB962C8B-B14F-4D97-AF65-F5344CB8AC3E}">
        <p14:creationId xmlns:p14="http://schemas.microsoft.com/office/powerpoint/2010/main" val="1053910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Rectangle 7"/>
          <p:cNvSpPr>
            <a:spLocks noGrp="1" noChangeArrowheads="1"/>
          </p:cNvSpPr>
          <p:nvPr>
            <p:ph type="sldNum" sz="quarter" idx="5"/>
          </p:nvPr>
        </p:nvSpPr>
        <p:spPr>
          <a:noFill/>
        </p:spPr>
        <p:txBody>
          <a:bodyPr/>
          <a:lstStyle/>
          <a:p>
            <a:fld id="{563BFC9B-9D7B-4DF3-9B44-61CCF8BB2D9A}" type="slidenum">
              <a:rPr lang="en-US"/>
              <a:pPr/>
              <a:t>45</a:t>
            </a:fld>
            <a:endParaRPr lang="en-US"/>
          </a:p>
        </p:txBody>
      </p:sp>
      <p:sp>
        <p:nvSpPr>
          <p:cNvPr id="90114" name="Rectangle 2"/>
          <p:cNvSpPr>
            <a:spLocks noGrp="1" noRot="1" noChangeAspect="1" noChangeArrowheads="1" noTextEdit="1"/>
          </p:cNvSpPr>
          <p:nvPr>
            <p:ph type="sldImg"/>
          </p:nvPr>
        </p:nvSpPr>
        <p:spPr>
          <a:xfrm>
            <a:off x="1135063" y="688975"/>
            <a:ext cx="4589462" cy="3441700"/>
          </a:xfrm>
          <a:ln/>
        </p:spPr>
      </p:sp>
      <p:sp>
        <p:nvSpPr>
          <p:cNvPr id="90115" name="Rectangle 3"/>
          <p:cNvSpPr>
            <a:spLocks noGrp="1" noChangeArrowheads="1"/>
          </p:cNvSpPr>
          <p:nvPr>
            <p:ph type="body" idx="1"/>
          </p:nvPr>
        </p:nvSpPr>
        <p:spPr>
          <a:xfrm>
            <a:off x="914400" y="4360863"/>
            <a:ext cx="5029200" cy="4130675"/>
          </a:xfrm>
          <a:noFill/>
          <a:ln/>
        </p:spPr>
        <p:txBody>
          <a:bodyPr/>
          <a:lstStyle/>
          <a:p>
            <a:pPr eaLnBrk="1" hangingPunct="1"/>
            <a:endParaRPr lang="en-US" dirty="0"/>
          </a:p>
        </p:txBody>
      </p:sp>
    </p:spTree>
    <p:extLst>
      <p:ext uri="{BB962C8B-B14F-4D97-AF65-F5344CB8AC3E}">
        <p14:creationId xmlns:p14="http://schemas.microsoft.com/office/powerpoint/2010/main" val="178024717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Rectangle 7"/>
          <p:cNvSpPr>
            <a:spLocks noGrp="1" noChangeArrowheads="1"/>
          </p:cNvSpPr>
          <p:nvPr>
            <p:ph type="sldNum" sz="quarter" idx="5"/>
          </p:nvPr>
        </p:nvSpPr>
        <p:spPr>
          <a:noFill/>
        </p:spPr>
        <p:txBody>
          <a:bodyPr/>
          <a:lstStyle/>
          <a:p>
            <a:fld id="{54D99739-F0E4-4B50-9C4D-04EA2005A126}" type="slidenum">
              <a:rPr lang="en-US"/>
              <a:pPr/>
              <a:t>46</a:t>
            </a:fld>
            <a:endParaRPr lang="en-US"/>
          </a:p>
        </p:txBody>
      </p:sp>
      <p:sp>
        <p:nvSpPr>
          <p:cNvPr id="92162" name="Rectangle 2"/>
          <p:cNvSpPr>
            <a:spLocks noGrp="1" noRot="1" noChangeAspect="1" noChangeArrowheads="1" noTextEdit="1"/>
          </p:cNvSpPr>
          <p:nvPr>
            <p:ph type="sldImg"/>
          </p:nvPr>
        </p:nvSpPr>
        <p:spPr>
          <a:xfrm>
            <a:off x="1135063" y="688975"/>
            <a:ext cx="4589462" cy="3441700"/>
          </a:xfrm>
          <a:ln/>
        </p:spPr>
      </p:sp>
      <p:sp>
        <p:nvSpPr>
          <p:cNvPr id="92163" name="Rectangle 3"/>
          <p:cNvSpPr>
            <a:spLocks noGrp="1" noChangeArrowheads="1"/>
          </p:cNvSpPr>
          <p:nvPr>
            <p:ph type="body" idx="1"/>
          </p:nvPr>
        </p:nvSpPr>
        <p:spPr>
          <a:xfrm>
            <a:off x="914400" y="4360863"/>
            <a:ext cx="5029200" cy="4130675"/>
          </a:xfrm>
          <a:noFill/>
          <a:ln/>
        </p:spPr>
        <p:txBody>
          <a:bodyPr/>
          <a:lstStyle/>
          <a:p>
            <a:pPr eaLnBrk="1" hangingPunct="1"/>
            <a:endParaRPr lang="en-US" dirty="0"/>
          </a:p>
        </p:txBody>
      </p:sp>
    </p:spTree>
    <p:extLst>
      <p:ext uri="{BB962C8B-B14F-4D97-AF65-F5344CB8AC3E}">
        <p14:creationId xmlns:p14="http://schemas.microsoft.com/office/powerpoint/2010/main" val="18720161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Rectangle 7"/>
          <p:cNvSpPr>
            <a:spLocks noGrp="1" noChangeArrowheads="1"/>
          </p:cNvSpPr>
          <p:nvPr>
            <p:ph type="sldNum" sz="quarter" idx="5"/>
          </p:nvPr>
        </p:nvSpPr>
        <p:spPr>
          <a:noFill/>
        </p:spPr>
        <p:txBody>
          <a:bodyPr/>
          <a:lstStyle/>
          <a:p>
            <a:fld id="{A5F2BC58-6D82-4E3C-AC80-F741FA81A3DA}" type="slidenum">
              <a:rPr lang="en-US"/>
              <a:pPr/>
              <a:t>47</a:t>
            </a:fld>
            <a:endParaRPr lang="en-US"/>
          </a:p>
        </p:txBody>
      </p:sp>
      <p:sp>
        <p:nvSpPr>
          <p:cNvPr id="94210" name="Rectangle 2"/>
          <p:cNvSpPr>
            <a:spLocks noGrp="1" noRot="1" noChangeAspect="1" noChangeArrowheads="1" noTextEdit="1"/>
          </p:cNvSpPr>
          <p:nvPr>
            <p:ph type="sldImg"/>
          </p:nvPr>
        </p:nvSpPr>
        <p:spPr>
          <a:xfrm>
            <a:off x="1135063" y="688975"/>
            <a:ext cx="4589462" cy="3441700"/>
          </a:xfrm>
          <a:ln/>
        </p:spPr>
      </p:sp>
      <p:sp>
        <p:nvSpPr>
          <p:cNvPr id="94211" name="Rectangle 3"/>
          <p:cNvSpPr>
            <a:spLocks noGrp="1" noChangeArrowheads="1"/>
          </p:cNvSpPr>
          <p:nvPr>
            <p:ph type="body" idx="1"/>
          </p:nvPr>
        </p:nvSpPr>
        <p:spPr>
          <a:xfrm>
            <a:off x="914400" y="4360863"/>
            <a:ext cx="5029200" cy="4130675"/>
          </a:xfrm>
          <a:noFill/>
          <a:ln/>
        </p:spPr>
        <p:txBody>
          <a:bodyPr/>
          <a:lstStyle/>
          <a:p>
            <a:pPr eaLnBrk="1" hangingPunct="1"/>
            <a:endParaRPr lang="en-US" dirty="0"/>
          </a:p>
        </p:txBody>
      </p:sp>
    </p:spTree>
    <p:extLst>
      <p:ext uri="{BB962C8B-B14F-4D97-AF65-F5344CB8AC3E}">
        <p14:creationId xmlns:p14="http://schemas.microsoft.com/office/powerpoint/2010/main" val="19312590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Rectangle 7"/>
          <p:cNvSpPr>
            <a:spLocks noGrp="1" noChangeArrowheads="1"/>
          </p:cNvSpPr>
          <p:nvPr>
            <p:ph type="sldNum" sz="quarter" idx="5"/>
          </p:nvPr>
        </p:nvSpPr>
        <p:spPr>
          <a:noFill/>
        </p:spPr>
        <p:txBody>
          <a:bodyPr/>
          <a:lstStyle/>
          <a:p>
            <a:fld id="{1C242D16-3FCA-4FF3-B92D-53288103029A}" type="slidenum">
              <a:rPr lang="en-US"/>
              <a:pPr/>
              <a:t>49</a:t>
            </a:fld>
            <a:endParaRPr lang="en-US"/>
          </a:p>
        </p:txBody>
      </p:sp>
      <p:sp>
        <p:nvSpPr>
          <p:cNvPr id="96258" name="Rectangle 2"/>
          <p:cNvSpPr>
            <a:spLocks noGrp="1" noRot="1" noChangeAspect="1" noChangeArrowheads="1" noTextEdit="1"/>
          </p:cNvSpPr>
          <p:nvPr>
            <p:ph type="sldImg"/>
          </p:nvPr>
        </p:nvSpPr>
        <p:spPr>
          <a:xfrm>
            <a:off x="1135063" y="688975"/>
            <a:ext cx="4589462" cy="3441700"/>
          </a:xfrm>
          <a:ln/>
        </p:spPr>
      </p:sp>
      <p:sp>
        <p:nvSpPr>
          <p:cNvPr id="96259" name="Rectangle 3"/>
          <p:cNvSpPr>
            <a:spLocks noGrp="1" noChangeArrowheads="1"/>
          </p:cNvSpPr>
          <p:nvPr>
            <p:ph type="body" idx="1"/>
          </p:nvPr>
        </p:nvSpPr>
        <p:spPr>
          <a:xfrm>
            <a:off x="914400" y="4360863"/>
            <a:ext cx="5029200" cy="4130675"/>
          </a:xfrm>
          <a:noFill/>
          <a:ln/>
        </p:spPr>
        <p:txBody>
          <a:bodyPr/>
          <a:lstStyle/>
          <a:p>
            <a:pPr eaLnBrk="1" hangingPunct="1"/>
            <a:endParaRPr lang="en-US" dirty="0"/>
          </a:p>
        </p:txBody>
      </p:sp>
    </p:spTree>
    <p:extLst>
      <p:ext uri="{BB962C8B-B14F-4D97-AF65-F5344CB8AC3E}">
        <p14:creationId xmlns:p14="http://schemas.microsoft.com/office/powerpoint/2010/main" val="10192947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p:cNvSpPr>
            <a:spLocks noGrp="1" noChangeArrowheads="1"/>
          </p:cNvSpPr>
          <p:nvPr>
            <p:ph type="sldNum" sz="quarter" idx="5"/>
          </p:nvPr>
        </p:nvSpPr>
        <p:spPr>
          <a:noFill/>
        </p:spPr>
        <p:txBody>
          <a:bodyPr/>
          <a:lstStyle/>
          <a:p>
            <a:fld id="{B5CE5241-42C0-48DA-84AC-939E83930BC8}" type="slidenum">
              <a:rPr lang="en-US"/>
              <a:pPr/>
              <a:t>5</a:t>
            </a:fld>
            <a:endParaRPr lang="en-US" dirty="0"/>
          </a:p>
        </p:txBody>
      </p:sp>
      <p:sp>
        <p:nvSpPr>
          <p:cNvPr id="23554" name="Rectangle 2"/>
          <p:cNvSpPr>
            <a:spLocks noGrp="1" noRot="1" noChangeAspect="1" noChangeArrowheads="1" noTextEdit="1"/>
          </p:cNvSpPr>
          <p:nvPr>
            <p:ph type="sldImg"/>
          </p:nvPr>
        </p:nvSpPr>
        <p:spPr>
          <a:xfrm>
            <a:off x="1135063" y="688975"/>
            <a:ext cx="4589462" cy="3441700"/>
          </a:xfrm>
          <a:ln/>
        </p:spPr>
      </p:sp>
      <p:sp>
        <p:nvSpPr>
          <p:cNvPr id="23555" name="Rectangle 3"/>
          <p:cNvSpPr>
            <a:spLocks noGrp="1" noChangeArrowheads="1"/>
          </p:cNvSpPr>
          <p:nvPr>
            <p:ph type="body" idx="1"/>
          </p:nvPr>
        </p:nvSpPr>
        <p:spPr>
          <a:xfrm>
            <a:off x="914400" y="4360863"/>
            <a:ext cx="5029200" cy="4130675"/>
          </a:xfrm>
          <a:noFill/>
          <a:ln/>
        </p:spPr>
        <p:txBody>
          <a:bodyPr/>
          <a:lstStyle/>
          <a:p>
            <a:pPr eaLnBrk="1" hangingPunct="1"/>
            <a:endParaRPr lang="en-US" dirty="0"/>
          </a:p>
        </p:txBody>
      </p:sp>
    </p:spTree>
    <p:extLst>
      <p:ext uri="{BB962C8B-B14F-4D97-AF65-F5344CB8AC3E}">
        <p14:creationId xmlns:p14="http://schemas.microsoft.com/office/powerpoint/2010/main" val="20419657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Rectangle 7"/>
          <p:cNvSpPr>
            <a:spLocks noGrp="1" noChangeArrowheads="1"/>
          </p:cNvSpPr>
          <p:nvPr>
            <p:ph type="sldNum" sz="quarter" idx="5"/>
          </p:nvPr>
        </p:nvSpPr>
        <p:spPr>
          <a:noFill/>
        </p:spPr>
        <p:txBody>
          <a:bodyPr/>
          <a:lstStyle/>
          <a:p>
            <a:fld id="{CDCBD04B-4061-4224-8E27-8F77575ED33D}" type="slidenum">
              <a:rPr lang="en-US"/>
              <a:pPr/>
              <a:t>51</a:t>
            </a:fld>
            <a:endParaRPr lang="en-US"/>
          </a:p>
        </p:txBody>
      </p:sp>
      <p:sp>
        <p:nvSpPr>
          <p:cNvPr id="98306" name="Rectangle 2"/>
          <p:cNvSpPr>
            <a:spLocks noGrp="1" noRot="1" noChangeAspect="1" noChangeArrowheads="1" noTextEdit="1"/>
          </p:cNvSpPr>
          <p:nvPr>
            <p:ph type="sldImg"/>
          </p:nvPr>
        </p:nvSpPr>
        <p:spPr>
          <a:xfrm>
            <a:off x="1135063" y="688975"/>
            <a:ext cx="4589462" cy="3441700"/>
          </a:xfrm>
          <a:ln/>
        </p:spPr>
      </p:sp>
      <p:sp>
        <p:nvSpPr>
          <p:cNvPr id="98307" name="Rectangle 3"/>
          <p:cNvSpPr>
            <a:spLocks noGrp="1" noChangeArrowheads="1"/>
          </p:cNvSpPr>
          <p:nvPr>
            <p:ph type="body" idx="1"/>
          </p:nvPr>
        </p:nvSpPr>
        <p:spPr>
          <a:xfrm>
            <a:off x="914400" y="4360863"/>
            <a:ext cx="5029200" cy="4130675"/>
          </a:xfrm>
          <a:noFill/>
          <a:ln/>
        </p:spPr>
        <p:txBody>
          <a:bodyPr/>
          <a:lstStyle/>
          <a:p>
            <a:pPr eaLnBrk="1" hangingPunct="1"/>
            <a:endParaRPr lang="en-US" dirty="0"/>
          </a:p>
        </p:txBody>
      </p:sp>
    </p:spTree>
    <p:extLst>
      <p:ext uri="{BB962C8B-B14F-4D97-AF65-F5344CB8AC3E}">
        <p14:creationId xmlns:p14="http://schemas.microsoft.com/office/powerpoint/2010/main" val="80927330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Rectangle 7"/>
          <p:cNvSpPr>
            <a:spLocks noGrp="1" noChangeArrowheads="1"/>
          </p:cNvSpPr>
          <p:nvPr>
            <p:ph type="sldNum" sz="quarter" idx="5"/>
          </p:nvPr>
        </p:nvSpPr>
        <p:spPr>
          <a:noFill/>
        </p:spPr>
        <p:txBody>
          <a:bodyPr/>
          <a:lstStyle/>
          <a:p>
            <a:fld id="{15BF0637-B72F-4B00-9ED8-45A7A7664BA3}" type="slidenum">
              <a:rPr lang="en-US"/>
              <a:pPr/>
              <a:t>52</a:t>
            </a:fld>
            <a:endParaRPr lang="en-US"/>
          </a:p>
        </p:txBody>
      </p:sp>
      <p:sp>
        <p:nvSpPr>
          <p:cNvPr id="100354" name="Rectangle 2"/>
          <p:cNvSpPr>
            <a:spLocks noGrp="1" noRot="1" noChangeAspect="1" noChangeArrowheads="1" noTextEdit="1"/>
          </p:cNvSpPr>
          <p:nvPr>
            <p:ph type="sldImg"/>
          </p:nvPr>
        </p:nvSpPr>
        <p:spPr>
          <a:xfrm>
            <a:off x="1135063" y="688975"/>
            <a:ext cx="4589462" cy="3441700"/>
          </a:xfrm>
          <a:ln/>
        </p:spPr>
      </p:sp>
      <p:sp>
        <p:nvSpPr>
          <p:cNvPr id="100355" name="Rectangle 3"/>
          <p:cNvSpPr>
            <a:spLocks noGrp="1" noChangeArrowheads="1"/>
          </p:cNvSpPr>
          <p:nvPr>
            <p:ph type="body" idx="1"/>
          </p:nvPr>
        </p:nvSpPr>
        <p:spPr>
          <a:xfrm>
            <a:off x="914400" y="4360863"/>
            <a:ext cx="5029200" cy="4130675"/>
          </a:xfrm>
          <a:noFill/>
          <a:ln/>
        </p:spPr>
        <p:txBody>
          <a:bodyPr/>
          <a:lstStyle/>
          <a:p>
            <a:pPr eaLnBrk="1" hangingPunct="1"/>
            <a:endParaRPr lang="en-US" dirty="0"/>
          </a:p>
        </p:txBody>
      </p:sp>
    </p:spTree>
    <p:extLst>
      <p:ext uri="{BB962C8B-B14F-4D97-AF65-F5344CB8AC3E}">
        <p14:creationId xmlns:p14="http://schemas.microsoft.com/office/powerpoint/2010/main" val="14425342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p:cNvSpPr>
            <a:spLocks noGrp="1" noChangeArrowheads="1"/>
          </p:cNvSpPr>
          <p:nvPr>
            <p:ph type="sldNum" sz="quarter" idx="5"/>
          </p:nvPr>
        </p:nvSpPr>
        <p:spPr>
          <a:noFill/>
        </p:spPr>
        <p:txBody>
          <a:bodyPr/>
          <a:lstStyle/>
          <a:p>
            <a:fld id="{2D804CCB-34FA-47D7-B42E-68104D1FF14B}" type="slidenum">
              <a:rPr lang="en-US"/>
              <a:pPr/>
              <a:t>7</a:t>
            </a:fld>
            <a:endParaRPr lang="en-US" dirty="0"/>
          </a:p>
        </p:txBody>
      </p:sp>
      <p:sp>
        <p:nvSpPr>
          <p:cNvPr id="26626" name="Rectangle 2"/>
          <p:cNvSpPr>
            <a:spLocks noGrp="1" noRot="1" noChangeAspect="1" noChangeArrowheads="1" noTextEdit="1"/>
          </p:cNvSpPr>
          <p:nvPr>
            <p:ph type="sldImg"/>
          </p:nvPr>
        </p:nvSpPr>
        <p:spPr>
          <a:xfrm>
            <a:off x="1135063" y="688975"/>
            <a:ext cx="4589462" cy="3441700"/>
          </a:xfrm>
          <a:ln/>
        </p:spPr>
      </p:sp>
      <p:sp>
        <p:nvSpPr>
          <p:cNvPr id="26627" name="Rectangle 3"/>
          <p:cNvSpPr>
            <a:spLocks noGrp="1" noChangeArrowheads="1"/>
          </p:cNvSpPr>
          <p:nvPr>
            <p:ph type="body" idx="1"/>
          </p:nvPr>
        </p:nvSpPr>
        <p:spPr>
          <a:xfrm>
            <a:off x="914400" y="4360863"/>
            <a:ext cx="5029200" cy="4130675"/>
          </a:xfrm>
          <a:noFill/>
          <a:ln/>
        </p:spPr>
        <p:txBody>
          <a:bodyPr/>
          <a:lstStyle/>
          <a:p>
            <a:pPr eaLnBrk="1" hangingPunct="1"/>
            <a:endParaRPr lang="en-US" dirty="0"/>
          </a:p>
        </p:txBody>
      </p:sp>
    </p:spTree>
    <p:extLst>
      <p:ext uri="{BB962C8B-B14F-4D97-AF65-F5344CB8AC3E}">
        <p14:creationId xmlns:p14="http://schemas.microsoft.com/office/powerpoint/2010/main" val="3823656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a:noFill/>
        </p:spPr>
        <p:txBody>
          <a:bodyPr/>
          <a:lstStyle/>
          <a:p>
            <a:fld id="{82DF9573-7792-4DD2-96A3-C94DFAED9838}" type="slidenum">
              <a:rPr lang="en-US"/>
              <a:pPr/>
              <a:t>8</a:t>
            </a:fld>
            <a:endParaRPr lang="en-US"/>
          </a:p>
        </p:txBody>
      </p:sp>
      <p:sp>
        <p:nvSpPr>
          <p:cNvPr id="28674" name="Rectangle 2"/>
          <p:cNvSpPr>
            <a:spLocks noGrp="1" noRot="1" noChangeAspect="1" noChangeArrowheads="1" noTextEdit="1"/>
          </p:cNvSpPr>
          <p:nvPr>
            <p:ph type="sldImg"/>
          </p:nvPr>
        </p:nvSpPr>
        <p:spPr>
          <a:xfrm>
            <a:off x="1135063" y="688975"/>
            <a:ext cx="4589462" cy="3441700"/>
          </a:xfrm>
          <a:ln/>
        </p:spPr>
      </p:sp>
      <p:sp>
        <p:nvSpPr>
          <p:cNvPr id="28675" name="Rectangle 3"/>
          <p:cNvSpPr>
            <a:spLocks noGrp="1" noChangeArrowheads="1"/>
          </p:cNvSpPr>
          <p:nvPr>
            <p:ph type="body" idx="1"/>
          </p:nvPr>
        </p:nvSpPr>
        <p:spPr>
          <a:xfrm>
            <a:off x="914400" y="4360863"/>
            <a:ext cx="5029200" cy="4130675"/>
          </a:xfrm>
          <a:noFill/>
          <a:ln/>
        </p:spPr>
        <p:txBody>
          <a:bodyPr/>
          <a:lstStyle/>
          <a:p>
            <a:pPr eaLnBrk="1" hangingPunct="1"/>
            <a:r>
              <a:rPr lang="en-US" dirty="0"/>
              <a:t>Stock prices following a random walk is not the same thing as stock prices having random returns.</a:t>
            </a:r>
          </a:p>
        </p:txBody>
      </p:sp>
    </p:spTree>
    <p:extLst>
      <p:ext uri="{BB962C8B-B14F-4D97-AF65-F5344CB8AC3E}">
        <p14:creationId xmlns:p14="http://schemas.microsoft.com/office/powerpoint/2010/main" val="11477858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p:cNvSpPr>
            <a:spLocks noGrp="1" noChangeArrowheads="1"/>
          </p:cNvSpPr>
          <p:nvPr>
            <p:ph type="sldNum" sz="quarter" idx="5"/>
          </p:nvPr>
        </p:nvSpPr>
        <p:spPr>
          <a:noFill/>
        </p:spPr>
        <p:txBody>
          <a:bodyPr/>
          <a:lstStyle/>
          <a:p>
            <a:fld id="{955C578D-515F-4654-B9F7-A7795A499E64}" type="slidenum">
              <a:rPr lang="en-US"/>
              <a:pPr/>
              <a:t>9</a:t>
            </a:fld>
            <a:endParaRPr lang="en-US" dirty="0"/>
          </a:p>
        </p:txBody>
      </p:sp>
      <p:sp>
        <p:nvSpPr>
          <p:cNvPr id="30722" name="Rectangle 2"/>
          <p:cNvSpPr>
            <a:spLocks noGrp="1" noRot="1" noChangeAspect="1" noChangeArrowheads="1" noTextEdit="1"/>
          </p:cNvSpPr>
          <p:nvPr>
            <p:ph type="sldImg"/>
          </p:nvPr>
        </p:nvSpPr>
        <p:spPr>
          <a:xfrm>
            <a:off x="1135063" y="688975"/>
            <a:ext cx="4589462" cy="3441700"/>
          </a:xfrm>
          <a:ln/>
        </p:spPr>
      </p:sp>
      <p:sp>
        <p:nvSpPr>
          <p:cNvPr id="30723" name="Rectangle 3"/>
          <p:cNvSpPr>
            <a:spLocks noGrp="1" noChangeArrowheads="1"/>
          </p:cNvSpPr>
          <p:nvPr>
            <p:ph type="body" idx="1"/>
          </p:nvPr>
        </p:nvSpPr>
        <p:spPr>
          <a:xfrm>
            <a:off x="914400" y="4360863"/>
            <a:ext cx="5029200" cy="4130675"/>
          </a:xfrm>
          <a:noFill/>
          <a:ln/>
        </p:spPr>
        <p:txBody>
          <a:bodyPr/>
          <a:lstStyle/>
          <a:p>
            <a:pPr eaLnBrk="1" hangingPunct="1"/>
            <a:endParaRPr lang="en-US" dirty="0"/>
          </a:p>
        </p:txBody>
      </p:sp>
    </p:spTree>
    <p:extLst>
      <p:ext uri="{BB962C8B-B14F-4D97-AF65-F5344CB8AC3E}">
        <p14:creationId xmlns:p14="http://schemas.microsoft.com/office/powerpoint/2010/main" val="21389493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p:cNvSpPr>
            <a:spLocks noGrp="1" noChangeArrowheads="1"/>
          </p:cNvSpPr>
          <p:nvPr>
            <p:ph type="sldNum" sz="quarter" idx="5"/>
          </p:nvPr>
        </p:nvSpPr>
        <p:spPr>
          <a:noFill/>
        </p:spPr>
        <p:txBody>
          <a:bodyPr/>
          <a:lstStyle/>
          <a:p>
            <a:fld id="{FB5B350F-1C5F-4369-B456-F8A6BCFF480A}" type="slidenum">
              <a:rPr lang="en-US"/>
              <a:pPr/>
              <a:t>10</a:t>
            </a:fld>
            <a:endParaRPr lang="en-US" dirty="0"/>
          </a:p>
        </p:txBody>
      </p:sp>
      <p:sp>
        <p:nvSpPr>
          <p:cNvPr id="32770" name="Rectangle 2"/>
          <p:cNvSpPr>
            <a:spLocks noGrp="1" noRot="1" noChangeAspect="1" noChangeArrowheads="1" noTextEdit="1"/>
          </p:cNvSpPr>
          <p:nvPr>
            <p:ph type="sldImg"/>
          </p:nvPr>
        </p:nvSpPr>
        <p:spPr>
          <a:xfrm>
            <a:off x="1135063" y="688975"/>
            <a:ext cx="4589462" cy="3441700"/>
          </a:xfrm>
          <a:ln/>
        </p:spPr>
      </p:sp>
      <p:sp>
        <p:nvSpPr>
          <p:cNvPr id="32771" name="Rectangle 3"/>
          <p:cNvSpPr>
            <a:spLocks noGrp="1" noChangeArrowheads="1"/>
          </p:cNvSpPr>
          <p:nvPr>
            <p:ph type="body" idx="1"/>
          </p:nvPr>
        </p:nvSpPr>
        <p:spPr>
          <a:xfrm>
            <a:off x="914400" y="4360863"/>
            <a:ext cx="5029200" cy="4130675"/>
          </a:xfrm>
          <a:noFill/>
          <a:ln/>
        </p:spPr>
        <p:txBody>
          <a:bodyPr/>
          <a:lstStyle/>
          <a:p>
            <a:pPr eaLnBrk="1" hangingPunct="1"/>
            <a:endParaRPr lang="en-US" dirty="0"/>
          </a:p>
        </p:txBody>
      </p:sp>
    </p:spTree>
    <p:extLst>
      <p:ext uri="{BB962C8B-B14F-4D97-AF65-F5344CB8AC3E}">
        <p14:creationId xmlns:p14="http://schemas.microsoft.com/office/powerpoint/2010/main" val="4448864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p:cNvSpPr>
            <a:spLocks noGrp="1" noChangeArrowheads="1"/>
          </p:cNvSpPr>
          <p:nvPr>
            <p:ph type="sldNum" sz="quarter" idx="5"/>
          </p:nvPr>
        </p:nvSpPr>
        <p:spPr>
          <a:noFill/>
        </p:spPr>
        <p:txBody>
          <a:bodyPr/>
          <a:lstStyle/>
          <a:p>
            <a:fld id="{516F2442-E54F-4A1E-A831-4875A882FB36}" type="slidenum">
              <a:rPr lang="en-US"/>
              <a:pPr/>
              <a:t>11</a:t>
            </a:fld>
            <a:endParaRPr lang="en-US" dirty="0"/>
          </a:p>
        </p:txBody>
      </p:sp>
      <p:sp>
        <p:nvSpPr>
          <p:cNvPr id="34818" name="Rectangle 2"/>
          <p:cNvSpPr>
            <a:spLocks noGrp="1" noRot="1" noChangeAspect="1" noChangeArrowheads="1" noTextEdit="1"/>
          </p:cNvSpPr>
          <p:nvPr>
            <p:ph type="sldImg"/>
          </p:nvPr>
        </p:nvSpPr>
        <p:spPr>
          <a:xfrm>
            <a:off x="1135063" y="688975"/>
            <a:ext cx="4589462" cy="3441700"/>
          </a:xfrm>
          <a:ln/>
        </p:spPr>
      </p:sp>
      <p:sp>
        <p:nvSpPr>
          <p:cNvPr id="34819" name="Rectangle 3"/>
          <p:cNvSpPr>
            <a:spLocks noGrp="1" noChangeArrowheads="1"/>
          </p:cNvSpPr>
          <p:nvPr>
            <p:ph type="body" idx="1"/>
          </p:nvPr>
        </p:nvSpPr>
        <p:spPr>
          <a:xfrm>
            <a:off x="914400" y="4360863"/>
            <a:ext cx="5029200" cy="4130675"/>
          </a:xfrm>
          <a:noFill/>
          <a:ln/>
        </p:spPr>
        <p:txBody>
          <a:bodyPr/>
          <a:lstStyle/>
          <a:p>
            <a:pPr eaLnBrk="1" hangingPunct="1"/>
            <a:endParaRPr lang="en-US" dirty="0"/>
          </a:p>
        </p:txBody>
      </p:sp>
    </p:spTree>
    <p:extLst>
      <p:ext uri="{BB962C8B-B14F-4D97-AF65-F5344CB8AC3E}">
        <p14:creationId xmlns:p14="http://schemas.microsoft.com/office/powerpoint/2010/main" val="18155697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p:cNvSpPr>
            <a:spLocks noGrp="1" noChangeArrowheads="1"/>
          </p:cNvSpPr>
          <p:nvPr>
            <p:ph type="sldNum" sz="quarter" idx="5"/>
          </p:nvPr>
        </p:nvSpPr>
        <p:spPr>
          <a:noFill/>
        </p:spPr>
        <p:txBody>
          <a:bodyPr/>
          <a:lstStyle/>
          <a:p>
            <a:fld id="{9016D5C2-7448-456C-B292-0229D37B876C}" type="slidenum">
              <a:rPr lang="en-US"/>
              <a:pPr/>
              <a:t>12</a:t>
            </a:fld>
            <a:endParaRPr lang="en-US" dirty="0"/>
          </a:p>
        </p:txBody>
      </p:sp>
      <p:sp>
        <p:nvSpPr>
          <p:cNvPr id="36866" name="Rectangle 2"/>
          <p:cNvSpPr>
            <a:spLocks noGrp="1" noRot="1" noChangeAspect="1" noChangeArrowheads="1" noTextEdit="1"/>
          </p:cNvSpPr>
          <p:nvPr>
            <p:ph type="sldImg"/>
          </p:nvPr>
        </p:nvSpPr>
        <p:spPr>
          <a:xfrm>
            <a:off x="1135063" y="688975"/>
            <a:ext cx="4589462" cy="3441700"/>
          </a:xfrm>
          <a:ln/>
        </p:spPr>
      </p:sp>
      <p:sp>
        <p:nvSpPr>
          <p:cNvPr id="36867" name="Rectangle 3"/>
          <p:cNvSpPr>
            <a:spLocks noGrp="1" noChangeArrowheads="1"/>
          </p:cNvSpPr>
          <p:nvPr>
            <p:ph type="body" idx="1"/>
          </p:nvPr>
        </p:nvSpPr>
        <p:spPr>
          <a:xfrm>
            <a:off x="914400" y="4360863"/>
            <a:ext cx="5029200" cy="4130675"/>
          </a:xfrm>
          <a:noFill/>
          <a:ln/>
        </p:spPr>
        <p:txBody>
          <a:bodyPr/>
          <a:lstStyle/>
          <a:p>
            <a:pPr eaLnBrk="1" hangingPunct="1"/>
            <a:endParaRPr lang="en-US" dirty="0"/>
          </a:p>
        </p:txBody>
      </p:sp>
    </p:spTree>
    <p:extLst>
      <p:ext uri="{BB962C8B-B14F-4D97-AF65-F5344CB8AC3E}">
        <p14:creationId xmlns:p14="http://schemas.microsoft.com/office/powerpoint/2010/main" val="6859505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9144000" cy="300082"/>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350">
              <a:latin typeface="Arial" charset="0"/>
              <a:ea typeface="+mn-ea"/>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3124200" y="6474734"/>
            <a:ext cx="2895600" cy="288925"/>
          </a:xfrm>
        </p:spPr>
        <p:txBody>
          <a:bodyPr/>
          <a:lstStyle>
            <a:lvl1pPr>
              <a:defRPr smtClean="0"/>
            </a:lvl1pPr>
          </a:lstStyle>
          <a:p>
            <a:pPr>
              <a:defRPr/>
            </a:pPr>
            <a:r>
              <a:rPr lang="en-US"/>
              <a:t>Market Efficiency</a:t>
            </a:r>
            <a:endParaRPr lang="en-US" dirty="0"/>
          </a:p>
        </p:txBody>
      </p:sp>
    </p:spTree>
    <p:extLst>
      <p:ext uri="{BB962C8B-B14F-4D97-AF65-F5344CB8AC3E}">
        <p14:creationId xmlns:p14="http://schemas.microsoft.com/office/powerpoint/2010/main" val="639220348"/>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4019344" y="2692959"/>
            <a:ext cx="994787"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2" name="Right Arrow 11"/>
          <p:cNvSpPr/>
          <p:nvPr userDrawn="1"/>
        </p:nvSpPr>
        <p:spPr bwMode="auto">
          <a:xfrm rot="10800000">
            <a:off x="4070503" y="3778177"/>
            <a:ext cx="1014887"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5029200"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Market Efficiency</a:t>
            </a:r>
          </a:p>
        </p:txBody>
      </p:sp>
    </p:spTree>
    <p:extLst>
      <p:ext uri="{BB962C8B-B14F-4D97-AF65-F5344CB8AC3E}">
        <p14:creationId xmlns:p14="http://schemas.microsoft.com/office/powerpoint/2010/main" val="5773691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180753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141732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Market Efficiency</a:t>
            </a:r>
          </a:p>
        </p:txBody>
      </p:sp>
    </p:spTree>
    <p:extLst>
      <p:ext uri="{BB962C8B-B14F-4D97-AF65-F5344CB8AC3E}">
        <p14:creationId xmlns:p14="http://schemas.microsoft.com/office/powerpoint/2010/main" val="7037590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450501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411480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Market Efficiency</a:t>
            </a:r>
          </a:p>
        </p:txBody>
      </p:sp>
    </p:spTree>
    <p:extLst>
      <p:ext uri="{BB962C8B-B14F-4D97-AF65-F5344CB8AC3E}">
        <p14:creationId xmlns:p14="http://schemas.microsoft.com/office/powerpoint/2010/main" val="4122742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46434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3762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3762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46434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46434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3762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3762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376238" y="3302419"/>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3762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46434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4643438" y="3302418"/>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46434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Market Efficiency</a:t>
            </a:r>
            <a:endParaRPr lang="en-US" dirty="0"/>
          </a:p>
        </p:txBody>
      </p:sp>
    </p:spTree>
    <p:extLst>
      <p:ext uri="{BB962C8B-B14F-4D97-AF65-F5344CB8AC3E}">
        <p14:creationId xmlns:p14="http://schemas.microsoft.com/office/powerpoint/2010/main" val="20440151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451174"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13360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384777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5556729"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7310438"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451174"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13360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384777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5556729"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7310438"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Market Efficiency</a:t>
            </a:r>
          </a:p>
        </p:txBody>
      </p:sp>
    </p:spTree>
    <p:extLst>
      <p:ext uri="{BB962C8B-B14F-4D97-AF65-F5344CB8AC3E}">
        <p14:creationId xmlns:p14="http://schemas.microsoft.com/office/powerpoint/2010/main" val="12452100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457200" y="1417320"/>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457200" y="3065544"/>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457200" y="4713767"/>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33600" y="1417320"/>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133600" y="3065543"/>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133600" y="4713767"/>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Market Efficiency</a:t>
            </a:r>
          </a:p>
        </p:txBody>
      </p:sp>
    </p:spTree>
    <p:extLst>
      <p:ext uri="{BB962C8B-B14F-4D97-AF65-F5344CB8AC3E}">
        <p14:creationId xmlns:p14="http://schemas.microsoft.com/office/powerpoint/2010/main" val="138399476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422276" y="1397000"/>
            <a:ext cx="1738313" cy="1155700"/>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36" name="Text Placeholder 3"/>
          <p:cNvSpPr>
            <a:spLocks noGrp="1"/>
          </p:cNvSpPr>
          <p:nvPr>
            <p:ph type="body" sz="quarter" idx="13"/>
          </p:nvPr>
        </p:nvSpPr>
        <p:spPr>
          <a:xfrm>
            <a:off x="2060576"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7" name="Text Placeholder 4"/>
          <p:cNvSpPr>
            <a:spLocks noGrp="1"/>
          </p:cNvSpPr>
          <p:nvPr>
            <p:ph type="body" sz="quarter" idx="15"/>
          </p:nvPr>
        </p:nvSpPr>
        <p:spPr>
          <a:xfrm>
            <a:off x="5335590" y="1397000"/>
            <a:ext cx="1738312"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8" name="Text Placeholder 5"/>
          <p:cNvSpPr>
            <a:spLocks noGrp="1"/>
          </p:cNvSpPr>
          <p:nvPr>
            <p:ph type="body" sz="quarter" idx="16"/>
          </p:nvPr>
        </p:nvSpPr>
        <p:spPr>
          <a:xfrm>
            <a:off x="3698876" y="1397000"/>
            <a:ext cx="1736725" cy="1155700"/>
          </a:xfrm>
          <a:prstGeom prst="chevron">
            <a:avLst>
              <a:gd name="adj" fmla="val 1868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6973891"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0" name="Text Placeholder 7"/>
          <p:cNvSpPr>
            <a:spLocks noGrp="1"/>
          </p:cNvSpPr>
          <p:nvPr>
            <p:ph type="body" sz="quarter" idx="18"/>
          </p:nvPr>
        </p:nvSpPr>
        <p:spPr>
          <a:xfrm>
            <a:off x="422275" y="2954338"/>
            <a:ext cx="2147888" cy="1155700"/>
          </a:xfrm>
          <a:prstGeom prst="homePlate">
            <a:avLst>
              <a:gd name="adj" fmla="val 1955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2468564"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2" name="Text Placeholder 9"/>
          <p:cNvSpPr>
            <a:spLocks noGrp="1"/>
          </p:cNvSpPr>
          <p:nvPr>
            <p:ph type="body" sz="quarter" idx="20"/>
          </p:nvPr>
        </p:nvSpPr>
        <p:spPr>
          <a:xfrm>
            <a:off x="6561140"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3" name="Text Placeholder 10"/>
          <p:cNvSpPr>
            <a:spLocks noGrp="1"/>
          </p:cNvSpPr>
          <p:nvPr>
            <p:ph type="body" sz="quarter" idx="21"/>
          </p:nvPr>
        </p:nvSpPr>
        <p:spPr>
          <a:xfrm>
            <a:off x="4514852"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4" name="Text Placeholder 11"/>
          <p:cNvSpPr>
            <a:spLocks noGrp="1"/>
          </p:cNvSpPr>
          <p:nvPr>
            <p:ph type="body" sz="quarter" idx="22"/>
          </p:nvPr>
        </p:nvSpPr>
        <p:spPr>
          <a:xfrm>
            <a:off x="431801" y="4497388"/>
            <a:ext cx="2816225" cy="1154112"/>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45" name="Text Placeholder 12"/>
          <p:cNvSpPr>
            <a:spLocks noGrp="1"/>
          </p:cNvSpPr>
          <p:nvPr>
            <p:ph type="body" sz="quarter" idx="23"/>
          </p:nvPr>
        </p:nvSpPr>
        <p:spPr>
          <a:xfrm>
            <a:off x="3170239" y="4497388"/>
            <a:ext cx="2816225" cy="1154112"/>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6" name="Text Placeholder 13"/>
          <p:cNvSpPr>
            <a:spLocks noGrp="1"/>
          </p:cNvSpPr>
          <p:nvPr>
            <p:ph type="body" sz="quarter" idx="25"/>
          </p:nvPr>
        </p:nvSpPr>
        <p:spPr>
          <a:xfrm>
            <a:off x="5908676" y="4497388"/>
            <a:ext cx="2816225" cy="1154112"/>
          </a:xfrm>
          <a:prstGeom prst="chevron">
            <a:avLst>
              <a:gd name="adj" fmla="val 1871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Market Efficiency</a:t>
            </a:r>
          </a:p>
        </p:txBody>
      </p:sp>
    </p:spTree>
    <p:extLst>
      <p:ext uri="{BB962C8B-B14F-4D97-AF65-F5344CB8AC3E}">
        <p14:creationId xmlns:p14="http://schemas.microsoft.com/office/powerpoint/2010/main" val="17076957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133600" y="1344304"/>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6" name="Text Placeholder 5"/>
          <p:cNvSpPr>
            <a:spLocks noGrp="1"/>
          </p:cNvSpPr>
          <p:nvPr>
            <p:ph type="body" sz="quarter" idx="32"/>
          </p:nvPr>
        </p:nvSpPr>
        <p:spPr>
          <a:xfrm>
            <a:off x="2133600" y="2360778"/>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7" name="Text Placeholder 5"/>
          <p:cNvSpPr>
            <a:spLocks noGrp="1"/>
          </p:cNvSpPr>
          <p:nvPr>
            <p:ph type="body" sz="quarter" idx="33"/>
          </p:nvPr>
        </p:nvSpPr>
        <p:spPr>
          <a:xfrm>
            <a:off x="2133600" y="3377252"/>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9" name="Text Placeholder 5"/>
          <p:cNvSpPr>
            <a:spLocks noGrp="1"/>
          </p:cNvSpPr>
          <p:nvPr>
            <p:ph type="body" sz="quarter" idx="34"/>
          </p:nvPr>
        </p:nvSpPr>
        <p:spPr>
          <a:xfrm>
            <a:off x="2133600" y="4393726"/>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0" name="Text Placeholder 5"/>
          <p:cNvSpPr>
            <a:spLocks noGrp="1"/>
          </p:cNvSpPr>
          <p:nvPr>
            <p:ph type="body" sz="quarter" idx="35"/>
          </p:nvPr>
        </p:nvSpPr>
        <p:spPr>
          <a:xfrm>
            <a:off x="2133600" y="5410200"/>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Text Placeholder 19"/>
          <p:cNvSpPr>
            <a:spLocks noGrp="1"/>
          </p:cNvSpPr>
          <p:nvPr>
            <p:ph type="body" sz="quarter" idx="10"/>
          </p:nvPr>
        </p:nvSpPr>
        <p:spPr>
          <a:xfrm>
            <a:off x="457200" y="1344304"/>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457200" y="2357366"/>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457200" y="3370428"/>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457200" y="4383490"/>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457200" y="5396552"/>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Market Efficiency</a:t>
            </a:r>
          </a:p>
        </p:txBody>
      </p:sp>
    </p:spTree>
    <p:extLst>
      <p:ext uri="{BB962C8B-B14F-4D97-AF65-F5344CB8AC3E}">
        <p14:creationId xmlns:p14="http://schemas.microsoft.com/office/powerpoint/2010/main" val="37079053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44196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16" name="Line 115"/>
          <p:cNvSpPr>
            <a:spLocks noChangeShapeType="1"/>
          </p:cNvSpPr>
          <p:nvPr userDrawn="1"/>
        </p:nvSpPr>
        <p:spPr bwMode="gray">
          <a:xfrm>
            <a:off x="22860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17" name="Line 118"/>
          <p:cNvSpPr>
            <a:spLocks noChangeShapeType="1"/>
          </p:cNvSpPr>
          <p:nvPr/>
        </p:nvSpPr>
        <p:spPr bwMode="gray">
          <a:xfrm>
            <a:off x="6753225"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grpSp>
        <p:nvGrpSpPr>
          <p:cNvPr id="18" name="Group 123"/>
          <p:cNvGrpSpPr>
            <a:grpSpLocks/>
          </p:cNvGrpSpPr>
          <p:nvPr userDrawn="1"/>
        </p:nvGrpSpPr>
        <p:grpSpPr bwMode="auto">
          <a:xfrm>
            <a:off x="458789" y="3478213"/>
            <a:ext cx="7769225"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66" name="Line 125"/>
          <p:cNvSpPr>
            <a:spLocks noChangeShapeType="1"/>
          </p:cNvSpPr>
          <p:nvPr userDrawn="1"/>
        </p:nvSpPr>
        <p:spPr bwMode="gray">
          <a:xfrm>
            <a:off x="3429000" y="3651252"/>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7" name="Line 4"/>
          <p:cNvSpPr>
            <a:spLocks noChangeShapeType="1"/>
          </p:cNvSpPr>
          <p:nvPr userDrawn="1"/>
        </p:nvSpPr>
        <p:spPr bwMode="gray">
          <a:xfrm>
            <a:off x="16764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8" name="Line 108"/>
          <p:cNvSpPr>
            <a:spLocks noChangeShapeType="1"/>
          </p:cNvSpPr>
          <p:nvPr userDrawn="1"/>
        </p:nvSpPr>
        <p:spPr bwMode="gray">
          <a:xfrm>
            <a:off x="5562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9" name="Line 111"/>
          <p:cNvSpPr>
            <a:spLocks noChangeShapeType="1"/>
          </p:cNvSpPr>
          <p:nvPr userDrawn="1"/>
        </p:nvSpPr>
        <p:spPr bwMode="gray">
          <a:xfrm>
            <a:off x="7696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70" name="Line 139"/>
          <p:cNvSpPr>
            <a:spLocks noChangeShapeType="1"/>
          </p:cNvSpPr>
          <p:nvPr userDrawn="1"/>
        </p:nvSpPr>
        <p:spPr bwMode="gray">
          <a:xfrm>
            <a:off x="3281363"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71" name="AutoShape 3"/>
          <p:cNvSpPr>
            <a:spLocks noChangeArrowheads="1"/>
          </p:cNvSpPr>
          <p:nvPr userDrawn="1"/>
        </p:nvSpPr>
        <p:spPr bwMode="gray">
          <a:xfrm>
            <a:off x="452438" y="3413125"/>
            <a:ext cx="8239125"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68580" bIns="6858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750" b="1">
              <a:solidFill>
                <a:srgbClr val="4D4D4D"/>
              </a:solidFill>
              <a:latin typeface="Arial" charset="0"/>
            </a:endParaRPr>
          </a:p>
        </p:txBody>
      </p:sp>
      <p:grpSp>
        <p:nvGrpSpPr>
          <p:cNvPr id="72" name="Group 123"/>
          <p:cNvGrpSpPr>
            <a:grpSpLocks/>
          </p:cNvGrpSpPr>
          <p:nvPr userDrawn="1"/>
        </p:nvGrpSpPr>
        <p:grpSpPr bwMode="auto">
          <a:xfrm>
            <a:off x="611189" y="3460752"/>
            <a:ext cx="7769225"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248" name="Text Placeholder 246"/>
          <p:cNvSpPr>
            <a:spLocks noGrp="1"/>
          </p:cNvSpPr>
          <p:nvPr>
            <p:ph type="body" sz="quarter" idx="11"/>
          </p:nvPr>
        </p:nvSpPr>
        <p:spPr>
          <a:xfrm>
            <a:off x="2535866" y="12954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0668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4" name="Text Placeholder 142"/>
          <p:cNvSpPr>
            <a:spLocks noGrp="1"/>
          </p:cNvSpPr>
          <p:nvPr>
            <p:ph type="body" sz="quarter" idx="20"/>
          </p:nvPr>
        </p:nvSpPr>
        <p:spPr>
          <a:xfrm>
            <a:off x="35814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6" name="Text Placeholder 142"/>
          <p:cNvSpPr>
            <a:spLocks noGrp="1"/>
          </p:cNvSpPr>
          <p:nvPr>
            <p:ph type="body" sz="quarter" idx="21"/>
          </p:nvPr>
        </p:nvSpPr>
        <p:spPr>
          <a:xfrm>
            <a:off x="530352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7" name="Text Placeholder 142"/>
          <p:cNvSpPr>
            <a:spLocks noGrp="1"/>
          </p:cNvSpPr>
          <p:nvPr>
            <p:ph type="body" sz="quarter" idx="22"/>
          </p:nvPr>
        </p:nvSpPr>
        <p:spPr>
          <a:xfrm>
            <a:off x="722376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9144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69342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15240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48006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2667000" y="5181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5991225"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36576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Market Efficiency</a:t>
            </a:r>
          </a:p>
        </p:txBody>
      </p:sp>
    </p:spTree>
    <p:extLst>
      <p:ext uri="{BB962C8B-B14F-4D97-AF65-F5344CB8AC3E}">
        <p14:creationId xmlns:p14="http://schemas.microsoft.com/office/powerpoint/2010/main" val="208275646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914401" y="129540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0" name="Text Placeholder 27"/>
          <p:cNvSpPr>
            <a:spLocks noGrp="1"/>
          </p:cNvSpPr>
          <p:nvPr>
            <p:ph type="body" sz="quarter" idx="22"/>
          </p:nvPr>
        </p:nvSpPr>
        <p:spPr>
          <a:xfrm>
            <a:off x="914401" y="1800013"/>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1" name="Text Placeholder 27"/>
          <p:cNvSpPr>
            <a:spLocks noGrp="1"/>
          </p:cNvSpPr>
          <p:nvPr>
            <p:ph type="body" sz="quarter" idx="23"/>
          </p:nvPr>
        </p:nvSpPr>
        <p:spPr>
          <a:xfrm>
            <a:off x="914401" y="2304626"/>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2" name="Text Placeholder 27"/>
          <p:cNvSpPr>
            <a:spLocks noGrp="1"/>
          </p:cNvSpPr>
          <p:nvPr>
            <p:ph type="body" sz="quarter" idx="24"/>
          </p:nvPr>
        </p:nvSpPr>
        <p:spPr>
          <a:xfrm>
            <a:off x="914401" y="2809239"/>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3" name="Text Placeholder 27"/>
          <p:cNvSpPr>
            <a:spLocks noGrp="1"/>
          </p:cNvSpPr>
          <p:nvPr>
            <p:ph type="body" sz="quarter" idx="25"/>
          </p:nvPr>
        </p:nvSpPr>
        <p:spPr>
          <a:xfrm>
            <a:off x="914401" y="3313852"/>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4" name="Text Placeholder 27"/>
          <p:cNvSpPr>
            <a:spLocks noGrp="1"/>
          </p:cNvSpPr>
          <p:nvPr>
            <p:ph type="body" sz="quarter" idx="26"/>
          </p:nvPr>
        </p:nvSpPr>
        <p:spPr>
          <a:xfrm>
            <a:off x="914401" y="3818465"/>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5" name="Text Placeholder 27"/>
          <p:cNvSpPr>
            <a:spLocks noGrp="1"/>
          </p:cNvSpPr>
          <p:nvPr>
            <p:ph type="body" sz="quarter" idx="27"/>
          </p:nvPr>
        </p:nvSpPr>
        <p:spPr>
          <a:xfrm>
            <a:off x="914401" y="4323078"/>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6" name="Text Placeholder 27"/>
          <p:cNvSpPr>
            <a:spLocks noGrp="1"/>
          </p:cNvSpPr>
          <p:nvPr>
            <p:ph type="body" sz="quarter" idx="28"/>
          </p:nvPr>
        </p:nvSpPr>
        <p:spPr>
          <a:xfrm>
            <a:off x="914401" y="4827691"/>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23" name="Text Placeholder 22"/>
          <p:cNvSpPr>
            <a:spLocks noGrp="1"/>
          </p:cNvSpPr>
          <p:nvPr>
            <p:ph type="body" sz="quarter" idx="29"/>
          </p:nvPr>
        </p:nvSpPr>
        <p:spPr>
          <a:xfrm>
            <a:off x="457200" y="129540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457200" y="1800013"/>
            <a:ext cx="457200" cy="411480"/>
          </a:xfrm>
          <a:prstGeom prst="rect">
            <a:avLst/>
          </a:prstGeom>
          <a:solidFill>
            <a:srgbClr val="B01C2E"/>
          </a:solidFill>
          <a:ln>
            <a:solidFill>
              <a:srgbClr val="999999"/>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105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457200" y="2304626"/>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457200" y="2809239"/>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457200" y="3313852"/>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457200" y="3818465"/>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457200" y="4323078"/>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457200" y="4827691"/>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8229600" y="129540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8229600" y="1800013"/>
            <a:ext cx="457200" cy="411480"/>
          </a:xfrm>
          <a:prstGeom prst="rect">
            <a:avLst/>
          </a:prstGeom>
          <a:noFill/>
          <a:ln>
            <a:solidFill>
              <a:srgbClr val="C0C0C0"/>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9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8229600" y="2304626"/>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8229600" y="2809239"/>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8229600" y="3313852"/>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8229600" y="3818465"/>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8229600" y="4323078"/>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8229600" y="4827691"/>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911777" y="5332304"/>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47" name="Text Placeholder 22"/>
          <p:cNvSpPr>
            <a:spLocks noGrp="1"/>
          </p:cNvSpPr>
          <p:nvPr>
            <p:ph type="body" sz="quarter" idx="46"/>
          </p:nvPr>
        </p:nvSpPr>
        <p:spPr>
          <a:xfrm>
            <a:off x="454575" y="5332304"/>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8226975" y="5332304"/>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911777" y="583692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50" name="Text Placeholder 22"/>
          <p:cNvSpPr>
            <a:spLocks noGrp="1"/>
          </p:cNvSpPr>
          <p:nvPr>
            <p:ph type="body" sz="quarter" idx="49"/>
          </p:nvPr>
        </p:nvSpPr>
        <p:spPr>
          <a:xfrm>
            <a:off x="454575" y="583692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8226975" y="583692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Market Efficiency</a:t>
            </a:r>
          </a:p>
        </p:txBody>
      </p:sp>
    </p:spTree>
    <p:extLst>
      <p:ext uri="{BB962C8B-B14F-4D97-AF65-F5344CB8AC3E}">
        <p14:creationId xmlns:p14="http://schemas.microsoft.com/office/powerpoint/2010/main" val="5419528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384048" y="533400"/>
            <a:ext cx="8458200" cy="5812064"/>
          </a:xfrm>
          <a:prstGeom prst="rect">
            <a:avLst/>
          </a:prstGeom>
        </p:spPr>
        <p:txBody>
          <a:bodyPr/>
          <a:lstStyle>
            <a:lvl1pPr marL="171450" indent="-171450" algn="just" defTabSz="685800" rtl="0" eaLnBrk="1" latinLnBrk="0" hangingPunct="1">
              <a:spcBef>
                <a:spcPct val="20000"/>
              </a:spcBef>
              <a:buClr>
                <a:srgbClr val="B01C2E"/>
              </a:buClr>
              <a:buSzPct val="60000"/>
              <a:buFont typeface="Wingdings 2" pitchFamily="18" charset="2"/>
              <a:buChar char=""/>
              <a:defRPr lang="en-US" sz="1800" kern="1200" dirty="0">
                <a:solidFill>
                  <a:schemeClr val="tx1"/>
                </a:solidFill>
                <a:latin typeface="Calibri" charset="0"/>
                <a:ea typeface="Calibri" charset="0"/>
                <a:cs typeface="Calibri" charset="0"/>
              </a:defRPr>
            </a:lvl1pPr>
            <a:lvl2pPr marL="342900" indent="-171450" algn="just">
              <a:buClr>
                <a:srgbClr val="B01C2E"/>
              </a:buClr>
              <a:buSzPct val="60000"/>
              <a:buFont typeface="Wingdings" charset="2"/>
              <a:buChar char="Ø"/>
              <a:defRPr lang="en-US" sz="1650" kern="1200" dirty="0" smtClean="0">
                <a:solidFill>
                  <a:schemeClr val="tx1"/>
                </a:solidFill>
                <a:latin typeface="Calibri" charset="0"/>
                <a:ea typeface="Calibri" charset="0"/>
                <a:cs typeface="Calibri" charset="0"/>
              </a:defRPr>
            </a:lvl2pPr>
            <a:lvl3pPr marL="514350" indent="-171450" algn="just">
              <a:buClr>
                <a:srgbClr val="B01C2E"/>
              </a:buClr>
              <a:buSzPct val="60000"/>
              <a:buFont typeface="Courier New" charset="0"/>
              <a:buChar char="o"/>
              <a:defRPr lang="en-US" sz="1650" kern="1200" baseline="0" dirty="0" smtClean="0">
                <a:solidFill>
                  <a:schemeClr val="tx1"/>
                </a:solidFill>
                <a:latin typeface="Calibri" charset="0"/>
                <a:ea typeface="Calibri" charset="0"/>
                <a:cs typeface="Calibri" charset="0"/>
              </a:defRPr>
            </a:lvl3pPr>
            <a:lvl4pPr marL="685800" indent="-171450" algn="just">
              <a:buClr>
                <a:srgbClr val="B01C2E"/>
              </a:buClr>
              <a:buSzPct val="60000"/>
              <a:buFont typeface="Arial" charset="0"/>
              <a:buChar char="•"/>
              <a:defRPr lang="en-US" sz="1500" kern="1200" baseline="0" dirty="0" smtClean="0">
                <a:solidFill>
                  <a:schemeClr val="tx1"/>
                </a:solidFill>
                <a:latin typeface="Calibri" charset="0"/>
                <a:ea typeface="Calibri" charset="0"/>
                <a:cs typeface="Calibri" charset="0"/>
              </a:defRPr>
            </a:lvl4pPr>
            <a:lvl5pPr marL="857250" algn="just">
              <a:buClr>
                <a:srgbClr val="B01C2E"/>
              </a:buClr>
              <a:buSzPct val="60000"/>
              <a:buFont typeface="Calibri" pitchFamily="34" charset="0"/>
              <a:buChar char="–"/>
              <a:defRPr lang="en-US" sz="15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384048" y="41934"/>
            <a:ext cx="84582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296466" algn="l"/>
              </a:tabLst>
              <a:defRPr sz="1650" b="1"/>
            </a:lvl1pPr>
          </a:lstStyle>
          <a:p>
            <a:pPr lvl="0"/>
            <a:r>
              <a:rPr lang="en-US" dirty="0"/>
              <a:t>Click to edit Master title style</a:t>
            </a:r>
          </a:p>
        </p:txBody>
      </p:sp>
      <p:sp>
        <p:nvSpPr>
          <p:cNvPr id="5" name="Slide Number Placeholder 9"/>
          <p:cNvSpPr>
            <a:spLocks noGrp="1"/>
          </p:cNvSpPr>
          <p:nvPr>
            <p:ph type="sldNum" sz="quarter" idx="10"/>
          </p:nvPr>
        </p:nvSpPr>
        <p:spPr>
          <a:xfrm>
            <a:off x="8385048" y="6471106"/>
            <a:ext cx="457200" cy="365125"/>
          </a:xfrm>
        </p:spPr>
        <p:txBody>
          <a:bodyPr/>
          <a:lstStyle>
            <a:lvl1pPr algn="r">
              <a:defRPr/>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mtClean="0"/>
            </a:lvl1pPr>
          </a:lstStyle>
          <a:p>
            <a:pPr>
              <a:defRPr/>
            </a:pPr>
            <a:r>
              <a:rPr lang="en-US"/>
              <a:t>Market Efficiency</a:t>
            </a:r>
            <a:endParaRPr lang="en-US" dirty="0"/>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1529062042"/>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457200" y="1335024"/>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457200" y="3744363"/>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1905000" y="1348565"/>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1905000" y="3763963"/>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1905000" y="2199167"/>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1905000" y="4619625"/>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19400" y="1348565"/>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2" name="Text Placeholder 5"/>
          <p:cNvSpPr>
            <a:spLocks noGrp="1"/>
          </p:cNvSpPr>
          <p:nvPr>
            <p:ph type="body" sz="quarter" idx="32"/>
          </p:nvPr>
        </p:nvSpPr>
        <p:spPr>
          <a:xfrm>
            <a:off x="2819400" y="3763963"/>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6" name="Text Placeholder 5"/>
          <p:cNvSpPr>
            <a:spLocks noGrp="1"/>
          </p:cNvSpPr>
          <p:nvPr>
            <p:ph type="body" sz="quarter" idx="33"/>
          </p:nvPr>
        </p:nvSpPr>
        <p:spPr>
          <a:xfrm>
            <a:off x="2819400" y="2199167"/>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8" name="Text Placeholder 5"/>
          <p:cNvSpPr>
            <a:spLocks noGrp="1"/>
          </p:cNvSpPr>
          <p:nvPr>
            <p:ph type="body" sz="quarter" idx="34"/>
          </p:nvPr>
        </p:nvSpPr>
        <p:spPr>
          <a:xfrm>
            <a:off x="2819400" y="4619625"/>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Market Efficiency</a:t>
            </a:r>
          </a:p>
        </p:txBody>
      </p:sp>
    </p:spTree>
    <p:extLst>
      <p:ext uri="{BB962C8B-B14F-4D97-AF65-F5344CB8AC3E}">
        <p14:creationId xmlns:p14="http://schemas.microsoft.com/office/powerpoint/2010/main" val="13038767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4646613"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a:p>
        </p:txBody>
      </p:sp>
      <p:sp>
        <p:nvSpPr>
          <p:cNvPr id="8" name="Freeform 4"/>
          <p:cNvSpPr>
            <a:spLocks/>
          </p:cNvSpPr>
          <p:nvPr userDrawn="1"/>
        </p:nvSpPr>
        <p:spPr bwMode="auto">
          <a:xfrm>
            <a:off x="752475"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a:p>
        </p:txBody>
      </p:sp>
      <p:sp>
        <p:nvSpPr>
          <p:cNvPr id="9" name="Text Placeholder 8"/>
          <p:cNvSpPr>
            <a:spLocks noGrp="1"/>
          </p:cNvSpPr>
          <p:nvPr>
            <p:ph type="body" sz="quarter" idx="21"/>
          </p:nvPr>
        </p:nvSpPr>
        <p:spPr>
          <a:xfrm rot="5400000">
            <a:off x="2262459"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2" name="Text Placeholder 8"/>
          <p:cNvSpPr>
            <a:spLocks noGrp="1"/>
          </p:cNvSpPr>
          <p:nvPr>
            <p:ph type="body" sz="quarter" idx="25"/>
          </p:nvPr>
        </p:nvSpPr>
        <p:spPr>
          <a:xfrm rot="5400000">
            <a:off x="6157271"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752108"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4646920"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vl6pPr marL="857250">
              <a:buClr>
                <a:srgbClr val="B01C2E"/>
              </a:buClr>
              <a:buFont typeface="Arial" pitchFamily="34" charset="0"/>
              <a:buChar char="–"/>
              <a:defRPr sz="9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Market Efficiency</a:t>
            </a:r>
          </a:p>
        </p:txBody>
      </p:sp>
    </p:spTree>
    <p:extLst>
      <p:ext uri="{BB962C8B-B14F-4D97-AF65-F5344CB8AC3E}">
        <p14:creationId xmlns:p14="http://schemas.microsoft.com/office/powerpoint/2010/main" val="51344664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441326"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2" name="Freeform 4"/>
          <p:cNvSpPr>
            <a:spLocks/>
          </p:cNvSpPr>
          <p:nvPr userDrawn="1"/>
        </p:nvSpPr>
        <p:spPr bwMode="auto">
          <a:xfrm>
            <a:off x="2552701" y="1911352"/>
            <a:ext cx="1919288"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3" name="Freeform 4"/>
          <p:cNvSpPr>
            <a:spLocks/>
          </p:cNvSpPr>
          <p:nvPr userDrawn="1"/>
        </p:nvSpPr>
        <p:spPr bwMode="auto">
          <a:xfrm>
            <a:off x="4648201"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4" name="Freeform 4"/>
          <p:cNvSpPr>
            <a:spLocks/>
          </p:cNvSpPr>
          <p:nvPr userDrawn="1"/>
        </p:nvSpPr>
        <p:spPr bwMode="auto">
          <a:xfrm>
            <a:off x="6770689"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7" name="Text Placeholder 8"/>
          <p:cNvSpPr>
            <a:spLocks noGrp="1"/>
          </p:cNvSpPr>
          <p:nvPr>
            <p:ph type="body" sz="quarter" idx="21"/>
          </p:nvPr>
        </p:nvSpPr>
        <p:spPr>
          <a:xfrm rot="5400000">
            <a:off x="1095755"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8"/>
          <p:cNvSpPr>
            <a:spLocks noGrp="1"/>
          </p:cNvSpPr>
          <p:nvPr>
            <p:ph type="body" sz="quarter" idx="27"/>
          </p:nvPr>
        </p:nvSpPr>
        <p:spPr>
          <a:xfrm rot="5400000">
            <a:off x="320617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3" name="Text Placeholder 8"/>
          <p:cNvSpPr>
            <a:spLocks noGrp="1"/>
          </p:cNvSpPr>
          <p:nvPr>
            <p:ph type="body" sz="quarter" idx="28"/>
          </p:nvPr>
        </p:nvSpPr>
        <p:spPr>
          <a:xfrm rot="5400000">
            <a:off x="5301996"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4" name="Text Placeholder 8"/>
          <p:cNvSpPr>
            <a:spLocks noGrp="1"/>
          </p:cNvSpPr>
          <p:nvPr>
            <p:ph type="body" sz="quarter" idx="29"/>
          </p:nvPr>
        </p:nvSpPr>
        <p:spPr>
          <a:xfrm rot="5400000">
            <a:off x="742511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441959"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255238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4648200"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677132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Market Efficiency</a:t>
            </a:r>
          </a:p>
        </p:txBody>
      </p:sp>
    </p:spTree>
    <p:extLst>
      <p:ext uri="{BB962C8B-B14F-4D97-AF65-F5344CB8AC3E}">
        <p14:creationId xmlns:p14="http://schemas.microsoft.com/office/powerpoint/2010/main" val="189255951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338328" y="1450181"/>
            <a:ext cx="259689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11" name="Text Placeholder 13"/>
          <p:cNvSpPr>
            <a:spLocks noGrp="1"/>
          </p:cNvSpPr>
          <p:nvPr>
            <p:ph type="body" sz="quarter" idx="17"/>
          </p:nvPr>
        </p:nvSpPr>
        <p:spPr>
          <a:xfrm>
            <a:off x="3273554"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6208779"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3273552"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6208776"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338328" y="2057403"/>
            <a:ext cx="2523744" cy="230832"/>
          </a:xfrm>
          <a:prstGeom prst="rect">
            <a:avLst/>
          </a:prstGeom>
          <a:solidFill>
            <a:srgbClr val="FFFFFF"/>
          </a:solidFill>
          <a:ln>
            <a:solidFill>
              <a:srgbClr val="C0C0C0"/>
            </a:solidFill>
          </a:ln>
        </p:spPr>
        <p:txBody>
          <a:bodyPr lIns="91440" anchor="t" anchorCtr="0">
            <a:spAutoFit/>
          </a:bodyP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Market Efficiency</a:t>
            </a:r>
          </a:p>
        </p:txBody>
      </p:sp>
    </p:spTree>
    <p:extLst>
      <p:ext uri="{BB962C8B-B14F-4D97-AF65-F5344CB8AC3E}">
        <p14:creationId xmlns:p14="http://schemas.microsoft.com/office/powerpoint/2010/main" val="1342671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7129272" y="1493520"/>
            <a:ext cx="1481328" cy="4754880"/>
          </a:xfrm>
          <a:prstGeom prst="rect">
            <a:avLst/>
          </a:prstGeom>
          <a:ln>
            <a:solidFill>
              <a:srgbClr val="C0C0C0"/>
            </a:solidFill>
          </a:ln>
        </p:spPr>
        <p:txBody>
          <a:bodyPr lIns="45720" anchor="t"/>
          <a:lstStyle>
            <a:lvl1pPr marL="123444" indent="-123444" algn="l">
              <a:lnSpc>
                <a:spcPts val="1050"/>
              </a:lnSpc>
              <a:spcBef>
                <a:spcPts val="0"/>
              </a:spcBef>
              <a:buClr>
                <a:schemeClr val="accent1"/>
              </a:buClr>
              <a:buFont typeface="Wingdings" pitchFamily="2" charset="2"/>
              <a:buChar char="§"/>
              <a:defRPr sz="900" b="0">
                <a:solidFill>
                  <a:srgbClr val="000000"/>
                </a:solidFill>
              </a:defRPr>
            </a:lvl1pPr>
            <a:lvl2pPr marL="123444" indent="0" algn="l">
              <a:spcBef>
                <a:spcPts val="525"/>
              </a:spcBef>
              <a:buNone/>
              <a:defRPr sz="900" b="0"/>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5"/>
          <p:cNvSpPr>
            <a:spLocks noGrp="1"/>
          </p:cNvSpPr>
          <p:nvPr>
            <p:ph type="body" sz="quarter" idx="21"/>
          </p:nvPr>
        </p:nvSpPr>
        <p:spPr>
          <a:xfrm>
            <a:off x="457200" y="16002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rgbClr val="C0C0C0"/>
              </a:buClr>
              <a:buSzTx/>
              <a:buFont typeface="Wingdings 2" pitchFamily="18" charset="2"/>
              <a:buChar char="¡"/>
              <a:tabLst/>
              <a:defRPr sz="900" b="1" baseline="0">
                <a:solidFill>
                  <a:srgbClr val="FFFFFF"/>
                </a:solidFill>
              </a:defRPr>
            </a:lvl1pPr>
            <a:lvl2pPr marL="88106" indent="0">
              <a:buFontTx/>
              <a:buNone/>
              <a:defRPr sz="750"/>
            </a:lvl2pPr>
          </a:lstStyle>
          <a:p>
            <a:pPr lvl="0"/>
            <a:r>
              <a:rPr lang="en-US"/>
              <a:t>Click to edit Master text styles</a:t>
            </a:r>
          </a:p>
        </p:txBody>
      </p:sp>
      <p:sp>
        <p:nvSpPr>
          <p:cNvPr id="24" name="Text Placeholder 5"/>
          <p:cNvSpPr>
            <a:spLocks noGrp="1"/>
          </p:cNvSpPr>
          <p:nvPr>
            <p:ph type="body" sz="quarter" idx="23"/>
          </p:nvPr>
        </p:nvSpPr>
        <p:spPr>
          <a:xfrm>
            <a:off x="457200" y="48768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25" name="Text Placeholder 5"/>
          <p:cNvSpPr>
            <a:spLocks noGrp="1"/>
          </p:cNvSpPr>
          <p:nvPr>
            <p:ph type="body" sz="quarter" idx="24"/>
          </p:nvPr>
        </p:nvSpPr>
        <p:spPr>
          <a:xfrm>
            <a:off x="457200" y="32385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12" name="Text Placeholder 5"/>
          <p:cNvSpPr>
            <a:spLocks noGrp="1"/>
          </p:cNvSpPr>
          <p:nvPr>
            <p:ph type="body" sz="quarter" idx="30"/>
          </p:nvPr>
        </p:nvSpPr>
        <p:spPr>
          <a:xfrm>
            <a:off x="2191512" y="16002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91512" y="32385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191512" y="48768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Market Efficiency</a:t>
            </a:r>
          </a:p>
        </p:txBody>
      </p:sp>
    </p:spTree>
    <p:extLst>
      <p:ext uri="{BB962C8B-B14F-4D97-AF65-F5344CB8AC3E}">
        <p14:creationId xmlns:p14="http://schemas.microsoft.com/office/powerpoint/2010/main" val="84423739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684213" y="2635250"/>
            <a:ext cx="7777162"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68580" bIns="6858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350">
              <a:latin typeface="Arial" charset="0"/>
            </a:endParaRPr>
          </a:p>
        </p:txBody>
      </p:sp>
      <p:sp>
        <p:nvSpPr>
          <p:cNvPr id="18" name="Text Placeholder 17"/>
          <p:cNvSpPr>
            <a:spLocks noGrp="1"/>
          </p:cNvSpPr>
          <p:nvPr>
            <p:ph type="body" sz="quarter" idx="21"/>
          </p:nvPr>
        </p:nvSpPr>
        <p:spPr>
          <a:xfrm>
            <a:off x="105156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457200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4" name="Content Placeholder 10"/>
          <p:cNvSpPr>
            <a:spLocks noGrp="1"/>
          </p:cNvSpPr>
          <p:nvPr>
            <p:ph sz="quarter" idx="20"/>
          </p:nvPr>
        </p:nvSpPr>
        <p:spPr>
          <a:xfrm>
            <a:off x="105156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457200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Market Efficiency</a:t>
            </a:r>
          </a:p>
        </p:txBody>
      </p:sp>
    </p:spTree>
    <p:extLst>
      <p:ext uri="{BB962C8B-B14F-4D97-AF65-F5344CB8AC3E}">
        <p14:creationId xmlns:p14="http://schemas.microsoft.com/office/powerpoint/2010/main" val="130147936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4384675" y="3341688"/>
            <a:ext cx="376238"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54000" tIns="54000" rIns="54000" bIns="54000" anchor="ctr"/>
          <a:lstStyle/>
          <a:p>
            <a:endParaRPr lang="en-US" sz="1350"/>
          </a:p>
        </p:txBody>
      </p:sp>
      <p:sp>
        <p:nvSpPr>
          <p:cNvPr id="18" name="Text Placeholder 17"/>
          <p:cNvSpPr>
            <a:spLocks noGrp="1"/>
          </p:cNvSpPr>
          <p:nvPr>
            <p:ph type="body" sz="quarter" idx="21"/>
          </p:nvPr>
        </p:nvSpPr>
        <p:spPr>
          <a:xfrm>
            <a:off x="835152" y="1417320"/>
            <a:ext cx="3035808" cy="457200"/>
          </a:xfrm>
          <a:prstGeom prst="rect">
            <a:avLst/>
          </a:prstGeom>
          <a:solidFill>
            <a:srgbClr val="B01C2E"/>
          </a:solidFill>
          <a:ln>
            <a:solidFill>
              <a:srgbClr val="C0C0C0"/>
            </a:solidFill>
          </a:ln>
        </p:spPr>
        <p:txBody>
          <a:bodyPr anchor="ctr"/>
          <a:lstStyle>
            <a:lvl1pPr algn="ctr">
              <a:buNone/>
              <a:defRPr sz="9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5266627" y="1417320"/>
            <a:ext cx="3054096"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Content Placeholder 10"/>
          <p:cNvSpPr>
            <a:spLocks noGrp="1"/>
          </p:cNvSpPr>
          <p:nvPr>
            <p:ph sz="quarter" idx="20"/>
          </p:nvPr>
        </p:nvSpPr>
        <p:spPr>
          <a:xfrm>
            <a:off x="835152" y="1874520"/>
            <a:ext cx="3291840" cy="4343400"/>
          </a:xfrm>
          <a:prstGeom prst="homePlate">
            <a:avLst>
              <a:gd name="adj" fmla="val 7684"/>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5028883" y="1874520"/>
            <a:ext cx="3291840" cy="4343400"/>
          </a:xfrm>
          <a:prstGeom prst="homePlate">
            <a:avLst>
              <a:gd name="adj" fmla="val 7343"/>
            </a:avLst>
          </a:prstGeom>
          <a:solidFill>
            <a:srgbClr val="FFFFFF"/>
          </a:solidFill>
          <a:ln>
            <a:solidFill>
              <a:srgbClr val="C0C0C0"/>
            </a:solidFill>
          </a:ln>
        </p:spPr>
        <p:txBody>
          <a:bodyPr lIns="2286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Market Efficiency</a:t>
            </a:r>
          </a:p>
        </p:txBody>
      </p:sp>
    </p:spTree>
    <p:extLst>
      <p:ext uri="{BB962C8B-B14F-4D97-AF65-F5344CB8AC3E}">
        <p14:creationId xmlns:p14="http://schemas.microsoft.com/office/powerpoint/2010/main" val="127014888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6181725" y="1577977"/>
            <a:ext cx="2487168" cy="3931920"/>
          </a:xfrm>
          <a:prstGeom prst="rect">
            <a:avLst/>
          </a:prstGeom>
          <a:solidFill>
            <a:srgbClr val="FFFFFF"/>
          </a:solidFill>
          <a:ln>
            <a:solidFill>
              <a:srgbClr val="C0C0C0"/>
            </a:solidFill>
          </a:ln>
        </p:spPr>
        <p:txBody>
          <a:bodyPr lIns="457200" rIns="9144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484632" y="1577977"/>
            <a:ext cx="2487168" cy="393192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2667000" y="18288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1" name="Text Placeholder 23"/>
          <p:cNvSpPr>
            <a:spLocks noGrp="1"/>
          </p:cNvSpPr>
          <p:nvPr>
            <p:ph type="body" sz="quarter" idx="21"/>
          </p:nvPr>
        </p:nvSpPr>
        <p:spPr>
          <a:xfrm>
            <a:off x="2667000" y="242316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2" name="Text Placeholder 23"/>
          <p:cNvSpPr>
            <a:spLocks noGrp="1"/>
          </p:cNvSpPr>
          <p:nvPr>
            <p:ph type="body" sz="quarter" idx="22"/>
          </p:nvPr>
        </p:nvSpPr>
        <p:spPr>
          <a:xfrm>
            <a:off x="2667000" y="301752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3" name="Text Placeholder 23"/>
          <p:cNvSpPr>
            <a:spLocks noGrp="1"/>
          </p:cNvSpPr>
          <p:nvPr>
            <p:ph type="body" sz="quarter" idx="23"/>
          </p:nvPr>
        </p:nvSpPr>
        <p:spPr>
          <a:xfrm>
            <a:off x="2667000" y="361188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4" name="Text Placeholder 23"/>
          <p:cNvSpPr>
            <a:spLocks noGrp="1"/>
          </p:cNvSpPr>
          <p:nvPr>
            <p:ph type="body" sz="quarter" idx="24"/>
          </p:nvPr>
        </p:nvSpPr>
        <p:spPr>
          <a:xfrm>
            <a:off x="2667000" y="420624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5" name="Text Placeholder 23"/>
          <p:cNvSpPr>
            <a:spLocks noGrp="1"/>
          </p:cNvSpPr>
          <p:nvPr>
            <p:ph type="body" sz="quarter" idx="25"/>
          </p:nvPr>
        </p:nvSpPr>
        <p:spPr>
          <a:xfrm>
            <a:off x="2667000" y="48006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6" name="Text Placeholder 22"/>
          <p:cNvSpPr>
            <a:spLocks noGrp="1"/>
          </p:cNvSpPr>
          <p:nvPr>
            <p:ph type="body" sz="quarter" idx="29"/>
          </p:nvPr>
        </p:nvSpPr>
        <p:spPr>
          <a:xfrm>
            <a:off x="2514600" y="1981200"/>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2514600" y="2570074"/>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2514600" y="315894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2514600" y="3747822"/>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2514600" y="4336696"/>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2514600" y="492556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Market Efficiency</a:t>
            </a:r>
          </a:p>
        </p:txBody>
      </p:sp>
    </p:spTree>
    <p:extLst>
      <p:ext uri="{BB962C8B-B14F-4D97-AF65-F5344CB8AC3E}">
        <p14:creationId xmlns:p14="http://schemas.microsoft.com/office/powerpoint/2010/main" val="16524158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396240" y="1600200"/>
            <a:ext cx="1828800" cy="1051560"/>
          </a:xfrm>
          <a:prstGeom prst="homePlate">
            <a:avLst>
              <a:gd name="adj" fmla="val 24892"/>
            </a:avLst>
          </a:prstGeom>
          <a:solidFill>
            <a:srgbClr val="B01C2E"/>
          </a:solidFill>
          <a:ln>
            <a:solidFill>
              <a:srgbClr val="B01C2E"/>
            </a:solidFill>
          </a:ln>
        </p:spPr>
        <p:txBody>
          <a:bodyPr anchor="ctr"/>
          <a:lstStyle>
            <a:lvl1pPr marL="0" indent="0">
              <a:buNone/>
              <a:defRPr sz="9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2621280" y="160020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396240" y="274828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2621280" y="274828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396240" y="389636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2621280" y="389636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402266" y="504444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2627306" y="504444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Market Efficiency</a:t>
            </a:r>
          </a:p>
        </p:txBody>
      </p:sp>
    </p:spTree>
    <p:extLst>
      <p:ext uri="{BB962C8B-B14F-4D97-AF65-F5344CB8AC3E}">
        <p14:creationId xmlns:p14="http://schemas.microsoft.com/office/powerpoint/2010/main" val="27127475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731520" y="1097281"/>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2362200" y="1371600"/>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2362200" y="2474977"/>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2362200" y="3578353"/>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2362200" y="4681728"/>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731520" y="2200657"/>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731520" y="3304033"/>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731520" y="4407408"/>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Market Efficiency</a:t>
            </a:r>
          </a:p>
        </p:txBody>
      </p:sp>
    </p:spTree>
    <p:extLst>
      <p:ext uri="{BB962C8B-B14F-4D97-AF65-F5344CB8AC3E}">
        <p14:creationId xmlns:p14="http://schemas.microsoft.com/office/powerpoint/2010/main" val="12757993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9" name="Content Placeholder 10"/>
          <p:cNvSpPr>
            <a:spLocks noGrp="1"/>
          </p:cNvSpPr>
          <p:nvPr>
            <p:ph sz="quarter" idx="16"/>
          </p:nvPr>
        </p:nvSpPr>
        <p:spPr>
          <a:xfrm>
            <a:off x="381000" y="1417320"/>
            <a:ext cx="41148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10"/>
          <p:cNvSpPr>
            <a:spLocks noGrp="1"/>
          </p:cNvSpPr>
          <p:nvPr>
            <p:ph sz="quarter" idx="17"/>
          </p:nvPr>
        </p:nvSpPr>
        <p:spPr>
          <a:xfrm>
            <a:off x="4648200" y="1417320"/>
            <a:ext cx="41148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pPr>
              <a:defRPr/>
            </a:pPr>
            <a:r>
              <a:rPr lang="en-US"/>
              <a:t>Market Efficiency</a:t>
            </a:r>
          </a:p>
        </p:txBody>
      </p:sp>
      <p:sp>
        <p:nvSpPr>
          <p:cNvPr id="2" name="TextBox 1"/>
          <p:cNvSpPr txBox="1"/>
          <p:nvPr userDrawn="1"/>
        </p:nvSpPr>
        <p:spPr>
          <a:xfrm>
            <a:off x="2061030" y="537029"/>
            <a:ext cx="184731" cy="300082"/>
          </a:xfrm>
          <a:prstGeom prst="rect">
            <a:avLst/>
          </a:prstGeom>
          <a:noFill/>
        </p:spPr>
        <p:txBody>
          <a:bodyPr wrap="none" rtlCol="0">
            <a:spAutoFit/>
          </a:bodyPr>
          <a:lstStyle/>
          <a:p>
            <a:endParaRPr lang="en-US" sz="1350" dirty="0"/>
          </a:p>
        </p:txBody>
      </p:sp>
    </p:spTree>
    <p:extLst>
      <p:ext uri="{BB962C8B-B14F-4D97-AF65-F5344CB8AC3E}">
        <p14:creationId xmlns:p14="http://schemas.microsoft.com/office/powerpoint/2010/main" val="201509807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5297488" y="3346450"/>
            <a:ext cx="4406900"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2" name="AutoShape 4"/>
          <p:cNvSpPr>
            <a:spLocks noChangeArrowheads="1"/>
          </p:cNvSpPr>
          <p:nvPr userDrawn="1"/>
        </p:nvSpPr>
        <p:spPr bwMode="auto">
          <a:xfrm rot="5400000">
            <a:off x="-76041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3" name="AutoShape 5"/>
          <p:cNvSpPr>
            <a:spLocks noChangeArrowheads="1"/>
          </p:cNvSpPr>
          <p:nvPr userDrawn="1"/>
        </p:nvSpPr>
        <p:spPr bwMode="auto">
          <a:xfrm rot="5400000">
            <a:off x="75406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4" name="AutoShape 6"/>
          <p:cNvSpPr>
            <a:spLocks noChangeArrowheads="1"/>
          </p:cNvSpPr>
          <p:nvPr userDrawn="1"/>
        </p:nvSpPr>
        <p:spPr bwMode="auto">
          <a:xfrm rot="5400000">
            <a:off x="2266951" y="3351213"/>
            <a:ext cx="4416425"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5" name="AutoShape 7"/>
          <p:cNvSpPr>
            <a:spLocks noChangeArrowheads="1"/>
          </p:cNvSpPr>
          <p:nvPr userDrawn="1"/>
        </p:nvSpPr>
        <p:spPr bwMode="auto">
          <a:xfrm rot="5400000">
            <a:off x="3781426"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7" name="Text Placeholder 16"/>
          <p:cNvSpPr>
            <a:spLocks noGrp="1"/>
          </p:cNvSpPr>
          <p:nvPr>
            <p:ph type="body" sz="quarter" idx="10"/>
          </p:nvPr>
        </p:nvSpPr>
        <p:spPr>
          <a:xfrm>
            <a:off x="762000" y="1417320"/>
            <a:ext cx="1371600" cy="457200"/>
          </a:xfrm>
          <a:prstGeom prst="rect">
            <a:avLst/>
          </a:prstGeom>
          <a:solidFill>
            <a:srgbClr val="4D4D4D"/>
          </a:solidFill>
        </p:spPr>
        <p:txBody>
          <a:bodyPr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2276475"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3789363"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53038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68151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609600" y="21336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marL="514350">
              <a:buClr>
                <a:srgbClr val="B01C2E"/>
              </a:buClr>
              <a:buFont typeface="Arial" pitchFamily="34" charset="0"/>
              <a:buChar char="–"/>
              <a:defRPr sz="9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609600" y="33909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609600" y="4648200"/>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Market Efficiency</a:t>
            </a:r>
          </a:p>
        </p:txBody>
      </p:sp>
    </p:spTree>
    <p:extLst>
      <p:ext uri="{BB962C8B-B14F-4D97-AF65-F5344CB8AC3E}">
        <p14:creationId xmlns:p14="http://schemas.microsoft.com/office/powerpoint/2010/main" val="187904974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3273552" y="1444752"/>
            <a:ext cx="2596896" cy="3968496"/>
          </a:xfrm>
          <a:prstGeom prst="rect">
            <a:avLst/>
          </a:prstGeom>
        </p:spPr>
        <p:txBody>
          <a:bodyPr wrap="square" lIns="640080" rIns="640080" anchor="ctr" anchorCtr="1">
            <a:noAutofit/>
          </a:bodyPr>
          <a:lstStyle>
            <a:lvl1pPr marL="0" indent="0" algn="ctr">
              <a:spcBef>
                <a:spcPts val="0"/>
              </a:spcBef>
              <a:spcAft>
                <a:spcPts val="0"/>
              </a:spcAft>
              <a:buNone/>
              <a:defRPr sz="900" b="1"/>
            </a:lvl1pPr>
          </a:lstStyle>
          <a:p>
            <a:pPr lvl="0"/>
            <a:r>
              <a:rPr lang="en-US"/>
              <a:t>Click to edit Master text styles</a:t>
            </a:r>
          </a:p>
        </p:txBody>
      </p:sp>
      <p:sp>
        <p:nvSpPr>
          <p:cNvPr id="14" name="Text Placeholder 19"/>
          <p:cNvSpPr>
            <a:spLocks noGrp="1"/>
          </p:cNvSpPr>
          <p:nvPr>
            <p:ph type="body" sz="quarter" idx="15"/>
          </p:nvPr>
        </p:nvSpPr>
        <p:spPr>
          <a:xfrm>
            <a:off x="5370576" y="152400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609600" y="152400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370576" y="255016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609600" y="255016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5370576" y="357632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609600" y="357632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5370576" y="460248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609600" y="460248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Market Efficiency</a:t>
            </a:r>
          </a:p>
        </p:txBody>
      </p:sp>
    </p:spTree>
    <p:extLst>
      <p:ext uri="{BB962C8B-B14F-4D97-AF65-F5344CB8AC3E}">
        <p14:creationId xmlns:p14="http://schemas.microsoft.com/office/powerpoint/2010/main" val="114107859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6248400" y="1420504"/>
            <a:ext cx="2587752" cy="48006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vl6pPr marL="836676">
              <a:buClr>
                <a:srgbClr val="B01C1A"/>
              </a:buClr>
              <a:buFont typeface="Arial" pitchFamily="34" charset="0"/>
              <a:buChar char="–"/>
              <a:defRPr sz="9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502920" y="15544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502920" y="27482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502920" y="39420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502920" y="51358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Market Efficiency</a:t>
            </a:r>
          </a:p>
        </p:txBody>
      </p:sp>
    </p:spTree>
    <p:extLst>
      <p:ext uri="{BB962C8B-B14F-4D97-AF65-F5344CB8AC3E}">
        <p14:creationId xmlns:p14="http://schemas.microsoft.com/office/powerpoint/2010/main" val="75650266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304800" y="2362200"/>
            <a:ext cx="6117336"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3" name="Text Placeholder 19"/>
          <p:cNvSpPr>
            <a:spLocks noGrp="1"/>
          </p:cNvSpPr>
          <p:nvPr>
            <p:ph type="body" sz="quarter" idx="33"/>
          </p:nvPr>
        </p:nvSpPr>
        <p:spPr>
          <a:xfrm>
            <a:off x="304800" y="3491484"/>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6" name="Text Placeholder 19"/>
          <p:cNvSpPr>
            <a:spLocks noGrp="1"/>
          </p:cNvSpPr>
          <p:nvPr>
            <p:ph type="body" sz="quarter" idx="34"/>
          </p:nvPr>
        </p:nvSpPr>
        <p:spPr>
          <a:xfrm>
            <a:off x="304800" y="4620768"/>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26" name="Text Placeholder 25"/>
          <p:cNvSpPr>
            <a:spLocks noGrp="1"/>
          </p:cNvSpPr>
          <p:nvPr>
            <p:ph type="body" sz="quarter" idx="21"/>
          </p:nvPr>
        </p:nvSpPr>
        <p:spPr>
          <a:xfrm>
            <a:off x="6411433" y="1417320"/>
            <a:ext cx="2103120" cy="429768"/>
          </a:xfrm>
          <a:prstGeom prst="rect">
            <a:avLst/>
          </a:prstGeom>
          <a:solidFill>
            <a:srgbClr val="B01C2E"/>
          </a:solidFill>
          <a:ln>
            <a:solidFill>
              <a:srgbClr val="B01C2E"/>
            </a:solidFill>
          </a:ln>
        </p:spPr>
        <p:txBody>
          <a:bodyPr anchor="ctr"/>
          <a:lstStyle>
            <a:lvl1pPr algn="ctr">
              <a:buNone/>
              <a:defRPr sz="9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4391025"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2774061"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157097"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157097"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2774061"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4391025"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Content Placeholder 10"/>
          <p:cNvSpPr>
            <a:spLocks noGrp="1"/>
          </p:cNvSpPr>
          <p:nvPr>
            <p:ph sz="quarter" idx="20"/>
          </p:nvPr>
        </p:nvSpPr>
        <p:spPr>
          <a:xfrm>
            <a:off x="6411433" y="1861185"/>
            <a:ext cx="2103120" cy="420624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Market Efficiency</a:t>
            </a:r>
          </a:p>
        </p:txBody>
      </p:sp>
    </p:spTree>
    <p:extLst>
      <p:ext uri="{BB962C8B-B14F-4D97-AF65-F5344CB8AC3E}">
        <p14:creationId xmlns:p14="http://schemas.microsoft.com/office/powerpoint/2010/main" val="144552284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3068639" y="1981202"/>
            <a:ext cx="2536825"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17" name="Freeform 13"/>
          <p:cNvSpPr>
            <a:spLocks/>
          </p:cNvSpPr>
          <p:nvPr userDrawn="1"/>
        </p:nvSpPr>
        <p:spPr bwMode="auto">
          <a:xfrm>
            <a:off x="457201" y="1982790"/>
            <a:ext cx="2530475"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21" name="Freeform 14"/>
          <p:cNvSpPr>
            <a:spLocks/>
          </p:cNvSpPr>
          <p:nvPr userDrawn="1"/>
        </p:nvSpPr>
        <p:spPr bwMode="auto">
          <a:xfrm>
            <a:off x="5684839" y="1981202"/>
            <a:ext cx="2871787"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28" name="Text Placeholder 12"/>
          <p:cNvSpPr>
            <a:spLocks noGrp="1"/>
          </p:cNvSpPr>
          <p:nvPr>
            <p:ph type="body" sz="quarter" idx="16"/>
          </p:nvPr>
        </p:nvSpPr>
        <p:spPr bwMode="gray">
          <a:xfrm>
            <a:off x="5680886" y="1983087"/>
            <a:ext cx="287574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28588" indent="-128588">
              <a:buClr>
                <a:srgbClr val="B01C2E"/>
              </a:buClr>
              <a:buFont typeface="Wingdings 2" pitchFamily="18" charset="2"/>
              <a:buChar char=""/>
              <a:defRPr sz="90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3068559" y="1983087"/>
            <a:ext cx="2674468" cy="1903112"/>
          </a:xfrm>
          <a:prstGeom prst="chevron">
            <a:avLst>
              <a:gd name="adj" fmla="val 10431"/>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457200" y="4038600"/>
            <a:ext cx="8077200" cy="310896"/>
          </a:xfrm>
          <a:prstGeom prst="rect">
            <a:avLst/>
          </a:prstGeom>
          <a:solidFill>
            <a:srgbClr val="4D4D4D"/>
          </a:solidFill>
          <a:ln>
            <a:noFill/>
          </a:ln>
        </p:spPr>
        <p:txBody>
          <a:bodyPr anchor="ctr" anchorCtr="1"/>
          <a:lstStyle>
            <a:lvl1pPr marL="0" indent="0" algn="ctr">
              <a:buNone/>
              <a:defRPr sz="9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457200"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4585778"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457200" y="1417320"/>
            <a:ext cx="5193792"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27" name="Text Placeholder 13"/>
          <p:cNvSpPr>
            <a:spLocks noGrp="1"/>
          </p:cNvSpPr>
          <p:nvPr>
            <p:ph type="body" sz="quarter" idx="17"/>
          </p:nvPr>
        </p:nvSpPr>
        <p:spPr>
          <a:xfrm>
            <a:off x="5656263" y="1417326"/>
            <a:ext cx="3035808" cy="461963"/>
          </a:xfrm>
          <a:prstGeom prst="chevron">
            <a:avLst>
              <a:gd name="adj" fmla="val 34831"/>
            </a:avLst>
          </a:prstGeom>
          <a:solidFill>
            <a:srgbClr val="B01C2E"/>
          </a:solidFill>
        </p:spPr>
        <p:txBody>
          <a:bodyPr anchor="ctr"/>
          <a:lstStyle>
            <a:lvl1pPr marL="257175" marR="0" indent="-257175" algn="ctr" defTabSz="685800" rtl="0" eaLnBrk="1" fontAlgn="auto" latinLnBrk="0" hangingPunct="1">
              <a:lnSpc>
                <a:spcPct val="100000"/>
              </a:lnSpc>
              <a:spcBef>
                <a:spcPct val="20000"/>
              </a:spcBef>
              <a:spcAft>
                <a:spcPts val="0"/>
              </a:spcAft>
              <a:buClrTx/>
              <a:buSzTx/>
              <a:buFont typeface="Arial" pitchFamily="34" charset="0"/>
              <a:buNone/>
              <a:tabLst/>
              <a:defRPr sz="9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457200" y="1983087"/>
            <a:ext cx="2674468" cy="1903112"/>
          </a:xfrm>
          <a:prstGeom prst="homePlate">
            <a:avLst>
              <a:gd name="adj" fmla="val 11448"/>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457200" y="1981200"/>
            <a:ext cx="2473180"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3144323" y="1988239"/>
            <a:ext cx="2387536"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457200" y="4343400"/>
            <a:ext cx="8077200" cy="1481328"/>
          </a:xfrm>
          <a:prstGeom prst="rect">
            <a:avLst/>
          </a:prstGeom>
          <a:solidFill>
            <a:srgbClr val="FFFFFF"/>
          </a:solidFill>
          <a:ln>
            <a:solidFill>
              <a:srgbClr val="C0C0C0"/>
            </a:solidFill>
          </a:ln>
        </p:spPr>
        <p:txBody>
          <a:bodyPr/>
          <a:lstStyle>
            <a:lvl1pPr marL="130302" indent="-130302">
              <a:lnSpc>
                <a:spcPct val="95000"/>
              </a:lnSpc>
              <a:spcBef>
                <a:spcPts val="540"/>
              </a:spcBef>
              <a:buClr>
                <a:schemeClr val="accent1"/>
              </a:buClr>
              <a:buFont typeface="Wingdings 2" pitchFamily="18" charset="2"/>
              <a:buChar char=""/>
              <a:defRPr sz="900"/>
            </a:lvl1pPr>
            <a:lvl2pPr marL="260604" indent="-130302">
              <a:lnSpc>
                <a:spcPct val="95000"/>
              </a:lnSpc>
              <a:spcBef>
                <a:spcPts val="225"/>
              </a:spcBef>
              <a:buClr>
                <a:schemeClr val="accent1"/>
              </a:buClr>
              <a:buFont typeface="Arial" pitchFamily="34" charset="0"/>
              <a:buChar char="•"/>
              <a:defRPr sz="900"/>
            </a:lvl2pPr>
            <a:lvl3pPr marL="390906" indent="-130302">
              <a:lnSpc>
                <a:spcPct val="95000"/>
              </a:lnSpc>
              <a:spcBef>
                <a:spcPts val="225"/>
              </a:spcBef>
              <a:buClr>
                <a:schemeClr val="accent1"/>
              </a:buClr>
              <a:buFont typeface="Arial" pitchFamily="34" charset="0"/>
              <a:buChar char="–"/>
              <a:defRPr sz="900"/>
            </a:lvl3pPr>
            <a:lvl4pPr marL="514350" indent="-130302">
              <a:lnSpc>
                <a:spcPct val="95000"/>
              </a:lnSpc>
              <a:spcBef>
                <a:spcPts val="225"/>
              </a:spcBef>
              <a:buClr>
                <a:schemeClr val="accent1"/>
              </a:buClr>
              <a:buFont typeface="Arial" pitchFamily="34" charset="0"/>
              <a:buChar char="–"/>
              <a:defRPr sz="900"/>
            </a:lvl4pPr>
            <a:lvl5pPr marL="685800" indent="-130302">
              <a:lnSpc>
                <a:spcPct val="95000"/>
              </a:lnSpc>
              <a:spcBef>
                <a:spcPts val="225"/>
              </a:spcBef>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5762431" y="1987175"/>
            <a:ext cx="2794197"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Market Efficiency</a:t>
            </a:r>
          </a:p>
        </p:txBody>
      </p:sp>
    </p:spTree>
    <p:extLst>
      <p:ext uri="{BB962C8B-B14F-4D97-AF65-F5344CB8AC3E}">
        <p14:creationId xmlns:p14="http://schemas.microsoft.com/office/powerpoint/2010/main" val="102787448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5507039" y="1755775"/>
            <a:ext cx="679450"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88106" eaLnBrk="0" hangingPunct="0">
              <a:lnSpc>
                <a:spcPct val="95000"/>
              </a:lnSpc>
              <a:defRPr/>
            </a:pPr>
            <a:endParaRPr lang="en-US" sz="1350">
              <a:latin typeface="Arial" charset="0"/>
              <a:ea typeface="+mn-ea"/>
            </a:endParaRPr>
          </a:p>
        </p:txBody>
      </p:sp>
      <p:sp>
        <p:nvSpPr>
          <p:cNvPr id="6" name="Text Placeholder 2"/>
          <p:cNvSpPr>
            <a:spLocks noGrp="1"/>
          </p:cNvSpPr>
          <p:nvPr>
            <p:ph type="body" idx="38"/>
          </p:nvPr>
        </p:nvSpPr>
        <p:spPr>
          <a:xfrm>
            <a:off x="2993735"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7" name="Text Placeholder 2"/>
          <p:cNvSpPr>
            <a:spLocks noGrp="1"/>
          </p:cNvSpPr>
          <p:nvPr>
            <p:ph type="body" idx="39"/>
          </p:nvPr>
        </p:nvSpPr>
        <p:spPr>
          <a:xfrm>
            <a:off x="477838"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5"/>
          </p:nvPr>
        </p:nvSpPr>
        <p:spPr>
          <a:xfrm>
            <a:off x="2993735" y="1290638"/>
            <a:ext cx="237744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2"/>
          </p:nvPr>
        </p:nvSpPr>
        <p:spPr>
          <a:xfrm>
            <a:off x="6300383" y="1290638"/>
            <a:ext cx="237744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2"/>
          <p:cNvSpPr>
            <a:spLocks noGrp="1"/>
          </p:cNvSpPr>
          <p:nvPr>
            <p:ph type="body" idx="30"/>
          </p:nvPr>
        </p:nvSpPr>
        <p:spPr>
          <a:xfrm>
            <a:off x="477838" y="1290638"/>
            <a:ext cx="237744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Text Placeholder 19"/>
          <p:cNvSpPr>
            <a:spLocks noGrp="1"/>
          </p:cNvSpPr>
          <p:nvPr>
            <p:ph type="body" sz="quarter" idx="40"/>
          </p:nvPr>
        </p:nvSpPr>
        <p:spPr>
          <a:xfrm>
            <a:off x="569278" y="1731264"/>
            <a:ext cx="2194560" cy="521208"/>
          </a:xfrm>
          <a:prstGeom prst="flowChartAlternateProcess">
            <a:avLst/>
          </a:prstGeom>
          <a:solidFill>
            <a:srgbClr val="FFFFFF"/>
          </a:solidFill>
          <a:ln>
            <a:solidFill>
              <a:srgbClr val="C0C0C0"/>
            </a:solidFill>
          </a:ln>
        </p:spPr>
        <p:txBody>
          <a:bodyPr lIns="45720" tIns="0" rIns="45720" bIns="0" anchor="ctr" anchorCtr="0"/>
          <a:lstStyle>
            <a:lvl1pPr marL="0" indent="-89154">
              <a:lnSpc>
                <a:spcPct val="95000"/>
              </a:lnSpc>
              <a:spcBef>
                <a:spcPts val="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2" name="Text Placeholder 19"/>
          <p:cNvSpPr>
            <a:spLocks noGrp="1"/>
          </p:cNvSpPr>
          <p:nvPr>
            <p:ph type="body" sz="quarter" idx="41"/>
          </p:nvPr>
        </p:nvSpPr>
        <p:spPr>
          <a:xfrm>
            <a:off x="569278" y="235712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3" name="Text Placeholder 19"/>
          <p:cNvSpPr>
            <a:spLocks noGrp="1"/>
          </p:cNvSpPr>
          <p:nvPr>
            <p:ph type="body" sz="quarter" idx="42"/>
          </p:nvPr>
        </p:nvSpPr>
        <p:spPr>
          <a:xfrm>
            <a:off x="569278" y="2982976"/>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4" name="Text Placeholder 19"/>
          <p:cNvSpPr>
            <a:spLocks noGrp="1"/>
          </p:cNvSpPr>
          <p:nvPr>
            <p:ph type="body" sz="quarter" idx="43"/>
          </p:nvPr>
        </p:nvSpPr>
        <p:spPr>
          <a:xfrm>
            <a:off x="569278" y="3608832"/>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5" name="Text Placeholder 19"/>
          <p:cNvSpPr>
            <a:spLocks noGrp="1"/>
          </p:cNvSpPr>
          <p:nvPr>
            <p:ph type="body" sz="quarter" idx="44"/>
          </p:nvPr>
        </p:nvSpPr>
        <p:spPr>
          <a:xfrm>
            <a:off x="569278" y="4234688"/>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6" name="Text Placeholder 19"/>
          <p:cNvSpPr>
            <a:spLocks noGrp="1"/>
          </p:cNvSpPr>
          <p:nvPr>
            <p:ph type="body" sz="quarter" idx="45"/>
          </p:nvPr>
        </p:nvSpPr>
        <p:spPr>
          <a:xfrm>
            <a:off x="569278" y="548640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7" name="Text Placeholder 19"/>
          <p:cNvSpPr>
            <a:spLocks noGrp="1"/>
          </p:cNvSpPr>
          <p:nvPr>
            <p:ph type="body" sz="quarter" idx="46"/>
          </p:nvPr>
        </p:nvSpPr>
        <p:spPr>
          <a:xfrm>
            <a:off x="569278" y="4860544"/>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8" name="Text Placeholder 19"/>
          <p:cNvSpPr>
            <a:spLocks noGrp="1"/>
          </p:cNvSpPr>
          <p:nvPr>
            <p:ph type="body" sz="quarter" idx="47"/>
          </p:nvPr>
        </p:nvSpPr>
        <p:spPr>
          <a:xfrm>
            <a:off x="3085175" y="174345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9" name="Text Placeholder 19"/>
          <p:cNvSpPr>
            <a:spLocks noGrp="1"/>
          </p:cNvSpPr>
          <p:nvPr>
            <p:ph type="body" sz="quarter" idx="48"/>
          </p:nvPr>
        </p:nvSpPr>
        <p:spPr>
          <a:xfrm>
            <a:off x="3085175" y="236931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0" name="Text Placeholder 19"/>
          <p:cNvSpPr>
            <a:spLocks noGrp="1"/>
          </p:cNvSpPr>
          <p:nvPr>
            <p:ph type="body" sz="quarter" idx="49"/>
          </p:nvPr>
        </p:nvSpPr>
        <p:spPr>
          <a:xfrm>
            <a:off x="3085175" y="2995168"/>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1" name="Text Placeholder 19"/>
          <p:cNvSpPr>
            <a:spLocks noGrp="1"/>
          </p:cNvSpPr>
          <p:nvPr>
            <p:ph type="body" sz="quarter" idx="50"/>
          </p:nvPr>
        </p:nvSpPr>
        <p:spPr>
          <a:xfrm>
            <a:off x="3085175" y="3621024"/>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2" name="Text Placeholder 19"/>
          <p:cNvSpPr>
            <a:spLocks noGrp="1"/>
          </p:cNvSpPr>
          <p:nvPr>
            <p:ph type="body" sz="quarter" idx="51"/>
          </p:nvPr>
        </p:nvSpPr>
        <p:spPr>
          <a:xfrm>
            <a:off x="3085175" y="4246880"/>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3" name="Text Placeholder 19"/>
          <p:cNvSpPr>
            <a:spLocks noGrp="1"/>
          </p:cNvSpPr>
          <p:nvPr>
            <p:ph type="body" sz="quarter" idx="52"/>
          </p:nvPr>
        </p:nvSpPr>
        <p:spPr>
          <a:xfrm>
            <a:off x="3085175" y="549859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4" name="Text Placeholder 19"/>
          <p:cNvSpPr>
            <a:spLocks noGrp="1"/>
          </p:cNvSpPr>
          <p:nvPr>
            <p:ph type="body" sz="quarter" idx="53"/>
          </p:nvPr>
        </p:nvSpPr>
        <p:spPr>
          <a:xfrm>
            <a:off x="3085175" y="487273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5" name="Text Placeholder 19"/>
          <p:cNvSpPr>
            <a:spLocks noGrp="1"/>
          </p:cNvSpPr>
          <p:nvPr>
            <p:ph type="body" sz="quarter" idx="54"/>
          </p:nvPr>
        </p:nvSpPr>
        <p:spPr>
          <a:xfrm>
            <a:off x="6300383" y="174345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6" name="Text Placeholder 19"/>
          <p:cNvSpPr>
            <a:spLocks noGrp="1"/>
          </p:cNvSpPr>
          <p:nvPr>
            <p:ph type="body" sz="quarter" idx="55"/>
          </p:nvPr>
        </p:nvSpPr>
        <p:spPr>
          <a:xfrm>
            <a:off x="6300383" y="236931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7" name="Text Placeholder 19"/>
          <p:cNvSpPr>
            <a:spLocks noGrp="1"/>
          </p:cNvSpPr>
          <p:nvPr>
            <p:ph type="body" sz="quarter" idx="56"/>
          </p:nvPr>
        </p:nvSpPr>
        <p:spPr>
          <a:xfrm>
            <a:off x="6300383" y="2995168"/>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8" name="Text Placeholder 19"/>
          <p:cNvSpPr>
            <a:spLocks noGrp="1"/>
          </p:cNvSpPr>
          <p:nvPr>
            <p:ph type="body" sz="quarter" idx="57"/>
          </p:nvPr>
        </p:nvSpPr>
        <p:spPr>
          <a:xfrm>
            <a:off x="6300383" y="3621024"/>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9" name="Text Placeholder 19"/>
          <p:cNvSpPr>
            <a:spLocks noGrp="1"/>
          </p:cNvSpPr>
          <p:nvPr>
            <p:ph type="body" sz="quarter" idx="58"/>
          </p:nvPr>
        </p:nvSpPr>
        <p:spPr>
          <a:xfrm>
            <a:off x="6300383" y="4246880"/>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0" name="Text Placeholder 19"/>
          <p:cNvSpPr>
            <a:spLocks noGrp="1"/>
          </p:cNvSpPr>
          <p:nvPr>
            <p:ph type="body" sz="quarter" idx="59"/>
          </p:nvPr>
        </p:nvSpPr>
        <p:spPr>
          <a:xfrm>
            <a:off x="6300383" y="549859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1" name="Text Placeholder 19"/>
          <p:cNvSpPr>
            <a:spLocks noGrp="1"/>
          </p:cNvSpPr>
          <p:nvPr>
            <p:ph type="body" sz="quarter" idx="60"/>
          </p:nvPr>
        </p:nvSpPr>
        <p:spPr>
          <a:xfrm>
            <a:off x="6300383" y="487273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Market Efficiency</a:t>
            </a:r>
          </a:p>
        </p:txBody>
      </p:sp>
    </p:spTree>
    <p:extLst>
      <p:ext uri="{BB962C8B-B14F-4D97-AF65-F5344CB8AC3E}">
        <p14:creationId xmlns:p14="http://schemas.microsoft.com/office/powerpoint/2010/main" val="137505412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5349876" y="1497015"/>
            <a:ext cx="679450"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7" name="Text Placeholder 8"/>
          <p:cNvSpPr>
            <a:spLocks noGrp="1"/>
          </p:cNvSpPr>
          <p:nvPr>
            <p:ph type="body" sz="quarter" idx="21"/>
          </p:nvPr>
        </p:nvSpPr>
        <p:spPr>
          <a:xfrm rot="5400000">
            <a:off x="7082028" y="330708"/>
            <a:ext cx="640080" cy="2569464"/>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8" name="Text Placeholder 12"/>
          <p:cNvSpPr>
            <a:spLocks noGrp="1"/>
          </p:cNvSpPr>
          <p:nvPr>
            <p:ph type="body" sz="quarter" idx="18"/>
          </p:nvPr>
        </p:nvSpPr>
        <p:spPr>
          <a:xfrm>
            <a:off x="6117336" y="1981200"/>
            <a:ext cx="2569464" cy="41148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pitchFamily="2" charset="2"/>
              <a:buChar char="§"/>
              <a:defRPr sz="900" b="1" baseline="0"/>
            </a:lvl1pPr>
            <a:lvl2pPr marL="253604" indent="-129779">
              <a:spcBef>
                <a:spcPts val="150"/>
              </a:spcBef>
              <a:buClr>
                <a:srgbClr val="B01C2E"/>
              </a:buClr>
              <a:buFont typeface="Arial" pitchFamily="34" charset="0"/>
              <a:buChar char="•"/>
              <a:tabLst/>
              <a:defRPr sz="900" b="1" baseline="0"/>
            </a:lvl2pPr>
            <a:lvl3pPr marL="377190" indent="-129779">
              <a:spcBef>
                <a:spcPts val="150"/>
              </a:spcBef>
              <a:buClr>
                <a:srgbClr val="B01C2E"/>
              </a:buClr>
              <a:buFont typeface="Arial" pitchFamily="34" charset="0"/>
              <a:buChar char="–"/>
              <a:defRPr sz="900" b="1" baseline="0"/>
            </a:lvl3pPr>
            <a:lvl4pPr marL="514350" indent="-130302">
              <a:spcBef>
                <a:spcPts val="150"/>
              </a:spcBef>
              <a:buClr>
                <a:srgbClr val="B01C2E"/>
              </a:buClr>
              <a:buFont typeface="Arial" pitchFamily="34" charset="0"/>
              <a:buChar char="–"/>
              <a:tabLst/>
              <a:defRPr sz="900" b="1"/>
            </a:lvl4pPr>
            <a:lvl5pPr marL="637794" indent="-130302">
              <a:spcBef>
                <a:spcPts val="150"/>
              </a:spcBef>
              <a:buClr>
                <a:srgbClr val="B01C2E"/>
              </a:buClr>
              <a:buFont typeface="Arial" pitchFamily="34" charset="0"/>
              <a:buChar char="–"/>
              <a:defRPr sz="9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3810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3810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3810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0574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0574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0574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37338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37338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37338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Market Efficiency</a:t>
            </a:r>
          </a:p>
        </p:txBody>
      </p:sp>
    </p:spTree>
    <p:extLst>
      <p:ext uri="{BB962C8B-B14F-4D97-AF65-F5344CB8AC3E}">
        <p14:creationId xmlns:p14="http://schemas.microsoft.com/office/powerpoint/2010/main" val="112087456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909638" y="2395538"/>
            <a:ext cx="768350" cy="6381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066926" y="3590927"/>
            <a:ext cx="752475" cy="6254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3234532" y="4814095"/>
            <a:ext cx="698500" cy="595313"/>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3881706" y="4986243"/>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479117" y="1441358"/>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1612733" y="2622986"/>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2755736" y="3804614"/>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Market Efficiency</a:t>
            </a:r>
          </a:p>
        </p:txBody>
      </p:sp>
    </p:spTree>
    <p:extLst>
      <p:ext uri="{BB962C8B-B14F-4D97-AF65-F5344CB8AC3E}">
        <p14:creationId xmlns:p14="http://schemas.microsoft.com/office/powerpoint/2010/main" val="115938876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712789" y="1782765"/>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8" name="Parallelogram 7"/>
          <p:cNvSpPr/>
          <p:nvPr userDrawn="1"/>
        </p:nvSpPr>
        <p:spPr bwMode="auto">
          <a:xfrm>
            <a:off x="712789" y="5300665"/>
            <a:ext cx="7969250"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14" name="Parallelogram 13"/>
          <p:cNvSpPr/>
          <p:nvPr userDrawn="1"/>
        </p:nvSpPr>
        <p:spPr bwMode="auto">
          <a:xfrm>
            <a:off x="712789" y="4129090"/>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15" name="Parallelogram 14"/>
          <p:cNvSpPr/>
          <p:nvPr userDrawn="1"/>
        </p:nvSpPr>
        <p:spPr bwMode="auto">
          <a:xfrm>
            <a:off x="712789" y="2955925"/>
            <a:ext cx="7969250"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9" name="Content Placeholder 3"/>
          <p:cNvSpPr>
            <a:spLocks noGrp="1"/>
          </p:cNvSpPr>
          <p:nvPr>
            <p:ph sz="half" idx="12"/>
          </p:nvPr>
        </p:nvSpPr>
        <p:spPr>
          <a:xfrm>
            <a:off x="708691" y="1501649"/>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0" name="Content Placeholder 3"/>
          <p:cNvSpPr>
            <a:spLocks noGrp="1"/>
          </p:cNvSpPr>
          <p:nvPr>
            <p:ph sz="half" idx="13"/>
          </p:nvPr>
        </p:nvSpPr>
        <p:spPr>
          <a:xfrm>
            <a:off x="708691" y="5019704"/>
            <a:ext cx="7450574" cy="789371"/>
          </a:xfrm>
          <a:prstGeom prst="parallelogram">
            <a:avLst/>
          </a:prstGeom>
          <a:solidFill>
            <a:schemeClr val="accent1"/>
          </a:solidFill>
          <a:ln w="6350">
            <a:noFill/>
          </a:ln>
        </p:spPr>
        <p:txBody>
          <a:bodyPr lIns="137160" tIns="137160" rIns="137160" bIns="137160" anchor="ctr"/>
          <a:lstStyle>
            <a:lvl1pPr marL="132160" marR="0" indent="-13216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1" name="Content Placeholder 3"/>
          <p:cNvSpPr>
            <a:spLocks noGrp="1"/>
          </p:cNvSpPr>
          <p:nvPr>
            <p:ph sz="half" idx="14"/>
          </p:nvPr>
        </p:nvSpPr>
        <p:spPr>
          <a:xfrm>
            <a:off x="708691" y="3847017"/>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2" name="Content Placeholder 3"/>
          <p:cNvSpPr>
            <a:spLocks noGrp="1"/>
          </p:cNvSpPr>
          <p:nvPr>
            <p:ph sz="half" idx="15"/>
          </p:nvPr>
        </p:nvSpPr>
        <p:spPr>
          <a:xfrm>
            <a:off x="708691" y="2674336"/>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Market Efficiency</a:t>
            </a:r>
          </a:p>
        </p:txBody>
      </p:sp>
    </p:spTree>
    <p:extLst>
      <p:ext uri="{BB962C8B-B14F-4D97-AF65-F5344CB8AC3E}">
        <p14:creationId xmlns:p14="http://schemas.microsoft.com/office/powerpoint/2010/main" val="58473468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477838" y="3294065"/>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477838" y="4670425"/>
            <a:ext cx="7988300"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477838" y="6046790"/>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1582996" y="1290644"/>
            <a:ext cx="1870718"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6" name="Text Placeholder 12"/>
          <p:cNvSpPr>
            <a:spLocks noGrp="1"/>
          </p:cNvSpPr>
          <p:nvPr>
            <p:ph type="body" sz="quarter" idx="15"/>
          </p:nvPr>
        </p:nvSpPr>
        <p:spPr>
          <a:xfrm>
            <a:off x="689650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7" name="Text Placeholder 12"/>
          <p:cNvSpPr>
            <a:spLocks noGrp="1"/>
          </p:cNvSpPr>
          <p:nvPr>
            <p:ph type="body" sz="quarter" idx="30"/>
          </p:nvPr>
        </p:nvSpPr>
        <p:spPr>
          <a:xfrm>
            <a:off x="511428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8" name="Text Placeholder 12"/>
          <p:cNvSpPr>
            <a:spLocks noGrp="1"/>
          </p:cNvSpPr>
          <p:nvPr>
            <p:ph type="body" sz="quarter" idx="31"/>
          </p:nvPr>
        </p:nvSpPr>
        <p:spPr>
          <a:xfrm>
            <a:off x="3332064"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9" name="Text Placeholder 12"/>
          <p:cNvSpPr>
            <a:spLocks noGrp="1"/>
          </p:cNvSpPr>
          <p:nvPr>
            <p:ph type="body" sz="quarter" idx="11"/>
          </p:nvPr>
        </p:nvSpPr>
        <p:spPr>
          <a:xfrm>
            <a:off x="457200" y="2068960"/>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900"/>
            </a:lvl5pPr>
          </a:lstStyle>
          <a:p>
            <a:pPr lvl="0"/>
            <a:r>
              <a:rPr lang="en-US"/>
              <a:t>Click to edit Master text styles</a:t>
            </a:r>
          </a:p>
        </p:txBody>
      </p:sp>
      <p:sp>
        <p:nvSpPr>
          <p:cNvPr id="10" name="Text Placeholder 12"/>
          <p:cNvSpPr>
            <a:spLocks noGrp="1"/>
          </p:cNvSpPr>
          <p:nvPr>
            <p:ph type="body" sz="quarter" idx="32"/>
          </p:nvPr>
        </p:nvSpPr>
        <p:spPr>
          <a:xfrm>
            <a:off x="457200" y="343666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1" name="Text Placeholder 12"/>
          <p:cNvSpPr>
            <a:spLocks noGrp="1"/>
          </p:cNvSpPr>
          <p:nvPr>
            <p:ph type="body" sz="quarter" idx="33"/>
          </p:nvPr>
        </p:nvSpPr>
        <p:spPr>
          <a:xfrm>
            <a:off x="457200" y="480248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2" name="Text Placeholder 12"/>
          <p:cNvSpPr>
            <a:spLocks noGrp="1"/>
          </p:cNvSpPr>
          <p:nvPr>
            <p:ph type="body" sz="quarter" idx="34"/>
          </p:nvPr>
        </p:nvSpPr>
        <p:spPr>
          <a:xfrm>
            <a:off x="1582996" y="2068960"/>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3" name="Text Placeholder 12"/>
          <p:cNvSpPr>
            <a:spLocks noGrp="1"/>
          </p:cNvSpPr>
          <p:nvPr>
            <p:ph type="body" sz="quarter" idx="35"/>
          </p:nvPr>
        </p:nvSpPr>
        <p:spPr>
          <a:xfrm>
            <a:off x="1582996" y="344150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4" name="Text Placeholder 12"/>
          <p:cNvSpPr>
            <a:spLocks noGrp="1"/>
          </p:cNvSpPr>
          <p:nvPr>
            <p:ph type="body" sz="quarter" idx="36"/>
          </p:nvPr>
        </p:nvSpPr>
        <p:spPr>
          <a:xfrm>
            <a:off x="1582996" y="480732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333206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9" name="Text Placeholder 12"/>
          <p:cNvSpPr>
            <a:spLocks noGrp="1"/>
          </p:cNvSpPr>
          <p:nvPr>
            <p:ph type="body" sz="quarter" idx="38"/>
          </p:nvPr>
        </p:nvSpPr>
        <p:spPr>
          <a:xfrm>
            <a:off x="333206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0" name="Text Placeholder 12"/>
          <p:cNvSpPr>
            <a:spLocks noGrp="1"/>
          </p:cNvSpPr>
          <p:nvPr>
            <p:ph type="body" sz="quarter" idx="39"/>
          </p:nvPr>
        </p:nvSpPr>
        <p:spPr>
          <a:xfrm>
            <a:off x="333206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1" name="Text Placeholder 12"/>
          <p:cNvSpPr>
            <a:spLocks noGrp="1"/>
          </p:cNvSpPr>
          <p:nvPr>
            <p:ph type="body" sz="quarter" idx="40"/>
          </p:nvPr>
        </p:nvSpPr>
        <p:spPr>
          <a:xfrm>
            <a:off x="511428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2" name="Text Placeholder 12"/>
          <p:cNvSpPr>
            <a:spLocks noGrp="1"/>
          </p:cNvSpPr>
          <p:nvPr>
            <p:ph type="body" sz="quarter" idx="41"/>
          </p:nvPr>
        </p:nvSpPr>
        <p:spPr>
          <a:xfrm>
            <a:off x="511428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3" name="Text Placeholder 12"/>
          <p:cNvSpPr>
            <a:spLocks noGrp="1"/>
          </p:cNvSpPr>
          <p:nvPr>
            <p:ph type="body" sz="quarter" idx="42"/>
          </p:nvPr>
        </p:nvSpPr>
        <p:spPr>
          <a:xfrm>
            <a:off x="511428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4" name="Text Placeholder 12"/>
          <p:cNvSpPr>
            <a:spLocks noGrp="1"/>
          </p:cNvSpPr>
          <p:nvPr>
            <p:ph type="body" sz="quarter" idx="43"/>
          </p:nvPr>
        </p:nvSpPr>
        <p:spPr>
          <a:xfrm>
            <a:off x="6896505"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5" name="Text Placeholder 12"/>
          <p:cNvSpPr>
            <a:spLocks noGrp="1"/>
          </p:cNvSpPr>
          <p:nvPr>
            <p:ph type="body" sz="quarter" idx="44"/>
          </p:nvPr>
        </p:nvSpPr>
        <p:spPr>
          <a:xfrm>
            <a:off x="6896505"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6" name="Text Placeholder 12"/>
          <p:cNvSpPr>
            <a:spLocks noGrp="1"/>
          </p:cNvSpPr>
          <p:nvPr>
            <p:ph type="body" sz="quarter" idx="45"/>
          </p:nvPr>
        </p:nvSpPr>
        <p:spPr>
          <a:xfrm>
            <a:off x="6896505"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Market Efficiency</a:t>
            </a:r>
          </a:p>
        </p:txBody>
      </p:sp>
    </p:spTree>
    <p:extLst>
      <p:ext uri="{BB962C8B-B14F-4D97-AF65-F5344CB8AC3E}">
        <p14:creationId xmlns:p14="http://schemas.microsoft.com/office/powerpoint/2010/main" val="1830548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6482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381000" y="3886200"/>
            <a:ext cx="83820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pPr>
              <a:defRPr/>
            </a:pPr>
            <a:r>
              <a:rPr lang="en-US"/>
              <a:t>Market Efficiency</a:t>
            </a:r>
          </a:p>
        </p:txBody>
      </p:sp>
    </p:spTree>
    <p:extLst>
      <p:ext uri="{BB962C8B-B14F-4D97-AF65-F5344CB8AC3E}">
        <p14:creationId xmlns:p14="http://schemas.microsoft.com/office/powerpoint/2010/main" val="60653260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151064" y="1277938"/>
            <a:ext cx="6618287" cy="582612"/>
          </a:xfrm>
          <a:prstGeom prst="homePlate">
            <a:avLst>
              <a:gd name="adj" fmla="val 39286"/>
            </a:avLst>
          </a:prstGeom>
          <a:solidFill>
            <a:schemeClr val="accent1"/>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cxnSp>
        <p:nvCxnSpPr>
          <p:cNvPr id="23" name="Straight Connector 9"/>
          <p:cNvCxnSpPr>
            <a:cxnSpLocks noChangeShapeType="1"/>
          </p:cNvCxnSpPr>
          <p:nvPr userDrawn="1"/>
        </p:nvCxnSpPr>
        <p:spPr bwMode="auto">
          <a:xfrm>
            <a:off x="2160589" y="1568450"/>
            <a:ext cx="6608762"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167481" y="3604420"/>
            <a:ext cx="4665662" cy="1270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2584450" y="1576388"/>
            <a:ext cx="5530850"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468313" y="1860550"/>
            <a:ext cx="8069262"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sp>
        <p:nvSpPr>
          <p:cNvPr id="61" name="Rectangle 31"/>
          <p:cNvSpPr>
            <a:spLocks noChangeArrowheads="1"/>
          </p:cNvSpPr>
          <p:nvPr userDrawn="1"/>
        </p:nvSpPr>
        <p:spPr bwMode="auto">
          <a:xfrm>
            <a:off x="468314" y="1277938"/>
            <a:ext cx="1692275" cy="582612"/>
          </a:xfrm>
          <a:prstGeom prst="rect">
            <a:avLst/>
          </a:prstGeom>
          <a:solidFill>
            <a:srgbClr val="4D4D4D"/>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cxnSp>
        <p:nvCxnSpPr>
          <p:cNvPr id="62" name="Straight Connector 28"/>
          <p:cNvCxnSpPr>
            <a:cxnSpLocks noChangeShapeType="1"/>
          </p:cNvCxnSpPr>
          <p:nvPr userDrawn="1"/>
        </p:nvCxnSpPr>
        <p:spPr bwMode="auto">
          <a:xfrm>
            <a:off x="473075" y="1277938"/>
            <a:ext cx="16764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159965" y="1282931"/>
            <a:ext cx="6372290" cy="294737"/>
          </a:xfrm>
          <a:prstGeom prst="rect">
            <a:avLst/>
          </a:prstGeom>
          <a:ln w="6350">
            <a:noFill/>
          </a:ln>
        </p:spPr>
        <p:txBody>
          <a:bodyPr anchor="ctr"/>
          <a:lstStyle>
            <a:lvl1pPr marL="0" indent="0">
              <a:lnSpc>
                <a:spcPct val="100000"/>
              </a:lnSpc>
              <a:spcBef>
                <a:spcPts val="0"/>
              </a:spcBef>
              <a:buFontTx/>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7" name="Text Placeholder 12"/>
          <p:cNvSpPr>
            <a:spLocks noGrp="1"/>
          </p:cNvSpPr>
          <p:nvPr>
            <p:ph type="body" sz="quarter" idx="31"/>
          </p:nvPr>
        </p:nvSpPr>
        <p:spPr>
          <a:xfrm>
            <a:off x="301612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8" name="Text Placeholder 12"/>
          <p:cNvSpPr>
            <a:spLocks noGrp="1"/>
          </p:cNvSpPr>
          <p:nvPr>
            <p:ph type="body" sz="quarter" idx="32"/>
          </p:nvPr>
        </p:nvSpPr>
        <p:spPr>
          <a:xfrm>
            <a:off x="344159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9" name="Text Placeholder 12"/>
          <p:cNvSpPr>
            <a:spLocks noGrp="1"/>
          </p:cNvSpPr>
          <p:nvPr>
            <p:ph type="body" sz="quarter" idx="33"/>
          </p:nvPr>
        </p:nvSpPr>
        <p:spPr>
          <a:xfrm>
            <a:off x="216517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0" name="Text Placeholder 12"/>
          <p:cNvSpPr>
            <a:spLocks noGrp="1"/>
          </p:cNvSpPr>
          <p:nvPr>
            <p:ph type="body" sz="quarter" idx="34"/>
          </p:nvPr>
        </p:nvSpPr>
        <p:spPr>
          <a:xfrm>
            <a:off x="2590645"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1" name="Text Placeholder 12"/>
          <p:cNvSpPr>
            <a:spLocks noGrp="1"/>
          </p:cNvSpPr>
          <p:nvPr>
            <p:ph type="body" sz="quarter" idx="35"/>
          </p:nvPr>
        </p:nvSpPr>
        <p:spPr>
          <a:xfrm>
            <a:off x="471802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2" name="Text Placeholder 12"/>
          <p:cNvSpPr>
            <a:spLocks noGrp="1"/>
          </p:cNvSpPr>
          <p:nvPr>
            <p:ph type="body" sz="quarter" idx="36"/>
          </p:nvPr>
        </p:nvSpPr>
        <p:spPr>
          <a:xfrm>
            <a:off x="5143501"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3" name="Text Placeholder 12"/>
          <p:cNvSpPr>
            <a:spLocks noGrp="1"/>
          </p:cNvSpPr>
          <p:nvPr>
            <p:ph type="body" sz="quarter" idx="37"/>
          </p:nvPr>
        </p:nvSpPr>
        <p:spPr>
          <a:xfrm>
            <a:off x="3867073"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4" name="Text Placeholder 12"/>
          <p:cNvSpPr>
            <a:spLocks noGrp="1"/>
          </p:cNvSpPr>
          <p:nvPr>
            <p:ph type="body" sz="quarter" idx="38"/>
          </p:nvPr>
        </p:nvSpPr>
        <p:spPr>
          <a:xfrm>
            <a:off x="429255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5" name="Text Placeholder 12"/>
          <p:cNvSpPr>
            <a:spLocks noGrp="1"/>
          </p:cNvSpPr>
          <p:nvPr>
            <p:ph type="body" sz="quarter" idx="39"/>
          </p:nvPr>
        </p:nvSpPr>
        <p:spPr>
          <a:xfrm>
            <a:off x="6419929"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6" name="Text Placeholder 12"/>
          <p:cNvSpPr>
            <a:spLocks noGrp="1"/>
          </p:cNvSpPr>
          <p:nvPr>
            <p:ph type="body" sz="quarter" idx="40"/>
          </p:nvPr>
        </p:nvSpPr>
        <p:spPr>
          <a:xfrm>
            <a:off x="684540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7" name="Text Placeholder 12"/>
          <p:cNvSpPr>
            <a:spLocks noGrp="1"/>
          </p:cNvSpPr>
          <p:nvPr>
            <p:ph type="body" sz="quarter" idx="41"/>
          </p:nvPr>
        </p:nvSpPr>
        <p:spPr>
          <a:xfrm>
            <a:off x="556897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8" name="Text Placeholder 12"/>
          <p:cNvSpPr>
            <a:spLocks noGrp="1"/>
          </p:cNvSpPr>
          <p:nvPr>
            <p:ph type="body" sz="quarter" idx="42"/>
          </p:nvPr>
        </p:nvSpPr>
        <p:spPr>
          <a:xfrm>
            <a:off x="599445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9" name="Text Placeholder 12"/>
          <p:cNvSpPr>
            <a:spLocks noGrp="1"/>
          </p:cNvSpPr>
          <p:nvPr>
            <p:ph type="body" sz="quarter" idx="43"/>
          </p:nvPr>
        </p:nvSpPr>
        <p:spPr>
          <a:xfrm>
            <a:off x="727088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44"/>
          </p:nvPr>
        </p:nvSpPr>
        <p:spPr>
          <a:xfrm>
            <a:off x="7696357"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45"/>
          </p:nvPr>
        </p:nvSpPr>
        <p:spPr>
          <a:xfrm>
            <a:off x="812183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46"/>
          </p:nvPr>
        </p:nvSpPr>
        <p:spPr>
          <a:xfrm>
            <a:off x="548056" y="1548247"/>
            <a:ext cx="645582" cy="280554"/>
          </a:xfrm>
          <a:prstGeom prst="rect">
            <a:avLst/>
          </a:prstGeom>
          <a:ln w="6350">
            <a:noFill/>
          </a:ln>
        </p:spPr>
        <p:txBody>
          <a:bodyPr lIns="0" tIns="0" rIns="0" bIns="0" anchor="ctr"/>
          <a:lstStyle>
            <a:lvl1pPr marL="0" indent="0">
              <a:lnSpc>
                <a:spcPct val="100000"/>
              </a:lnSpc>
              <a:spcBef>
                <a:spcPts val="0"/>
              </a:spcBef>
              <a:buNone/>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47"/>
          </p:nvPr>
        </p:nvSpPr>
        <p:spPr>
          <a:xfrm>
            <a:off x="1401427" y="1278089"/>
            <a:ext cx="645582" cy="561107"/>
          </a:xfrm>
          <a:prstGeom prst="rect">
            <a:avLst/>
          </a:prstGeom>
          <a:ln w="6350">
            <a:noFill/>
          </a:ln>
        </p:spPr>
        <p:txBody>
          <a:bodyPr lIns="0" tIns="0" rIns="0" bIns="0" anchor="ctr"/>
          <a:lstStyle>
            <a:lvl1pPr marL="0" marR="0" indent="0" algn="r" defTabSz="685800" rtl="0" eaLnBrk="1" fontAlgn="auto" latinLnBrk="0" hangingPunct="1">
              <a:lnSpc>
                <a:spcPts val="1275"/>
              </a:lnSpc>
              <a:spcBef>
                <a:spcPts val="0"/>
              </a:spcBef>
              <a:spcAft>
                <a:spcPts val="0"/>
              </a:spcAft>
              <a:buClrTx/>
              <a:buSzTx/>
              <a:buFont typeface="Arial" pitchFamily="34" charset="0"/>
              <a:buNone/>
              <a:tabLst/>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533400" y="1905000"/>
            <a:ext cx="1554480" cy="3977640"/>
          </a:xfrm>
          <a:prstGeom prst="rect">
            <a:avLst/>
          </a:prstGeom>
          <a:noFill/>
          <a:ln>
            <a:noFill/>
          </a:ln>
        </p:spPr>
        <p:txBody>
          <a:bodyPr wrap="square" lIns="91440" anchor="t" anchorCtr="0">
            <a:noAutofit/>
          </a:bodyPr>
          <a:lstStyle>
            <a:lvl1pPr marL="130302" indent="-130302" algn="l">
              <a:spcBef>
                <a:spcPts val="150"/>
              </a:spcBef>
              <a:buClr>
                <a:srgbClr val="B01C2E"/>
              </a:buClr>
              <a:buFont typeface="Wingdings" pitchFamily="2"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Market Efficiency</a:t>
            </a:r>
          </a:p>
        </p:txBody>
      </p:sp>
    </p:spTree>
    <p:extLst>
      <p:ext uri="{BB962C8B-B14F-4D97-AF65-F5344CB8AC3E}">
        <p14:creationId xmlns:p14="http://schemas.microsoft.com/office/powerpoint/2010/main" val="106980398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1555750" y="1828802"/>
            <a:ext cx="7131050"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a:latin typeface="Arial" charset="0"/>
            </a:endParaRPr>
          </a:p>
        </p:txBody>
      </p:sp>
      <p:sp>
        <p:nvSpPr>
          <p:cNvPr id="71" name="Rectangle 13"/>
          <p:cNvSpPr>
            <a:spLocks noChangeArrowheads="1"/>
          </p:cNvSpPr>
          <p:nvPr userDrawn="1"/>
        </p:nvSpPr>
        <p:spPr bwMode="auto">
          <a:xfrm>
            <a:off x="447675" y="2189163"/>
            <a:ext cx="1098550"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a:latin typeface="Arial" charset="0"/>
            </a:endParaRPr>
          </a:p>
        </p:txBody>
      </p:sp>
      <p:grpSp>
        <p:nvGrpSpPr>
          <p:cNvPr id="72" name="Group 84"/>
          <p:cNvGrpSpPr>
            <a:grpSpLocks/>
          </p:cNvGrpSpPr>
          <p:nvPr userDrawn="1"/>
        </p:nvGrpSpPr>
        <p:grpSpPr bwMode="auto">
          <a:xfrm>
            <a:off x="442914" y="1819275"/>
            <a:ext cx="8234362"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512764" y="1566865"/>
            <a:ext cx="884237"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WEEK NUMBER</a:t>
            </a:r>
          </a:p>
        </p:txBody>
      </p:sp>
      <p:sp>
        <p:nvSpPr>
          <p:cNvPr id="96" name="TextBox 37"/>
          <p:cNvSpPr txBox="1">
            <a:spLocks noChangeArrowheads="1"/>
          </p:cNvSpPr>
          <p:nvPr userDrawn="1"/>
        </p:nvSpPr>
        <p:spPr bwMode="auto">
          <a:xfrm>
            <a:off x="512764" y="1939925"/>
            <a:ext cx="884237"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STARTS ON</a:t>
            </a:r>
          </a:p>
        </p:txBody>
      </p:sp>
      <p:cxnSp>
        <p:nvCxnSpPr>
          <p:cNvPr id="97" name="Straight Connector 39"/>
          <p:cNvCxnSpPr>
            <a:cxnSpLocks noChangeShapeType="1"/>
          </p:cNvCxnSpPr>
          <p:nvPr userDrawn="1"/>
        </p:nvCxnSpPr>
        <p:spPr bwMode="auto">
          <a:xfrm>
            <a:off x="442913" y="2200275"/>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442913" y="5486400"/>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1555751" y="1468440"/>
            <a:ext cx="7102475"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350"/>
          </a:p>
        </p:txBody>
      </p:sp>
      <p:cxnSp>
        <p:nvCxnSpPr>
          <p:cNvPr id="100" name="Straight Connector 42"/>
          <p:cNvCxnSpPr>
            <a:cxnSpLocks noChangeShapeType="1"/>
          </p:cNvCxnSpPr>
          <p:nvPr userDrawn="1"/>
        </p:nvCxnSpPr>
        <p:spPr bwMode="auto">
          <a:xfrm>
            <a:off x="1546226" y="1828800"/>
            <a:ext cx="649288"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1546225" y="1835813"/>
            <a:ext cx="64591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34"/>
          </p:nvPr>
        </p:nvSpPr>
        <p:spPr>
          <a:xfrm>
            <a:off x="2203314" y="1835813"/>
            <a:ext cx="64688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35"/>
          </p:nvPr>
        </p:nvSpPr>
        <p:spPr>
          <a:xfrm>
            <a:off x="2850206"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2" name="Text Placeholder 12"/>
          <p:cNvSpPr>
            <a:spLocks noGrp="1"/>
          </p:cNvSpPr>
          <p:nvPr>
            <p:ph type="body" sz="quarter" idx="36"/>
          </p:nvPr>
        </p:nvSpPr>
        <p:spPr>
          <a:xfrm>
            <a:off x="3497094" y="1835813"/>
            <a:ext cx="642026"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37"/>
          </p:nvPr>
        </p:nvSpPr>
        <p:spPr>
          <a:xfrm>
            <a:off x="4139118"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38"/>
          </p:nvPr>
        </p:nvSpPr>
        <p:spPr>
          <a:xfrm>
            <a:off x="4795736"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5" name="Text Placeholder 12"/>
          <p:cNvSpPr>
            <a:spLocks noGrp="1"/>
          </p:cNvSpPr>
          <p:nvPr>
            <p:ph type="body" sz="quarter" idx="39"/>
          </p:nvPr>
        </p:nvSpPr>
        <p:spPr>
          <a:xfrm>
            <a:off x="5437760"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6" name="Text Placeholder 12"/>
          <p:cNvSpPr>
            <a:spLocks noGrp="1"/>
          </p:cNvSpPr>
          <p:nvPr>
            <p:ph type="body" sz="quarter" idx="40"/>
          </p:nvPr>
        </p:nvSpPr>
        <p:spPr>
          <a:xfrm>
            <a:off x="6084651"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7" name="Text Placeholder 12"/>
          <p:cNvSpPr>
            <a:spLocks noGrp="1"/>
          </p:cNvSpPr>
          <p:nvPr>
            <p:ph type="body" sz="quarter" idx="41"/>
          </p:nvPr>
        </p:nvSpPr>
        <p:spPr>
          <a:xfrm>
            <a:off x="6731540" y="1835813"/>
            <a:ext cx="646890"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8" name="Text Placeholder 12"/>
          <p:cNvSpPr>
            <a:spLocks noGrp="1"/>
          </p:cNvSpPr>
          <p:nvPr>
            <p:ph type="body" sz="quarter" idx="42"/>
          </p:nvPr>
        </p:nvSpPr>
        <p:spPr>
          <a:xfrm>
            <a:off x="7383292"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9" name="Text Placeholder 12"/>
          <p:cNvSpPr>
            <a:spLocks noGrp="1"/>
          </p:cNvSpPr>
          <p:nvPr>
            <p:ph type="body" sz="quarter" idx="43"/>
          </p:nvPr>
        </p:nvSpPr>
        <p:spPr>
          <a:xfrm>
            <a:off x="8025320" y="1835813"/>
            <a:ext cx="65316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0" name="Text Placeholder 12"/>
          <p:cNvSpPr>
            <a:spLocks noGrp="1"/>
          </p:cNvSpPr>
          <p:nvPr>
            <p:ph type="body" sz="quarter" idx="45"/>
          </p:nvPr>
        </p:nvSpPr>
        <p:spPr>
          <a:xfrm>
            <a:off x="469240" y="223026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1" name="Text Placeholder 12"/>
          <p:cNvSpPr>
            <a:spLocks noGrp="1"/>
          </p:cNvSpPr>
          <p:nvPr>
            <p:ph type="body" sz="quarter" idx="46"/>
          </p:nvPr>
        </p:nvSpPr>
        <p:spPr>
          <a:xfrm>
            <a:off x="469240" y="259557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2" name="Text Placeholder 12"/>
          <p:cNvSpPr>
            <a:spLocks noGrp="1"/>
          </p:cNvSpPr>
          <p:nvPr>
            <p:ph type="body" sz="quarter" idx="47"/>
          </p:nvPr>
        </p:nvSpPr>
        <p:spPr>
          <a:xfrm>
            <a:off x="469240" y="296088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3" name="Text Placeholder 12"/>
          <p:cNvSpPr>
            <a:spLocks noGrp="1"/>
          </p:cNvSpPr>
          <p:nvPr>
            <p:ph type="body" sz="quarter" idx="48"/>
          </p:nvPr>
        </p:nvSpPr>
        <p:spPr>
          <a:xfrm>
            <a:off x="469240" y="332619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4" name="Text Placeholder 12"/>
          <p:cNvSpPr>
            <a:spLocks noGrp="1"/>
          </p:cNvSpPr>
          <p:nvPr>
            <p:ph type="body" sz="quarter" idx="49"/>
          </p:nvPr>
        </p:nvSpPr>
        <p:spPr>
          <a:xfrm>
            <a:off x="469240" y="369150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5" name="Text Placeholder 12"/>
          <p:cNvSpPr>
            <a:spLocks noGrp="1"/>
          </p:cNvSpPr>
          <p:nvPr>
            <p:ph type="body" sz="quarter" idx="50"/>
          </p:nvPr>
        </p:nvSpPr>
        <p:spPr>
          <a:xfrm>
            <a:off x="469240" y="405681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6" name="Text Placeholder 12"/>
          <p:cNvSpPr>
            <a:spLocks noGrp="1"/>
          </p:cNvSpPr>
          <p:nvPr>
            <p:ph type="body" sz="quarter" idx="51"/>
          </p:nvPr>
        </p:nvSpPr>
        <p:spPr>
          <a:xfrm>
            <a:off x="469240" y="5152742"/>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7" name="Text Placeholder 12"/>
          <p:cNvSpPr>
            <a:spLocks noGrp="1"/>
          </p:cNvSpPr>
          <p:nvPr>
            <p:ph type="body" sz="quarter" idx="52"/>
          </p:nvPr>
        </p:nvSpPr>
        <p:spPr>
          <a:xfrm>
            <a:off x="469240" y="442212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8" name="Text Placeholder 12"/>
          <p:cNvSpPr>
            <a:spLocks noGrp="1"/>
          </p:cNvSpPr>
          <p:nvPr>
            <p:ph type="body" sz="quarter" idx="53"/>
          </p:nvPr>
        </p:nvSpPr>
        <p:spPr>
          <a:xfrm>
            <a:off x="469240" y="478743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9" name="Text Placeholder 12"/>
          <p:cNvSpPr>
            <a:spLocks noGrp="1"/>
          </p:cNvSpPr>
          <p:nvPr>
            <p:ph type="body" sz="quarter" idx="54"/>
          </p:nvPr>
        </p:nvSpPr>
        <p:spPr>
          <a:xfrm>
            <a:off x="1562267"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94301C"/>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0" name="Text Placeholder 12"/>
          <p:cNvSpPr>
            <a:spLocks noGrp="1"/>
          </p:cNvSpPr>
          <p:nvPr>
            <p:ph type="body" sz="quarter" idx="55"/>
          </p:nvPr>
        </p:nvSpPr>
        <p:spPr>
          <a:xfrm>
            <a:off x="220331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1" name="Text Placeholder 12"/>
          <p:cNvSpPr>
            <a:spLocks noGrp="1"/>
          </p:cNvSpPr>
          <p:nvPr>
            <p:ph type="body" sz="quarter" idx="56"/>
          </p:nvPr>
        </p:nvSpPr>
        <p:spPr>
          <a:xfrm>
            <a:off x="285020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2" name="Text Placeholder 12"/>
          <p:cNvSpPr>
            <a:spLocks noGrp="1"/>
          </p:cNvSpPr>
          <p:nvPr>
            <p:ph type="body" sz="quarter" idx="57"/>
          </p:nvPr>
        </p:nvSpPr>
        <p:spPr>
          <a:xfrm>
            <a:off x="349709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3" name="Text Placeholder 12"/>
          <p:cNvSpPr>
            <a:spLocks noGrp="1"/>
          </p:cNvSpPr>
          <p:nvPr>
            <p:ph type="body" sz="quarter" idx="58"/>
          </p:nvPr>
        </p:nvSpPr>
        <p:spPr>
          <a:xfrm>
            <a:off x="41391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4" name="Text Placeholder 12"/>
          <p:cNvSpPr>
            <a:spLocks noGrp="1"/>
          </p:cNvSpPr>
          <p:nvPr>
            <p:ph type="body" sz="quarter" idx="59"/>
          </p:nvPr>
        </p:nvSpPr>
        <p:spPr>
          <a:xfrm>
            <a:off x="4795736"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5" name="Text Placeholder 12"/>
          <p:cNvSpPr>
            <a:spLocks noGrp="1"/>
          </p:cNvSpPr>
          <p:nvPr>
            <p:ph type="body" sz="quarter" idx="60"/>
          </p:nvPr>
        </p:nvSpPr>
        <p:spPr>
          <a:xfrm>
            <a:off x="543776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6" name="Text Placeholder 12"/>
          <p:cNvSpPr>
            <a:spLocks noGrp="1"/>
          </p:cNvSpPr>
          <p:nvPr>
            <p:ph type="body" sz="quarter" idx="61"/>
          </p:nvPr>
        </p:nvSpPr>
        <p:spPr>
          <a:xfrm>
            <a:off x="608465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7" name="Text Placeholder 12"/>
          <p:cNvSpPr>
            <a:spLocks noGrp="1"/>
          </p:cNvSpPr>
          <p:nvPr>
            <p:ph type="body" sz="quarter" idx="62"/>
          </p:nvPr>
        </p:nvSpPr>
        <p:spPr>
          <a:xfrm>
            <a:off x="673154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8" name="Text Placeholder 12"/>
          <p:cNvSpPr>
            <a:spLocks noGrp="1"/>
          </p:cNvSpPr>
          <p:nvPr>
            <p:ph type="body" sz="quarter" idx="63"/>
          </p:nvPr>
        </p:nvSpPr>
        <p:spPr>
          <a:xfrm>
            <a:off x="7383292"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9" name="Text Placeholder 12"/>
          <p:cNvSpPr>
            <a:spLocks noGrp="1"/>
          </p:cNvSpPr>
          <p:nvPr>
            <p:ph type="body" sz="quarter" idx="64"/>
          </p:nvPr>
        </p:nvSpPr>
        <p:spPr>
          <a:xfrm>
            <a:off x="80253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79" name="Text Placeholder 178"/>
          <p:cNvSpPr>
            <a:spLocks noGrp="1"/>
          </p:cNvSpPr>
          <p:nvPr>
            <p:ph type="body" sz="quarter" idx="65"/>
          </p:nvPr>
        </p:nvSpPr>
        <p:spPr>
          <a:xfrm>
            <a:off x="1546225" y="232170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1546225" y="268701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1546225" y="305232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1546225" y="3417630"/>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1546225" y="3782940"/>
            <a:ext cx="45720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1546225" y="414825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1546225" y="451356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1546225" y="487887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1546225" y="5244182"/>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3436620"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3048000"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91" name="Text Placeholder 178"/>
          <p:cNvSpPr>
            <a:spLocks noGrp="1"/>
          </p:cNvSpPr>
          <p:nvPr>
            <p:ph type="body" sz="quarter" idx="77"/>
          </p:nvPr>
        </p:nvSpPr>
        <p:spPr>
          <a:xfrm>
            <a:off x="5355067"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4966447"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7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Market Efficiency</a:t>
            </a:r>
          </a:p>
        </p:txBody>
      </p:sp>
    </p:spTree>
    <p:extLst>
      <p:ext uri="{BB962C8B-B14F-4D97-AF65-F5344CB8AC3E}">
        <p14:creationId xmlns:p14="http://schemas.microsoft.com/office/powerpoint/2010/main" val="87508636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1779589" y="5981700"/>
            <a:ext cx="5495925"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1792288" y="5453937"/>
            <a:ext cx="5486400" cy="474325"/>
          </a:xfrm>
          <a:prstGeom prst="rect">
            <a:avLst/>
          </a:prstGeom>
        </p:spPr>
        <p:txBody>
          <a:bodyPr/>
          <a:lstStyle>
            <a:lvl1pPr algn="l">
              <a:defRPr sz="900" b="1"/>
            </a:lvl1pPr>
          </a:lstStyle>
          <a:p>
            <a:r>
              <a:rPr lang="en-US"/>
              <a:t>Click to edit Master title style</a:t>
            </a:r>
            <a:endParaRPr lang="en-US" dirty="0"/>
          </a:p>
        </p:txBody>
      </p:sp>
      <p:sp>
        <p:nvSpPr>
          <p:cNvPr id="7" name="Picture Placeholder 2"/>
          <p:cNvSpPr>
            <a:spLocks noGrp="1"/>
          </p:cNvSpPr>
          <p:nvPr>
            <p:ph type="pic" idx="1"/>
          </p:nvPr>
        </p:nvSpPr>
        <p:spPr>
          <a:xfrm>
            <a:off x="1792288" y="1166756"/>
            <a:ext cx="5486400" cy="4192689"/>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Drag picture to placeholder or click icon to add</a:t>
            </a:r>
          </a:p>
        </p:txBody>
      </p:sp>
      <p:sp>
        <p:nvSpPr>
          <p:cNvPr id="8" name="Text Placeholder 3"/>
          <p:cNvSpPr>
            <a:spLocks noGrp="1"/>
          </p:cNvSpPr>
          <p:nvPr>
            <p:ph type="body" sz="half" idx="2"/>
          </p:nvPr>
        </p:nvSpPr>
        <p:spPr>
          <a:xfrm>
            <a:off x="1792288" y="6042020"/>
            <a:ext cx="5486400" cy="311280"/>
          </a:xfrm>
          <a:prstGeom prst="rect">
            <a:avLst/>
          </a:prstGeom>
        </p:spPr>
        <p:txBody>
          <a:bodyPr/>
          <a:lstStyle>
            <a:lvl1pPr marL="0" indent="0">
              <a:buNone/>
              <a:defRPr sz="750" i="1">
                <a:solidFill>
                  <a:srgbClr val="4D4D4D"/>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10"/>
          <p:cNvSpPr>
            <a:spLocks noGrp="1"/>
          </p:cNvSpPr>
          <p:nvPr>
            <p:ph type="body" sz="quarter" idx="10"/>
          </p:nvPr>
        </p:nvSpPr>
        <p:spPr>
          <a:xfrm>
            <a:off x="769503" y="0"/>
            <a:ext cx="7604994" cy="896112"/>
          </a:xfrm>
          <a:prstGeom prst="rect">
            <a:avLst/>
          </a:prstGeom>
        </p:spPr>
        <p:txBody>
          <a:bodyPr anchor="b"/>
          <a:lstStyle>
            <a:lvl1pPr>
              <a:buNone/>
              <a:defRPr sz="165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Market Efficiency</a:t>
            </a:r>
          </a:p>
        </p:txBody>
      </p:sp>
    </p:spTree>
    <p:extLst>
      <p:ext uri="{BB962C8B-B14F-4D97-AF65-F5344CB8AC3E}">
        <p14:creationId xmlns:p14="http://schemas.microsoft.com/office/powerpoint/2010/main" val="3839965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452441" y="1447800"/>
            <a:ext cx="1688123" cy="914400"/>
          </a:xfrm>
          <a:prstGeom prst="rect">
            <a:avLst/>
          </a:prstGeom>
        </p:spPr>
        <p:txBody>
          <a:bodyPr/>
          <a:lstStyle>
            <a:lvl1pPr>
              <a:buNone/>
              <a:defRPr sz="750"/>
            </a:lvl1pPr>
          </a:lstStyle>
          <a:p>
            <a:pPr lvl="0"/>
            <a:r>
              <a:rPr lang="en-US"/>
              <a:t>Click to edit Master text styles</a:t>
            </a:r>
          </a:p>
        </p:txBody>
      </p:sp>
      <p:sp>
        <p:nvSpPr>
          <p:cNvPr id="9" name="Text Placeholder 11"/>
          <p:cNvSpPr>
            <a:spLocks noGrp="1"/>
          </p:cNvSpPr>
          <p:nvPr>
            <p:ph type="body" sz="quarter" idx="12"/>
          </p:nvPr>
        </p:nvSpPr>
        <p:spPr>
          <a:xfrm>
            <a:off x="452441" y="2667000"/>
            <a:ext cx="1688123" cy="914400"/>
          </a:xfrm>
          <a:prstGeom prst="rect">
            <a:avLst/>
          </a:prstGeom>
        </p:spPr>
        <p:txBody>
          <a:bodyPr/>
          <a:lstStyle>
            <a:lvl1pPr>
              <a:buNone/>
              <a:defRPr sz="750"/>
            </a:lvl1pPr>
          </a:lstStyle>
          <a:p>
            <a:pPr lvl="0"/>
            <a:r>
              <a:rPr lang="en-US"/>
              <a:t>Click to edit Master text styles</a:t>
            </a:r>
          </a:p>
        </p:txBody>
      </p:sp>
      <p:sp>
        <p:nvSpPr>
          <p:cNvPr id="10" name="Text Placeholder 11"/>
          <p:cNvSpPr>
            <a:spLocks noGrp="1"/>
          </p:cNvSpPr>
          <p:nvPr>
            <p:ph type="body" sz="quarter" idx="13"/>
          </p:nvPr>
        </p:nvSpPr>
        <p:spPr>
          <a:xfrm>
            <a:off x="452441" y="5105400"/>
            <a:ext cx="1688123" cy="914400"/>
          </a:xfrm>
          <a:prstGeom prst="rect">
            <a:avLst/>
          </a:prstGeom>
        </p:spPr>
        <p:txBody>
          <a:bodyPr/>
          <a:lstStyle>
            <a:lvl1pPr>
              <a:buNone/>
              <a:defRPr sz="750"/>
            </a:lvl1pPr>
          </a:lstStyle>
          <a:p>
            <a:pPr lvl="0"/>
            <a:r>
              <a:rPr lang="en-US"/>
              <a:t>Click to edit Master text styles</a:t>
            </a:r>
          </a:p>
        </p:txBody>
      </p:sp>
      <p:sp>
        <p:nvSpPr>
          <p:cNvPr id="11" name="Text Placeholder 11"/>
          <p:cNvSpPr>
            <a:spLocks noGrp="1"/>
          </p:cNvSpPr>
          <p:nvPr>
            <p:ph type="body" sz="quarter" idx="14"/>
          </p:nvPr>
        </p:nvSpPr>
        <p:spPr>
          <a:xfrm>
            <a:off x="7003443" y="1447800"/>
            <a:ext cx="1688123" cy="914400"/>
          </a:xfrm>
          <a:prstGeom prst="rect">
            <a:avLst/>
          </a:prstGeom>
        </p:spPr>
        <p:txBody>
          <a:bodyPr/>
          <a:lstStyle>
            <a:lvl1pPr>
              <a:buNone/>
              <a:defRPr sz="750"/>
            </a:lvl1pPr>
          </a:lstStyle>
          <a:p>
            <a:pPr lvl="0"/>
            <a:r>
              <a:rPr lang="en-US"/>
              <a:t>Click to edit Master text styles</a:t>
            </a:r>
          </a:p>
        </p:txBody>
      </p:sp>
      <p:sp>
        <p:nvSpPr>
          <p:cNvPr id="12" name="Text Placeholder 11"/>
          <p:cNvSpPr>
            <a:spLocks noGrp="1"/>
          </p:cNvSpPr>
          <p:nvPr>
            <p:ph type="body" sz="quarter" idx="15"/>
          </p:nvPr>
        </p:nvSpPr>
        <p:spPr>
          <a:xfrm>
            <a:off x="7003443" y="2667000"/>
            <a:ext cx="1688123" cy="914400"/>
          </a:xfrm>
          <a:prstGeom prst="rect">
            <a:avLst/>
          </a:prstGeom>
        </p:spPr>
        <p:txBody>
          <a:bodyPr/>
          <a:lstStyle>
            <a:lvl1pPr>
              <a:buNone/>
              <a:defRPr sz="750"/>
            </a:lvl1pPr>
          </a:lstStyle>
          <a:p>
            <a:pPr lvl="0"/>
            <a:r>
              <a:rPr lang="en-US"/>
              <a:t>Click to edit Master text styles</a:t>
            </a:r>
          </a:p>
        </p:txBody>
      </p:sp>
      <p:sp>
        <p:nvSpPr>
          <p:cNvPr id="13" name="Text Placeholder 11"/>
          <p:cNvSpPr>
            <a:spLocks noGrp="1"/>
          </p:cNvSpPr>
          <p:nvPr>
            <p:ph type="body" sz="quarter" idx="16"/>
          </p:nvPr>
        </p:nvSpPr>
        <p:spPr>
          <a:xfrm>
            <a:off x="7003443" y="3886200"/>
            <a:ext cx="1688123" cy="914400"/>
          </a:xfrm>
          <a:prstGeom prst="rect">
            <a:avLst/>
          </a:prstGeom>
        </p:spPr>
        <p:txBody>
          <a:bodyPr/>
          <a:lstStyle>
            <a:lvl1pPr>
              <a:buNone/>
              <a:defRPr sz="750"/>
            </a:lvl1pPr>
          </a:lstStyle>
          <a:p>
            <a:pPr lvl="0"/>
            <a:r>
              <a:rPr lang="en-US"/>
              <a:t>Click to edit Master text styles</a:t>
            </a:r>
          </a:p>
        </p:txBody>
      </p:sp>
      <p:sp>
        <p:nvSpPr>
          <p:cNvPr id="14" name="Text Placeholder 11"/>
          <p:cNvSpPr>
            <a:spLocks noGrp="1"/>
          </p:cNvSpPr>
          <p:nvPr>
            <p:ph type="body" sz="quarter" idx="17"/>
          </p:nvPr>
        </p:nvSpPr>
        <p:spPr>
          <a:xfrm>
            <a:off x="7003443" y="5105400"/>
            <a:ext cx="1688123" cy="914400"/>
          </a:xfrm>
          <a:prstGeom prst="rect">
            <a:avLst/>
          </a:prstGeom>
        </p:spPr>
        <p:txBody>
          <a:bodyPr/>
          <a:lstStyle>
            <a:lvl1pPr>
              <a:buNone/>
              <a:defRPr sz="750"/>
            </a:lvl1pPr>
          </a:lstStyle>
          <a:p>
            <a:pPr lvl="0"/>
            <a:r>
              <a:rPr lang="en-US"/>
              <a:t>Click to edit Master text styles</a:t>
            </a:r>
          </a:p>
        </p:txBody>
      </p:sp>
      <p:sp>
        <p:nvSpPr>
          <p:cNvPr id="15" name="Text Placeholder 11"/>
          <p:cNvSpPr>
            <a:spLocks noGrp="1"/>
          </p:cNvSpPr>
          <p:nvPr>
            <p:ph type="body" sz="quarter" idx="18"/>
          </p:nvPr>
        </p:nvSpPr>
        <p:spPr>
          <a:xfrm>
            <a:off x="452441" y="3886200"/>
            <a:ext cx="1688123" cy="914400"/>
          </a:xfrm>
          <a:prstGeom prst="rect">
            <a:avLst/>
          </a:prstGeom>
        </p:spPr>
        <p:txBody>
          <a:bodyPr/>
          <a:lstStyle>
            <a:lvl1pPr>
              <a:buNone/>
              <a:defRPr sz="75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Market Efficiency</a:t>
            </a:r>
          </a:p>
        </p:txBody>
      </p:sp>
    </p:spTree>
    <p:extLst>
      <p:ext uri="{BB962C8B-B14F-4D97-AF65-F5344CB8AC3E}">
        <p14:creationId xmlns:p14="http://schemas.microsoft.com/office/powerpoint/2010/main" val="45164120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159380" y="1419225"/>
            <a:ext cx="2532185" cy="4800600"/>
          </a:xfrm>
          <a:prstGeom prst="rect">
            <a:avLst/>
          </a:prstGeom>
        </p:spPr>
        <p:txBody>
          <a:bodyPr/>
          <a:lstStyle>
            <a:lvl1pPr marL="171450" indent="-171450">
              <a:buClr>
                <a:srgbClr val="B01C2E"/>
              </a:buClr>
              <a:buFont typeface="Wingdings 2" pitchFamily="18" charset="2"/>
              <a:buChar char=""/>
              <a:defRPr sz="825"/>
            </a:lvl1pPr>
            <a:lvl2pPr marL="342900" indent="-171450">
              <a:buClr>
                <a:srgbClr val="B01C2E"/>
              </a:buClr>
              <a:buSzPct val="125000"/>
              <a:buFont typeface="Arial" pitchFamily="34" charset="0"/>
              <a:buChar char="•"/>
              <a:defRPr sz="825"/>
            </a:lvl2pPr>
            <a:lvl3pPr marL="514350">
              <a:buClr>
                <a:srgbClr val="B01C2E"/>
              </a:buClr>
              <a:buFont typeface="Arial" pitchFamily="34" charset="0"/>
              <a:buChar char="–"/>
              <a:defRPr sz="825"/>
            </a:lvl3pPr>
            <a:lvl4pPr marL="685800">
              <a:buClr>
                <a:srgbClr val="B01C2E"/>
              </a:buClr>
              <a:buFont typeface="Arial" pitchFamily="34" charset="0"/>
              <a:buChar char="–"/>
              <a:defRPr sz="825"/>
            </a:lvl4pPr>
            <a:lvl5pPr marL="857250">
              <a:buClr>
                <a:srgbClr val="B01C2E"/>
              </a:buClr>
              <a:buFont typeface="Arial" pitchFamily="34" charset="0"/>
              <a:buChar char="–"/>
              <a:defRPr sz="825"/>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Market Efficiency</a:t>
            </a:r>
          </a:p>
        </p:txBody>
      </p:sp>
    </p:spTree>
    <p:extLst>
      <p:ext uri="{BB962C8B-B14F-4D97-AF65-F5344CB8AC3E}">
        <p14:creationId xmlns:p14="http://schemas.microsoft.com/office/powerpoint/2010/main" val="143057944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3575052"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457201"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Market Efficiency</a:t>
            </a:r>
          </a:p>
        </p:txBody>
      </p:sp>
    </p:spTree>
    <p:extLst>
      <p:ext uri="{BB962C8B-B14F-4D97-AF65-F5344CB8AC3E}">
        <p14:creationId xmlns:p14="http://schemas.microsoft.com/office/powerpoint/2010/main" val="19309342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1"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5773265"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Market Efficiency</a:t>
            </a:r>
          </a:p>
        </p:txBody>
      </p:sp>
    </p:spTree>
    <p:extLst>
      <p:ext uri="{BB962C8B-B14F-4D97-AF65-F5344CB8AC3E}">
        <p14:creationId xmlns:p14="http://schemas.microsoft.com/office/powerpoint/2010/main" val="136338367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076450" y="2667000"/>
            <a:ext cx="66294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3" name="TextBox 13"/>
          <p:cNvSpPr txBox="1">
            <a:spLocks noChangeArrowheads="1"/>
          </p:cNvSpPr>
          <p:nvPr userDrawn="1"/>
        </p:nvSpPr>
        <p:spPr bwMode="auto">
          <a:xfrm>
            <a:off x="2066925"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Specialization</a:t>
            </a:r>
          </a:p>
        </p:txBody>
      </p:sp>
      <p:sp>
        <p:nvSpPr>
          <p:cNvPr id="14" name="TextBox 14"/>
          <p:cNvSpPr txBox="1">
            <a:spLocks noChangeArrowheads="1"/>
          </p:cNvSpPr>
          <p:nvPr userDrawn="1"/>
        </p:nvSpPr>
        <p:spPr bwMode="auto">
          <a:xfrm>
            <a:off x="5505450"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Education</a:t>
            </a:r>
          </a:p>
        </p:txBody>
      </p:sp>
      <p:sp>
        <p:nvSpPr>
          <p:cNvPr id="17" name="Text Placeholder 16"/>
          <p:cNvSpPr>
            <a:spLocks noGrp="1"/>
          </p:cNvSpPr>
          <p:nvPr>
            <p:ph type="body" sz="quarter" idx="17"/>
          </p:nvPr>
        </p:nvSpPr>
        <p:spPr>
          <a:xfrm>
            <a:off x="2067306" y="2743200"/>
            <a:ext cx="6638544" cy="3429000"/>
          </a:xfrm>
          <a:prstGeom prst="rect">
            <a:avLst/>
          </a:prstGeom>
          <a:ln>
            <a:noFill/>
          </a:ln>
        </p:spPr>
        <p:txBody>
          <a:bodyPr lIns="27432" anchor="t"/>
          <a:lstStyle>
            <a:lvl1pPr marL="0" indent="0" algn="l">
              <a:lnSpc>
                <a:spcPts val="900"/>
              </a:lnSpc>
              <a:spcBef>
                <a:spcPts val="0"/>
              </a:spcBef>
              <a:spcAft>
                <a:spcPts val="450"/>
              </a:spcAft>
              <a:buFont typeface="Arial" pitchFamily="34" charset="0"/>
              <a:buChar char=" "/>
              <a:defRPr sz="750" b="0" baseline="0">
                <a:latin typeface="+mn-lt"/>
              </a:defRPr>
            </a:lvl1pPr>
            <a:lvl2pPr marL="0" indent="0">
              <a:lnSpc>
                <a:spcPts val="900"/>
              </a:lnSpc>
              <a:spcBef>
                <a:spcPts val="0"/>
              </a:spcBef>
              <a:spcAft>
                <a:spcPts val="900"/>
              </a:spcAft>
              <a:buFont typeface="Arial" pitchFamily="34" charset="0"/>
              <a:buChar char=" "/>
              <a:defRPr sz="750" b="1" baseline="0">
                <a:solidFill>
                  <a:srgbClr val="666666"/>
                </a:solidFill>
                <a:latin typeface="Arial" pitchFamily="34" charset="0"/>
              </a:defRPr>
            </a:lvl2pPr>
            <a:lvl3pPr marL="171450" indent="-171450">
              <a:buClr>
                <a:srgbClr val="B01C2E"/>
              </a:buClr>
              <a:buFont typeface="Wingdings 2" pitchFamily="18" charset="2"/>
              <a:buChar char="¡"/>
              <a:defRPr sz="750" baseline="0">
                <a:latin typeface="Arial" pitchFamily="34" charset="0"/>
              </a:defRPr>
            </a:lvl3pPr>
            <a:lvl4pPr marL="342900" indent="-171450">
              <a:buClr>
                <a:srgbClr val="B01C2E"/>
              </a:buClr>
              <a:buFont typeface="Arial" pitchFamily="34" charset="0"/>
              <a:buChar char="–"/>
              <a:defRPr sz="750" baseline="0">
                <a:latin typeface="Arial" pitchFamily="34" charset="0"/>
              </a:defRPr>
            </a:lvl4pPr>
            <a:lvl5pPr marL="514350" indent="-171450">
              <a:buClr>
                <a:srgbClr val="B01C2E"/>
              </a:buClr>
              <a:buFont typeface="Arial" pitchFamily="34" charset="0"/>
              <a:buChar char="–"/>
              <a:defRPr sz="750" baseline="0">
                <a:latin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455612" y="1108074"/>
            <a:ext cx="1170432" cy="1563624"/>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455615" y="2722996"/>
            <a:ext cx="1525587" cy="553604"/>
          </a:xfrm>
          <a:prstGeom prst="rect">
            <a:avLst/>
          </a:prstGeom>
        </p:spPr>
        <p:txBody>
          <a:bodyPr lIns="0"/>
          <a:lstStyle>
            <a:lvl1pPr marL="0" indent="0">
              <a:lnSpc>
                <a:spcPts val="750"/>
              </a:lnSpc>
              <a:buNone/>
              <a:defRPr sz="750" b="0"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p:txBody>
      </p:sp>
      <p:sp>
        <p:nvSpPr>
          <p:cNvPr id="40" name="Text Placeholder 12"/>
          <p:cNvSpPr>
            <a:spLocks noGrp="1"/>
          </p:cNvSpPr>
          <p:nvPr>
            <p:ph type="body" sz="quarter" idx="37"/>
          </p:nvPr>
        </p:nvSpPr>
        <p:spPr>
          <a:xfrm>
            <a:off x="5505450"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2" name="Text Placeholder 12"/>
          <p:cNvSpPr>
            <a:spLocks noGrp="1"/>
          </p:cNvSpPr>
          <p:nvPr>
            <p:ph type="body" sz="quarter" idx="39"/>
          </p:nvPr>
        </p:nvSpPr>
        <p:spPr>
          <a:xfrm>
            <a:off x="2067306"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4" name="Text Placeholder 16"/>
          <p:cNvSpPr>
            <a:spLocks noGrp="1"/>
          </p:cNvSpPr>
          <p:nvPr>
            <p:ph type="body" sz="quarter" idx="41"/>
          </p:nvPr>
        </p:nvSpPr>
        <p:spPr>
          <a:xfrm>
            <a:off x="2067306"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5505450"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067306"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NSimSun" pitchFamily="49" charset="-122"/>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48" name="Text Placeholder 19"/>
          <p:cNvSpPr>
            <a:spLocks noGrp="1"/>
          </p:cNvSpPr>
          <p:nvPr>
            <p:ph type="body" sz="quarter" idx="43"/>
          </p:nvPr>
        </p:nvSpPr>
        <p:spPr>
          <a:xfrm>
            <a:off x="5505450"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Arial" pitchFamily="34" charset="0"/>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Market Efficiency</a:t>
            </a:r>
          </a:p>
        </p:txBody>
      </p:sp>
    </p:spTree>
    <p:extLst>
      <p:ext uri="{BB962C8B-B14F-4D97-AF65-F5344CB8AC3E}">
        <p14:creationId xmlns:p14="http://schemas.microsoft.com/office/powerpoint/2010/main" val="101758569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576987" y="2982769"/>
            <a:ext cx="1428461" cy="934604"/>
          </a:xfrm>
          <a:prstGeom prst="rect">
            <a:avLst/>
          </a:prstGeom>
        </p:spPr>
        <p:txBody>
          <a:bodyPr/>
          <a:lstStyle>
            <a:lvl1pPr marL="0" indent="0">
              <a:lnSpc>
                <a:spcPts val="750"/>
              </a:lnSpc>
              <a:buNone/>
              <a:defRPr sz="750" b="1"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576985"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467882" y="1246188"/>
            <a:ext cx="8188325" cy="228600"/>
          </a:xfrm>
          <a:prstGeom prst="rect">
            <a:avLst/>
          </a:prstGeom>
        </p:spPr>
        <p:txBody>
          <a:bodyPr/>
          <a:lstStyle>
            <a:lvl1pPr>
              <a:buFontTx/>
              <a:buNone/>
              <a:defRPr sz="9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197969"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197967" y="1589235"/>
            <a:ext cx="1069975" cy="1330325"/>
          </a:xfrm>
          <a:prstGeom prst="rect">
            <a:avLst/>
          </a:prstGeom>
        </p:spPr>
        <p:txBody>
          <a:bodyPr/>
          <a:lstStyle>
            <a:lvl1pPr>
              <a:buFont typeface="Wingdings 2" pitchFamily="18" charset="2"/>
              <a:buChar char=""/>
              <a:defRPr lang="en-US" sz="12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3850124"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3850124"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5491888"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5491886"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7144042"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7144042"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576987"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576985"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197969"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197967"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3850124"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3850124"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5491888"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5491886"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7144042"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7144042" y="3962402"/>
            <a:ext cx="1069975" cy="1330325"/>
          </a:xfrm>
          <a:prstGeom prst="rect">
            <a:avLst/>
          </a:prstGeom>
        </p:spPr>
        <p:txBody>
          <a:bodyPr/>
          <a:lstStyle>
            <a:lvl1pPr>
              <a:defRPr lang="en-US" sz="1200" kern="1200" noProof="0" dirty="0">
                <a:solidFill>
                  <a:schemeClr val="tx1"/>
                </a:solidFill>
                <a:latin typeface="+mn-lt"/>
                <a:ea typeface="+mn-ea"/>
                <a:cs typeface="+mn-cs"/>
              </a:defRPr>
            </a:lvl1pPr>
            <a:lvl2pPr>
              <a:defRPr lang="en-US" sz="12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Market Efficiency</a:t>
            </a:r>
          </a:p>
        </p:txBody>
      </p:sp>
    </p:spTree>
    <p:extLst>
      <p:ext uri="{BB962C8B-B14F-4D97-AF65-F5344CB8AC3E}">
        <p14:creationId xmlns:p14="http://schemas.microsoft.com/office/powerpoint/2010/main" val="121639181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441325" y="14398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cs typeface="+mn-cs"/>
              </a:rPr>
              <a:t>PARTNERS</a:t>
            </a:r>
          </a:p>
        </p:txBody>
      </p:sp>
      <p:sp>
        <p:nvSpPr>
          <p:cNvPr id="11" name="Line 22"/>
          <p:cNvSpPr>
            <a:spLocks noChangeShapeType="1"/>
          </p:cNvSpPr>
          <p:nvPr/>
        </p:nvSpPr>
        <p:spPr bwMode="auto">
          <a:xfrm>
            <a:off x="438151" y="18970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2" name="Text Box 23"/>
          <p:cNvSpPr txBox="1">
            <a:spLocks noChangeArrowheads="1"/>
          </p:cNvSpPr>
          <p:nvPr/>
        </p:nvSpPr>
        <p:spPr bwMode="auto">
          <a:xfrm>
            <a:off x="441325" y="32686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cs typeface="+mn-cs"/>
              </a:rPr>
              <a:t>ASSOCIATES</a:t>
            </a:r>
          </a:p>
        </p:txBody>
      </p:sp>
      <p:sp>
        <p:nvSpPr>
          <p:cNvPr id="13" name="Line 24"/>
          <p:cNvSpPr>
            <a:spLocks noChangeShapeType="1"/>
          </p:cNvSpPr>
          <p:nvPr/>
        </p:nvSpPr>
        <p:spPr bwMode="auto">
          <a:xfrm>
            <a:off x="438151" y="37258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 name="Text Placeholder 27"/>
          <p:cNvSpPr>
            <a:spLocks noGrp="1"/>
          </p:cNvSpPr>
          <p:nvPr>
            <p:ph type="body" sz="quarter" idx="10"/>
          </p:nvPr>
        </p:nvSpPr>
        <p:spPr>
          <a:xfrm>
            <a:off x="260858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2" name="Text Placeholder 31"/>
          <p:cNvSpPr>
            <a:spLocks noGrp="1"/>
          </p:cNvSpPr>
          <p:nvPr>
            <p:ph type="body" sz="quarter" idx="11"/>
          </p:nvPr>
        </p:nvSpPr>
        <p:spPr>
          <a:xfrm>
            <a:off x="477901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4" name="Text Placeholder 33"/>
          <p:cNvSpPr>
            <a:spLocks noGrp="1"/>
          </p:cNvSpPr>
          <p:nvPr>
            <p:ph type="body" sz="quarter" idx="12"/>
          </p:nvPr>
        </p:nvSpPr>
        <p:spPr>
          <a:xfrm>
            <a:off x="6949440"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7" name="Text Placeholder 16"/>
          <p:cNvSpPr>
            <a:spLocks noGrp="1"/>
          </p:cNvSpPr>
          <p:nvPr>
            <p:ph type="body" sz="quarter" idx="17"/>
          </p:nvPr>
        </p:nvSpPr>
        <p:spPr>
          <a:xfrm>
            <a:off x="1481328"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4724400"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481328" y="4800600"/>
            <a:ext cx="6217920" cy="54864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43815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Market Efficiency</a:t>
            </a:r>
          </a:p>
        </p:txBody>
      </p:sp>
    </p:spTree>
    <p:extLst>
      <p:ext uri="{BB962C8B-B14F-4D97-AF65-F5344CB8AC3E}">
        <p14:creationId xmlns:p14="http://schemas.microsoft.com/office/powerpoint/2010/main" val="5479622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4648200" y="1417320"/>
            <a:ext cx="4114800" cy="48006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8"/>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2"/>
          <p:cNvSpPr>
            <a:spLocks noGrp="1"/>
          </p:cNvSpPr>
          <p:nvPr>
            <p:ph sz="quarter" idx="19"/>
          </p:nvPr>
        </p:nvSpPr>
        <p:spPr>
          <a:xfrm>
            <a:off x="381000" y="39319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Market Efficiency</a:t>
            </a:r>
          </a:p>
        </p:txBody>
      </p:sp>
    </p:spTree>
    <p:extLst>
      <p:ext uri="{BB962C8B-B14F-4D97-AF65-F5344CB8AC3E}">
        <p14:creationId xmlns:p14="http://schemas.microsoft.com/office/powerpoint/2010/main" val="120578696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Market Efficiency</a:t>
            </a:r>
          </a:p>
        </p:txBody>
      </p:sp>
    </p:spTree>
    <p:extLst>
      <p:ext uri="{BB962C8B-B14F-4D97-AF65-F5344CB8AC3E}">
        <p14:creationId xmlns:p14="http://schemas.microsoft.com/office/powerpoint/2010/main" val="171005049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Market Efficiency</a:t>
            </a:r>
          </a:p>
        </p:txBody>
      </p:sp>
    </p:spTree>
    <p:extLst>
      <p:ext uri="{BB962C8B-B14F-4D97-AF65-F5344CB8AC3E}">
        <p14:creationId xmlns:p14="http://schemas.microsoft.com/office/powerpoint/2010/main" val="155784168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45085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450850" y="46228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45085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113838"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3776826"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5439814"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710280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113838"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113838"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u="none"/>
            </a:lvl1pPr>
            <a:lvl2pPr marL="0" indent="0">
              <a:lnSpc>
                <a:spcPct val="100000"/>
              </a:lnSpc>
              <a:spcBef>
                <a:spcPts val="0"/>
              </a:spcBef>
              <a:buNone/>
              <a:defRPr sz="525" b="0" i="0" u="none">
                <a:solidFill>
                  <a:srgbClr val="808080"/>
                </a:solidFill>
              </a:defRPr>
            </a:lvl2pPr>
            <a:lvl3pPr marL="0" indent="0">
              <a:lnSpc>
                <a:spcPct val="100000"/>
              </a:lnSpc>
              <a:spcBef>
                <a:spcPts val="75"/>
              </a:spcBef>
              <a:buNone/>
              <a:defRPr sz="525" b="0" i="0" u="none">
                <a:solidFill>
                  <a:srgbClr val="808080"/>
                </a:solidFill>
              </a:defRPr>
            </a:lvl3pPr>
            <a:lvl4pPr marL="0" indent="0">
              <a:lnSpc>
                <a:spcPct val="100000"/>
              </a:lnSpc>
              <a:spcBef>
                <a:spcPts val="75"/>
              </a:spcBef>
              <a:buNone/>
              <a:defRPr sz="525" b="0" i="0" u="none">
                <a:solidFill>
                  <a:srgbClr val="808080"/>
                </a:solidFill>
              </a:defRPr>
            </a:lvl4pPr>
            <a:lvl5pPr marL="0" indent="0">
              <a:lnSpc>
                <a:spcPct val="100000"/>
              </a:lnSpc>
              <a:spcBef>
                <a:spcPts val="75"/>
              </a:spcBef>
              <a:buNone/>
              <a:defRPr sz="525"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3776826"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3776826"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5439814"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5439814"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710280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7102800"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45085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450850" y="6020181"/>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45085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113838"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chemeClr val="tx1"/>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3776826"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5439814"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710280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113838"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113838"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3776826"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3776826"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5439814"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5439814"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710280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7102800"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Market Efficiency</a:t>
            </a:r>
          </a:p>
        </p:txBody>
      </p:sp>
    </p:spTree>
    <p:extLst>
      <p:ext uri="{BB962C8B-B14F-4D97-AF65-F5344CB8AC3E}">
        <p14:creationId xmlns:p14="http://schemas.microsoft.com/office/powerpoint/2010/main" val="27382511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280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5123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Market Efficiency</a:t>
            </a:r>
          </a:p>
        </p:txBody>
      </p:sp>
    </p:spTree>
    <p:extLst>
      <p:ext uri="{BB962C8B-B14F-4D97-AF65-F5344CB8AC3E}">
        <p14:creationId xmlns:p14="http://schemas.microsoft.com/office/powerpoint/2010/main" val="207263983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Market Efficiency</a:t>
            </a:r>
          </a:p>
        </p:txBody>
      </p:sp>
    </p:spTree>
    <p:extLst>
      <p:ext uri="{BB962C8B-B14F-4D97-AF65-F5344CB8AC3E}">
        <p14:creationId xmlns:p14="http://schemas.microsoft.com/office/powerpoint/2010/main" val="25491419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85800" y="914400"/>
            <a:ext cx="77724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Market Efficiency</a:t>
            </a:r>
            <a:endParaRPr lang="en-US" dirty="0"/>
          </a:p>
        </p:txBody>
      </p:sp>
      <p:sp>
        <p:nvSpPr>
          <p:cNvPr id="5" name="Rectangle 4"/>
          <p:cNvSpPr>
            <a:spLocks noGrp="1" noChangeArrowheads="1"/>
          </p:cNvSpPr>
          <p:nvPr>
            <p:ph type="sldNum" sz="quarter" idx="11"/>
          </p:nvPr>
        </p:nvSpPr>
        <p:spPr/>
        <p:txBody>
          <a:bodyPr/>
          <a:lstStyle>
            <a:lvl1pPr>
              <a:defRPr/>
            </a:lvl1pPr>
          </a:lstStyle>
          <a:p>
            <a:endParaRPr lang="en-US" dirty="0">
              <a:latin typeface="Calibri"/>
            </a:endParaRPr>
          </a:p>
          <a:p>
            <a:fld id="{32A47CA8-1D40-3C49-82CF-CF2201A41E4F}" type="slidenum">
              <a:rPr lang="en-US" smtClean="0">
                <a:latin typeface="Calibri"/>
              </a:rPr>
              <a:pPr/>
              <a:t>‹#›</a:t>
            </a:fld>
            <a:endParaRPr lang="en-US" dirty="0">
              <a:latin typeface="Calibri"/>
            </a:endParaRPr>
          </a:p>
        </p:txBody>
      </p:sp>
    </p:spTree>
    <p:extLst>
      <p:ext uri="{BB962C8B-B14F-4D97-AF65-F5344CB8AC3E}">
        <p14:creationId xmlns:p14="http://schemas.microsoft.com/office/powerpoint/2010/main" val="808733252"/>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457200" y="1371601"/>
            <a:ext cx="40386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1601"/>
            <a:ext cx="40386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r>
              <a:rPr lang="en-US"/>
              <a:t>Market Efficiency</a:t>
            </a:r>
          </a:p>
        </p:txBody>
      </p:sp>
      <p:sp>
        <p:nvSpPr>
          <p:cNvPr id="6" name="Rectangle 6"/>
          <p:cNvSpPr>
            <a:spLocks noGrp="1" noChangeArrowheads="1"/>
          </p:cNvSpPr>
          <p:nvPr>
            <p:ph type="sldNum" sz="quarter" idx="11"/>
          </p:nvPr>
        </p:nvSpPr>
        <p:spPr>
          <a:ln/>
        </p:spPr>
        <p:txBody>
          <a:bodyPr/>
          <a:lstStyle>
            <a:lvl1pPr>
              <a:defRPr/>
            </a:lvl1pPr>
          </a:lstStyle>
          <a:p>
            <a:fld id="{11BEE2D7-1F05-0540-AD0D-C8F6AEBAE5C7}" type="slidenum">
              <a:rPr lang="en-US"/>
              <a:pPr/>
              <a:t>‹#›</a:t>
            </a:fld>
            <a:endParaRPr lang="en-US"/>
          </a:p>
        </p:txBody>
      </p:sp>
    </p:spTree>
    <p:extLst>
      <p:ext uri="{BB962C8B-B14F-4D97-AF65-F5344CB8AC3E}">
        <p14:creationId xmlns:p14="http://schemas.microsoft.com/office/powerpoint/2010/main" val="3562887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Market Efficiency</a:t>
            </a:r>
          </a:p>
        </p:txBody>
      </p:sp>
    </p:spTree>
    <p:extLst>
      <p:ext uri="{BB962C8B-B14F-4D97-AF65-F5344CB8AC3E}">
        <p14:creationId xmlns:p14="http://schemas.microsoft.com/office/powerpoint/2010/main" val="4647661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84048" y="805002"/>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814835"/>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195227"/>
            <a:ext cx="4041648" cy="4955707"/>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195227"/>
            <a:ext cx="4041648" cy="4955707"/>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Market Efficiency</a:t>
            </a:r>
          </a:p>
        </p:txBody>
      </p:sp>
      <p:sp>
        <p:nvSpPr>
          <p:cNvPr id="15" name="Rectangle 14"/>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Rectangle 2"/>
          <p:cNvSpPr>
            <a:spLocks noGrp="1" noChangeArrowheads="1"/>
          </p:cNvSpPr>
          <p:nvPr>
            <p:ph type="title"/>
          </p:nvPr>
        </p:nvSpPr>
        <p:spPr bwMode="gray">
          <a:xfrm>
            <a:off x="384048" y="3"/>
            <a:ext cx="84582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1"/>
            </a:lvl1pPr>
          </a:lstStyle>
          <a:p>
            <a:pPr lvl="0"/>
            <a:r>
              <a:rPr lang="en-US" dirty="0"/>
              <a:t>Click to edit Master title style</a:t>
            </a:r>
          </a:p>
        </p:txBody>
      </p:sp>
    </p:spTree>
    <p:extLst>
      <p:ext uri="{BB962C8B-B14F-4D97-AF65-F5344CB8AC3E}">
        <p14:creationId xmlns:p14="http://schemas.microsoft.com/office/powerpoint/2010/main" val="2365998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79413"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807534"/>
            <a:ext cx="4041648"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807534"/>
            <a:ext cx="4041648" cy="434340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Market Efficiency</a:t>
            </a:r>
          </a:p>
        </p:txBody>
      </p:sp>
    </p:spTree>
    <p:extLst>
      <p:ext uri="{BB962C8B-B14F-4D97-AF65-F5344CB8AC3E}">
        <p14:creationId xmlns:p14="http://schemas.microsoft.com/office/powerpoint/2010/main" val="11219708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4038600" y="3046413"/>
            <a:ext cx="9906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marR="0" indent="0" algn="l"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21"/>
          </p:nvPr>
        </p:nvSpPr>
        <p:spPr>
          <a:xfrm>
            <a:off x="5029200" y="1828800"/>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Market Efficiency</a:t>
            </a:r>
          </a:p>
        </p:txBody>
      </p:sp>
    </p:spTree>
    <p:extLst>
      <p:ext uri="{BB962C8B-B14F-4D97-AF65-F5344CB8AC3E}">
        <p14:creationId xmlns:p14="http://schemas.microsoft.com/office/powerpoint/2010/main" val="1974331817"/>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theme" Target="../theme/theme1.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9144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 name="Slide Number Placeholder 9"/>
          <p:cNvSpPr>
            <a:spLocks noGrp="1"/>
          </p:cNvSpPr>
          <p:nvPr>
            <p:ph type="sldNum" sz="quarter" idx="4"/>
          </p:nvPr>
        </p:nvSpPr>
        <p:spPr>
          <a:xfrm>
            <a:off x="8610600" y="6436635"/>
            <a:ext cx="457200" cy="365125"/>
          </a:xfrm>
          <a:prstGeom prst="rect">
            <a:avLst/>
          </a:prstGeom>
        </p:spPr>
        <p:txBody>
          <a:bodyPr vert="horz" wrap="square" lIns="91440" tIns="45720" rIns="91440" bIns="45720" numCol="1" anchor="ctr" anchorCtr="0" compatLnSpc="1">
            <a:prstTxWarp prst="textNoShape">
              <a:avLst/>
            </a:prstTxWarp>
          </a:bodyPr>
          <a:lstStyle>
            <a:lvl1pPr>
              <a:defRPr sz="6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dirty="0"/>
          </a:p>
        </p:txBody>
      </p:sp>
      <p:sp>
        <p:nvSpPr>
          <p:cNvPr id="13" name="Footer Placeholder 12"/>
          <p:cNvSpPr>
            <a:spLocks noGrp="1"/>
          </p:cNvSpPr>
          <p:nvPr>
            <p:ph type="ftr" sz="quarter" idx="3"/>
          </p:nvPr>
        </p:nvSpPr>
        <p:spPr>
          <a:xfrm>
            <a:off x="3124200" y="6442488"/>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000" b="1" smtClean="0">
                <a:solidFill>
                  <a:srgbClr val="898989"/>
                </a:solidFill>
                <a:latin typeface="+mn-lt"/>
                <a:ea typeface="+mn-ea"/>
              </a:defRPr>
            </a:lvl1pPr>
          </a:lstStyle>
          <a:p>
            <a:pPr>
              <a:defRPr/>
            </a:pPr>
            <a:r>
              <a:rPr lang="en-US" dirty="0"/>
              <a:t>Market Efficiency</a:t>
            </a:r>
          </a:p>
        </p:txBody>
      </p:sp>
      <p:sp>
        <p:nvSpPr>
          <p:cNvPr id="9" name="Footer Placeholder 3"/>
          <p:cNvSpPr txBox="1">
            <a:spLocks/>
          </p:cNvSpPr>
          <p:nvPr userDrawn="1"/>
        </p:nvSpPr>
        <p:spPr>
          <a:xfrm>
            <a:off x="72409" y="6423029"/>
            <a:ext cx="2362200" cy="365125"/>
          </a:xfrm>
          <a:prstGeom prst="rect">
            <a:avLst/>
          </a:prstGeom>
        </p:spPr>
        <p:txBody>
          <a:bodyPr vert="horz" wrap="square" lIns="68580" tIns="34290" rIns="68580" bIns="3429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600" dirty="0">
                <a:latin typeface="+mn-lt"/>
              </a:rPr>
              <a:t>CF_Ch12_MrkEff_21</a:t>
            </a:r>
          </a:p>
        </p:txBody>
      </p:sp>
    </p:spTree>
    <p:extLst>
      <p:ext uri="{BB962C8B-B14F-4D97-AF65-F5344CB8AC3E}">
        <p14:creationId xmlns:p14="http://schemas.microsoft.com/office/powerpoint/2010/main" val="426697644"/>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714" r:id="rId52"/>
    <p:sldLayoutId id="2147483715" r:id="rId53"/>
    <p:sldLayoutId id="2147483716" r:id="rId54"/>
    <p:sldLayoutId id="2147483717" r:id="rId55"/>
    <p:sldLayoutId id="2147483718" r:id="rId56"/>
  </p:sldLayoutIdLst>
  <p:hf hdr="0" dt="0"/>
  <p:txStyles>
    <p:titleStyle>
      <a:lvl1pPr algn="ctr" rtl="0" eaLnBrk="1" fontAlgn="base" hangingPunct="1">
        <a:spcBef>
          <a:spcPct val="0"/>
        </a:spcBef>
        <a:spcAft>
          <a:spcPct val="0"/>
        </a:spcAft>
        <a:defRPr sz="3300" kern="1200">
          <a:solidFill>
            <a:schemeClr val="tx1"/>
          </a:solidFill>
          <a:latin typeface="+mj-lt"/>
          <a:ea typeface="+mj-ea"/>
          <a:cs typeface="+mj-cs"/>
        </a:defRPr>
      </a:lvl1pPr>
      <a:lvl2pPr algn="ctr" rtl="0" eaLnBrk="1" fontAlgn="base" hangingPunct="1">
        <a:spcBef>
          <a:spcPct val="0"/>
        </a:spcBef>
        <a:spcAft>
          <a:spcPct val="0"/>
        </a:spcAft>
        <a:defRPr sz="3300">
          <a:solidFill>
            <a:schemeClr val="tx1"/>
          </a:solidFill>
          <a:latin typeface="Arial" charset="0"/>
        </a:defRPr>
      </a:lvl2pPr>
      <a:lvl3pPr algn="ctr" rtl="0" eaLnBrk="1" fontAlgn="base" hangingPunct="1">
        <a:spcBef>
          <a:spcPct val="0"/>
        </a:spcBef>
        <a:spcAft>
          <a:spcPct val="0"/>
        </a:spcAft>
        <a:defRPr sz="3300">
          <a:solidFill>
            <a:schemeClr val="tx1"/>
          </a:solidFill>
          <a:latin typeface="Arial" charset="0"/>
        </a:defRPr>
      </a:lvl3pPr>
      <a:lvl4pPr algn="ctr" rtl="0" eaLnBrk="1" fontAlgn="base" hangingPunct="1">
        <a:spcBef>
          <a:spcPct val="0"/>
        </a:spcBef>
        <a:spcAft>
          <a:spcPct val="0"/>
        </a:spcAft>
        <a:defRPr sz="3300">
          <a:solidFill>
            <a:schemeClr val="tx1"/>
          </a:solidFill>
          <a:latin typeface="Arial" charset="0"/>
        </a:defRPr>
      </a:lvl4pPr>
      <a:lvl5pPr algn="ctr" rtl="0" eaLnBrk="1" fontAlgn="base" hangingPunct="1">
        <a:spcBef>
          <a:spcPct val="0"/>
        </a:spcBef>
        <a:spcAft>
          <a:spcPct val="0"/>
        </a:spcAft>
        <a:defRPr sz="3300">
          <a:solidFill>
            <a:schemeClr val="tx1"/>
          </a:solidFill>
          <a:latin typeface="Arial" charset="0"/>
        </a:defRPr>
      </a:lvl5pPr>
      <a:lvl6pPr marL="342900" algn="ctr" rtl="0" eaLnBrk="1" fontAlgn="base" hangingPunct="1">
        <a:spcBef>
          <a:spcPct val="0"/>
        </a:spcBef>
        <a:spcAft>
          <a:spcPct val="0"/>
        </a:spcAft>
        <a:defRPr sz="3300">
          <a:solidFill>
            <a:schemeClr val="tx1"/>
          </a:solidFill>
          <a:latin typeface="Arial" charset="0"/>
        </a:defRPr>
      </a:lvl6pPr>
      <a:lvl7pPr marL="685800" algn="ctr" rtl="0" eaLnBrk="1" fontAlgn="base" hangingPunct="1">
        <a:spcBef>
          <a:spcPct val="0"/>
        </a:spcBef>
        <a:spcAft>
          <a:spcPct val="0"/>
        </a:spcAft>
        <a:defRPr sz="3300">
          <a:solidFill>
            <a:schemeClr val="tx1"/>
          </a:solidFill>
          <a:latin typeface="Arial" charset="0"/>
        </a:defRPr>
      </a:lvl7pPr>
      <a:lvl8pPr marL="1028700" algn="ctr" rtl="0" eaLnBrk="1" fontAlgn="base" hangingPunct="1">
        <a:spcBef>
          <a:spcPct val="0"/>
        </a:spcBef>
        <a:spcAft>
          <a:spcPct val="0"/>
        </a:spcAft>
        <a:defRPr sz="3300">
          <a:solidFill>
            <a:schemeClr val="tx1"/>
          </a:solidFill>
          <a:latin typeface="Arial" charset="0"/>
        </a:defRPr>
      </a:lvl8pPr>
      <a:lvl9pPr marL="1371600" algn="ctr" rtl="0" eaLnBrk="1" fontAlgn="base" hangingPunct="1">
        <a:spcBef>
          <a:spcPct val="0"/>
        </a:spcBef>
        <a:spcAft>
          <a:spcPct val="0"/>
        </a:spcAft>
        <a:defRPr sz="3300">
          <a:solidFill>
            <a:schemeClr val="tx1"/>
          </a:solidFill>
          <a:latin typeface="Arial" charset="0"/>
        </a:defRPr>
      </a:lvl9pPr>
    </p:titleStyle>
    <p:bodyStyle>
      <a:lvl1pPr marL="257175" indent="-257175"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Font typeface="Arial" charset="0"/>
        <a:buChar char="–"/>
        <a:defRPr sz="2100" kern="1200">
          <a:solidFill>
            <a:schemeClr val="tx1"/>
          </a:solidFill>
          <a:latin typeface="+mn-lt"/>
          <a:ea typeface="+mn-ea"/>
          <a:cs typeface="+mn-cs"/>
        </a:defRPr>
      </a:lvl2pPr>
      <a:lvl3pPr marL="857250" indent="-171450" algn="l" rtl="0" eaLnBrk="1" fontAlgn="base" hangingPunct="1">
        <a:spcBef>
          <a:spcPct val="20000"/>
        </a:spcBef>
        <a:spcAft>
          <a:spcPct val="0"/>
        </a:spcAft>
        <a:buFont typeface="Arial" charset="0"/>
        <a:buChar char="•"/>
        <a:defRPr sz="1800" kern="1200">
          <a:solidFill>
            <a:schemeClr val="tx1"/>
          </a:solidFill>
          <a:latin typeface="+mn-lt"/>
          <a:ea typeface="+mn-ea"/>
          <a:cs typeface="+mn-cs"/>
        </a:defRPr>
      </a:lvl3pPr>
      <a:lvl4pPr marL="12001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4.emf"/><Relationship Id="rId4" Type="http://schemas.openxmlformats.org/officeDocument/2006/relationships/oleObject" Target="../embeddings/oleObject1.bin"/></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hyperlink" Target="http://www.vanguard.com/bogle_site/images/sp20050524_8.gif" TargetMode="Externa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9" name="Rectangle 3"/>
          <p:cNvSpPr>
            <a:spLocks noGrp="1" noChangeArrowheads="1"/>
          </p:cNvSpPr>
          <p:nvPr>
            <p:ph idx="1"/>
          </p:nvPr>
        </p:nvSpPr>
        <p:spPr/>
        <p:txBody>
          <a:bodyPr/>
          <a:lstStyle/>
          <a:p>
            <a:pPr eaLnBrk="1" hangingPunct="1"/>
            <a:r>
              <a:rPr lang="en-US" sz="2000" dirty="0"/>
              <a:t>Perfect Markets</a:t>
            </a:r>
          </a:p>
          <a:p>
            <a:pPr lvl="1" eaLnBrk="1" hangingPunct="1"/>
            <a:r>
              <a:rPr lang="en-US" sz="1800" dirty="0"/>
              <a:t>Market Imperfections (taxes, transaction costs, etc.)</a:t>
            </a:r>
          </a:p>
          <a:p>
            <a:pPr eaLnBrk="1" hangingPunct="1"/>
            <a:r>
              <a:rPr lang="en-US" sz="2000" dirty="0"/>
              <a:t>Efficient Markets</a:t>
            </a:r>
          </a:p>
          <a:p>
            <a:pPr lvl="1" eaLnBrk="1" hangingPunct="1"/>
            <a:r>
              <a:rPr lang="en-US" sz="1800" dirty="0"/>
              <a:t>Market sets prices using </a:t>
            </a:r>
            <a:r>
              <a:rPr lang="en-US" sz="1800" i="1" dirty="0"/>
              <a:t>all</a:t>
            </a:r>
            <a:r>
              <a:rPr lang="en-US" sz="1800" dirty="0"/>
              <a:t> available information (future CFs, </a:t>
            </a:r>
            <a:r>
              <a:rPr lang="en-US" sz="1800" dirty="0" err="1"/>
              <a:t>covariances</a:t>
            </a:r>
            <a:r>
              <a:rPr lang="en-US" sz="1800" dirty="0"/>
              <a:t>, liquidity)</a:t>
            </a:r>
          </a:p>
          <a:p>
            <a:pPr lvl="2" eaLnBrk="1" hangingPunct="1"/>
            <a:r>
              <a:rPr lang="en-US" sz="1800" dirty="0"/>
              <a:t>What if different investors have different information, e.g. insiders?</a:t>
            </a:r>
          </a:p>
          <a:p>
            <a:pPr lvl="1" eaLnBrk="1" hangingPunct="1"/>
            <a:r>
              <a:rPr lang="en-US" sz="1800" dirty="0"/>
              <a:t>Asset Pricing Model for E(r):  CAPM? FF?</a:t>
            </a:r>
          </a:p>
          <a:p>
            <a:pPr lvl="2" eaLnBrk="1" hangingPunct="1"/>
            <a:r>
              <a:rPr lang="en-US" sz="1800" dirty="0"/>
              <a:t>If true E(r) is different from CAPM, is CAPM wrong or market inefficient?</a:t>
            </a:r>
          </a:p>
          <a:p>
            <a:pPr lvl="1" eaLnBrk="1" hangingPunct="1"/>
            <a:r>
              <a:rPr lang="en-US" sz="1800" dirty="0"/>
              <a:t>Long-term vs. short-term efficiency</a:t>
            </a:r>
          </a:p>
          <a:p>
            <a:pPr eaLnBrk="1" hangingPunct="1"/>
            <a:r>
              <a:rPr lang="en-US" sz="2000" dirty="0"/>
              <a:t>Imperfect, efficient markets</a:t>
            </a:r>
          </a:p>
        </p:txBody>
      </p:sp>
      <p:sp>
        <p:nvSpPr>
          <p:cNvPr id="16387" name="Rectangle 2"/>
          <p:cNvSpPr>
            <a:spLocks noGrp="1" noChangeArrowheads="1"/>
          </p:cNvSpPr>
          <p:nvPr>
            <p:ph type="title"/>
          </p:nvPr>
        </p:nvSpPr>
        <p:spPr/>
        <p:txBody>
          <a:bodyPr/>
          <a:lstStyle/>
          <a:p>
            <a:pPr eaLnBrk="1" hangingPunct="1"/>
            <a:r>
              <a:rPr lang="en-US" b="1" dirty="0"/>
              <a:t>Perfect Markets and Efficient Markets</a:t>
            </a:r>
          </a:p>
        </p:txBody>
      </p:sp>
      <p:sp>
        <p:nvSpPr>
          <p:cNvPr id="16386" name="Slide Number Placeholder 4"/>
          <p:cNvSpPr>
            <a:spLocks noGrp="1"/>
          </p:cNvSpPr>
          <p:nvPr>
            <p:ph type="sldNum" sz="quarter" idx="10"/>
          </p:nvPr>
        </p:nvSpPr>
        <p:spPr>
          <a:noFill/>
        </p:spPr>
        <p:txBody>
          <a:bodyPr/>
          <a:lstStyle/>
          <a:p>
            <a:fld id="{025DD701-1449-490D-A4FE-C1C94F9FF2D1}" type="slidenum">
              <a:rPr lang="en-US"/>
              <a:pPr/>
              <a:t>1</a:t>
            </a:fld>
            <a:endParaRPr lang="en-US" dirty="0"/>
          </a:p>
        </p:txBody>
      </p:sp>
      <p:sp>
        <p:nvSpPr>
          <p:cNvPr id="16385" name="Footer Placeholder 3"/>
          <p:cNvSpPr>
            <a:spLocks noGrp="1"/>
          </p:cNvSpPr>
          <p:nvPr>
            <p:ph type="ftr" sz="quarter" idx="11"/>
          </p:nvPr>
        </p:nvSpPr>
        <p:spPr>
          <a:noFill/>
        </p:spPr>
        <p:txBody>
          <a:bodyPr/>
          <a:lstStyle/>
          <a:p>
            <a:r>
              <a:rPr lang="en-US">
                <a:ea typeface="ＭＳ Ｐゴシック" charset="-128"/>
              </a:rPr>
              <a:t>Market Efficiency</a:t>
            </a:r>
            <a:endParaRPr lang="en-US" dirty="0">
              <a:ea typeface="ＭＳ Ｐゴシック" charset="-128"/>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638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638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638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638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6389">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6389">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6389">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16389">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1638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931" name="Rectangle 3"/>
          <p:cNvSpPr>
            <a:spLocks noGrp="1" noChangeArrowheads="1"/>
          </p:cNvSpPr>
          <p:nvPr>
            <p:ph idx="1"/>
          </p:nvPr>
        </p:nvSpPr>
        <p:spPr/>
        <p:txBody>
          <a:bodyPr/>
          <a:lstStyle/>
          <a:p>
            <a:pPr marL="342900" indent="-342900" eaLnBrk="1" hangingPunct="1">
              <a:lnSpc>
                <a:spcPct val="90000"/>
              </a:lnSpc>
              <a:spcAft>
                <a:spcPts val="600"/>
              </a:spcAft>
            </a:pPr>
            <a:r>
              <a:rPr lang="en-US" sz="3200" dirty="0">
                <a:solidFill>
                  <a:srgbClr val="010004"/>
                </a:solidFill>
              </a:rPr>
              <a:t>Security Prices reflect all </a:t>
            </a:r>
            <a:r>
              <a:rPr lang="en-US" sz="3200" b="1" dirty="0">
                <a:solidFill>
                  <a:srgbClr val="010004"/>
                </a:solidFill>
              </a:rPr>
              <a:t>publicly available</a:t>
            </a:r>
            <a:r>
              <a:rPr lang="en-US" sz="3200" dirty="0">
                <a:solidFill>
                  <a:srgbClr val="010004"/>
                </a:solidFill>
              </a:rPr>
              <a:t> information.</a:t>
            </a:r>
          </a:p>
          <a:p>
            <a:pPr marL="723900" lvl="1" indent="-342900" eaLnBrk="1" hangingPunct="1">
              <a:lnSpc>
                <a:spcPct val="90000"/>
              </a:lnSpc>
              <a:spcAft>
                <a:spcPts val="600"/>
              </a:spcAft>
            </a:pPr>
            <a:r>
              <a:rPr lang="en-US" sz="2400" dirty="0">
                <a:solidFill>
                  <a:srgbClr val="010004"/>
                </a:solidFill>
              </a:rPr>
              <a:t>Difficult to make money trading on this information (fundamental investing)</a:t>
            </a:r>
          </a:p>
          <a:p>
            <a:pPr marL="342900" indent="-342900" eaLnBrk="1" hangingPunct="1">
              <a:lnSpc>
                <a:spcPct val="90000"/>
              </a:lnSpc>
              <a:spcAft>
                <a:spcPts val="600"/>
              </a:spcAft>
            </a:pPr>
            <a:endParaRPr lang="en-US" sz="3200" dirty="0">
              <a:solidFill>
                <a:srgbClr val="010004"/>
              </a:solidFill>
            </a:endParaRPr>
          </a:p>
          <a:p>
            <a:pPr marL="342900" indent="-342900" eaLnBrk="1" hangingPunct="1">
              <a:lnSpc>
                <a:spcPct val="90000"/>
              </a:lnSpc>
              <a:spcAft>
                <a:spcPts val="600"/>
              </a:spcAft>
            </a:pPr>
            <a:r>
              <a:rPr lang="en-US" sz="3200" dirty="0">
                <a:solidFill>
                  <a:srgbClr val="010004"/>
                </a:solidFill>
              </a:rPr>
              <a:t>Publicly available information includes:</a:t>
            </a:r>
          </a:p>
          <a:p>
            <a:pPr marL="742950" lvl="1" indent="-285750" algn="just" eaLnBrk="1" hangingPunct="1">
              <a:lnSpc>
                <a:spcPct val="90000"/>
              </a:lnSpc>
              <a:spcAft>
                <a:spcPts val="600"/>
              </a:spcAft>
            </a:pPr>
            <a:r>
              <a:rPr lang="en-US" sz="2400" dirty="0">
                <a:solidFill>
                  <a:srgbClr val="010004"/>
                </a:solidFill>
              </a:rPr>
              <a:t>Historical price and volume information</a:t>
            </a:r>
          </a:p>
          <a:p>
            <a:pPr marL="742950" lvl="1" indent="-285750" algn="just" eaLnBrk="1" hangingPunct="1">
              <a:lnSpc>
                <a:spcPct val="90000"/>
              </a:lnSpc>
              <a:spcAft>
                <a:spcPts val="600"/>
              </a:spcAft>
            </a:pPr>
            <a:r>
              <a:rPr lang="en-US" sz="2400" dirty="0">
                <a:solidFill>
                  <a:srgbClr val="010004"/>
                </a:solidFill>
              </a:rPr>
              <a:t>Published accounting statements.</a:t>
            </a:r>
          </a:p>
          <a:p>
            <a:pPr marL="742950" lvl="1" indent="-285750" algn="just" eaLnBrk="1" hangingPunct="1">
              <a:lnSpc>
                <a:spcPct val="90000"/>
              </a:lnSpc>
              <a:spcAft>
                <a:spcPts val="600"/>
              </a:spcAft>
            </a:pPr>
            <a:r>
              <a:rPr lang="en-US" sz="2400" dirty="0">
                <a:solidFill>
                  <a:srgbClr val="010004"/>
                </a:solidFill>
              </a:rPr>
              <a:t>Information found in annual reports</a:t>
            </a:r>
            <a:r>
              <a:rPr lang="en-US" sz="3200" dirty="0">
                <a:solidFill>
                  <a:srgbClr val="010004"/>
                </a:solidFill>
              </a:rPr>
              <a:t>.</a:t>
            </a:r>
            <a:endParaRPr lang="en-US" sz="3200" dirty="0"/>
          </a:p>
          <a:p>
            <a:pPr marL="742950" lvl="1" indent="-285750" algn="just" eaLnBrk="1" hangingPunct="1">
              <a:lnSpc>
                <a:spcPct val="90000"/>
              </a:lnSpc>
              <a:spcAft>
                <a:spcPts val="600"/>
              </a:spcAft>
            </a:pPr>
            <a:endParaRPr lang="en-US" sz="3200" dirty="0"/>
          </a:p>
        </p:txBody>
      </p:sp>
      <p:sp>
        <p:nvSpPr>
          <p:cNvPr id="31747" name="Rectangle 2"/>
          <p:cNvSpPr>
            <a:spLocks noGrp="1" noChangeArrowheads="1"/>
          </p:cNvSpPr>
          <p:nvPr>
            <p:ph type="title"/>
          </p:nvPr>
        </p:nvSpPr>
        <p:spPr/>
        <p:txBody>
          <a:bodyPr/>
          <a:lstStyle/>
          <a:p>
            <a:pPr eaLnBrk="1" hangingPunct="1">
              <a:spcAft>
                <a:spcPts val="600"/>
              </a:spcAft>
            </a:pPr>
            <a:r>
              <a:rPr lang="en-US" b="1" dirty="0">
                <a:solidFill>
                  <a:srgbClr val="010004"/>
                </a:solidFill>
              </a:rPr>
              <a:t>Semi-Strong Form of Market Efficiency</a:t>
            </a:r>
            <a:endParaRPr lang="en-US" b="1" dirty="0"/>
          </a:p>
        </p:txBody>
      </p:sp>
      <p:sp>
        <p:nvSpPr>
          <p:cNvPr id="31746" name="Slide Number Placeholder 4"/>
          <p:cNvSpPr>
            <a:spLocks noGrp="1"/>
          </p:cNvSpPr>
          <p:nvPr>
            <p:ph type="sldNum" sz="quarter" idx="10"/>
          </p:nvPr>
        </p:nvSpPr>
        <p:spPr>
          <a:noFill/>
        </p:spPr>
        <p:txBody>
          <a:bodyPr/>
          <a:lstStyle/>
          <a:p>
            <a:fld id="{2B4A67FF-37CF-4352-ADE4-2313294357BC}" type="slidenum">
              <a:rPr lang="en-US"/>
              <a:pPr/>
              <a:t>10</a:t>
            </a:fld>
            <a:endParaRPr lang="en-US" dirty="0"/>
          </a:p>
        </p:txBody>
      </p:sp>
      <p:sp>
        <p:nvSpPr>
          <p:cNvPr id="31745" name="Footer Placeholder 3"/>
          <p:cNvSpPr>
            <a:spLocks noGrp="1"/>
          </p:cNvSpPr>
          <p:nvPr>
            <p:ph type="ftr" sz="quarter" idx="11"/>
          </p:nvPr>
        </p:nvSpPr>
        <p:spPr>
          <a:noFill/>
        </p:spPr>
        <p:txBody>
          <a:bodyPr/>
          <a:lstStyle/>
          <a:p>
            <a:r>
              <a:rPr lang="en-US">
                <a:ea typeface="ＭＳ Ｐゴシック" charset="-128"/>
              </a:rPr>
              <a:t>Market Efficiency</a:t>
            </a:r>
            <a:endParaRPr lang="en-US" dirty="0">
              <a:ea typeface="ＭＳ Ｐゴシック" charset="-128"/>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08931">
                                            <p:txEl>
                                              <p:pRg st="0" end="0"/>
                                            </p:txEl>
                                          </p:spTgt>
                                        </p:tgtEl>
                                        <p:attrNameLst>
                                          <p:attrName>style.visibility</p:attrName>
                                        </p:attrNameLst>
                                      </p:cBhvr>
                                      <p:to>
                                        <p:strVal val="visible"/>
                                      </p:to>
                                    </p:set>
                                    <p:animEffect transition="in" filter="fade">
                                      <p:cBhvr>
                                        <p:cTn id="7" dur="1000"/>
                                        <p:tgtEl>
                                          <p:spTgt spid="508931">
                                            <p:txEl>
                                              <p:pRg st="0" end="0"/>
                                            </p:txEl>
                                          </p:spTgt>
                                        </p:tgtEl>
                                      </p:cBhvr>
                                    </p:animEffect>
                                    <p:anim calcmode="lin" valueType="num">
                                      <p:cBhvr>
                                        <p:cTn id="8" dur="1000" fill="hold"/>
                                        <p:tgtEl>
                                          <p:spTgt spid="508931">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08931">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08931">
                                            <p:txEl>
                                              <p:pRg st="1" end="1"/>
                                            </p:txEl>
                                          </p:spTgt>
                                        </p:tgtEl>
                                        <p:attrNameLst>
                                          <p:attrName>style.visibility</p:attrName>
                                        </p:attrNameLst>
                                      </p:cBhvr>
                                      <p:to>
                                        <p:strVal val="visible"/>
                                      </p:to>
                                    </p:set>
                                    <p:animEffect transition="in" filter="fade">
                                      <p:cBhvr>
                                        <p:cTn id="12" dur="1000"/>
                                        <p:tgtEl>
                                          <p:spTgt spid="508931">
                                            <p:txEl>
                                              <p:pRg st="1" end="1"/>
                                            </p:txEl>
                                          </p:spTgt>
                                        </p:tgtEl>
                                      </p:cBhvr>
                                    </p:animEffect>
                                    <p:anim calcmode="lin" valueType="num">
                                      <p:cBhvr>
                                        <p:cTn id="13" dur="1000" fill="hold"/>
                                        <p:tgtEl>
                                          <p:spTgt spid="508931">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50893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508931">
                                            <p:txEl>
                                              <p:pRg st="3" end="3"/>
                                            </p:txEl>
                                          </p:spTgt>
                                        </p:tgtEl>
                                        <p:attrNameLst>
                                          <p:attrName>style.visibility</p:attrName>
                                        </p:attrNameLst>
                                      </p:cBhvr>
                                      <p:to>
                                        <p:strVal val="visible"/>
                                      </p:to>
                                    </p:set>
                                    <p:animEffect transition="in" filter="fade">
                                      <p:cBhvr>
                                        <p:cTn id="19" dur="1000"/>
                                        <p:tgtEl>
                                          <p:spTgt spid="508931">
                                            <p:txEl>
                                              <p:pRg st="3" end="3"/>
                                            </p:txEl>
                                          </p:spTgt>
                                        </p:tgtEl>
                                      </p:cBhvr>
                                    </p:animEffect>
                                    <p:anim calcmode="lin" valueType="num">
                                      <p:cBhvr>
                                        <p:cTn id="20" dur="1000" fill="hold"/>
                                        <p:tgtEl>
                                          <p:spTgt spid="508931">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508931">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508931">
                                            <p:txEl>
                                              <p:pRg st="4" end="4"/>
                                            </p:txEl>
                                          </p:spTgt>
                                        </p:tgtEl>
                                        <p:attrNameLst>
                                          <p:attrName>style.visibility</p:attrName>
                                        </p:attrNameLst>
                                      </p:cBhvr>
                                      <p:to>
                                        <p:strVal val="visible"/>
                                      </p:to>
                                    </p:set>
                                    <p:animEffect transition="in" filter="fade">
                                      <p:cBhvr>
                                        <p:cTn id="24" dur="1000"/>
                                        <p:tgtEl>
                                          <p:spTgt spid="508931">
                                            <p:txEl>
                                              <p:pRg st="4" end="4"/>
                                            </p:txEl>
                                          </p:spTgt>
                                        </p:tgtEl>
                                      </p:cBhvr>
                                    </p:animEffect>
                                    <p:anim calcmode="lin" valueType="num">
                                      <p:cBhvr>
                                        <p:cTn id="25" dur="1000" fill="hold"/>
                                        <p:tgtEl>
                                          <p:spTgt spid="508931">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508931">
                                            <p:txEl>
                                              <p:pRg st="4" end="4"/>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508931">
                                            <p:txEl>
                                              <p:pRg st="5" end="5"/>
                                            </p:txEl>
                                          </p:spTgt>
                                        </p:tgtEl>
                                        <p:attrNameLst>
                                          <p:attrName>style.visibility</p:attrName>
                                        </p:attrNameLst>
                                      </p:cBhvr>
                                      <p:to>
                                        <p:strVal val="visible"/>
                                      </p:to>
                                    </p:set>
                                    <p:animEffect transition="in" filter="fade">
                                      <p:cBhvr>
                                        <p:cTn id="29" dur="1000"/>
                                        <p:tgtEl>
                                          <p:spTgt spid="508931">
                                            <p:txEl>
                                              <p:pRg st="5" end="5"/>
                                            </p:txEl>
                                          </p:spTgt>
                                        </p:tgtEl>
                                      </p:cBhvr>
                                    </p:animEffect>
                                    <p:anim calcmode="lin" valueType="num">
                                      <p:cBhvr>
                                        <p:cTn id="30" dur="1000" fill="hold"/>
                                        <p:tgtEl>
                                          <p:spTgt spid="508931">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508931">
                                            <p:txEl>
                                              <p:pRg st="5" end="5"/>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508931">
                                            <p:txEl>
                                              <p:pRg st="6" end="6"/>
                                            </p:txEl>
                                          </p:spTgt>
                                        </p:tgtEl>
                                        <p:attrNameLst>
                                          <p:attrName>style.visibility</p:attrName>
                                        </p:attrNameLst>
                                      </p:cBhvr>
                                      <p:to>
                                        <p:strVal val="visible"/>
                                      </p:to>
                                    </p:set>
                                    <p:animEffect transition="in" filter="fade">
                                      <p:cBhvr>
                                        <p:cTn id="34" dur="1000"/>
                                        <p:tgtEl>
                                          <p:spTgt spid="508931">
                                            <p:txEl>
                                              <p:pRg st="6" end="6"/>
                                            </p:txEl>
                                          </p:spTgt>
                                        </p:tgtEl>
                                      </p:cBhvr>
                                    </p:animEffect>
                                    <p:anim calcmode="lin" valueType="num">
                                      <p:cBhvr>
                                        <p:cTn id="35" dur="1000" fill="hold"/>
                                        <p:tgtEl>
                                          <p:spTgt spid="508931">
                                            <p:txEl>
                                              <p:pRg st="6" end="6"/>
                                            </p:txEl>
                                          </p:spTgt>
                                        </p:tgtEl>
                                        <p:attrNameLst>
                                          <p:attrName>ppt_x</p:attrName>
                                        </p:attrNameLst>
                                      </p:cBhvr>
                                      <p:tavLst>
                                        <p:tav tm="0">
                                          <p:val>
                                            <p:strVal val="#ppt_x"/>
                                          </p:val>
                                        </p:tav>
                                        <p:tav tm="100000">
                                          <p:val>
                                            <p:strVal val="#ppt_x"/>
                                          </p:val>
                                        </p:tav>
                                      </p:tavLst>
                                    </p:anim>
                                    <p:anim calcmode="lin" valueType="num">
                                      <p:cBhvr>
                                        <p:cTn id="36" dur="1000" fill="hold"/>
                                        <p:tgtEl>
                                          <p:spTgt spid="508931">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8931"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0979" name="Rectangle 3"/>
          <p:cNvSpPr>
            <a:spLocks noGrp="1" noChangeArrowheads="1"/>
          </p:cNvSpPr>
          <p:nvPr>
            <p:ph idx="1"/>
          </p:nvPr>
        </p:nvSpPr>
        <p:spPr/>
        <p:txBody>
          <a:bodyPr/>
          <a:lstStyle/>
          <a:p>
            <a:pPr marL="342900" indent="-342900" eaLnBrk="1" hangingPunct="1">
              <a:lnSpc>
                <a:spcPct val="90000"/>
              </a:lnSpc>
              <a:spcAft>
                <a:spcPts val="600"/>
              </a:spcAft>
            </a:pPr>
            <a:r>
              <a:rPr lang="en-US" sz="2800" dirty="0"/>
              <a:t>Security Prices reflect all information—public and private.</a:t>
            </a:r>
          </a:p>
          <a:p>
            <a:pPr marL="342900" indent="-342900" eaLnBrk="1" hangingPunct="1">
              <a:lnSpc>
                <a:spcPct val="90000"/>
              </a:lnSpc>
              <a:spcAft>
                <a:spcPts val="600"/>
              </a:spcAft>
            </a:pPr>
            <a:endParaRPr lang="en-US" sz="2800" dirty="0"/>
          </a:p>
          <a:p>
            <a:pPr marL="342900" indent="-342900" eaLnBrk="1" hangingPunct="1">
              <a:lnSpc>
                <a:spcPct val="90000"/>
              </a:lnSpc>
              <a:spcAft>
                <a:spcPts val="600"/>
              </a:spcAft>
            </a:pPr>
            <a:r>
              <a:rPr lang="en-US" sz="2800" dirty="0"/>
              <a:t>Strong form efficiency incorporates weak and semi-strong form efficiency.</a:t>
            </a:r>
          </a:p>
          <a:p>
            <a:pPr marL="342900" indent="-342900" eaLnBrk="1" hangingPunct="1">
              <a:lnSpc>
                <a:spcPct val="90000"/>
              </a:lnSpc>
              <a:spcAft>
                <a:spcPts val="600"/>
              </a:spcAft>
            </a:pPr>
            <a:endParaRPr lang="en-US" sz="2800" dirty="0"/>
          </a:p>
          <a:p>
            <a:pPr marL="342900" indent="-342900" eaLnBrk="1" hangingPunct="1">
              <a:lnSpc>
                <a:spcPct val="90000"/>
              </a:lnSpc>
              <a:spcAft>
                <a:spcPts val="600"/>
              </a:spcAft>
            </a:pPr>
            <a:r>
              <a:rPr lang="en-US" sz="2800" dirty="0"/>
              <a:t>Strong form efficiency says that anything pertinent to the stock and known to at least one investor is already incorporated into the security’</a:t>
            </a:r>
            <a:r>
              <a:rPr lang="en-US" altLang="ja-JP" sz="2800" dirty="0"/>
              <a:t>s price.</a:t>
            </a:r>
            <a:endParaRPr lang="en-US" sz="2800" dirty="0"/>
          </a:p>
        </p:txBody>
      </p:sp>
      <p:sp>
        <p:nvSpPr>
          <p:cNvPr id="33795" name="Rectangle 2"/>
          <p:cNvSpPr>
            <a:spLocks noGrp="1" noChangeArrowheads="1"/>
          </p:cNvSpPr>
          <p:nvPr>
            <p:ph type="title"/>
          </p:nvPr>
        </p:nvSpPr>
        <p:spPr/>
        <p:txBody>
          <a:bodyPr/>
          <a:lstStyle/>
          <a:p>
            <a:pPr eaLnBrk="1" hangingPunct="1">
              <a:spcAft>
                <a:spcPts val="600"/>
              </a:spcAft>
            </a:pPr>
            <a:r>
              <a:rPr lang="en-US" b="1" dirty="0"/>
              <a:t>Str</a:t>
            </a:r>
            <a:r>
              <a:rPr lang="en-US" b="1" dirty="0">
                <a:solidFill>
                  <a:srgbClr val="010004"/>
                </a:solidFill>
              </a:rPr>
              <a:t>ong Form of Market Efficiency</a:t>
            </a:r>
            <a:endParaRPr lang="en-US" dirty="0"/>
          </a:p>
        </p:txBody>
      </p:sp>
      <p:sp>
        <p:nvSpPr>
          <p:cNvPr id="33794" name="Slide Number Placeholder 4"/>
          <p:cNvSpPr>
            <a:spLocks noGrp="1"/>
          </p:cNvSpPr>
          <p:nvPr>
            <p:ph type="sldNum" sz="quarter" idx="10"/>
          </p:nvPr>
        </p:nvSpPr>
        <p:spPr>
          <a:noFill/>
        </p:spPr>
        <p:txBody>
          <a:bodyPr/>
          <a:lstStyle/>
          <a:p>
            <a:fld id="{D0245691-7701-4EC0-BBAD-C68BA2E310EA}" type="slidenum">
              <a:rPr lang="en-US"/>
              <a:pPr/>
              <a:t>11</a:t>
            </a:fld>
            <a:endParaRPr lang="en-US" dirty="0"/>
          </a:p>
        </p:txBody>
      </p:sp>
      <p:sp>
        <p:nvSpPr>
          <p:cNvPr id="33793" name="Footer Placeholder 3"/>
          <p:cNvSpPr>
            <a:spLocks noGrp="1"/>
          </p:cNvSpPr>
          <p:nvPr>
            <p:ph type="ftr" sz="quarter" idx="11"/>
          </p:nvPr>
        </p:nvSpPr>
        <p:spPr>
          <a:noFill/>
        </p:spPr>
        <p:txBody>
          <a:bodyPr/>
          <a:lstStyle/>
          <a:p>
            <a:r>
              <a:rPr lang="en-US">
                <a:ea typeface="ＭＳ Ｐゴシック" charset="-128"/>
              </a:rPr>
              <a:t>Market Efficiency</a:t>
            </a:r>
            <a:endParaRPr lang="en-US" dirty="0">
              <a:ea typeface="ＭＳ Ｐゴシック" charset="-128"/>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10979">
                                            <p:txEl>
                                              <p:pRg st="0" end="0"/>
                                            </p:txEl>
                                          </p:spTgt>
                                        </p:tgtEl>
                                        <p:attrNameLst>
                                          <p:attrName>style.visibility</p:attrName>
                                        </p:attrNameLst>
                                      </p:cBhvr>
                                      <p:to>
                                        <p:strVal val="visible"/>
                                      </p:to>
                                    </p:set>
                                    <p:animEffect transition="in" filter="fade">
                                      <p:cBhvr>
                                        <p:cTn id="7" dur="1000"/>
                                        <p:tgtEl>
                                          <p:spTgt spid="510979">
                                            <p:txEl>
                                              <p:pRg st="0" end="0"/>
                                            </p:txEl>
                                          </p:spTgt>
                                        </p:tgtEl>
                                      </p:cBhvr>
                                    </p:animEffect>
                                    <p:anim calcmode="lin" valueType="num">
                                      <p:cBhvr>
                                        <p:cTn id="8" dur="1000" fill="hold"/>
                                        <p:tgtEl>
                                          <p:spTgt spid="51097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1097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10979">
                                            <p:txEl>
                                              <p:pRg st="2" end="2"/>
                                            </p:txEl>
                                          </p:spTgt>
                                        </p:tgtEl>
                                        <p:attrNameLst>
                                          <p:attrName>style.visibility</p:attrName>
                                        </p:attrNameLst>
                                      </p:cBhvr>
                                      <p:to>
                                        <p:strVal val="visible"/>
                                      </p:to>
                                    </p:set>
                                    <p:animEffect transition="in" filter="fade">
                                      <p:cBhvr>
                                        <p:cTn id="14" dur="1000"/>
                                        <p:tgtEl>
                                          <p:spTgt spid="510979">
                                            <p:txEl>
                                              <p:pRg st="2" end="2"/>
                                            </p:txEl>
                                          </p:spTgt>
                                        </p:tgtEl>
                                      </p:cBhvr>
                                    </p:animEffect>
                                    <p:anim calcmode="lin" valueType="num">
                                      <p:cBhvr>
                                        <p:cTn id="15" dur="1000" fill="hold"/>
                                        <p:tgtEl>
                                          <p:spTgt spid="510979">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51097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10979">
                                            <p:txEl>
                                              <p:pRg st="4" end="4"/>
                                            </p:txEl>
                                          </p:spTgt>
                                        </p:tgtEl>
                                        <p:attrNameLst>
                                          <p:attrName>style.visibility</p:attrName>
                                        </p:attrNameLst>
                                      </p:cBhvr>
                                      <p:to>
                                        <p:strVal val="visible"/>
                                      </p:to>
                                    </p:set>
                                    <p:animEffect transition="in" filter="fade">
                                      <p:cBhvr>
                                        <p:cTn id="21" dur="1000"/>
                                        <p:tgtEl>
                                          <p:spTgt spid="510979">
                                            <p:txEl>
                                              <p:pRg st="4" end="4"/>
                                            </p:txEl>
                                          </p:spTgt>
                                        </p:tgtEl>
                                      </p:cBhvr>
                                    </p:animEffect>
                                    <p:anim calcmode="lin" valueType="num">
                                      <p:cBhvr>
                                        <p:cTn id="22" dur="1000" fill="hold"/>
                                        <p:tgtEl>
                                          <p:spTgt spid="510979">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510979">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0979"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4"/>
          <p:cNvSpPr>
            <a:spLocks noGrp="1" noChangeArrowheads="1"/>
          </p:cNvSpPr>
          <p:nvPr>
            <p:ph type="title"/>
          </p:nvPr>
        </p:nvSpPr>
        <p:spPr/>
        <p:txBody>
          <a:bodyPr/>
          <a:lstStyle/>
          <a:p>
            <a:pPr eaLnBrk="1" hangingPunct="1"/>
            <a:r>
              <a:rPr lang="en-US" b="1" dirty="0">
                <a:solidFill>
                  <a:srgbClr val="010004"/>
                </a:solidFill>
              </a:rPr>
              <a:t>Relationship among Three Different Information Sets</a:t>
            </a:r>
            <a:endParaRPr lang="en-US" b="1" dirty="0"/>
          </a:p>
        </p:txBody>
      </p:sp>
      <p:sp>
        <p:nvSpPr>
          <p:cNvPr id="35842" name="Slide Number Placeholder 4"/>
          <p:cNvSpPr>
            <a:spLocks noGrp="1"/>
          </p:cNvSpPr>
          <p:nvPr>
            <p:ph type="sldNum" sz="quarter" idx="10"/>
          </p:nvPr>
        </p:nvSpPr>
        <p:spPr>
          <a:noFill/>
        </p:spPr>
        <p:txBody>
          <a:bodyPr/>
          <a:lstStyle/>
          <a:p>
            <a:fld id="{6C6A4BFE-734E-4593-B5AB-B55AA46C16B6}" type="slidenum">
              <a:rPr lang="en-US"/>
              <a:pPr/>
              <a:t>12</a:t>
            </a:fld>
            <a:endParaRPr lang="en-US" dirty="0"/>
          </a:p>
        </p:txBody>
      </p:sp>
      <p:sp>
        <p:nvSpPr>
          <p:cNvPr id="35841" name="Footer Placeholder 3"/>
          <p:cNvSpPr>
            <a:spLocks noGrp="1"/>
          </p:cNvSpPr>
          <p:nvPr>
            <p:ph type="ftr" sz="quarter" idx="11"/>
          </p:nvPr>
        </p:nvSpPr>
        <p:spPr>
          <a:noFill/>
        </p:spPr>
        <p:txBody>
          <a:bodyPr/>
          <a:lstStyle/>
          <a:p>
            <a:r>
              <a:rPr lang="en-US">
                <a:ea typeface="ＭＳ Ｐゴシック" charset="-128"/>
              </a:rPr>
              <a:t>Market Efficiency</a:t>
            </a:r>
            <a:endParaRPr lang="en-US" dirty="0">
              <a:ea typeface="ＭＳ Ｐゴシック" charset="-128"/>
            </a:endParaRPr>
          </a:p>
        </p:txBody>
      </p:sp>
      <p:grpSp>
        <p:nvGrpSpPr>
          <p:cNvPr id="2" name="Group 5"/>
          <p:cNvGrpSpPr>
            <a:grpSpLocks/>
          </p:cNvGrpSpPr>
          <p:nvPr/>
        </p:nvGrpSpPr>
        <p:grpSpPr bwMode="auto">
          <a:xfrm>
            <a:off x="2306638" y="838200"/>
            <a:ext cx="5160962" cy="5189537"/>
            <a:chOff x="1597" y="859"/>
            <a:chExt cx="3251" cy="3269"/>
          </a:xfrm>
        </p:grpSpPr>
        <p:sp>
          <p:nvSpPr>
            <p:cNvPr id="35852" name="Oval 6"/>
            <p:cNvSpPr>
              <a:spLocks noChangeArrowheads="1"/>
            </p:cNvSpPr>
            <p:nvPr/>
          </p:nvSpPr>
          <p:spPr bwMode="auto">
            <a:xfrm>
              <a:off x="1597" y="859"/>
              <a:ext cx="3251" cy="3269"/>
            </a:xfrm>
            <a:prstGeom prst="ellipse">
              <a:avLst/>
            </a:prstGeom>
            <a:solidFill>
              <a:schemeClr val="accent1">
                <a:lumMod val="20000"/>
                <a:lumOff val="80000"/>
              </a:schemeClr>
            </a:solidFill>
            <a:ln w="12700">
              <a:solidFill>
                <a:srgbClr val="0000CC"/>
              </a:solidFill>
              <a:round/>
              <a:headEnd type="none" w="sm" len="sm"/>
              <a:tailEnd type="none" w="sm" len="sm"/>
            </a:ln>
          </p:spPr>
          <p:txBody>
            <a:bodyPr wrap="none" anchor="ctr"/>
            <a:lstStyle/>
            <a:p>
              <a:endParaRPr lang="en-US" dirty="0">
                <a:latin typeface="Calibri" pitchFamily="34" charset="0"/>
              </a:endParaRPr>
            </a:p>
          </p:txBody>
        </p:sp>
        <p:sp>
          <p:nvSpPr>
            <p:cNvPr id="35853" name="Text Box 7"/>
            <p:cNvSpPr txBox="1">
              <a:spLocks noChangeArrowheads="1"/>
            </p:cNvSpPr>
            <p:nvPr/>
          </p:nvSpPr>
          <p:spPr bwMode="auto">
            <a:xfrm>
              <a:off x="2610" y="1099"/>
              <a:ext cx="1226" cy="368"/>
            </a:xfrm>
            <a:prstGeom prst="rect">
              <a:avLst/>
            </a:prstGeom>
            <a:noFill/>
            <a:ln w="12700">
              <a:noFill/>
              <a:miter lim="800000"/>
              <a:headEnd type="none" w="sm" len="sm"/>
              <a:tailEnd type="none" w="sm" len="sm"/>
            </a:ln>
          </p:spPr>
          <p:txBody>
            <a:bodyPr wrap="none">
              <a:spAutoFit/>
            </a:bodyPr>
            <a:lstStyle/>
            <a:p>
              <a:pPr algn="ctr" eaLnBrk="0" hangingPunct="0">
                <a:lnSpc>
                  <a:spcPct val="85000"/>
                </a:lnSpc>
              </a:pPr>
              <a:r>
                <a:rPr lang="en-US" sz="1900" b="0" dirty="0">
                  <a:latin typeface="Times New Roman" pitchFamily="18" charset="0"/>
                </a:rPr>
                <a:t>All information</a:t>
              </a:r>
              <a:br>
                <a:rPr lang="en-US" sz="1900" b="0" dirty="0">
                  <a:latin typeface="Times New Roman" pitchFamily="18" charset="0"/>
                </a:rPr>
              </a:br>
              <a:r>
                <a:rPr lang="en-US" sz="1900" b="0" dirty="0">
                  <a:latin typeface="Times New Roman" pitchFamily="18" charset="0"/>
                </a:rPr>
                <a:t>relevant to a stock</a:t>
              </a:r>
            </a:p>
          </p:txBody>
        </p:sp>
      </p:grpSp>
      <p:grpSp>
        <p:nvGrpSpPr>
          <p:cNvPr id="3" name="Group 8"/>
          <p:cNvGrpSpPr>
            <a:grpSpLocks/>
          </p:cNvGrpSpPr>
          <p:nvPr/>
        </p:nvGrpSpPr>
        <p:grpSpPr bwMode="auto">
          <a:xfrm>
            <a:off x="3241675" y="1844675"/>
            <a:ext cx="3387725" cy="3268662"/>
            <a:chOff x="576" y="1488"/>
            <a:chExt cx="2134" cy="2059"/>
          </a:xfrm>
        </p:grpSpPr>
        <p:sp>
          <p:nvSpPr>
            <p:cNvPr id="35850" name="Oval 9"/>
            <p:cNvSpPr>
              <a:spLocks noChangeArrowheads="1"/>
            </p:cNvSpPr>
            <p:nvPr/>
          </p:nvSpPr>
          <p:spPr bwMode="auto">
            <a:xfrm>
              <a:off x="576" y="1488"/>
              <a:ext cx="2134" cy="2059"/>
            </a:xfrm>
            <a:prstGeom prst="ellipse">
              <a:avLst/>
            </a:prstGeom>
            <a:solidFill>
              <a:srgbClr val="A8C1FE"/>
            </a:solidFill>
            <a:ln w="12700">
              <a:solidFill>
                <a:srgbClr val="0000CC"/>
              </a:solidFill>
              <a:round/>
              <a:headEnd type="none" w="sm" len="sm"/>
              <a:tailEnd type="none" w="sm" len="sm"/>
            </a:ln>
          </p:spPr>
          <p:txBody>
            <a:bodyPr wrap="none" anchor="ctr"/>
            <a:lstStyle/>
            <a:p>
              <a:endParaRPr lang="en-US" dirty="0">
                <a:latin typeface="Calibri" pitchFamily="34" charset="0"/>
              </a:endParaRPr>
            </a:p>
          </p:txBody>
        </p:sp>
        <p:sp>
          <p:nvSpPr>
            <p:cNvPr id="35851" name="Text Box 10"/>
            <p:cNvSpPr txBox="1">
              <a:spLocks noChangeArrowheads="1"/>
            </p:cNvSpPr>
            <p:nvPr/>
          </p:nvSpPr>
          <p:spPr bwMode="auto">
            <a:xfrm>
              <a:off x="961" y="1728"/>
              <a:ext cx="1365" cy="523"/>
            </a:xfrm>
            <a:prstGeom prst="rect">
              <a:avLst/>
            </a:prstGeom>
            <a:noFill/>
            <a:ln w="12700">
              <a:noFill/>
              <a:miter lim="800000"/>
              <a:headEnd type="none" w="sm" len="sm"/>
              <a:tailEnd type="none" w="sm" len="sm"/>
            </a:ln>
          </p:spPr>
          <p:txBody>
            <a:bodyPr wrap="none">
              <a:spAutoFit/>
            </a:bodyPr>
            <a:lstStyle/>
            <a:p>
              <a:pPr algn="ctr" eaLnBrk="0" hangingPunct="0">
                <a:lnSpc>
                  <a:spcPct val="85000"/>
                </a:lnSpc>
              </a:pPr>
              <a:r>
                <a:rPr lang="en-US" sz="1900" b="0" dirty="0">
                  <a:latin typeface="Times New Roman" pitchFamily="18" charset="0"/>
                </a:rPr>
                <a:t>Information set</a:t>
              </a:r>
              <a:br>
                <a:rPr lang="en-US" sz="1900" b="0" dirty="0">
                  <a:latin typeface="Times New Roman" pitchFamily="18" charset="0"/>
                </a:rPr>
              </a:br>
              <a:r>
                <a:rPr lang="en-US" sz="1900" b="0" dirty="0">
                  <a:latin typeface="Times New Roman" pitchFamily="18" charset="0"/>
                </a:rPr>
                <a:t>of publicly available</a:t>
              </a:r>
              <a:br>
                <a:rPr lang="en-US" sz="1900" b="0" dirty="0">
                  <a:latin typeface="Times New Roman" pitchFamily="18" charset="0"/>
                </a:rPr>
              </a:br>
              <a:r>
                <a:rPr lang="en-US" sz="1900" b="0" dirty="0">
                  <a:latin typeface="Times New Roman" pitchFamily="18" charset="0"/>
                </a:rPr>
                <a:t>information</a:t>
              </a:r>
            </a:p>
          </p:txBody>
        </p:sp>
      </p:grpSp>
      <p:grpSp>
        <p:nvGrpSpPr>
          <p:cNvPr id="4" name="Group 11"/>
          <p:cNvGrpSpPr>
            <a:grpSpLocks/>
          </p:cNvGrpSpPr>
          <p:nvPr/>
        </p:nvGrpSpPr>
        <p:grpSpPr bwMode="auto">
          <a:xfrm>
            <a:off x="4173538" y="3014662"/>
            <a:ext cx="1524000" cy="1447800"/>
            <a:chOff x="2775" y="2033"/>
            <a:chExt cx="960" cy="912"/>
          </a:xfrm>
        </p:grpSpPr>
        <p:sp>
          <p:nvSpPr>
            <p:cNvPr id="35848" name="Oval 12"/>
            <p:cNvSpPr>
              <a:spLocks noChangeArrowheads="1"/>
            </p:cNvSpPr>
            <p:nvPr/>
          </p:nvSpPr>
          <p:spPr bwMode="auto">
            <a:xfrm>
              <a:off x="2775" y="2033"/>
              <a:ext cx="960" cy="912"/>
            </a:xfrm>
            <a:prstGeom prst="ellipse">
              <a:avLst/>
            </a:prstGeom>
            <a:solidFill>
              <a:srgbClr val="D2DFFE"/>
            </a:solidFill>
            <a:ln w="12700">
              <a:solidFill>
                <a:srgbClr val="0000CC"/>
              </a:solidFill>
              <a:round/>
              <a:headEnd type="none" w="sm" len="sm"/>
              <a:tailEnd type="none" w="sm" len="sm"/>
            </a:ln>
          </p:spPr>
          <p:txBody>
            <a:bodyPr wrap="none" anchor="ctr"/>
            <a:lstStyle/>
            <a:p>
              <a:endParaRPr lang="en-US" dirty="0">
                <a:latin typeface="Calibri" pitchFamily="34" charset="0"/>
              </a:endParaRPr>
            </a:p>
          </p:txBody>
        </p:sp>
        <p:sp>
          <p:nvSpPr>
            <p:cNvPr id="35849" name="Text Box 13"/>
            <p:cNvSpPr txBox="1">
              <a:spLocks noChangeArrowheads="1"/>
            </p:cNvSpPr>
            <p:nvPr/>
          </p:nvSpPr>
          <p:spPr bwMode="auto">
            <a:xfrm>
              <a:off x="2834" y="2228"/>
              <a:ext cx="842" cy="523"/>
            </a:xfrm>
            <a:prstGeom prst="rect">
              <a:avLst/>
            </a:prstGeom>
            <a:noFill/>
            <a:ln w="12700">
              <a:noFill/>
              <a:miter lim="800000"/>
              <a:headEnd type="none" w="sm" len="sm"/>
              <a:tailEnd type="none" w="sm" len="sm"/>
            </a:ln>
          </p:spPr>
          <p:txBody>
            <a:bodyPr wrap="none">
              <a:spAutoFit/>
            </a:bodyPr>
            <a:lstStyle/>
            <a:p>
              <a:pPr algn="ctr" eaLnBrk="0" hangingPunct="0">
                <a:lnSpc>
                  <a:spcPct val="85000"/>
                </a:lnSpc>
              </a:pPr>
              <a:r>
                <a:rPr lang="en-US" sz="1900" b="0" dirty="0">
                  <a:latin typeface="Times New Roman" pitchFamily="18" charset="0"/>
                </a:rPr>
                <a:t>Information</a:t>
              </a:r>
              <a:br>
                <a:rPr lang="en-US" sz="1900" b="0" dirty="0">
                  <a:latin typeface="Times New Roman" pitchFamily="18" charset="0"/>
                </a:rPr>
              </a:br>
              <a:r>
                <a:rPr lang="en-US" sz="1900" b="0" dirty="0">
                  <a:latin typeface="Times New Roman" pitchFamily="18" charset="0"/>
                </a:rPr>
                <a:t>set of</a:t>
              </a:r>
              <a:br>
                <a:rPr lang="en-US" sz="1900" b="0" dirty="0">
                  <a:latin typeface="Times New Roman" pitchFamily="18" charset="0"/>
                </a:rPr>
              </a:br>
              <a:r>
                <a:rPr lang="en-US" sz="1900" b="0" dirty="0">
                  <a:latin typeface="Times New Roman" pitchFamily="18" charset="0"/>
                </a:rPr>
                <a:t>past prices</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16"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p:cTn id="13" dur="500" fill="hold"/>
                                        <p:tgtEl>
                                          <p:spTgt spid="3"/>
                                        </p:tgtEl>
                                        <p:attrNameLst>
                                          <p:attrName>ppt_w</p:attrName>
                                        </p:attrNameLst>
                                      </p:cBhvr>
                                      <p:tavLst>
                                        <p:tav tm="0">
                                          <p:val>
                                            <p:fltVal val="0"/>
                                          </p:val>
                                        </p:tav>
                                        <p:tav tm="100000">
                                          <p:val>
                                            <p:strVal val="#ppt_w"/>
                                          </p:val>
                                        </p:tav>
                                      </p:tavLst>
                                    </p:anim>
                                    <p:anim calcmode="lin" valueType="num">
                                      <p:cBhvr>
                                        <p:cTn id="14" dur="500" fill="hold"/>
                                        <p:tgtEl>
                                          <p:spTgt spid="3"/>
                                        </p:tgtEl>
                                        <p:attrNameLst>
                                          <p:attrName>ppt_h</p:attrName>
                                        </p:attrNameLst>
                                      </p:cBhvr>
                                      <p:tavLst>
                                        <p:tav tm="0">
                                          <p:val>
                                            <p:fltVal val="0"/>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3" presetClass="entr" presetSubtype="272"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p:cTn id="19" dur="500" fill="hold"/>
                                        <p:tgtEl>
                                          <p:spTgt spid="2"/>
                                        </p:tgtEl>
                                        <p:attrNameLst>
                                          <p:attrName>ppt_w</p:attrName>
                                        </p:attrNameLst>
                                      </p:cBhvr>
                                      <p:tavLst>
                                        <p:tav tm="0">
                                          <p:val>
                                            <p:strVal val="2/3*#ppt_w"/>
                                          </p:val>
                                        </p:tav>
                                        <p:tav tm="100000">
                                          <p:val>
                                            <p:strVal val="#ppt_w"/>
                                          </p:val>
                                        </p:tav>
                                      </p:tavLst>
                                    </p:anim>
                                    <p:anim calcmode="lin" valueType="num">
                                      <p:cBhvr>
                                        <p:cTn id="20" dur="500" fill="hold"/>
                                        <p:tgtEl>
                                          <p:spTgt spid="2"/>
                                        </p:tgtEl>
                                        <p:attrNameLst>
                                          <p:attrName>ppt_h</p:attrName>
                                        </p:attrNameLst>
                                      </p:cBhvr>
                                      <p:tavLst>
                                        <p:tav tm="0">
                                          <p:val>
                                            <p:strVal val="2/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075" name="Rectangle 3"/>
          <p:cNvSpPr>
            <a:spLocks noGrp="1" noChangeArrowheads="1"/>
          </p:cNvSpPr>
          <p:nvPr>
            <p:ph idx="1"/>
          </p:nvPr>
        </p:nvSpPr>
        <p:spPr/>
        <p:txBody>
          <a:bodyPr/>
          <a:lstStyle/>
          <a:p>
            <a:pPr marL="342900" indent="-342900" eaLnBrk="1" hangingPunct="1"/>
            <a:r>
              <a:rPr lang="en-US" sz="2400" dirty="0">
                <a:solidFill>
                  <a:srgbClr val="800000"/>
                </a:solidFill>
              </a:rPr>
              <a:t>Investors can throw darts to select stocks.</a:t>
            </a:r>
          </a:p>
          <a:p>
            <a:pPr marL="742950" lvl="1" indent="-285750" eaLnBrk="1" hangingPunct="1"/>
            <a:r>
              <a:rPr lang="en-US" sz="2800" dirty="0">
                <a:solidFill>
                  <a:srgbClr val="010004"/>
                </a:solidFill>
              </a:rPr>
              <a:t>This is almost, but not quite, true.</a:t>
            </a:r>
          </a:p>
          <a:p>
            <a:pPr marL="742950" lvl="1" indent="-285750" eaLnBrk="1" hangingPunct="1"/>
            <a:r>
              <a:rPr lang="en-US" sz="2800" dirty="0">
                <a:solidFill>
                  <a:srgbClr val="010004"/>
                </a:solidFill>
              </a:rPr>
              <a:t>An investor must still decide how risky a portfolio he wants based on risk aversion and the level of expected return.</a:t>
            </a:r>
          </a:p>
          <a:p>
            <a:pPr marL="742950" lvl="1" indent="-285750" eaLnBrk="1" hangingPunct="1"/>
            <a:r>
              <a:rPr lang="en-US" sz="2800" dirty="0">
                <a:solidFill>
                  <a:srgbClr val="010004"/>
                </a:solidFill>
              </a:rPr>
              <a:t>Diversification still important</a:t>
            </a:r>
          </a:p>
          <a:p>
            <a:pPr marL="342900" indent="-342900" eaLnBrk="1" hangingPunct="1"/>
            <a:r>
              <a:rPr lang="en-US" sz="2400" dirty="0">
                <a:solidFill>
                  <a:srgbClr val="800000"/>
                </a:solidFill>
              </a:rPr>
              <a:t>Prices are random or uncaused.</a:t>
            </a:r>
          </a:p>
          <a:p>
            <a:pPr marL="742950" lvl="1" indent="-285750" eaLnBrk="1" hangingPunct="1"/>
            <a:r>
              <a:rPr lang="en-US" sz="2800" dirty="0">
                <a:solidFill>
                  <a:srgbClr val="010004"/>
                </a:solidFill>
              </a:rPr>
              <a:t>Prices reflect</a:t>
            </a:r>
            <a:r>
              <a:rPr lang="en-US" sz="2800" i="1" dirty="0">
                <a:solidFill>
                  <a:srgbClr val="010004"/>
                </a:solidFill>
              </a:rPr>
              <a:t> information</a:t>
            </a:r>
            <a:r>
              <a:rPr lang="en-US" sz="2800" dirty="0">
                <a:solidFill>
                  <a:srgbClr val="010004"/>
                </a:solidFill>
              </a:rPr>
              <a:t>. </a:t>
            </a:r>
          </a:p>
          <a:p>
            <a:pPr marL="742950" lvl="1" indent="-285750" eaLnBrk="1" hangingPunct="1"/>
            <a:r>
              <a:rPr lang="en-US" sz="2800" dirty="0">
                <a:solidFill>
                  <a:srgbClr val="010004"/>
                </a:solidFill>
              </a:rPr>
              <a:t>The price CHANGE is driven by </a:t>
            </a:r>
            <a:r>
              <a:rPr lang="en-US" sz="2800" i="1" dirty="0">
                <a:solidFill>
                  <a:srgbClr val="010004"/>
                </a:solidFill>
              </a:rPr>
              <a:t>new</a:t>
            </a:r>
            <a:r>
              <a:rPr lang="en-US" sz="2800" dirty="0">
                <a:solidFill>
                  <a:srgbClr val="010004"/>
                </a:solidFill>
              </a:rPr>
              <a:t> </a:t>
            </a:r>
            <a:r>
              <a:rPr lang="en-US" sz="2800" i="1" dirty="0">
                <a:solidFill>
                  <a:srgbClr val="010004"/>
                </a:solidFill>
              </a:rPr>
              <a:t>information</a:t>
            </a:r>
            <a:r>
              <a:rPr lang="en-US" sz="2800" dirty="0">
                <a:solidFill>
                  <a:srgbClr val="010004"/>
                </a:solidFill>
              </a:rPr>
              <a:t>, which by definition arrives randomly. </a:t>
            </a:r>
          </a:p>
          <a:p>
            <a:pPr marL="742950" lvl="1" indent="-285750" eaLnBrk="1" hangingPunct="1"/>
            <a:r>
              <a:rPr lang="en-US" sz="2800" dirty="0">
                <a:solidFill>
                  <a:srgbClr val="010004"/>
                </a:solidFill>
              </a:rPr>
              <a:t>Therefore, financial managers cannot </a:t>
            </a:r>
            <a:r>
              <a:rPr lang="ja-JP" altLang="en-US" sz="2800" dirty="0">
                <a:solidFill>
                  <a:srgbClr val="010004"/>
                </a:solidFill>
              </a:rPr>
              <a:t>“</a:t>
            </a:r>
            <a:r>
              <a:rPr lang="en-US" altLang="ja-JP" sz="2800" dirty="0">
                <a:solidFill>
                  <a:srgbClr val="010004"/>
                </a:solidFill>
              </a:rPr>
              <a:t>time</a:t>
            </a:r>
            <a:r>
              <a:rPr lang="ja-JP" altLang="en-US" sz="2800" dirty="0">
                <a:solidFill>
                  <a:srgbClr val="010004"/>
                </a:solidFill>
              </a:rPr>
              <a:t>”</a:t>
            </a:r>
            <a:r>
              <a:rPr lang="en-US" altLang="ja-JP" sz="2800" dirty="0">
                <a:solidFill>
                  <a:srgbClr val="010004"/>
                </a:solidFill>
              </a:rPr>
              <a:t> stock and bond sales.</a:t>
            </a:r>
          </a:p>
          <a:p>
            <a:pPr marL="342900" indent="-342900" eaLnBrk="1" hangingPunct="1">
              <a:buFontTx/>
              <a:buNone/>
            </a:pPr>
            <a:endParaRPr lang="en-US" sz="3200" dirty="0"/>
          </a:p>
        </p:txBody>
      </p:sp>
      <p:sp>
        <p:nvSpPr>
          <p:cNvPr id="37891" name="Rectangle 2"/>
          <p:cNvSpPr>
            <a:spLocks noGrp="1" noChangeArrowheads="1"/>
          </p:cNvSpPr>
          <p:nvPr>
            <p:ph type="title"/>
          </p:nvPr>
        </p:nvSpPr>
        <p:spPr/>
        <p:txBody>
          <a:bodyPr/>
          <a:lstStyle/>
          <a:p>
            <a:pPr eaLnBrk="1" hangingPunct="1"/>
            <a:r>
              <a:rPr lang="en-US" b="1" dirty="0">
                <a:solidFill>
                  <a:srgbClr val="010004"/>
                </a:solidFill>
              </a:rPr>
              <a:t>What the EMH Does and Does NOT Say</a:t>
            </a:r>
            <a:endParaRPr lang="en-US" b="1" dirty="0"/>
          </a:p>
        </p:txBody>
      </p:sp>
      <p:sp>
        <p:nvSpPr>
          <p:cNvPr id="37890" name="Slide Number Placeholder 4"/>
          <p:cNvSpPr>
            <a:spLocks noGrp="1"/>
          </p:cNvSpPr>
          <p:nvPr>
            <p:ph type="sldNum" sz="quarter" idx="10"/>
          </p:nvPr>
        </p:nvSpPr>
        <p:spPr>
          <a:noFill/>
        </p:spPr>
        <p:txBody>
          <a:bodyPr/>
          <a:lstStyle/>
          <a:p>
            <a:fld id="{3FBCF7D5-83FF-49C0-B318-C1BF2C9AEA09}" type="slidenum">
              <a:rPr lang="en-US"/>
              <a:pPr/>
              <a:t>13</a:t>
            </a:fld>
            <a:endParaRPr lang="en-US" dirty="0"/>
          </a:p>
        </p:txBody>
      </p:sp>
      <p:sp>
        <p:nvSpPr>
          <p:cNvPr id="37889" name="Footer Placeholder 3"/>
          <p:cNvSpPr>
            <a:spLocks noGrp="1"/>
          </p:cNvSpPr>
          <p:nvPr>
            <p:ph type="ftr" sz="quarter" idx="11"/>
          </p:nvPr>
        </p:nvSpPr>
        <p:spPr>
          <a:noFill/>
        </p:spPr>
        <p:txBody>
          <a:bodyPr/>
          <a:lstStyle/>
          <a:p>
            <a:r>
              <a:rPr lang="en-US">
                <a:ea typeface="ＭＳ Ｐゴシック" charset="-128"/>
              </a:rPr>
              <a:t>Market Efficiency</a:t>
            </a:r>
            <a:endParaRPr lang="en-US" dirty="0">
              <a:ea typeface="ＭＳ Ｐゴシック" charset="-128"/>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15075">
                                            <p:txEl>
                                              <p:pRg st="0" end="0"/>
                                            </p:txEl>
                                          </p:spTgt>
                                        </p:tgtEl>
                                        <p:attrNameLst>
                                          <p:attrName>style.visibility</p:attrName>
                                        </p:attrNameLst>
                                      </p:cBhvr>
                                      <p:to>
                                        <p:strVal val="visible"/>
                                      </p:to>
                                    </p:set>
                                    <p:animEffect transition="in" filter="fade">
                                      <p:cBhvr>
                                        <p:cTn id="7" dur="1000"/>
                                        <p:tgtEl>
                                          <p:spTgt spid="515075">
                                            <p:txEl>
                                              <p:pRg st="0" end="0"/>
                                            </p:txEl>
                                          </p:spTgt>
                                        </p:tgtEl>
                                      </p:cBhvr>
                                    </p:animEffect>
                                    <p:anim calcmode="lin" valueType="num">
                                      <p:cBhvr>
                                        <p:cTn id="8" dur="1000" fill="hold"/>
                                        <p:tgtEl>
                                          <p:spTgt spid="51507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1507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15075">
                                            <p:txEl>
                                              <p:pRg st="1" end="1"/>
                                            </p:txEl>
                                          </p:spTgt>
                                        </p:tgtEl>
                                        <p:attrNameLst>
                                          <p:attrName>style.visibility</p:attrName>
                                        </p:attrNameLst>
                                      </p:cBhvr>
                                      <p:to>
                                        <p:strVal val="visible"/>
                                      </p:to>
                                    </p:set>
                                    <p:animEffect transition="in" filter="fade">
                                      <p:cBhvr>
                                        <p:cTn id="14" dur="1000"/>
                                        <p:tgtEl>
                                          <p:spTgt spid="515075">
                                            <p:txEl>
                                              <p:pRg st="1" end="1"/>
                                            </p:txEl>
                                          </p:spTgt>
                                        </p:tgtEl>
                                      </p:cBhvr>
                                    </p:animEffect>
                                    <p:anim calcmode="lin" valueType="num">
                                      <p:cBhvr>
                                        <p:cTn id="15" dur="1000" fill="hold"/>
                                        <p:tgtEl>
                                          <p:spTgt spid="51507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1507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15075">
                                            <p:txEl>
                                              <p:pRg st="2" end="2"/>
                                            </p:txEl>
                                          </p:spTgt>
                                        </p:tgtEl>
                                        <p:attrNameLst>
                                          <p:attrName>style.visibility</p:attrName>
                                        </p:attrNameLst>
                                      </p:cBhvr>
                                      <p:to>
                                        <p:strVal val="visible"/>
                                      </p:to>
                                    </p:set>
                                    <p:animEffect transition="in" filter="fade">
                                      <p:cBhvr>
                                        <p:cTn id="21" dur="1000"/>
                                        <p:tgtEl>
                                          <p:spTgt spid="515075">
                                            <p:txEl>
                                              <p:pRg st="2" end="2"/>
                                            </p:txEl>
                                          </p:spTgt>
                                        </p:tgtEl>
                                      </p:cBhvr>
                                    </p:animEffect>
                                    <p:anim calcmode="lin" valueType="num">
                                      <p:cBhvr>
                                        <p:cTn id="22" dur="1000" fill="hold"/>
                                        <p:tgtEl>
                                          <p:spTgt spid="51507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51507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515075">
                                            <p:txEl>
                                              <p:pRg st="3" end="3"/>
                                            </p:txEl>
                                          </p:spTgt>
                                        </p:tgtEl>
                                        <p:attrNameLst>
                                          <p:attrName>style.visibility</p:attrName>
                                        </p:attrNameLst>
                                      </p:cBhvr>
                                      <p:to>
                                        <p:strVal val="visible"/>
                                      </p:to>
                                    </p:set>
                                    <p:animEffect transition="in" filter="fade">
                                      <p:cBhvr>
                                        <p:cTn id="28" dur="1000"/>
                                        <p:tgtEl>
                                          <p:spTgt spid="515075">
                                            <p:txEl>
                                              <p:pRg st="3" end="3"/>
                                            </p:txEl>
                                          </p:spTgt>
                                        </p:tgtEl>
                                      </p:cBhvr>
                                    </p:animEffect>
                                    <p:anim calcmode="lin" valueType="num">
                                      <p:cBhvr>
                                        <p:cTn id="29" dur="1000" fill="hold"/>
                                        <p:tgtEl>
                                          <p:spTgt spid="515075">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51507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515075">
                                            <p:txEl>
                                              <p:pRg st="4" end="4"/>
                                            </p:txEl>
                                          </p:spTgt>
                                        </p:tgtEl>
                                        <p:attrNameLst>
                                          <p:attrName>style.visibility</p:attrName>
                                        </p:attrNameLst>
                                      </p:cBhvr>
                                      <p:to>
                                        <p:strVal val="visible"/>
                                      </p:to>
                                    </p:set>
                                    <p:animEffect transition="in" filter="fade">
                                      <p:cBhvr>
                                        <p:cTn id="35" dur="1000"/>
                                        <p:tgtEl>
                                          <p:spTgt spid="515075">
                                            <p:txEl>
                                              <p:pRg st="4" end="4"/>
                                            </p:txEl>
                                          </p:spTgt>
                                        </p:tgtEl>
                                      </p:cBhvr>
                                    </p:animEffect>
                                    <p:anim calcmode="lin" valueType="num">
                                      <p:cBhvr>
                                        <p:cTn id="36" dur="1000" fill="hold"/>
                                        <p:tgtEl>
                                          <p:spTgt spid="515075">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51507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515075">
                                            <p:txEl>
                                              <p:pRg st="5" end="5"/>
                                            </p:txEl>
                                          </p:spTgt>
                                        </p:tgtEl>
                                        <p:attrNameLst>
                                          <p:attrName>style.visibility</p:attrName>
                                        </p:attrNameLst>
                                      </p:cBhvr>
                                      <p:to>
                                        <p:strVal val="visible"/>
                                      </p:to>
                                    </p:set>
                                    <p:animEffect transition="in" filter="fade">
                                      <p:cBhvr>
                                        <p:cTn id="42" dur="1000"/>
                                        <p:tgtEl>
                                          <p:spTgt spid="515075">
                                            <p:txEl>
                                              <p:pRg st="5" end="5"/>
                                            </p:txEl>
                                          </p:spTgt>
                                        </p:tgtEl>
                                      </p:cBhvr>
                                    </p:animEffect>
                                    <p:anim calcmode="lin" valueType="num">
                                      <p:cBhvr>
                                        <p:cTn id="43" dur="1000" fill="hold"/>
                                        <p:tgtEl>
                                          <p:spTgt spid="515075">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515075">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515075">
                                            <p:txEl>
                                              <p:pRg st="6" end="6"/>
                                            </p:txEl>
                                          </p:spTgt>
                                        </p:tgtEl>
                                        <p:attrNameLst>
                                          <p:attrName>style.visibility</p:attrName>
                                        </p:attrNameLst>
                                      </p:cBhvr>
                                      <p:to>
                                        <p:strVal val="visible"/>
                                      </p:to>
                                    </p:set>
                                    <p:animEffect transition="in" filter="fade">
                                      <p:cBhvr>
                                        <p:cTn id="49" dur="1000"/>
                                        <p:tgtEl>
                                          <p:spTgt spid="515075">
                                            <p:txEl>
                                              <p:pRg st="6" end="6"/>
                                            </p:txEl>
                                          </p:spTgt>
                                        </p:tgtEl>
                                      </p:cBhvr>
                                    </p:animEffect>
                                    <p:anim calcmode="lin" valueType="num">
                                      <p:cBhvr>
                                        <p:cTn id="50" dur="1000" fill="hold"/>
                                        <p:tgtEl>
                                          <p:spTgt spid="515075">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515075">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515075">
                                            <p:txEl>
                                              <p:pRg st="7" end="7"/>
                                            </p:txEl>
                                          </p:spTgt>
                                        </p:tgtEl>
                                        <p:attrNameLst>
                                          <p:attrName>style.visibility</p:attrName>
                                        </p:attrNameLst>
                                      </p:cBhvr>
                                      <p:to>
                                        <p:strVal val="visible"/>
                                      </p:to>
                                    </p:set>
                                    <p:animEffect transition="in" filter="fade">
                                      <p:cBhvr>
                                        <p:cTn id="56" dur="1000"/>
                                        <p:tgtEl>
                                          <p:spTgt spid="515075">
                                            <p:txEl>
                                              <p:pRg st="7" end="7"/>
                                            </p:txEl>
                                          </p:spTgt>
                                        </p:tgtEl>
                                      </p:cBhvr>
                                    </p:animEffect>
                                    <p:anim calcmode="lin" valueType="num">
                                      <p:cBhvr>
                                        <p:cTn id="57" dur="1000" fill="hold"/>
                                        <p:tgtEl>
                                          <p:spTgt spid="515075">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515075">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5075"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7123" name="Rectangle 3"/>
          <p:cNvSpPr>
            <a:spLocks noGrp="1" noChangeArrowheads="1"/>
          </p:cNvSpPr>
          <p:nvPr>
            <p:ph idx="1"/>
          </p:nvPr>
        </p:nvSpPr>
        <p:spPr/>
        <p:txBody>
          <a:bodyPr/>
          <a:lstStyle/>
          <a:p>
            <a:pPr marL="476250" indent="-476250" eaLnBrk="1" hangingPunct="1">
              <a:lnSpc>
                <a:spcPct val="90000"/>
              </a:lnSpc>
              <a:spcAft>
                <a:spcPts val="600"/>
              </a:spcAft>
            </a:pPr>
            <a:r>
              <a:rPr lang="en-US" sz="2800" dirty="0">
                <a:solidFill>
                  <a:srgbClr val="010004"/>
                </a:solidFill>
              </a:rPr>
              <a:t>The record on the EMH is extensive, and in large measure it is reassuring to advocates of the efficiency of markets.</a:t>
            </a:r>
          </a:p>
          <a:p>
            <a:pPr marL="476250" indent="-476250" eaLnBrk="1" hangingPunct="1">
              <a:lnSpc>
                <a:spcPct val="90000"/>
              </a:lnSpc>
              <a:spcAft>
                <a:spcPts val="600"/>
              </a:spcAft>
            </a:pPr>
            <a:r>
              <a:rPr lang="en-US" sz="2800" dirty="0">
                <a:solidFill>
                  <a:srgbClr val="010004"/>
                </a:solidFill>
              </a:rPr>
              <a:t>Studies fall into three broad categories:</a:t>
            </a:r>
          </a:p>
          <a:p>
            <a:pPr marL="933450" lvl="1" indent="-476250" eaLnBrk="1" hangingPunct="1">
              <a:lnSpc>
                <a:spcPct val="90000"/>
              </a:lnSpc>
              <a:spcAft>
                <a:spcPts val="600"/>
              </a:spcAft>
            </a:pPr>
            <a:r>
              <a:rPr lang="en-US" sz="2400" dirty="0">
                <a:solidFill>
                  <a:srgbClr val="010004"/>
                </a:solidFill>
              </a:rPr>
              <a:t>Are changes in </a:t>
            </a:r>
            <a:r>
              <a:rPr lang="en-US" sz="2400" b="1" dirty="0">
                <a:solidFill>
                  <a:srgbClr val="010004"/>
                </a:solidFill>
              </a:rPr>
              <a:t>stock prices random</a:t>
            </a:r>
            <a:r>
              <a:rPr lang="en-US" sz="2400" dirty="0">
                <a:solidFill>
                  <a:srgbClr val="010004"/>
                </a:solidFill>
              </a:rPr>
              <a:t>? Are there profitable </a:t>
            </a:r>
            <a:r>
              <a:rPr lang="ja-JP" altLang="en-US" sz="2400" dirty="0">
                <a:solidFill>
                  <a:srgbClr val="010004"/>
                </a:solidFill>
              </a:rPr>
              <a:t>“</a:t>
            </a:r>
            <a:r>
              <a:rPr lang="en-US" altLang="ja-JP" sz="2400" dirty="0">
                <a:solidFill>
                  <a:srgbClr val="010004"/>
                </a:solidFill>
              </a:rPr>
              <a:t>trading rules</a:t>
            </a:r>
            <a:r>
              <a:rPr lang="ja-JP" altLang="en-US" sz="2400" dirty="0">
                <a:solidFill>
                  <a:srgbClr val="010004"/>
                </a:solidFill>
              </a:rPr>
              <a:t>”</a:t>
            </a:r>
            <a:r>
              <a:rPr lang="en-US" altLang="ja-JP" sz="2400" dirty="0">
                <a:solidFill>
                  <a:srgbClr val="010004"/>
                </a:solidFill>
              </a:rPr>
              <a:t>? </a:t>
            </a:r>
          </a:p>
          <a:p>
            <a:pPr marL="933450" lvl="1" indent="-476250" eaLnBrk="1" hangingPunct="1">
              <a:lnSpc>
                <a:spcPct val="90000"/>
              </a:lnSpc>
              <a:spcAft>
                <a:spcPts val="600"/>
              </a:spcAft>
            </a:pPr>
            <a:r>
              <a:rPr lang="en-US" sz="2400" b="1" dirty="0">
                <a:solidFill>
                  <a:srgbClr val="010004"/>
                </a:solidFill>
              </a:rPr>
              <a:t>Event studies</a:t>
            </a:r>
            <a:r>
              <a:rPr lang="en-US" sz="2400" dirty="0">
                <a:solidFill>
                  <a:srgbClr val="010004"/>
                </a:solidFill>
              </a:rPr>
              <a:t>: does the market quickly and accurately respond to new information?</a:t>
            </a:r>
          </a:p>
          <a:p>
            <a:pPr marL="933450" lvl="1" indent="-476250" eaLnBrk="1" hangingPunct="1">
              <a:lnSpc>
                <a:spcPct val="90000"/>
              </a:lnSpc>
              <a:spcAft>
                <a:spcPts val="600"/>
              </a:spcAft>
            </a:pPr>
            <a:r>
              <a:rPr lang="en-US" sz="2400" dirty="0">
                <a:solidFill>
                  <a:srgbClr val="010004"/>
                </a:solidFill>
              </a:rPr>
              <a:t>The record of </a:t>
            </a:r>
            <a:r>
              <a:rPr lang="en-US" sz="2400" b="1" dirty="0">
                <a:solidFill>
                  <a:srgbClr val="010004"/>
                </a:solidFill>
              </a:rPr>
              <a:t>professionally managed</a:t>
            </a:r>
            <a:r>
              <a:rPr lang="en-US" sz="2400" dirty="0">
                <a:solidFill>
                  <a:srgbClr val="010004"/>
                </a:solidFill>
              </a:rPr>
              <a:t> investment firms.</a:t>
            </a:r>
          </a:p>
        </p:txBody>
      </p:sp>
      <p:sp>
        <p:nvSpPr>
          <p:cNvPr id="39939" name="Rectangle 2"/>
          <p:cNvSpPr>
            <a:spLocks noGrp="1" noChangeArrowheads="1"/>
          </p:cNvSpPr>
          <p:nvPr>
            <p:ph type="title"/>
          </p:nvPr>
        </p:nvSpPr>
        <p:spPr/>
        <p:txBody>
          <a:bodyPr/>
          <a:lstStyle/>
          <a:p>
            <a:pPr eaLnBrk="1" hangingPunct="1"/>
            <a:r>
              <a:rPr lang="en-US" b="1" dirty="0">
                <a:solidFill>
                  <a:srgbClr val="010004"/>
                </a:solidFill>
              </a:rPr>
              <a:t>The Evidence</a:t>
            </a:r>
            <a:endParaRPr lang="en-US" b="1" dirty="0"/>
          </a:p>
        </p:txBody>
      </p:sp>
      <p:sp>
        <p:nvSpPr>
          <p:cNvPr id="39938" name="Slide Number Placeholder 4"/>
          <p:cNvSpPr>
            <a:spLocks noGrp="1"/>
          </p:cNvSpPr>
          <p:nvPr>
            <p:ph type="sldNum" sz="quarter" idx="10"/>
          </p:nvPr>
        </p:nvSpPr>
        <p:spPr>
          <a:noFill/>
        </p:spPr>
        <p:txBody>
          <a:bodyPr/>
          <a:lstStyle/>
          <a:p>
            <a:fld id="{2449250B-312E-43D4-960F-9F4D7B8269E5}" type="slidenum">
              <a:rPr lang="en-US"/>
              <a:pPr/>
              <a:t>14</a:t>
            </a:fld>
            <a:endParaRPr lang="en-US" dirty="0"/>
          </a:p>
        </p:txBody>
      </p:sp>
      <p:sp>
        <p:nvSpPr>
          <p:cNvPr id="39937" name="Footer Placeholder 3"/>
          <p:cNvSpPr>
            <a:spLocks noGrp="1"/>
          </p:cNvSpPr>
          <p:nvPr>
            <p:ph type="ftr" sz="quarter" idx="11"/>
          </p:nvPr>
        </p:nvSpPr>
        <p:spPr>
          <a:noFill/>
        </p:spPr>
        <p:txBody>
          <a:bodyPr/>
          <a:lstStyle/>
          <a:p>
            <a:r>
              <a:rPr lang="en-US">
                <a:ea typeface="ＭＳ Ｐゴシック" charset="-128"/>
              </a:rPr>
              <a:t>Market Efficiency</a:t>
            </a:r>
            <a:endParaRPr lang="en-US" dirty="0">
              <a:ea typeface="ＭＳ Ｐゴシック" charset="-128"/>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1712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1712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1712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1712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51712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9171" name="Rectangle 3"/>
          <p:cNvSpPr>
            <a:spLocks noGrp="1" noChangeArrowheads="1"/>
          </p:cNvSpPr>
          <p:nvPr>
            <p:ph idx="1"/>
          </p:nvPr>
        </p:nvSpPr>
        <p:spPr/>
        <p:txBody>
          <a:bodyPr/>
          <a:lstStyle/>
          <a:p>
            <a:pPr marL="342900" indent="-342900" eaLnBrk="1" hangingPunct="1">
              <a:lnSpc>
                <a:spcPct val="20000"/>
              </a:lnSpc>
              <a:buFontTx/>
              <a:buNone/>
            </a:pPr>
            <a:endParaRPr lang="en-US" dirty="0"/>
          </a:p>
          <a:p>
            <a:pPr marL="342900" indent="-342900" eaLnBrk="1" hangingPunct="1">
              <a:lnSpc>
                <a:spcPct val="90000"/>
              </a:lnSpc>
            </a:pPr>
            <a:r>
              <a:rPr lang="en-US" sz="3200" dirty="0">
                <a:solidFill>
                  <a:srgbClr val="010004"/>
                </a:solidFill>
              </a:rPr>
              <a:t>Can we really tell?</a:t>
            </a:r>
          </a:p>
          <a:p>
            <a:pPr marL="742950" lvl="1" indent="-285750" eaLnBrk="1" hangingPunct="1">
              <a:lnSpc>
                <a:spcPct val="90000"/>
              </a:lnSpc>
            </a:pPr>
            <a:r>
              <a:rPr lang="en-US" sz="2200" dirty="0">
                <a:solidFill>
                  <a:srgbClr val="010004"/>
                </a:solidFill>
              </a:rPr>
              <a:t>Many psychologists and statisticians believe that most people want to see patterns even when faced with pure randomness.</a:t>
            </a:r>
          </a:p>
          <a:p>
            <a:pPr marL="742950" lvl="1" indent="-285750" eaLnBrk="1" hangingPunct="1">
              <a:lnSpc>
                <a:spcPct val="90000"/>
              </a:lnSpc>
            </a:pPr>
            <a:r>
              <a:rPr lang="en-US" sz="2200" dirty="0">
                <a:solidFill>
                  <a:srgbClr val="010004"/>
                </a:solidFill>
              </a:rPr>
              <a:t>People claiming to see patterns in stock price movements are probably seeing optical illusions.</a:t>
            </a:r>
          </a:p>
          <a:p>
            <a:pPr marL="342900" indent="-342900" eaLnBrk="1" hangingPunct="1">
              <a:lnSpc>
                <a:spcPct val="90000"/>
              </a:lnSpc>
            </a:pPr>
            <a:r>
              <a:rPr lang="en-US" sz="3200" dirty="0">
                <a:solidFill>
                  <a:srgbClr val="010004"/>
                </a:solidFill>
              </a:rPr>
              <a:t>A matter of degree</a:t>
            </a:r>
          </a:p>
          <a:p>
            <a:pPr marL="742950" lvl="1" indent="-285750" eaLnBrk="1" hangingPunct="1">
              <a:lnSpc>
                <a:spcPct val="90000"/>
              </a:lnSpc>
            </a:pPr>
            <a:r>
              <a:rPr lang="en-US" sz="2200" dirty="0">
                <a:solidFill>
                  <a:srgbClr val="010004"/>
                </a:solidFill>
              </a:rPr>
              <a:t>Even if we can spot patterns, we need to have returns that beat our transactions costs.</a:t>
            </a:r>
          </a:p>
          <a:p>
            <a:pPr marL="342900" indent="-342900" eaLnBrk="1" hangingPunct="1">
              <a:lnSpc>
                <a:spcPct val="90000"/>
              </a:lnSpc>
            </a:pPr>
            <a:r>
              <a:rPr lang="en-US" sz="3200" dirty="0">
                <a:solidFill>
                  <a:srgbClr val="010004"/>
                </a:solidFill>
              </a:rPr>
              <a:t>Random stock price changes support weak-form efficiency.</a:t>
            </a:r>
          </a:p>
        </p:txBody>
      </p:sp>
      <p:sp>
        <p:nvSpPr>
          <p:cNvPr id="50179" name="Rectangle 2"/>
          <p:cNvSpPr>
            <a:spLocks noGrp="1" noChangeArrowheads="1"/>
          </p:cNvSpPr>
          <p:nvPr>
            <p:ph type="title"/>
          </p:nvPr>
        </p:nvSpPr>
        <p:spPr/>
        <p:txBody>
          <a:bodyPr/>
          <a:lstStyle/>
          <a:p>
            <a:pPr eaLnBrk="1" hangingPunct="1"/>
            <a:r>
              <a:rPr lang="en-US" b="1" dirty="0">
                <a:solidFill>
                  <a:srgbClr val="010004"/>
                </a:solidFill>
              </a:rPr>
              <a:t>Are Changes in Stock Prices Random?</a:t>
            </a:r>
            <a:endParaRPr lang="en-US" b="1" dirty="0"/>
          </a:p>
        </p:txBody>
      </p:sp>
      <p:sp>
        <p:nvSpPr>
          <p:cNvPr id="50178" name="Slide Number Placeholder 4"/>
          <p:cNvSpPr>
            <a:spLocks noGrp="1"/>
          </p:cNvSpPr>
          <p:nvPr>
            <p:ph type="sldNum" sz="quarter" idx="10"/>
          </p:nvPr>
        </p:nvSpPr>
        <p:spPr>
          <a:noFill/>
        </p:spPr>
        <p:txBody>
          <a:bodyPr/>
          <a:lstStyle/>
          <a:p>
            <a:fld id="{76B9E435-41D7-4D12-8CA2-CFED668E7EBE}" type="slidenum">
              <a:rPr lang="en-US"/>
              <a:pPr/>
              <a:t>15</a:t>
            </a:fld>
            <a:endParaRPr lang="en-US" dirty="0"/>
          </a:p>
        </p:txBody>
      </p:sp>
      <p:sp>
        <p:nvSpPr>
          <p:cNvPr id="50177" name="Footer Placeholder 3"/>
          <p:cNvSpPr>
            <a:spLocks noGrp="1"/>
          </p:cNvSpPr>
          <p:nvPr>
            <p:ph type="ftr" sz="quarter" idx="11"/>
          </p:nvPr>
        </p:nvSpPr>
        <p:spPr>
          <a:noFill/>
        </p:spPr>
        <p:txBody>
          <a:bodyPr/>
          <a:lstStyle/>
          <a:p>
            <a:r>
              <a:rPr lang="en-US">
                <a:ea typeface="ＭＳ Ｐゴシック" charset="-128"/>
              </a:rPr>
              <a:t>Market Efficiency</a:t>
            </a:r>
            <a:endParaRPr lang="en-US" dirty="0">
              <a:ea typeface="ＭＳ Ｐゴシック" charset="-128"/>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19171">
                                            <p:txEl>
                                              <p:pRg st="1" end="1"/>
                                            </p:txEl>
                                          </p:spTgt>
                                        </p:tgtEl>
                                        <p:attrNameLst>
                                          <p:attrName>style.visibility</p:attrName>
                                        </p:attrNameLst>
                                      </p:cBhvr>
                                      <p:to>
                                        <p:strVal val="visible"/>
                                      </p:to>
                                    </p:set>
                                    <p:animEffect transition="in" filter="fade">
                                      <p:cBhvr>
                                        <p:cTn id="7" dur="1000"/>
                                        <p:tgtEl>
                                          <p:spTgt spid="519171">
                                            <p:txEl>
                                              <p:pRg st="1" end="1"/>
                                            </p:txEl>
                                          </p:spTgt>
                                        </p:tgtEl>
                                      </p:cBhvr>
                                    </p:animEffect>
                                    <p:anim calcmode="lin" valueType="num">
                                      <p:cBhvr>
                                        <p:cTn id="8" dur="1000" fill="hold"/>
                                        <p:tgtEl>
                                          <p:spTgt spid="519171">
                                            <p:txEl>
                                              <p:pRg st="1" end="1"/>
                                            </p:txEl>
                                          </p:spTgt>
                                        </p:tgtEl>
                                        <p:attrNameLst>
                                          <p:attrName>ppt_x</p:attrName>
                                        </p:attrNameLst>
                                      </p:cBhvr>
                                      <p:tavLst>
                                        <p:tav tm="0">
                                          <p:val>
                                            <p:strVal val="#ppt_x"/>
                                          </p:val>
                                        </p:tav>
                                        <p:tav tm="100000">
                                          <p:val>
                                            <p:strVal val="#ppt_x"/>
                                          </p:val>
                                        </p:tav>
                                      </p:tavLst>
                                    </p:anim>
                                    <p:anim calcmode="lin" valueType="num">
                                      <p:cBhvr>
                                        <p:cTn id="9" dur="1000" fill="hold"/>
                                        <p:tgtEl>
                                          <p:spTgt spid="519171">
                                            <p:txEl>
                                              <p:pRg st="1" end="1"/>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19171">
                                            <p:txEl>
                                              <p:pRg st="2" end="2"/>
                                            </p:txEl>
                                          </p:spTgt>
                                        </p:tgtEl>
                                        <p:attrNameLst>
                                          <p:attrName>style.visibility</p:attrName>
                                        </p:attrNameLst>
                                      </p:cBhvr>
                                      <p:to>
                                        <p:strVal val="visible"/>
                                      </p:to>
                                    </p:set>
                                    <p:animEffect transition="in" filter="fade">
                                      <p:cBhvr>
                                        <p:cTn id="12" dur="1000"/>
                                        <p:tgtEl>
                                          <p:spTgt spid="519171">
                                            <p:txEl>
                                              <p:pRg st="2" end="2"/>
                                            </p:txEl>
                                          </p:spTgt>
                                        </p:tgtEl>
                                      </p:cBhvr>
                                    </p:animEffect>
                                    <p:anim calcmode="lin" valueType="num">
                                      <p:cBhvr>
                                        <p:cTn id="13" dur="1000" fill="hold"/>
                                        <p:tgtEl>
                                          <p:spTgt spid="519171">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519171">
                                            <p:txEl>
                                              <p:pRg st="2" end="2"/>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519171">
                                            <p:txEl>
                                              <p:pRg st="3" end="3"/>
                                            </p:txEl>
                                          </p:spTgt>
                                        </p:tgtEl>
                                        <p:attrNameLst>
                                          <p:attrName>style.visibility</p:attrName>
                                        </p:attrNameLst>
                                      </p:cBhvr>
                                      <p:to>
                                        <p:strVal val="visible"/>
                                      </p:to>
                                    </p:set>
                                    <p:animEffect transition="in" filter="fade">
                                      <p:cBhvr>
                                        <p:cTn id="17" dur="1000"/>
                                        <p:tgtEl>
                                          <p:spTgt spid="519171">
                                            <p:txEl>
                                              <p:pRg st="3" end="3"/>
                                            </p:txEl>
                                          </p:spTgt>
                                        </p:tgtEl>
                                      </p:cBhvr>
                                    </p:animEffect>
                                    <p:anim calcmode="lin" valueType="num">
                                      <p:cBhvr>
                                        <p:cTn id="18" dur="1000" fill="hold"/>
                                        <p:tgtEl>
                                          <p:spTgt spid="519171">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519171">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519171">
                                            <p:txEl>
                                              <p:pRg st="4" end="4"/>
                                            </p:txEl>
                                          </p:spTgt>
                                        </p:tgtEl>
                                        <p:attrNameLst>
                                          <p:attrName>style.visibility</p:attrName>
                                        </p:attrNameLst>
                                      </p:cBhvr>
                                      <p:to>
                                        <p:strVal val="visible"/>
                                      </p:to>
                                    </p:set>
                                    <p:animEffect transition="in" filter="fade">
                                      <p:cBhvr>
                                        <p:cTn id="24" dur="1000"/>
                                        <p:tgtEl>
                                          <p:spTgt spid="519171">
                                            <p:txEl>
                                              <p:pRg st="4" end="4"/>
                                            </p:txEl>
                                          </p:spTgt>
                                        </p:tgtEl>
                                      </p:cBhvr>
                                    </p:animEffect>
                                    <p:anim calcmode="lin" valueType="num">
                                      <p:cBhvr>
                                        <p:cTn id="25" dur="1000" fill="hold"/>
                                        <p:tgtEl>
                                          <p:spTgt spid="519171">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519171">
                                            <p:txEl>
                                              <p:pRg st="4" end="4"/>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519171">
                                            <p:txEl>
                                              <p:pRg st="5" end="5"/>
                                            </p:txEl>
                                          </p:spTgt>
                                        </p:tgtEl>
                                        <p:attrNameLst>
                                          <p:attrName>style.visibility</p:attrName>
                                        </p:attrNameLst>
                                      </p:cBhvr>
                                      <p:to>
                                        <p:strVal val="visible"/>
                                      </p:to>
                                    </p:set>
                                    <p:animEffect transition="in" filter="fade">
                                      <p:cBhvr>
                                        <p:cTn id="29" dur="1000"/>
                                        <p:tgtEl>
                                          <p:spTgt spid="519171">
                                            <p:txEl>
                                              <p:pRg st="5" end="5"/>
                                            </p:txEl>
                                          </p:spTgt>
                                        </p:tgtEl>
                                      </p:cBhvr>
                                    </p:animEffect>
                                    <p:anim calcmode="lin" valueType="num">
                                      <p:cBhvr>
                                        <p:cTn id="30" dur="1000" fill="hold"/>
                                        <p:tgtEl>
                                          <p:spTgt spid="519171">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519171">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519171">
                                            <p:txEl>
                                              <p:pRg st="6" end="6"/>
                                            </p:txEl>
                                          </p:spTgt>
                                        </p:tgtEl>
                                        <p:attrNameLst>
                                          <p:attrName>style.visibility</p:attrName>
                                        </p:attrNameLst>
                                      </p:cBhvr>
                                      <p:to>
                                        <p:strVal val="visible"/>
                                      </p:to>
                                    </p:set>
                                    <p:animEffect transition="in" filter="fade">
                                      <p:cBhvr>
                                        <p:cTn id="36" dur="1000"/>
                                        <p:tgtEl>
                                          <p:spTgt spid="519171">
                                            <p:txEl>
                                              <p:pRg st="6" end="6"/>
                                            </p:txEl>
                                          </p:spTgt>
                                        </p:tgtEl>
                                      </p:cBhvr>
                                    </p:animEffect>
                                    <p:anim calcmode="lin" valueType="num">
                                      <p:cBhvr>
                                        <p:cTn id="37" dur="1000" fill="hold"/>
                                        <p:tgtEl>
                                          <p:spTgt spid="519171">
                                            <p:txEl>
                                              <p:pRg st="6" end="6"/>
                                            </p:txEl>
                                          </p:spTgt>
                                        </p:tgtEl>
                                        <p:attrNameLst>
                                          <p:attrName>ppt_x</p:attrName>
                                        </p:attrNameLst>
                                      </p:cBhvr>
                                      <p:tavLst>
                                        <p:tav tm="0">
                                          <p:val>
                                            <p:strVal val="#ppt_x"/>
                                          </p:val>
                                        </p:tav>
                                        <p:tav tm="100000">
                                          <p:val>
                                            <p:strVal val="#ppt_x"/>
                                          </p:val>
                                        </p:tav>
                                      </p:tavLst>
                                    </p:anim>
                                    <p:anim calcmode="lin" valueType="num">
                                      <p:cBhvr>
                                        <p:cTn id="38" dur="1000" fill="hold"/>
                                        <p:tgtEl>
                                          <p:spTgt spid="519171">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9171"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2" name="Rectangle 3"/>
          <p:cNvSpPr>
            <a:spLocks noGrp="1" noChangeArrowheads="1"/>
          </p:cNvSpPr>
          <p:nvPr>
            <p:ph idx="1"/>
          </p:nvPr>
        </p:nvSpPr>
        <p:spPr>
          <a:xfrm>
            <a:off x="384048" y="533400"/>
            <a:ext cx="8607552" cy="5812064"/>
          </a:xfrm>
        </p:spPr>
        <p:txBody>
          <a:bodyPr/>
          <a:lstStyle/>
          <a:p>
            <a:pPr marL="228600" indent="-228600" eaLnBrk="1" hangingPunct="1">
              <a:lnSpc>
                <a:spcPct val="90000"/>
              </a:lnSpc>
            </a:pPr>
            <a:r>
              <a:rPr lang="en-US" sz="2800" dirty="0"/>
              <a:t>Stock returns have a low </a:t>
            </a:r>
            <a:r>
              <a:rPr lang="en-US" sz="2800" i="1" dirty="0"/>
              <a:t>signal-to-noise</a:t>
            </a:r>
            <a:r>
              <a:rPr lang="en-US" sz="2800" dirty="0"/>
              <a:t> ratio--returns are small compared to the noise of the day-to-day volatility</a:t>
            </a:r>
            <a:r>
              <a:rPr lang="en-US" sz="2800" dirty="0">
                <a:solidFill>
                  <a:srgbClr val="010004"/>
                </a:solidFill>
              </a:rPr>
              <a:t> </a:t>
            </a:r>
          </a:p>
          <a:p>
            <a:pPr marL="457200" lvl="1" indent="-223838" eaLnBrk="1" hangingPunct="1">
              <a:lnSpc>
                <a:spcPct val="90000"/>
              </a:lnSpc>
            </a:pPr>
            <a:r>
              <a:rPr lang="en-US" sz="2400" i="1" dirty="0"/>
              <a:t>E(r) </a:t>
            </a:r>
            <a:r>
              <a:rPr lang="en-US" sz="2400" dirty="0"/>
              <a:t>(</a:t>
            </a:r>
            <a:r>
              <a:rPr lang="en-US" sz="2400" i="1" dirty="0"/>
              <a:t>daily</a:t>
            </a:r>
            <a:r>
              <a:rPr lang="en-US" sz="2400" dirty="0"/>
              <a:t>) = 3bp &lt; </a:t>
            </a:r>
            <a:r>
              <a:rPr lang="en-US" sz="2400" i="1" dirty="0"/>
              <a:t>E(r) </a:t>
            </a:r>
            <a:r>
              <a:rPr lang="en-US" sz="2400" dirty="0"/>
              <a:t>&lt; 7bp.  [8% &lt; </a:t>
            </a:r>
            <a:r>
              <a:rPr lang="en-US" sz="2400" i="1" dirty="0"/>
              <a:t>E(r) (yearly) </a:t>
            </a:r>
            <a:r>
              <a:rPr lang="en-US" sz="2400" dirty="0"/>
              <a:t>&lt; 15%]</a:t>
            </a:r>
          </a:p>
          <a:p>
            <a:pPr marL="457200" lvl="1" indent="-223838" eaLnBrk="1" hangingPunct="1">
              <a:lnSpc>
                <a:spcPct val="90000"/>
              </a:lnSpc>
            </a:pPr>
            <a:r>
              <a:rPr lang="en-US" sz="2400" dirty="0"/>
              <a:t>A </a:t>
            </a:r>
            <a:r>
              <a:rPr lang="en-US" sz="2400" dirty="0">
                <a:solidFill>
                  <a:srgbClr val="FF0000"/>
                </a:solidFill>
              </a:rPr>
              <a:t>signal</a:t>
            </a:r>
            <a:r>
              <a:rPr lang="en-US" sz="2400" dirty="0"/>
              <a:t> of 1bp translates into ≈</a:t>
            </a:r>
            <a:r>
              <a:rPr lang="en-US" sz="2400" baseline="30000" dirty="0"/>
              <a:t> </a:t>
            </a:r>
            <a:r>
              <a:rPr lang="en-US" sz="2400" dirty="0"/>
              <a:t>2.6% per year. [How?]</a:t>
            </a:r>
          </a:p>
          <a:p>
            <a:pPr marL="457200" lvl="1" indent="-223838" eaLnBrk="1" hangingPunct="1">
              <a:lnSpc>
                <a:spcPct val="90000"/>
              </a:lnSpc>
            </a:pPr>
            <a:r>
              <a:rPr lang="en-US" sz="2400" i="1" dirty="0"/>
              <a:t>E(P</a:t>
            </a:r>
            <a:r>
              <a:rPr lang="en-US" sz="2400" i="1" baseline="-25000" dirty="0"/>
              <a:t>1</a:t>
            </a:r>
            <a:r>
              <a:rPr lang="en-US" sz="2400" i="1" dirty="0"/>
              <a:t>) = P</a:t>
            </a:r>
            <a:r>
              <a:rPr lang="en-US" sz="2400" i="1" baseline="-25000" dirty="0"/>
              <a:t>0</a:t>
            </a:r>
            <a:r>
              <a:rPr lang="en-US" sz="2400" i="1" dirty="0"/>
              <a:t> + m*P</a:t>
            </a:r>
            <a:r>
              <a:rPr lang="en-US" sz="2400" i="1" baseline="-25000" dirty="0"/>
              <a:t>0</a:t>
            </a:r>
            <a:r>
              <a:rPr lang="en-US" sz="2400" i="1" dirty="0"/>
              <a:t>+ e</a:t>
            </a:r>
            <a:r>
              <a:rPr lang="en-US" sz="2400" dirty="0"/>
              <a:t>, where </a:t>
            </a:r>
            <a:r>
              <a:rPr lang="en-US" sz="2400" i="1" dirty="0"/>
              <a:t>m</a:t>
            </a:r>
            <a:r>
              <a:rPr lang="en-US" sz="2400" dirty="0"/>
              <a:t> is 3-7bps   [</a:t>
            </a:r>
            <a:r>
              <a:rPr lang="en-US" sz="2400" i="1" dirty="0"/>
              <a:t>Random Walk Model</a:t>
            </a:r>
            <a:r>
              <a:rPr lang="en-US" sz="2400" dirty="0"/>
              <a:t>]</a:t>
            </a:r>
          </a:p>
          <a:p>
            <a:pPr marL="457200" lvl="1" indent="-223838" eaLnBrk="1" hangingPunct="1">
              <a:lnSpc>
                <a:spcPct val="90000"/>
              </a:lnSpc>
            </a:pPr>
            <a:r>
              <a:rPr lang="en-US" sz="2400" i="1" dirty="0"/>
              <a:t>Transaction costs</a:t>
            </a:r>
            <a:r>
              <a:rPr lang="en-US" sz="2400" dirty="0"/>
              <a:t>: 10bp/day --&gt;23%/year [(1- 0.1%)</a:t>
            </a:r>
            <a:r>
              <a:rPr lang="en-US" sz="2400" baseline="30000" dirty="0"/>
              <a:t>252 </a:t>
            </a:r>
            <a:r>
              <a:rPr lang="en-US" sz="2400" dirty="0"/>
              <a:t>≈</a:t>
            </a:r>
            <a:r>
              <a:rPr lang="en-US" sz="2400" baseline="30000" dirty="0"/>
              <a:t> </a:t>
            </a:r>
            <a:r>
              <a:rPr lang="en-US" sz="2400" dirty="0"/>
              <a:t>78%]</a:t>
            </a:r>
          </a:p>
          <a:p>
            <a:pPr marL="457200" lvl="1" indent="-223838" eaLnBrk="1" hangingPunct="1">
              <a:lnSpc>
                <a:spcPct val="90000"/>
              </a:lnSpc>
            </a:pPr>
            <a:r>
              <a:rPr lang="en-US" sz="2400" dirty="0"/>
              <a:t>Daily </a:t>
            </a:r>
            <a:r>
              <a:rPr lang="en-US" sz="2400" i="1" dirty="0"/>
              <a:t>SD</a:t>
            </a:r>
            <a:r>
              <a:rPr lang="en-US" sz="2400" dirty="0"/>
              <a:t> of stocks:  200-300bp; for portfolio, 50-100bp</a:t>
            </a:r>
          </a:p>
          <a:p>
            <a:pPr marL="228600" indent="-228600" eaLnBrk="1" hangingPunct="1">
              <a:lnSpc>
                <a:spcPct val="90000"/>
              </a:lnSpc>
            </a:pPr>
            <a:endParaRPr lang="en-US" sz="2800" dirty="0"/>
          </a:p>
          <a:p>
            <a:pPr marL="228600" indent="-228600" eaLnBrk="1" hangingPunct="1">
              <a:lnSpc>
                <a:spcPct val="90000"/>
              </a:lnSpc>
            </a:pPr>
            <a:r>
              <a:rPr lang="en-US" sz="2800" dirty="0"/>
              <a:t>It can take decades of data to determine whether signal strategy is skill or luck.</a:t>
            </a:r>
          </a:p>
          <a:p>
            <a:pPr marL="800100" lvl="1" indent="-393700" eaLnBrk="1" hangingPunct="1">
              <a:lnSpc>
                <a:spcPct val="90000"/>
              </a:lnSpc>
            </a:pPr>
            <a:r>
              <a:rPr lang="en-US" sz="2400" dirty="0"/>
              <a:t>A signal of 2bp extra in a portfolio of 100bp of noise requires 10,000 days of data.</a:t>
            </a:r>
          </a:p>
          <a:p>
            <a:pPr marL="800100" lvl="1" indent="-393700" eaLnBrk="1" hangingPunct="1">
              <a:lnSpc>
                <a:spcPct val="90000"/>
              </a:lnSpc>
              <a:buFont typeface="Wingdings" pitchFamily="2" charset="2"/>
              <a:buNone/>
            </a:pPr>
            <a:endParaRPr lang="en-US" sz="2800" dirty="0"/>
          </a:p>
        </p:txBody>
      </p:sp>
      <p:sp>
        <p:nvSpPr>
          <p:cNvPr id="58371" name="Rectangle 2"/>
          <p:cNvSpPr>
            <a:spLocks noGrp="1" noChangeArrowheads="1"/>
          </p:cNvSpPr>
          <p:nvPr>
            <p:ph type="title"/>
          </p:nvPr>
        </p:nvSpPr>
        <p:spPr/>
        <p:txBody>
          <a:bodyPr/>
          <a:lstStyle/>
          <a:p>
            <a:pPr eaLnBrk="1" hangingPunct="1"/>
            <a:r>
              <a:rPr lang="en-US" b="1" dirty="0"/>
              <a:t>Issues:  Signal-to-Noise Ratio</a:t>
            </a:r>
          </a:p>
        </p:txBody>
      </p:sp>
      <p:sp>
        <p:nvSpPr>
          <p:cNvPr id="58370" name="Slide Number Placeholder 4"/>
          <p:cNvSpPr>
            <a:spLocks noGrp="1"/>
          </p:cNvSpPr>
          <p:nvPr>
            <p:ph type="sldNum" sz="quarter" idx="10"/>
          </p:nvPr>
        </p:nvSpPr>
        <p:spPr>
          <a:noFill/>
        </p:spPr>
        <p:txBody>
          <a:bodyPr/>
          <a:lstStyle/>
          <a:p>
            <a:fld id="{C18FCE58-B1E7-423E-AF8A-7390FC0B5EAB}" type="slidenum">
              <a:rPr lang="en-US"/>
              <a:pPr/>
              <a:t>16</a:t>
            </a:fld>
            <a:endParaRPr lang="en-US"/>
          </a:p>
        </p:txBody>
      </p:sp>
      <p:sp>
        <p:nvSpPr>
          <p:cNvPr id="58369" name="Footer Placeholder 3"/>
          <p:cNvSpPr>
            <a:spLocks noGrp="1"/>
          </p:cNvSpPr>
          <p:nvPr>
            <p:ph type="ftr" sz="quarter" idx="11"/>
          </p:nvPr>
        </p:nvSpPr>
        <p:spPr>
          <a:noFill/>
        </p:spPr>
        <p:txBody>
          <a:bodyPr/>
          <a:lstStyle/>
          <a:p>
            <a:r>
              <a:rPr lang="en-US">
                <a:ea typeface="ＭＳ Ｐゴシック" charset="-128"/>
              </a:rPr>
              <a:t>Market Efficiency</a:t>
            </a:r>
          </a:p>
        </p:txBody>
      </p:sp>
      <p:sp>
        <p:nvSpPr>
          <p:cNvPr id="2" name="Oval 1">
            <a:extLst>
              <a:ext uri="{FF2B5EF4-FFF2-40B4-BE49-F238E27FC236}">
                <a16:creationId xmlns:a16="http://schemas.microsoft.com/office/drawing/2014/main" id="{5AC5C839-4146-CD4E-BB8E-8B20ED55AA4F}"/>
              </a:ext>
            </a:extLst>
          </p:cNvPr>
          <p:cNvSpPr/>
          <p:nvPr/>
        </p:nvSpPr>
        <p:spPr>
          <a:xfrm>
            <a:off x="6477000" y="2895600"/>
            <a:ext cx="914400" cy="53340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837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837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8372">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8372">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58372">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58372">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58372">
                                            <p:txEl>
                                              <p:pRg st="7" end="7"/>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5837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8" name="Picture 3"/>
          <p:cNvPicPr>
            <a:picLocks noGrp="1" noChangeAspect="1" noChangeArrowheads="1"/>
          </p:cNvPicPr>
          <p:nvPr>
            <p:ph idx="1"/>
          </p:nvPr>
        </p:nvPicPr>
        <p:blipFill>
          <a:blip r:embed="rId3"/>
          <a:stretch>
            <a:fillRect/>
          </a:stretch>
        </p:blipFill>
        <p:spPr>
          <a:xfrm>
            <a:off x="3999803" y="533400"/>
            <a:ext cx="1226943" cy="5811838"/>
          </a:xfrm>
        </p:spPr>
      </p:pic>
      <p:sp>
        <p:nvSpPr>
          <p:cNvPr id="52227" name="Rectangle 2"/>
          <p:cNvSpPr>
            <a:spLocks noGrp="1" noChangeArrowheads="1"/>
          </p:cNvSpPr>
          <p:nvPr>
            <p:ph type="title"/>
          </p:nvPr>
        </p:nvSpPr>
        <p:spPr/>
        <p:txBody>
          <a:bodyPr/>
          <a:lstStyle/>
          <a:p>
            <a:pPr eaLnBrk="1" hangingPunct="1"/>
            <a:r>
              <a:rPr lang="en-US" b="1" dirty="0"/>
              <a:t>Images, Images</a:t>
            </a:r>
          </a:p>
        </p:txBody>
      </p:sp>
      <p:sp>
        <p:nvSpPr>
          <p:cNvPr id="52226" name="Slide Number Placeholder 4"/>
          <p:cNvSpPr>
            <a:spLocks noGrp="1"/>
          </p:cNvSpPr>
          <p:nvPr>
            <p:ph type="sldNum" sz="quarter" idx="10"/>
          </p:nvPr>
        </p:nvSpPr>
        <p:spPr>
          <a:noFill/>
        </p:spPr>
        <p:txBody>
          <a:bodyPr/>
          <a:lstStyle/>
          <a:p>
            <a:fld id="{1581F4EE-EB55-465B-9371-7201467C5575}" type="slidenum">
              <a:rPr lang="en-US"/>
              <a:pPr/>
              <a:t>17</a:t>
            </a:fld>
            <a:endParaRPr lang="en-US" dirty="0"/>
          </a:p>
        </p:txBody>
      </p:sp>
      <p:sp>
        <p:nvSpPr>
          <p:cNvPr id="52225" name="Footer Placeholder 3"/>
          <p:cNvSpPr>
            <a:spLocks noGrp="1"/>
          </p:cNvSpPr>
          <p:nvPr>
            <p:ph type="ftr" sz="quarter" idx="11"/>
          </p:nvPr>
        </p:nvSpPr>
        <p:spPr>
          <a:noFill/>
        </p:spPr>
        <p:txBody>
          <a:bodyPr/>
          <a:lstStyle/>
          <a:p>
            <a:r>
              <a:rPr lang="en-US">
                <a:ea typeface="ＭＳ Ｐゴシック" charset="-128"/>
              </a:rPr>
              <a:t>Market Efficiency</a:t>
            </a:r>
            <a:endParaRPr lang="en-US" dirty="0">
              <a:ea typeface="ＭＳ Ｐゴシック" charset="-128"/>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Chart, histogram&#10;&#10;Description automatically generated">
            <a:extLst>
              <a:ext uri="{FF2B5EF4-FFF2-40B4-BE49-F238E27FC236}">
                <a16:creationId xmlns:a16="http://schemas.microsoft.com/office/drawing/2014/main" id="{D6D9028C-FB31-0042-B050-E99CEEFB26B0}"/>
              </a:ext>
            </a:extLst>
          </p:cNvPr>
          <p:cNvPicPr>
            <a:picLocks noGrp="1" noChangeAspect="1"/>
          </p:cNvPicPr>
          <p:nvPr>
            <p:ph idx="1"/>
          </p:nvPr>
        </p:nvPicPr>
        <p:blipFill>
          <a:blip r:embed="rId2"/>
          <a:stretch>
            <a:fillRect/>
          </a:stretch>
        </p:blipFill>
        <p:spPr>
          <a:xfrm>
            <a:off x="384175" y="685800"/>
            <a:ext cx="8458200" cy="5486400"/>
          </a:xfrm>
        </p:spPr>
      </p:pic>
      <p:sp>
        <p:nvSpPr>
          <p:cNvPr id="3" name="Title 2">
            <a:extLst>
              <a:ext uri="{FF2B5EF4-FFF2-40B4-BE49-F238E27FC236}">
                <a16:creationId xmlns:a16="http://schemas.microsoft.com/office/drawing/2014/main" id="{143ADB61-A4BE-D940-8D2D-FE00B0F37BBA}"/>
              </a:ext>
            </a:extLst>
          </p:cNvPr>
          <p:cNvSpPr>
            <a:spLocks noGrp="1"/>
          </p:cNvSpPr>
          <p:nvPr>
            <p:ph type="title"/>
          </p:nvPr>
        </p:nvSpPr>
        <p:spPr/>
        <p:txBody>
          <a:bodyPr/>
          <a:lstStyle/>
          <a:p>
            <a:r>
              <a:rPr lang="en-US" dirty="0"/>
              <a:t>S&amp;P 500 Daily Historical Changes (%): 2021</a:t>
            </a:r>
          </a:p>
        </p:txBody>
      </p:sp>
      <p:sp>
        <p:nvSpPr>
          <p:cNvPr id="4" name="Slide Number Placeholder 3">
            <a:extLst>
              <a:ext uri="{FF2B5EF4-FFF2-40B4-BE49-F238E27FC236}">
                <a16:creationId xmlns:a16="http://schemas.microsoft.com/office/drawing/2014/main" id="{F1EC1A3C-9211-8348-BA6A-75DE96962BD6}"/>
              </a:ext>
            </a:extLst>
          </p:cNvPr>
          <p:cNvSpPr>
            <a:spLocks noGrp="1"/>
          </p:cNvSpPr>
          <p:nvPr>
            <p:ph type="sldNum" sz="quarter" idx="10"/>
          </p:nvPr>
        </p:nvSpPr>
        <p:spPr/>
        <p:txBody>
          <a:bodyPr/>
          <a:lstStyle/>
          <a:p>
            <a:fld id="{7B3E355C-57B9-BC4B-95D8-406A1F834537}" type="slidenum">
              <a:rPr lang="en-US" altLang="en-US" smtClean="0"/>
              <a:pPr/>
              <a:t>18</a:t>
            </a:fld>
            <a:endParaRPr lang="en-US" altLang="en-US" dirty="0"/>
          </a:p>
        </p:txBody>
      </p:sp>
      <p:sp>
        <p:nvSpPr>
          <p:cNvPr id="5" name="Footer Placeholder 4">
            <a:extLst>
              <a:ext uri="{FF2B5EF4-FFF2-40B4-BE49-F238E27FC236}">
                <a16:creationId xmlns:a16="http://schemas.microsoft.com/office/drawing/2014/main" id="{41BA79A5-11F1-9841-B614-25C253C93E3D}"/>
              </a:ext>
            </a:extLst>
          </p:cNvPr>
          <p:cNvSpPr>
            <a:spLocks noGrp="1"/>
          </p:cNvSpPr>
          <p:nvPr>
            <p:ph type="ftr" sz="quarter" idx="11"/>
          </p:nvPr>
        </p:nvSpPr>
        <p:spPr/>
        <p:txBody>
          <a:bodyPr/>
          <a:lstStyle/>
          <a:p>
            <a:pPr>
              <a:defRPr/>
            </a:pPr>
            <a:r>
              <a:rPr lang="en-US"/>
              <a:t>Market Efficiency</a:t>
            </a:r>
            <a:endParaRPr lang="en-US" dirty="0"/>
          </a:p>
        </p:txBody>
      </p:sp>
    </p:spTree>
    <p:extLst>
      <p:ext uri="{BB962C8B-B14F-4D97-AF65-F5344CB8AC3E}">
        <p14:creationId xmlns:p14="http://schemas.microsoft.com/office/powerpoint/2010/main" val="2290346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SP500 Daily Returns (t, t+1): 2000-2020</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19</a:t>
            </a:fld>
            <a:endParaRPr lang="en-US" altLang="en-US" dirty="0"/>
          </a:p>
        </p:txBody>
      </p:sp>
      <p:sp>
        <p:nvSpPr>
          <p:cNvPr id="5" name="Footer Placeholder 4"/>
          <p:cNvSpPr>
            <a:spLocks noGrp="1"/>
          </p:cNvSpPr>
          <p:nvPr>
            <p:ph type="ftr" sz="quarter" idx="11"/>
          </p:nvPr>
        </p:nvSpPr>
        <p:spPr/>
        <p:txBody>
          <a:bodyPr/>
          <a:lstStyle/>
          <a:p>
            <a:pPr>
              <a:defRPr/>
            </a:pPr>
            <a:r>
              <a:rPr lang="en-US"/>
              <a:t>Market Efficiency</a:t>
            </a:r>
            <a:endParaRPr lang="en-US" dirty="0"/>
          </a:p>
        </p:txBody>
      </p:sp>
      <p:pic>
        <p:nvPicPr>
          <p:cNvPr id="11" name="Picture 10">
            <a:extLst>
              <a:ext uri="{FF2B5EF4-FFF2-40B4-BE49-F238E27FC236}">
                <a16:creationId xmlns:a16="http://schemas.microsoft.com/office/drawing/2014/main" id="{3C730960-ACAA-2242-8252-3FD632BEE746}"/>
              </a:ext>
            </a:extLst>
          </p:cNvPr>
          <p:cNvPicPr>
            <a:picLocks noChangeAspect="1"/>
          </p:cNvPicPr>
          <p:nvPr/>
        </p:nvPicPr>
        <p:blipFill>
          <a:blip r:embed="rId2"/>
          <a:stretch>
            <a:fillRect/>
          </a:stretch>
        </p:blipFill>
        <p:spPr>
          <a:xfrm>
            <a:off x="384048" y="609601"/>
            <a:ext cx="8302752" cy="5638800"/>
          </a:xfrm>
          <a:prstGeom prst="rect">
            <a:avLst/>
          </a:prstGeom>
        </p:spPr>
      </p:pic>
    </p:spTree>
    <p:extLst>
      <p:ext uri="{BB962C8B-B14F-4D97-AF65-F5344CB8AC3E}">
        <p14:creationId xmlns:p14="http://schemas.microsoft.com/office/powerpoint/2010/main" val="19441245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3" name="Rectangle 3"/>
          <p:cNvSpPr>
            <a:spLocks noGrp="1" noChangeArrowheads="1"/>
          </p:cNvSpPr>
          <p:nvPr>
            <p:ph idx="1"/>
          </p:nvPr>
        </p:nvSpPr>
        <p:spPr/>
        <p:txBody>
          <a:bodyPr/>
          <a:lstStyle/>
          <a:p>
            <a:pPr eaLnBrk="1" hangingPunct="1"/>
            <a:r>
              <a:rPr lang="en-US" sz="2400" dirty="0"/>
              <a:t>A Perfect Market is efficient</a:t>
            </a:r>
          </a:p>
          <a:p>
            <a:pPr eaLnBrk="1" hangingPunct="1"/>
            <a:endParaRPr lang="en-US" sz="2400" dirty="0"/>
          </a:p>
          <a:p>
            <a:pPr eaLnBrk="1" hangingPunct="1"/>
            <a:r>
              <a:rPr lang="en-US" sz="2400" dirty="0"/>
              <a:t>An Imperfect Market (taxes, transaction costs) can be efficient. </a:t>
            </a:r>
          </a:p>
          <a:p>
            <a:pPr lvl="1" eaLnBrk="1" hangingPunct="1"/>
            <a:r>
              <a:rPr lang="en-US" sz="1800" dirty="0"/>
              <a:t>Competition by investors to earn </a:t>
            </a:r>
            <a:r>
              <a:rPr lang="ja-JP" altLang="en-US" sz="1800" dirty="0"/>
              <a:t>“</a:t>
            </a:r>
            <a:r>
              <a:rPr lang="en-US" altLang="ja-JP" sz="1800" dirty="0"/>
              <a:t>abnormal returns</a:t>
            </a:r>
            <a:r>
              <a:rPr lang="ja-JP" altLang="en-US" sz="1800" dirty="0"/>
              <a:t>”</a:t>
            </a:r>
            <a:r>
              <a:rPr lang="en-US" altLang="ja-JP" sz="1800" dirty="0"/>
              <a:t> or </a:t>
            </a:r>
            <a:r>
              <a:rPr lang="ja-JP" altLang="en-US" sz="1800" dirty="0"/>
              <a:t>“</a:t>
            </a:r>
            <a:r>
              <a:rPr lang="en-US" altLang="ja-JP" sz="1800" dirty="0"/>
              <a:t>arbitrage profits</a:t>
            </a:r>
            <a:r>
              <a:rPr lang="ja-JP" altLang="en-US" sz="1800" dirty="0"/>
              <a:t>”</a:t>
            </a:r>
            <a:r>
              <a:rPr lang="en-US" altLang="ja-JP" sz="1800" dirty="0"/>
              <a:t> will keep prices near to their true values even with some transaction costs.</a:t>
            </a:r>
          </a:p>
          <a:p>
            <a:pPr lvl="1" eaLnBrk="1" hangingPunct="1"/>
            <a:r>
              <a:rPr lang="en-US" sz="1800" dirty="0"/>
              <a:t>If costs to trade are very high, prices can stray further from their true values or stay at inefficient levels for some time before parties act to correct them.</a:t>
            </a:r>
          </a:p>
        </p:txBody>
      </p:sp>
      <p:sp>
        <p:nvSpPr>
          <p:cNvPr id="18435" name="Rectangle 2"/>
          <p:cNvSpPr>
            <a:spLocks noGrp="1" noChangeArrowheads="1"/>
          </p:cNvSpPr>
          <p:nvPr>
            <p:ph type="title"/>
          </p:nvPr>
        </p:nvSpPr>
        <p:spPr/>
        <p:txBody>
          <a:bodyPr/>
          <a:lstStyle/>
          <a:p>
            <a:pPr eaLnBrk="1" hangingPunct="1"/>
            <a:r>
              <a:rPr lang="en-US" b="1" dirty="0"/>
              <a:t>Perfect Markets and Efficient Markets</a:t>
            </a:r>
            <a:endParaRPr lang="en-US" dirty="0"/>
          </a:p>
        </p:txBody>
      </p:sp>
      <p:sp>
        <p:nvSpPr>
          <p:cNvPr id="18434" name="Slide Number Placeholder 4"/>
          <p:cNvSpPr>
            <a:spLocks noGrp="1"/>
          </p:cNvSpPr>
          <p:nvPr>
            <p:ph type="sldNum" sz="quarter" idx="10"/>
          </p:nvPr>
        </p:nvSpPr>
        <p:spPr>
          <a:noFill/>
        </p:spPr>
        <p:txBody>
          <a:bodyPr/>
          <a:lstStyle/>
          <a:p>
            <a:fld id="{720B22ED-4025-4D33-85B6-A3C753721305}" type="slidenum">
              <a:rPr lang="en-US"/>
              <a:pPr/>
              <a:t>2</a:t>
            </a:fld>
            <a:endParaRPr lang="en-US" dirty="0"/>
          </a:p>
        </p:txBody>
      </p:sp>
      <p:sp>
        <p:nvSpPr>
          <p:cNvPr id="18433" name="Footer Placeholder 3"/>
          <p:cNvSpPr>
            <a:spLocks noGrp="1"/>
          </p:cNvSpPr>
          <p:nvPr>
            <p:ph type="ftr" sz="quarter" idx="11"/>
          </p:nvPr>
        </p:nvSpPr>
        <p:spPr>
          <a:noFill/>
        </p:spPr>
        <p:txBody>
          <a:bodyPr/>
          <a:lstStyle/>
          <a:p>
            <a:r>
              <a:rPr lang="en-US">
                <a:ea typeface="ＭＳ Ｐゴシック" charset="-128"/>
              </a:rPr>
              <a:t>Market Efficiency</a:t>
            </a:r>
            <a:endParaRPr lang="en-US" dirty="0">
              <a:ea typeface="ＭＳ Ｐゴシック" charset="-128"/>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741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741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741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741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3267" name="Rectangle 3"/>
          <p:cNvSpPr>
            <a:spLocks noGrp="1" noChangeArrowheads="1"/>
          </p:cNvSpPr>
          <p:nvPr>
            <p:ph idx="1"/>
          </p:nvPr>
        </p:nvSpPr>
        <p:spPr/>
        <p:txBody>
          <a:bodyPr/>
          <a:lstStyle/>
          <a:p>
            <a:pPr marL="342900" indent="-342900" eaLnBrk="1" hangingPunct="1">
              <a:lnSpc>
                <a:spcPct val="90000"/>
              </a:lnSpc>
              <a:buFont typeface="Symbol" pitchFamily="18" charset="2"/>
              <a:buChar char="·"/>
            </a:pPr>
            <a:r>
              <a:rPr lang="en-US" sz="3200" dirty="0">
                <a:solidFill>
                  <a:srgbClr val="010004"/>
                </a:solidFill>
              </a:rPr>
              <a:t>Event Studies are one type of test of the semi-strong form of market efficiency.</a:t>
            </a:r>
          </a:p>
          <a:p>
            <a:pPr marL="742950" lvl="1" indent="-285750" eaLnBrk="1" hangingPunct="1">
              <a:lnSpc>
                <a:spcPct val="90000"/>
              </a:lnSpc>
              <a:buFont typeface="Wingdings" pitchFamily="2" charset="2"/>
              <a:buChar char="ü"/>
            </a:pPr>
            <a:r>
              <a:rPr lang="en-US" sz="2000" dirty="0">
                <a:solidFill>
                  <a:srgbClr val="010004"/>
                </a:solidFill>
              </a:rPr>
              <a:t>This form of the EMH implies that prices should reflect all publicly available information. </a:t>
            </a:r>
          </a:p>
          <a:p>
            <a:pPr marL="342900" indent="-342900" eaLnBrk="1" hangingPunct="1">
              <a:lnSpc>
                <a:spcPct val="90000"/>
              </a:lnSpc>
              <a:buFont typeface="Symbol" pitchFamily="18" charset="2"/>
              <a:buChar char="·"/>
            </a:pPr>
            <a:r>
              <a:rPr lang="en-US" sz="3200" dirty="0">
                <a:solidFill>
                  <a:srgbClr val="010004"/>
                </a:solidFill>
              </a:rPr>
              <a:t>Event studies examine prices and returns over time—particularly around the arrival of new information.</a:t>
            </a:r>
          </a:p>
          <a:p>
            <a:pPr marL="342900" indent="-342900" eaLnBrk="1" hangingPunct="1">
              <a:lnSpc>
                <a:spcPct val="90000"/>
              </a:lnSpc>
              <a:buFont typeface="Symbol" pitchFamily="18" charset="2"/>
              <a:buChar char="·"/>
            </a:pPr>
            <a:r>
              <a:rPr lang="en-US" sz="3200" dirty="0">
                <a:solidFill>
                  <a:srgbClr val="010004"/>
                </a:solidFill>
              </a:rPr>
              <a:t>Test for evidence of under reaction, overreaction, early reaction, delayed reaction around the event.</a:t>
            </a:r>
          </a:p>
          <a:p>
            <a:pPr marL="342900" indent="-342900" eaLnBrk="1" hangingPunct="1">
              <a:lnSpc>
                <a:spcPct val="90000"/>
              </a:lnSpc>
              <a:buFontTx/>
              <a:buNone/>
            </a:pPr>
            <a:endParaRPr lang="en-US" dirty="0">
              <a:solidFill>
                <a:srgbClr val="010004"/>
              </a:solidFill>
            </a:endParaRPr>
          </a:p>
        </p:txBody>
      </p:sp>
      <p:sp>
        <p:nvSpPr>
          <p:cNvPr id="54275" name="Rectangle 2"/>
          <p:cNvSpPr>
            <a:spLocks noGrp="1" noChangeArrowheads="1"/>
          </p:cNvSpPr>
          <p:nvPr>
            <p:ph type="title"/>
          </p:nvPr>
        </p:nvSpPr>
        <p:spPr/>
        <p:txBody>
          <a:bodyPr/>
          <a:lstStyle/>
          <a:p>
            <a:pPr eaLnBrk="1" hangingPunct="1"/>
            <a:r>
              <a:rPr lang="en-US" b="1" dirty="0">
                <a:solidFill>
                  <a:srgbClr val="010004"/>
                </a:solidFill>
              </a:rPr>
              <a:t>Event Studies: How Tests Are Structured</a:t>
            </a:r>
            <a:endParaRPr lang="en-US" b="1" dirty="0"/>
          </a:p>
        </p:txBody>
      </p:sp>
      <p:sp>
        <p:nvSpPr>
          <p:cNvPr id="54274" name="Slide Number Placeholder 4"/>
          <p:cNvSpPr>
            <a:spLocks noGrp="1"/>
          </p:cNvSpPr>
          <p:nvPr>
            <p:ph type="sldNum" sz="quarter" idx="10"/>
          </p:nvPr>
        </p:nvSpPr>
        <p:spPr>
          <a:noFill/>
        </p:spPr>
        <p:txBody>
          <a:bodyPr/>
          <a:lstStyle/>
          <a:p>
            <a:fld id="{47E83AFC-B45B-482F-9EA2-F81114572094}" type="slidenum">
              <a:rPr lang="en-US"/>
              <a:pPr/>
              <a:t>20</a:t>
            </a:fld>
            <a:endParaRPr lang="en-US" dirty="0"/>
          </a:p>
        </p:txBody>
      </p:sp>
      <p:sp>
        <p:nvSpPr>
          <p:cNvPr id="54273" name="Footer Placeholder 3"/>
          <p:cNvSpPr>
            <a:spLocks noGrp="1"/>
          </p:cNvSpPr>
          <p:nvPr>
            <p:ph type="ftr" sz="quarter" idx="11"/>
          </p:nvPr>
        </p:nvSpPr>
        <p:spPr>
          <a:noFill/>
        </p:spPr>
        <p:txBody>
          <a:bodyPr/>
          <a:lstStyle/>
          <a:p>
            <a:r>
              <a:rPr lang="en-US">
                <a:ea typeface="ＭＳ Ｐゴシック" charset="-128"/>
              </a:rPr>
              <a:t>Market Efficiency</a:t>
            </a:r>
            <a:endParaRPr lang="en-US" dirty="0">
              <a:ea typeface="ＭＳ Ｐゴシック" charset="-128"/>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23267">
                                            <p:txEl>
                                              <p:pRg st="0" end="0"/>
                                            </p:txEl>
                                          </p:spTgt>
                                        </p:tgtEl>
                                        <p:attrNameLst>
                                          <p:attrName>style.visibility</p:attrName>
                                        </p:attrNameLst>
                                      </p:cBhvr>
                                      <p:to>
                                        <p:strVal val="visible"/>
                                      </p:to>
                                    </p:set>
                                    <p:animEffect transition="in" filter="fade">
                                      <p:cBhvr>
                                        <p:cTn id="7" dur="1000"/>
                                        <p:tgtEl>
                                          <p:spTgt spid="523267">
                                            <p:txEl>
                                              <p:pRg st="0" end="0"/>
                                            </p:txEl>
                                          </p:spTgt>
                                        </p:tgtEl>
                                      </p:cBhvr>
                                    </p:animEffect>
                                    <p:anim calcmode="lin" valueType="num">
                                      <p:cBhvr>
                                        <p:cTn id="8" dur="1000" fill="hold"/>
                                        <p:tgtEl>
                                          <p:spTgt spid="52326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23267">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23267">
                                            <p:txEl>
                                              <p:pRg st="1" end="1"/>
                                            </p:txEl>
                                          </p:spTgt>
                                        </p:tgtEl>
                                        <p:attrNameLst>
                                          <p:attrName>style.visibility</p:attrName>
                                        </p:attrNameLst>
                                      </p:cBhvr>
                                      <p:to>
                                        <p:strVal val="visible"/>
                                      </p:to>
                                    </p:set>
                                    <p:animEffect transition="in" filter="fade">
                                      <p:cBhvr>
                                        <p:cTn id="12" dur="1000"/>
                                        <p:tgtEl>
                                          <p:spTgt spid="523267">
                                            <p:txEl>
                                              <p:pRg st="1" end="1"/>
                                            </p:txEl>
                                          </p:spTgt>
                                        </p:tgtEl>
                                      </p:cBhvr>
                                    </p:animEffect>
                                    <p:anim calcmode="lin" valueType="num">
                                      <p:cBhvr>
                                        <p:cTn id="13" dur="1000" fill="hold"/>
                                        <p:tgtEl>
                                          <p:spTgt spid="523267">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52326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523267">
                                            <p:txEl>
                                              <p:pRg st="2" end="2"/>
                                            </p:txEl>
                                          </p:spTgt>
                                        </p:tgtEl>
                                        <p:attrNameLst>
                                          <p:attrName>style.visibility</p:attrName>
                                        </p:attrNameLst>
                                      </p:cBhvr>
                                      <p:to>
                                        <p:strVal val="visible"/>
                                      </p:to>
                                    </p:set>
                                    <p:animEffect transition="in" filter="fade">
                                      <p:cBhvr>
                                        <p:cTn id="19" dur="1000"/>
                                        <p:tgtEl>
                                          <p:spTgt spid="523267">
                                            <p:txEl>
                                              <p:pRg st="2" end="2"/>
                                            </p:txEl>
                                          </p:spTgt>
                                        </p:tgtEl>
                                      </p:cBhvr>
                                    </p:animEffect>
                                    <p:anim calcmode="lin" valueType="num">
                                      <p:cBhvr>
                                        <p:cTn id="20" dur="1000" fill="hold"/>
                                        <p:tgtEl>
                                          <p:spTgt spid="523267">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52326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523267">
                                            <p:txEl>
                                              <p:pRg st="3" end="3"/>
                                            </p:txEl>
                                          </p:spTgt>
                                        </p:tgtEl>
                                        <p:attrNameLst>
                                          <p:attrName>style.visibility</p:attrName>
                                        </p:attrNameLst>
                                      </p:cBhvr>
                                      <p:to>
                                        <p:strVal val="visible"/>
                                      </p:to>
                                    </p:set>
                                    <p:animEffect transition="in" filter="fade">
                                      <p:cBhvr>
                                        <p:cTn id="26" dur="1000"/>
                                        <p:tgtEl>
                                          <p:spTgt spid="523267">
                                            <p:txEl>
                                              <p:pRg st="3" end="3"/>
                                            </p:txEl>
                                          </p:spTgt>
                                        </p:tgtEl>
                                      </p:cBhvr>
                                    </p:animEffect>
                                    <p:anim calcmode="lin" valueType="num">
                                      <p:cBhvr>
                                        <p:cTn id="27" dur="1000" fill="hold"/>
                                        <p:tgtEl>
                                          <p:spTgt spid="523267">
                                            <p:txEl>
                                              <p:pRg st="3" end="3"/>
                                            </p:txEl>
                                          </p:spTgt>
                                        </p:tgtEl>
                                        <p:attrNameLst>
                                          <p:attrName>ppt_x</p:attrName>
                                        </p:attrNameLst>
                                      </p:cBhvr>
                                      <p:tavLst>
                                        <p:tav tm="0">
                                          <p:val>
                                            <p:strVal val="#ppt_x"/>
                                          </p:val>
                                        </p:tav>
                                        <p:tav tm="100000">
                                          <p:val>
                                            <p:strVal val="#ppt_x"/>
                                          </p:val>
                                        </p:tav>
                                      </p:tavLst>
                                    </p:anim>
                                    <p:anim calcmode="lin" valueType="num">
                                      <p:cBhvr>
                                        <p:cTn id="28" dur="1000" fill="hold"/>
                                        <p:tgtEl>
                                          <p:spTgt spid="523267">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3267"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315" name="Rectangle 3"/>
          <p:cNvSpPr>
            <a:spLocks noGrp="1" noChangeArrowheads="1"/>
          </p:cNvSpPr>
          <p:nvPr>
            <p:ph idx="1"/>
          </p:nvPr>
        </p:nvSpPr>
        <p:spPr/>
        <p:txBody>
          <a:bodyPr/>
          <a:lstStyle/>
          <a:p>
            <a:pPr marL="342900" indent="-342900" eaLnBrk="1" hangingPunct="1">
              <a:lnSpc>
                <a:spcPct val="90000"/>
              </a:lnSpc>
            </a:pPr>
            <a:r>
              <a:rPr lang="en-US" sz="2800" dirty="0">
                <a:solidFill>
                  <a:srgbClr val="010004"/>
                </a:solidFill>
              </a:rPr>
              <a:t>Returns are adjusted to determine if they are </a:t>
            </a:r>
            <a:r>
              <a:rPr lang="en-US" sz="2800" i="1" dirty="0">
                <a:solidFill>
                  <a:srgbClr val="010004"/>
                </a:solidFill>
              </a:rPr>
              <a:t>abnormal </a:t>
            </a:r>
            <a:r>
              <a:rPr lang="en-US" sz="2800" dirty="0">
                <a:solidFill>
                  <a:srgbClr val="010004"/>
                </a:solidFill>
              </a:rPr>
              <a:t>by taking into account what the rest of the market did that day.</a:t>
            </a:r>
            <a:endParaRPr lang="en-US" sz="2800" i="1" dirty="0">
              <a:solidFill>
                <a:srgbClr val="010004"/>
              </a:solidFill>
            </a:endParaRPr>
          </a:p>
          <a:p>
            <a:pPr marL="342900" indent="-342900" eaLnBrk="1" hangingPunct="1">
              <a:lnSpc>
                <a:spcPct val="90000"/>
              </a:lnSpc>
            </a:pPr>
            <a:r>
              <a:rPr lang="en-US" sz="2800" dirty="0">
                <a:solidFill>
                  <a:srgbClr val="010004"/>
                </a:solidFill>
              </a:rPr>
              <a:t>The </a:t>
            </a:r>
            <a:r>
              <a:rPr lang="en-US" sz="2800" b="1" i="1" dirty="0">
                <a:solidFill>
                  <a:srgbClr val="010004"/>
                </a:solidFill>
              </a:rPr>
              <a:t>Abnormal Return</a:t>
            </a:r>
            <a:r>
              <a:rPr lang="en-US" sz="2800" dirty="0">
                <a:solidFill>
                  <a:srgbClr val="010004"/>
                </a:solidFill>
              </a:rPr>
              <a:t> on a given stock for a particular day can be calculated by subtracting the market’</a:t>
            </a:r>
            <a:r>
              <a:rPr lang="en-US" altLang="ja-JP" sz="2800" dirty="0">
                <a:solidFill>
                  <a:srgbClr val="010004"/>
                </a:solidFill>
              </a:rPr>
              <a:t>s return on the same day (</a:t>
            </a:r>
            <a:r>
              <a:rPr lang="en-US" altLang="ja-JP" sz="2800" i="1" dirty="0">
                <a:solidFill>
                  <a:srgbClr val="010004"/>
                </a:solidFill>
              </a:rPr>
              <a:t>R</a:t>
            </a:r>
            <a:r>
              <a:rPr lang="en-US" altLang="ja-JP" sz="2800" i="1" baseline="-25000" dirty="0">
                <a:solidFill>
                  <a:srgbClr val="010004"/>
                </a:solidFill>
              </a:rPr>
              <a:t>M</a:t>
            </a:r>
            <a:r>
              <a:rPr lang="en-US" altLang="ja-JP" sz="2800" dirty="0">
                <a:solidFill>
                  <a:srgbClr val="010004"/>
                </a:solidFill>
              </a:rPr>
              <a:t>) from the </a:t>
            </a:r>
            <a:r>
              <a:rPr lang="en-US" altLang="ja-JP" sz="2800" i="1" dirty="0">
                <a:solidFill>
                  <a:srgbClr val="010004"/>
                </a:solidFill>
              </a:rPr>
              <a:t>actual return</a:t>
            </a:r>
            <a:r>
              <a:rPr lang="en-US" altLang="ja-JP" sz="2800" dirty="0">
                <a:solidFill>
                  <a:srgbClr val="010004"/>
                </a:solidFill>
              </a:rPr>
              <a:t> (</a:t>
            </a:r>
            <a:r>
              <a:rPr lang="en-US" altLang="ja-JP" sz="2800" i="1" dirty="0">
                <a:solidFill>
                  <a:srgbClr val="010004"/>
                </a:solidFill>
              </a:rPr>
              <a:t>R)</a:t>
            </a:r>
            <a:r>
              <a:rPr lang="en-US" altLang="ja-JP" sz="2800" dirty="0">
                <a:solidFill>
                  <a:srgbClr val="010004"/>
                </a:solidFill>
              </a:rPr>
              <a:t> on the stock for that day:</a:t>
            </a:r>
          </a:p>
          <a:p>
            <a:pPr marL="342900" indent="-342900" algn="ctr" eaLnBrk="1" hangingPunct="1">
              <a:lnSpc>
                <a:spcPct val="90000"/>
              </a:lnSpc>
              <a:buFontTx/>
              <a:buNone/>
            </a:pPr>
            <a:r>
              <a:rPr lang="en-US" sz="2800" b="1" i="1" dirty="0">
                <a:solidFill>
                  <a:srgbClr val="010004"/>
                </a:solidFill>
              </a:rPr>
              <a:t>AR </a:t>
            </a:r>
            <a:r>
              <a:rPr lang="en-US" sz="2800" b="1" dirty="0">
                <a:solidFill>
                  <a:srgbClr val="010004"/>
                </a:solidFill>
              </a:rPr>
              <a:t>= </a:t>
            </a:r>
            <a:r>
              <a:rPr lang="en-US" sz="2800" b="1" i="1" dirty="0">
                <a:solidFill>
                  <a:srgbClr val="010004"/>
                </a:solidFill>
              </a:rPr>
              <a:t>R</a:t>
            </a:r>
            <a:r>
              <a:rPr lang="en-US" sz="2800" b="1" dirty="0">
                <a:solidFill>
                  <a:srgbClr val="010004"/>
                </a:solidFill>
              </a:rPr>
              <a:t> </a:t>
            </a:r>
            <a:r>
              <a:rPr lang="en-US" sz="2800" b="1" dirty="0">
                <a:solidFill>
                  <a:srgbClr val="010004"/>
                </a:solidFill>
                <a:cs typeface="Times New Roman" pitchFamily="18" charset="0"/>
              </a:rPr>
              <a:t>–</a:t>
            </a:r>
            <a:r>
              <a:rPr lang="en-US" sz="2800" b="1" dirty="0">
                <a:solidFill>
                  <a:srgbClr val="010004"/>
                </a:solidFill>
              </a:rPr>
              <a:t> </a:t>
            </a:r>
            <a:r>
              <a:rPr lang="en-US" sz="2800" b="1" i="1" dirty="0">
                <a:solidFill>
                  <a:srgbClr val="010004"/>
                </a:solidFill>
              </a:rPr>
              <a:t>R</a:t>
            </a:r>
            <a:r>
              <a:rPr lang="en-US" sz="2800" b="1" i="1" baseline="-25000" dirty="0">
                <a:solidFill>
                  <a:srgbClr val="010004"/>
                </a:solidFill>
              </a:rPr>
              <a:t>M</a:t>
            </a:r>
            <a:endParaRPr lang="en-US" sz="2800" b="1" dirty="0">
              <a:solidFill>
                <a:srgbClr val="010004"/>
              </a:solidFill>
            </a:endParaRPr>
          </a:p>
          <a:p>
            <a:pPr marL="342900" indent="-342900" eaLnBrk="1" hangingPunct="1">
              <a:lnSpc>
                <a:spcPct val="90000"/>
              </a:lnSpc>
            </a:pPr>
            <a:r>
              <a:rPr lang="en-US" sz="2800" dirty="0">
                <a:solidFill>
                  <a:srgbClr val="010004"/>
                </a:solidFill>
              </a:rPr>
              <a:t>The abnormal return can also be calculated using the </a:t>
            </a:r>
            <a:r>
              <a:rPr lang="en-US" sz="2800" b="1" dirty="0">
                <a:solidFill>
                  <a:srgbClr val="010004"/>
                </a:solidFill>
              </a:rPr>
              <a:t>Market Model</a:t>
            </a:r>
            <a:r>
              <a:rPr lang="en-US" sz="2800" dirty="0">
                <a:solidFill>
                  <a:srgbClr val="010004"/>
                </a:solidFill>
              </a:rPr>
              <a:t> approach, which subtracts the actual return from the </a:t>
            </a:r>
            <a:r>
              <a:rPr lang="en-US" sz="2800" i="1" dirty="0">
                <a:solidFill>
                  <a:srgbClr val="010004"/>
                </a:solidFill>
              </a:rPr>
              <a:t>expected return</a:t>
            </a:r>
            <a:r>
              <a:rPr lang="en-US" sz="2800" dirty="0">
                <a:solidFill>
                  <a:srgbClr val="010004"/>
                </a:solidFill>
              </a:rPr>
              <a:t>:</a:t>
            </a:r>
          </a:p>
          <a:p>
            <a:pPr marL="342900" indent="-342900" algn="ctr" eaLnBrk="1" hangingPunct="1">
              <a:lnSpc>
                <a:spcPct val="90000"/>
              </a:lnSpc>
              <a:buFontTx/>
              <a:buNone/>
            </a:pPr>
            <a:r>
              <a:rPr lang="en-US" sz="2800" b="1" i="1" dirty="0">
                <a:solidFill>
                  <a:srgbClr val="010004"/>
                </a:solidFill>
              </a:rPr>
              <a:t>AR </a:t>
            </a:r>
            <a:r>
              <a:rPr lang="en-US" sz="2800" b="1" dirty="0">
                <a:solidFill>
                  <a:srgbClr val="010004"/>
                </a:solidFill>
              </a:rPr>
              <a:t>= </a:t>
            </a:r>
            <a:r>
              <a:rPr lang="en-US" sz="2800" b="1" i="1" dirty="0">
                <a:solidFill>
                  <a:srgbClr val="010004"/>
                </a:solidFill>
              </a:rPr>
              <a:t>R</a:t>
            </a:r>
            <a:r>
              <a:rPr lang="en-US" sz="2800" b="1" dirty="0">
                <a:solidFill>
                  <a:srgbClr val="010004"/>
                </a:solidFill>
              </a:rPr>
              <a:t> </a:t>
            </a:r>
            <a:r>
              <a:rPr lang="en-US" sz="2800" b="1" dirty="0">
                <a:solidFill>
                  <a:srgbClr val="010004"/>
                </a:solidFill>
                <a:cs typeface="Times New Roman" pitchFamily="18" charset="0"/>
              </a:rPr>
              <a:t>– (</a:t>
            </a:r>
            <a:r>
              <a:rPr lang="en-US" sz="2800" b="1" dirty="0">
                <a:solidFill>
                  <a:srgbClr val="010004"/>
                </a:solidFill>
                <a:latin typeface="Symbol" pitchFamily="18" charset="2"/>
                <a:cs typeface="Times New Roman" pitchFamily="18" charset="0"/>
              </a:rPr>
              <a:t>a</a:t>
            </a:r>
            <a:r>
              <a:rPr lang="en-US" sz="2800" b="1" dirty="0">
                <a:solidFill>
                  <a:srgbClr val="010004"/>
                </a:solidFill>
                <a:cs typeface="Times New Roman" pitchFamily="18" charset="0"/>
              </a:rPr>
              <a:t> +</a:t>
            </a:r>
            <a:r>
              <a:rPr lang="en-US" sz="2800" b="1" dirty="0">
                <a:solidFill>
                  <a:srgbClr val="010004"/>
                </a:solidFill>
              </a:rPr>
              <a:t> </a:t>
            </a:r>
            <a:r>
              <a:rPr lang="en-US" sz="2800" b="1" dirty="0" err="1">
                <a:solidFill>
                  <a:srgbClr val="010004"/>
                </a:solidFill>
                <a:latin typeface="Symbol" pitchFamily="18" charset="2"/>
              </a:rPr>
              <a:t>b</a:t>
            </a:r>
            <a:r>
              <a:rPr lang="en-US" sz="2800" b="1" i="1" dirty="0" err="1">
                <a:solidFill>
                  <a:srgbClr val="010004"/>
                </a:solidFill>
              </a:rPr>
              <a:t>R</a:t>
            </a:r>
            <a:r>
              <a:rPr lang="en-US" sz="2800" b="1" i="1" baseline="-25000" dirty="0" err="1">
                <a:solidFill>
                  <a:srgbClr val="010004"/>
                </a:solidFill>
              </a:rPr>
              <a:t>M</a:t>
            </a:r>
            <a:r>
              <a:rPr lang="en-US" sz="2800" b="1" i="1" dirty="0">
                <a:solidFill>
                  <a:srgbClr val="010004"/>
                </a:solidFill>
              </a:rPr>
              <a:t>)</a:t>
            </a:r>
            <a:endParaRPr lang="en-US" sz="3600" b="1" dirty="0">
              <a:solidFill>
                <a:srgbClr val="010004"/>
              </a:solidFill>
            </a:endParaRPr>
          </a:p>
        </p:txBody>
      </p:sp>
      <p:sp>
        <p:nvSpPr>
          <p:cNvPr id="56323" name="Rectangle 2"/>
          <p:cNvSpPr>
            <a:spLocks noGrp="1" noChangeArrowheads="1"/>
          </p:cNvSpPr>
          <p:nvPr>
            <p:ph type="title"/>
          </p:nvPr>
        </p:nvSpPr>
        <p:spPr/>
        <p:txBody>
          <a:bodyPr/>
          <a:lstStyle/>
          <a:p>
            <a:pPr eaLnBrk="1" hangingPunct="1"/>
            <a:r>
              <a:rPr lang="en-US" b="1" dirty="0">
                <a:solidFill>
                  <a:srgbClr val="010004"/>
                </a:solidFill>
              </a:rPr>
              <a:t>How Tests Are Structured (cont.)</a:t>
            </a:r>
            <a:endParaRPr lang="en-US" b="1" dirty="0"/>
          </a:p>
        </p:txBody>
      </p:sp>
      <p:sp>
        <p:nvSpPr>
          <p:cNvPr id="56322" name="Slide Number Placeholder 4"/>
          <p:cNvSpPr>
            <a:spLocks noGrp="1"/>
          </p:cNvSpPr>
          <p:nvPr>
            <p:ph type="sldNum" sz="quarter" idx="10"/>
          </p:nvPr>
        </p:nvSpPr>
        <p:spPr>
          <a:noFill/>
        </p:spPr>
        <p:txBody>
          <a:bodyPr/>
          <a:lstStyle/>
          <a:p>
            <a:fld id="{BCB442D9-D152-4E66-A587-27F9D73A5A20}" type="slidenum">
              <a:rPr lang="en-US"/>
              <a:pPr/>
              <a:t>21</a:t>
            </a:fld>
            <a:endParaRPr lang="en-US" dirty="0"/>
          </a:p>
        </p:txBody>
      </p:sp>
      <p:sp>
        <p:nvSpPr>
          <p:cNvPr id="56321" name="Footer Placeholder 3"/>
          <p:cNvSpPr>
            <a:spLocks noGrp="1"/>
          </p:cNvSpPr>
          <p:nvPr>
            <p:ph type="ftr" sz="quarter" idx="11"/>
          </p:nvPr>
        </p:nvSpPr>
        <p:spPr>
          <a:noFill/>
        </p:spPr>
        <p:txBody>
          <a:bodyPr/>
          <a:lstStyle/>
          <a:p>
            <a:r>
              <a:rPr lang="en-US">
                <a:ea typeface="ＭＳ Ｐゴシック" charset="-128"/>
              </a:rPr>
              <a:t>Market Efficiency</a:t>
            </a:r>
            <a:endParaRPr lang="en-US" dirty="0">
              <a:ea typeface="ＭＳ Ｐゴシック" charset="-128"/>
            </a:endParaRPr>
          </a:p>
        </p:txBody>
      </p:sp>
      <p:sp>
        <p:nvSpPr>
          <p:cNvPr id="2" name="TextBox 1"/>
          <p:cNvSpPr txBox="1"/>
          <p:nvPr/>
        </p:nvSpPr>
        <p:spPr>
          <a:xfrm>
            <a:off x="6705600" y="4876800"/>
            <a:ext cx="864314" cy="369332"/>
          </a:xfrm>
          <a:prstGeom prst="rect">
            <a:avLst/>
          </a:prstGeom>
          <a:noFill/>
          <a:ln>
            <a:solidFill>
              <a:schemeClr val="tx1"/>
            </a:solidFill>
          </a:ln>
        </p:spPr>
        <p:txBody>
          <a:bodyPr wrap="none" rtlCol="0">
            <a:spAutoFit/>
          </a:bodyPr>
          <a:lstStyle/>
          <a:p>
            <a:r>
              <a:rPr lang="en-US"/>
              <a:t>CAPM</a:t>
            </a:r>
          </a:p>
        </p:txBody>
      </p:sp>
      <p:cxnSp>
        <p:nvCxnSpPr>
          <p:cNvPr id="4" name="Straight Arrow Connector 3"/>
          <p:cNvCxnSpPr>
            <a:stCxn id="2" idx="1"/>
          </p:cNvCxnSpPr>
          <p:nvPr/>
        </p:nvCxnSpPr>
        <p:spPr bwMode="auto">
          <a:xfrm flipH="1">
            <a:off x="6019800" y="5061466"/>
            <a:ext cx="685800" cy="272534"/>
          </a:xfrm>
          <a:prstGeom prst="straightConnector1">
            <a:avLst/>
          </a:prstGeom>
          <a:solidFill>
            <a:schemeClr val="accent1"/>
          </a:solidFill>
          <a:ln w="19050" cap="flat" cmpd="sng" algn="ctr">
            <a:solidFill>
              <a:schemeClr val="accent1"/>
            </a:solidFill>
            <a:prstDash val="solid"/>
            <a:round/>
            <a:headEnd type="none" w="med" len="med"/>
            <a:tailEnd type="arrow"/>
          </a:ln>
          <a:effectLst/>
        </p:spPr>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25315">
                                            <p:txEl>
                                              <p:pRg st="0" end="0"/>
                                            </p:txEl>
                                          </p:spTgt>
                                        </p:tgtEl>
                                        <p:attrNameLst>
                                          <p:attrName>style.visibility</p:attrName>
                                        </p:attrNameLst>
                                      </p:cBhvr>
                                      <p:to>
                                        <p:strVal val="visible"/>
                                      </p:to>
                                    </p:set>
                                    <p:animEffect transition="in" filter="fade">
                                      <p:cBhvr>
                                        <p:cTn id="7" dur="1000"/>
                                        <p:tgtEl>
                                          <p:spTgt spid="525315">
                                            <p:txEl>
                                              <p:pRg st="0" end="0"/>
                                            </p:txEl>
                                          </p:spTgt>
                                        </p:tgtEl>
                                      </p:cBhvr>
                                    </p:animEffect>
                                    <p:anim calcmode="lin" valueType="num">
                                      <p:cBhvr>
                                        <p:cTn id="8" dur="1000" fill="hold"/>
                                        <p:tgtEl>
                                          <p:spTgt spid="52531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2531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25315">
                                            <p:txEl>
                                              <p:pRg st="1" end="1"/>
                                            </p:txEl>
                                          </p:spTgt>
                                        </p:tgtEl>
                                        <p:attrNameLst>
                                          <p:attrName>style.visibility</p:attrName>
                                        </p:attrNameLst>
                                      </p:cBhvr>
                                      <p:to>
                                        <p:strVal val="visible"/>
                                      </p:to>
                                    </p:set>
                                    <p:animEffect transition="in" filter="fade">
                                      <p:cBhvr>
                                        <p:cTn id="14" dur="1000"/>
                                        <p:tgtEl>
                                          <p:spTgt spid="525315">
                                            <p:txEl>
                                              <p:pRg st="1" end="1"/>
                                            </p:txEl>
                                          </p:spTgt>
                                        </p:tgtEl>
                                      </p:cBhvr>
                                    </p:animEffect>
                                    <p:anim calcmode="lin" valueType="num">
                                      <p:cBhvr>
                                        <p:cTn id="15" dur="1000" fill="hold"/>
                                        <p:tgtEl>
                                          <p:spTgt spid="52531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2531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25315">
                                            <p:txEl>
                                              <p:pRg st="2" end="2"/>
                                            </p:txEl>
                                          </p:spTgt>
                                        </p:tgtEl>
                                        <p:attrNameLst>
                                          <p:attrName>style.visibility</p:attrName>
                                        </p:attrNameLst>
                                      </p:cBhvr>
                                      <p:to>
                                        <p:strVal val="visible"/>
                                      </p:to>
                                    </p:set>
                                    <p:animEffect transition="in" filter="fade">
                                      <p:cBhvr>
                                        <p:cTn id="21" dur="1000"/>
                                        <p:tgtEl>
                                          <p:spTgt spid="525315">
                                            <p:txEl>
                                              <p:pRg st="2" end="2"/>
                                            </p:txEl>
                                          </p:spTgt>
                                        </p:tgtEl>
                                      </p:cBhvr>
                                    </p:animEffect>
                                    <p:anim calcmode="lin" valueType="num">
                                      <p:cBhvr>
                                        <p:cTn id="22" dur="1000" fill="hold"/>
                                        <p:tgtEl>
                                          <p:spTgt spid="52531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52531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525315">
                                            <p:txEl>
                                              <p:pRg st="3" end="3"/>
                                            </p:txEl>
                                          </p:spTgt>
                                        </p:tgtEl>
                                        <p:attrNameLst>
                                          <p:attrName>style.visibility</p:attrName>
                                        </p:attrNameLst>
                                      </p:cBhvr>
                                      <p:to>
                                        <p:strVal val="visible"/>
                                      </p:to>
                                    </p:set>
                                    <p:animEffect transition="in" filter="fade">
                                      <p:cBhvr>
                                        <p:cTn id="28" dur="1000"/>
                                        <p:tgtEl>
                                          <p:spTgt spid="525315">
                                            <p:txEl>
                                              <p:pRg st="3" end="3"/>
                                            </p:txEl>
                                          </p:spTgt>
                                        </p:tgtEl>
                                      </p:cBhvr>
                                    </p:animEffect>
                                    <p:anim calcmode="lin" valueType="num">
                                      <p:cBhvr>
                                        <p:cTn id="29" dur="1000" fill="hold"/>
                                        <p:tgtEl>
                                          <p:spTgt spid="525315">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52531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525315">
                                            <p:txEl>
                                              <p:pRg st="4" end="4"/>
                                            </p:txEl>
                                          </p:spTgt>
                                        </p:tgtEl>
                                        <p:attrNameLst>
                                          <p:attrName>style.visibility</p:attrName>
                                        </p:attrNameLst>
                                      </p:cBhvr>
                                      <p:to>
                                        <p:strVal val="visible"/>
                                      </p:to>
                                    </p:set>
                                    <p:animEffect transition="in" filter="fade">
                                      <p:cBhvr>
                                        <p:cTn id="35" dur="1000"/>
                                        <p:tgtEl>
                                          <p:spTgt spid="525315">
                                            <p:txEl>
                                              <p:pRg st="4" end="4"/>
                                            </p:txEl>
                                          </p:spTgt>
                                        </p:tgtEl>
                                      </p:cBhvr>
                                    </p:animEffect>
                                    <p:anim calcmode="lin" valueType="num">
                                      <p:cBhvr>
                                        <p:cTn id="36" dur="1000" fill="hold"/>
                                        <p:tgtEl>
                                          <p:spTgt spid="525315">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52531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2"/>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5315" grpId="0" uiExpand="1" build="p"/>
      <p:bldP spid="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2"/>
          <p:cNvSpPr>
            <a:spLocks noGrp="1" noChangeArrowheads="1"/>
          </p:cNvSpPr>
          <p:nvPr>
            <p:ph type="title"/>
          </p:nvPr>
        </p:nvSpPr>
        <p:spPr/>
        <p:txBody>
          <a:bodyPr/>
          <a:lstStyle/>
          <a:p>
            <a:pPr eaLnBrk="1" hangingPunct="1"/>
            <a:r>
              <a:rPr lang="en-US" b="1"/>
              <a:t>Event Studies: Dividend Omissions</a:t>
            </a:r>
          </a:p>
        </p:txBody>
      </p:sp>
      <p:sp>
        <p:nvSpPr>
          <p:cNvPr id="59394" name="Slide Number Placeholder 3"/>
          <p:cNvSpPr>
            <a:spLocks noGrp="1"/>
          </p:cNvSpPr>
          <p:nvPr>
            <p:ph type="sldNum" sz="quarter" idx="10"/>
          </p:nvPr>
        </p:nvSpPr>
        <p:spPr>
          <a:noFill/>
        </p:spPr>
        <p:txBody>
          <a:bodyPr/>
          <a:lstStyle/>
          <a:p>
            <a:fld id="{C0D1FD11-A4A9-4A59-AAD4-622AEB34EE2E}" type="slidenum">
              <a:rPr lang="en-US"/>
              <a:pPr/>
              <a:t>22</a:t>
            </a:fld>
            <a:endParaRPr lang="en-US"/>
          </a:p>
        </p:txBody>
      </p:sp>
      <p:sp>
        <p:nvSpPr>
          <p:cNvPr id="59393" name="Footer Placeholder 2"/>
          <p:cNvSpPr>
            <a:spLocks noGrp="1"/>
          </p:cNvSpPr>
          <p:nvPr>
            <p:ph type="ftr" sz="quarter" idx="11"/>
          </p:nvPr>
        </p:nvSpPr>
        <p:spPr>
          <a:noFill/>
        </p:spPr>
        <p:txBody>
          <a:bodyPr/>
          <a:lstStyle/>
          <a:p>
            <a:r>
              <a:rPr lang="en-US">
                <a:ea typeface="ＭＳ Ｐゴシック" charset="-128"/>
              </a:rPr>
              <a:t>Market Efficiency</a:t>
            </a:r>
          </a:p>
        </p:txBody>
      </p:sp>
      <p:graphicFrame>
        <p:nvGraphicFramePr>
          <p:cNvPr id="594947" name="Object 2"/>
          <p:cNvGraphicFramePr>
            <a:graphicFrameLocks noChangeAspect="1"/>
          </p:cNvGraphicFramePr>
          <p:nvPr>
            <p:extLst>
              <p:ext uri="{D42A27DB-BD31-4B8C-83A1-F6EECF244321}">
                <p14:modId xmlns:p14="http://schemas.microsoft.com/office/powerpoint/2010/main" val="1319028853"/>
              </p:ext>
            </p:extLst>
          </p:nvPr>
        </p:nvGraphicFramePr>
        <p:xfrm>
          <a:off x="384175" y="1076325"/>
          <a:ext cx="7950200" cy="4854575"/>
        </p:xfrm>
        <a:graphic>
          <a:graphicData uri="http://schemas.openxmlformats.org/presentationml/2006/ole">
            <mc:AlternateContent xmlns:mc="http://schemas.openxmlformats.org/markup-compatibility/2006">
              <mc:Choice xmlns:v="urn:schemas-microsoft-com:vml" Requires="v">
                <p:oleObj spid="_x0000_s59519" name="Worksheet" r:id="rId4" imgW="6257803" imgH="4038730" progId="Excel.Sheet.8">
                  <p:embed/>
                </p:oleObj>
              </mc:Choice>
              <mc:Fallback>
                <p:oleObj name="Worksheet" r:id="rId4" imgW="6257803" imgH="4038730" progId="Excel.Sheet.8">
                  <p:embed/>
                  <p:pic>
                    <p:nvPicPr>
                      <p:cNvPr id="0" name="Picture 4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4175" y="1076325"/>
                        <a:ext cx="7950200" cy="4854575"/>
                      </a:xfrm>
                      <a:prstGeom prst="rect">
                        <a:avLst/>
                      </a:prstGeom>
                      <a:noFill/>
                    </p:spPr>
                  </p:pic>
                </p:oleObj>
              </mc:Fallback>
            </mc:AlternateContent>
          </a:graphicData>
        </a:graphic>
      </p:graphicFrame>
      <p:sp>
        <p:nvSpPr>
          <p:cNvPr id="594948" name="Line 4"/>
          <p:cNvSpPr>
            <a:spLocks noChangeShapeType="1"/>
          </p:cNvSpPr>
          <p:nvPr/>
        </p:nvSpPr>
        <p:spPr bwMode="auto">
          <a:xfrm>
            <a:off x="1219200" y="2667000"/>
            <a:ext cx="3505200" cy="0"/>
          </a:xfrm>
          <a:prstGeom prst="line">
            <a:avLst/>
          </a:prstGeom>
          <a:noFill/>
          <a:ln w="38100">
            <a:solidFill>
              <a:srgbClr val="6EA07A"/>
            </a:solidFill>
            <a:round/>
            <a:headEnd type="none" w="sm" len="sm"/>
            <a:tailEnd type="none" w="sm" len="sm"/>
          </a:ln>
        </p:spPr>
        <p:txBody>
          <a:bodyPr/>
          <a:lstStyle/>
          <a:p>
            <a:endParaRPr lang="en-US" dirty="0">
              <a:latin typeface="Calibri" pitchFamily="34" charset="0"/>
            </a:endParaRPr>
          </a:p>
        </p:txBody>
      </p:sp>
      <p:sp>
        <p:nvSpPr>
          <p:cNvPr id="594949" name="Line 5"/>
          <p:cNvSpPr>
            <a:spLocks noChangeShapeType="1"/>
          </p:cNvSpPr>
          <p:nvPr/>
        </p:nvSpPr>
        <p:spPr bwMode="auto">
          <a:xfrm flipV="1">
            <a:off x="4724400" y="2667000"/>
            <a:ext cx="0" cy="2209800"/>
          </a:xfrm>
          <a:prstGeom prst="line">
            <a:avLst/>
          </a:prstGeom>
          <a:noFill/>
          <a:ln w="57150">
            <a:solidFill>
              <a:srgbClr val="6EA07A"/>
            </a:solidFill>
            <a:round/>
            <a:headEnd type="none" w="sm" len="sm"/>
            <a:tailEnd type="none" w="sm" len="sm"/>
          </a:ln>
        </p:spPr>
        <p:txBody>
          <a:bodyPr/>
          <a:lstStyle/>
          <a:p>
            <a:endParaRPr lang="en-US" dirty="0">
              <a:latin typeface="Calibri" pitchFamily="34" charset="0"/>
            </a:endParaRPr>
          </a:p>
        </p:txBody>
      </p:sp>
      <p:sp>
        <p:nvSpPr>
          <p:cNvPr id="594950" name="Line 6"/>
          <p:cNvSpPr>
            <a:spLocks noChangeShapeType="1"/>
          </p:cNvSpPr>
          <p:nvPr/>
        </p:nvSpPr>
        <p:spPr bwMode="auto">
          <a:xfrm>
            <a:off x="4724400" y="4876800"/>
            <a:ext cx="3048000" cy="0"/>
          </a:xfrm>
          <a:prstGeom prst="line">
            <a:avLst/>
          </a:prstGeom>
          <a:noFill/>
          <a:ln w="38100">
            <a:solidFill>
              <a:srgbClr val="6EA07A"/>
            </a:solidFill>
            <a:round/>
            <a:headEnd type="none" w="sm" len="sm"/>
            <a:tailEnd type="none" w="sm" len="sm"/>
          </a:ln>
        </p:spPr>
        <p:txBody>
          <a:bodyPr/>
          <a:lstStyle/>
          <a:p>
            <a:endParaRPr lang="en-US" dirty="0">
              <a:latin typeface="Calibri" pitchFamily="34" charset="0"/>
            </a:endParaRPr>
          </a:p>
        </p:txBody>
      </p:sp>
      <p:sp>
        <p:nvSpPr>
          <p:cNvPr id="594951" name="Text Box 7"/>
          <p:cNvSpPr txBox="1">
            <a:spLocks noChangeArrowheads="1"/>
          </p:cNvSpPr>
          <p:nvPr/>
        </p:nvSpPr>
        <p:spPr bwMode="auto">
          <a:xfrm>
            <a:off x="5334000" y="3352800"/>
            <a:ext cx="3276600" cy="822325"/>
          </a:xfrm>
          <a:prstGeom prst="rect">
            <a:avLst/>
          </a:prstGeom>
          <a:noFill/>
          <a:ln w="12700">
            <a:noFill/>
            <a:miter lim="800000"/>
            <a:headEnd type="none" w="sm" len="sm"/>
            <a:tailEnd type="none" w="sm" len="sm"/>
          </a:ln>
        </p:spPr>
        <p:txBody>
          <a:bodyPr>
            <a:spAutoFit/>
          </a:bodyPr>
          <a:lstStyle/>
          <a:p>
            <a:pPr eaLnBrk="0" hangingPunct="0">
              <a:spcBef>
                <a:spcPct val="50000"/>
              </a:spcBef>
            </a:pPr>
            <a:r>
              <a:rPr lang="en-US" sz="2400" b="0">
                <a:solidFill>
                  <a:srgbClr val="6EA07A"/>
                </a:solidFill>
                <a:latin typeface="Times New Roman" pitchFamily="18" charset="0"/>
              </a:rPr>
              <a:t>Efficient market response to </a:t>
            </a:r>
            <a:r>
              <a:rPr lang="ja-JP" altLang="en-US" sz="2400" b="0">
                <a:solidFill>
                  <a:srgbClr val="6EA07A"/>
                </a:solidFill>
                <a:latin typeface="Times New Roman" pitchFamily="18" charset="0"/>
              </a:rPr>
              <a:t>“</a:t>
            </a:r>
            <a:r>
              <a:rPr lang="en-US" altLang="ja-JP" sz="2400" b="0">
                <a:solidFill>
                  <a:srgbClr val="6EA07A"/>
                </a:solidFill>
                <a:latin typeface="Times New Roman" pitchFamily="18" charset="0"/>
              </a:rPr>
              <a:t>bad news</a:t>
            </a:r>
            <a:r>
              <a:rPr lang="ja-JP" altLang="en-US" sz="2400" b="0">
                <a:solidFill>
                  <a:srgbClr val="6EA07A"/>
                </a:solidFill>
                <a:latin typeface="Times New Roman" pitchFamily="18" charset="0"/>
              </a:rPr>
              <a:t>”</a:t>
            </a:r>
            <a:endParaRPr lang="en-US" sz="2400" b="0">
              <a:solidFill>
                <a:srgbClr val="6EA07A"/>
              </a:solidFill>
              <a:latin typeface="Times New Roman" pitchFamily="18" charset="0"/>
            </a:endParaRPr>
          </a:p>
        </p:txBody>
      </p:sp>
      <p:sp>
        <p:nvSpPr>
          <p:cNvPr id="59401" name="Text Box 8"/>
          <p:cNvSpPr txBox="1">
            <a:spLocks noChangeArrowheads="1"/>
          </p:cNvSpPr>
          <p:nvPr/>
        </p:nvSpPr>
        <p:spPr bwMode="auto">
          <a:xfrm>
            <a:off x="762000" y="6019800"/>
            <a:ext cx="8382000" cy="246221"/>
          </a:xfrm>
          <a:prstGeom prst="rect">
            <a:avLst/>
          </a:prstGeom>
          <a:noFill/>
          <a:ln w="12700" cap="sq">
            <a:noFill/>
            <a:miter lim="800000"/>
            <a:headEnd type="none" w="sm" len="sm"/>
            <a:tailEnd type="none" w="sm" len="sm"/>
          </a:ln>
        </p:spPr>
        <p:txBody>
          <a:bodyPr>
            <a:spAutoFit/>
          </a:bodyPr>
          <a:lstStyle/>
          <a:p>
            <a:pPr>
              <a:spcBef>
                <a:spcPct val="50000"/>
              </a:spcBef>
            </a:pPr>
            <a:r>
              <a:rPr lang="en-US" sz="1000" b="0" dirty="0" err="1">
                <a:latin typeface="Times New Roman" pitchFamily="18" charset="0"/>
              </a:rPr>
              <a:t>S.H</a:t>
            </a:r>
            <a:r>
              <a:rPr lang="en-US" sz="1000" b="0" dirty="0">
                <a:latin typeface="Times New Roman" pitchFamily="18" charset="0"/>
              </a:rPr>
              <a:t>. </a:t>
            </a:r>
            <a:r>
              <a:rPr lang="en-US" sz="1000" b="0" dirty="0" err="1">
                <a:latin typeface="Times New Roman" pitchFamily="18" charset="0"/>
              </a:rPr>
              <a:t>Szewczyk</a:t>
            </a:r>
            <a:r>
              <a:rPr lang="en-US" sz="1000" b="0" dirty="0">
                <a:latin typeface="Times New Roman" pitchFamily="18" charset="0"/>
              </a:rPr>
              <a:t>, </a:t>
            </a:r>
            <a:r>
              <a:rPr lang="en-US" sz="1000" b="0" dirty="0" err="1">
                <a:latin typeface="Times New Roman" pitchFamily="18" charset="0"/>
              </a:rPr>
              <a:t>G.P</a:t>
            </a:r>
            <a:r>
              <a:rPr lang="en-US" sz="1000" b="0" dirty="0">
                <a:latin typeface="Times New Roman" pitchFamily="18" charset="0"/>
              </a:rPr>
              <a:t>. </a:t>
            </a:r>
            <a:r>
              <a:rPr lang="en-US" sz="1000" b="0" dirty="0" err="1">
                <a:latin typeface="Times New Roman" pitchFamily="18" charset="0"/>
              </a:rPr>
              <a:t>Tsetsekos</a:t>
            </a:r>
            <a:r>
              <a:rPr lang="en-US" sz="1000" b="0" dirty="0">
                <a:latin typeface="Times New Roman" pitchFamily="18" charset="0"/>
              </a:rPr>
              <a:t>, and Z. </a:t>
            </a:r>
            <a:r>
              <a:rPr lang="en-US" sz="1000" b="0" dirty="0" err="1">
                <a:latin typeface="Times New Roman" pitchFamily="18" charset="0"/>
              </a:rPr>
              <a:t>Santout</a:t>
            </a:r>
            <a:r>
              <a:rPr lang="en-US" sz="1000" b="0" dirty="0">
                <a:latin typeface="Times New Roman" pitchFamily="18" charset="0"/>
              </a:rPr>
              <a:t> </a:t>
            </a:r>
            <a:r>
              <a:rPr lang="ja-JP" altLang="en-US" sz="1000" b="0" dirty="0">
                <a:latin typeface="Times New Roman" pitchFamily="18" charset="0"/>
              </a:rPr>
              <a:t>“</a:t>
            </a:r>
            <a:r>
              <a:rPr lang="en-US" altLang="ja-JP" sz="1000" b="0" dirty="0">
                <a:latin typeface="Times New Roman" pitchFamily="18" charset="0"/>
              </a:rPr>
              <a:t>Do Dividend Omissions Signal Future Earnings or Past Earnings?</a:t>
            </a:r>
            <a:r>
              <a:rPr lang="ja-JP" altLang="en-US" sz="1000" b="0" dirty="0">
                <a:latin typeface="Times New Roman" pitchFamily="18" charset="0"/>
              </a:rPr>
              <a:t>”</a:t>
            </a:r>
            <a:r>
              <a:rPr lang="en-US" altLang="ja-JP" sz="1000" b="0" dirty="0">
                <a:latin typeface="Times New Roman" pitchFamily="18" charset="0"/>
              </a:rPr>
              <a:t> </a:t>
            </a:r>
            <a:r>
              <a:rPr lang="en-US" altLang="ja-JP" sz="1000" b="0" i="1" dirty="0">
                <a:latin typeface="Times New Roman" pitchFamily="18" charset="0"/>
              </a:rPr>
              <a:t>Journal of Investing </a:t>
            </a:r>
            <a:r>
              <a:rPr lang="en-US" altLang="ja-JP" sz="1000" b="0" dirty="0">
                <a:latin typeface="Times New Roman" pitchFamily="18" charset="0"/>
              </a:rPr>
              <a:t>(Spring 1997)</a:t>
            </a:r>
            <a:endParaRPr lang="en-US" sz="1000" b="0" dirty="0">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94948"/>
                                        </p:tgtEl>
                                        <p:attrNameLst>
                                          <p:attrName>style.visibility</p:attrName>
                                        </p:attrNameLst>
                                      </p:cBhvr>
                                      <p:to>
                                        <p:strVal val="visible"/>
                                      </p:to>
                                    </p:set>
                                    <p:animEffect transition="in" filter="wipe(left)">
                                      <p:cBhvr>
                                        <p:cTn id="7" dur="500"/>
                                        <p:tgtEl>
                                          <p:spTgt spid="594948"/>
                                        </p:tgtEl>
                                      </p:cBhvr>
                                    </p:animEffect>
                                  </p:childTnLst>
                                </p:cTn>
                              </p:par>
                            </p:childTnLst>
                          </p:cTn>
                        </p:par>
                        <p:par>
                          <p:cTn id="8" fill="hold" nodeType="afterGroup">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594949"/>
                                        </p:tgtEl>
                                        <p:attrNameLst>
                                          <p:attrName>style.visibility</p:attrName>
                                        </p:attrNameLst>
                                      </p:cBhvr>
                                      <p:to>
                                        <p:strVal val="visible"/>
                                      </p:to>
                                    </p:set>
                                    <p:animEffect transition="in" filter="wipe(up)">
                                      <p:cBhvr>
                                        <p:cTn id="11" dur="500"/>
                                        <p:tgtEl>
                                          <p:spTgt spid="594949"/>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594950"/>
                                        </p:tgtEl>
                                        <p:attrNameLst>
                                          <p:attrName>style.visibility</p:attrName>
                                        </p:attrNameLst>
                                      </p:cBhvr>
                                      <p:to>
                                        <p:strVal val="visible"/>
                                      </p:to>
                                    </p:set>
                                    <p:animEffect transition="in" filter="wipe(left)">
                                      <p:cBhvr>
                                        <p:cTn id="15" dur="500"/>
                                        <p:tgtEl>
                                          <p:spTgt spid="594950"/>
                                        </p:tgtEl>
                                      </p:cBhvr>
                                    </p:animEffect>
                                  </p:childTnLst>
                                </p:cTn>
                              </p:par>
                            </p:childTnLst>
                          </p:cTn>
                        </p:par>
                        <p:par>
                          <p:cTn id="16" fill="hold" nodeType="afterGroup">
                            <p:stCondLst>
                              <p:cond delay="1500"/>
                            </p:stCondLst>
                            <p:childTnLst>
                              <p:par>
                                <p:cTn id="17" presetID="1" presetClass="entr" presetSubtype="0" fill="hold" grpId="0" nodeType="afterEffect">
                                  <p:stCondLst>
                                    <p:cond delay="0"/>
                                  </p:stCondLst>
                                  <p:childTnLst>
                                    <p:set>
                                      <p:cBhvr>
                                        <p:cTn id="18" dur="1" fill="hold">
                                          <p:stCondLst>
                                            <p:cond delay="499"/>
                                          </p:stCondLst>
                                        </p:cTn>
                                        <p:tgtEl>
                                          <p:spTgt spid="594951"/>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594947"/>
                                        </p:tgtEl>
                                        <p:attrNameLst>
                                          <p:attrName>style.visibility</p:attrName>
                                        </p:attrNameLst>
                                      </p:cBhvr>
                                      <p:to>
                                        <p:strVal val="visible"/>
                                      </p:to>
                                    </p:set>
                                    <p:animEffect transition="in" filter="wipe(left)">
                                      <p:cBhvr>
                                        <p:cTn id="23" dur="500"/>
                                        <p:tgtEl>
                                          <p:spTgt spid="5949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4948" grpId="0" animBg="1"/>
      <p:bldP spid="594949" grpId="0" animBg="1"/>
      <p:bldP spid="594950" grpId="0" animBg="1"/>
      <p:bldP spid="594951"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411" name="Rectangle 3"/>
          <p:cNvSpPr>
            <a:spLocks noGrp="1" noChangeArrowheads="1"/>
          </p:cNvSpPr>
          <p:nvPr>
            <p:ph idx="1"/>
          </p:nvPr>
        </p:nvSpPr>
        <p:spPr/>
        <p:txBody>
          <a:bodyPr/>
          <a:lstStyle/>
          <a:p>
            <a:pPr marL="342900" indent="-342900" eaLnBrk="1" hangingPunct="1"/>
            <a:r>
              <a:rPr lang="en-US" sz="2400">
                <a:solidFill>
                  <a:srgbClr val="010004"/>
                </a:solidFill>
              </a:rPr>
              <a:t>Over the years, event study methodology has been applied to a large number of events including:</a:t>
            </a:r>
          </a:p>
          <a:p>
            <a:pPr marL="742950" lvl="1" indent="-285750" eaLnBrk="1" hangingPunct="1"/>
            <a:r>
              <a:rPr lang="en-US" sz="1800">
                <a:solidFill>
                  <a:srgbClr val="010004"/>
                </a:solidFill>
              </a:rPr>
              <a:t>Dividend increases and decreases</a:t>
            </a:r>
          </a:p>
          <a:p>
            <a:pPr marL="742950" lvl="1" indent="-285750" eaLnBrk="1" hangingPunct="1"/>
            <a:r>
              <a:rPr lang="en-US" sz="1800">
                <a:solidFill>
                  <a:srgbClr val="010004"/>
                </a:solidFill>
              </a:rPr>
              <a:t>Earnings announcements</a:t>
            </a:r>
          </a:p>
          <a:p>
            <a:pPr marL="742950" lvl="1" indent="-285750" eaLnBrk="1" hangingPunct="1"/>
            <a:r>
              <a:rPr lang="en-US" sz="1800">
                <a:solidFill>
                  <a:srgbClr val="010004"/>
                </a:solidFill>
              </a:rPr>
              <a:t>Mergers </a:t>
            </a:r>
          </a:p>
          <a:p>
            <a:pPr marL="742950" lvl="1" indent="-285750" eaLnBrk="1" hangingPunct="1"/>
            <a:r>
              <a:rPr lang="en-US" sz="1800">
                <a:solidFill>
                  <a:srgbClr val="010004"/>
                </a:solidFill>
              </a:rPr>
              <a:t>Capital Spending</a:t>
            </a:r>
          </a:p>
          <a:p>
            <a:pPr marL="742950" lvl="1" indent="-285750" eaLnBrk="1" hangingPunct="1"/>
            <a:r>
              <a:rPr lang="en-US" sz="1800">
                <a:solidFill>
                  <a:srgbClr val="010004"/>
                </a:solidFill>
              </a:rPr>
              <a:t>New Issues of Stock</a:t>
            </a:r>
          </a:p>
          <a:p>
            <a:pPr marL="742950" lvl="1" indent="-285750" eaLnBrk="1" hangingPunct="1"/>
            <a:r>
              <a:rPr lang="en-US" sz="1800">
                <a:solidFill>
                  <a:srgbClr val="010004"/>
                </a:solidFill>
              </a:rPr>
              <a:t>Purchase of corporate jet</a:t>
            </a:r>
          </a:p>
          <a:p>
            <a:pPr marL="342900" indent="-342900" eaLnBrk="1" hangingPunct="1"/>
            <a:r>
              <a:rPr lang="en-US" sz="2400">
                <a:solidFill>
                  <a:srgbClr val="010004"/>
                </a:solidFill>
              </a:rPr>
              <a:t>The studies generally support the view that the market is semistrong-form efficient.</a:t>
            </a:r>
          </a:p>
          <a:p>
            <a:pPr marL="342900" indent="-342900" eaLnBrk="1" hangingPunct="1"/>
            <a:r>
              <a:rPr lang="en-US" sz="2400">
                <a:solidFill>
                  <a:srgbClr val="010004"/>
                </a:solidFill>
              </a:rPr>
              <a:t>In fact, the studies suggest that markets may even have some foresight into the future—in other words, news tends to leak out in advance of public announcements.</a:t>
            </a:r>
          </a:p>
        </p:txBody>
      </p:sp>
      <p:sp>
        <p:nvSpPr>
          <p:cNvPr id="61443" name="Rectangle 2"/>
          <p:cNvSpPr>
            <a:spLocks noGrp="1" noChangeArrowheads="1"/>
          </p:cNvSpPr>
          <p:nvPr>
            <p:ph type="title"/>
          </p:nvPr>
        </p:nvSpPr>
        <p:spPr/>
        <p:txBody>
          <a:bodyPr/>
          <a:lstStyle/>
          <a:p>
            <a:pPr eaLnBrk="1" hangingPunct="1"/>
            <a:r>
              <a:rPr lang="en-US" b="1">
                <a:solidFill>
                  <a:srgbClr val="010004"/>
                </a:solidFill>
              </a:rPr>
              <a:t>Event Study Results</a:t>
            </a:r>
            <a:endParaRPr lang="en-US" b="1"/>
          </a:p>
        </p:txBody>
      </p:sp>
      <p:sp>
        <p:nvSpPr>
          <p:cNvPr id="61442" name="Slide Number Placeholder 4"/>
          <p:cNvSpPr>
            <a:spLocks noGrp="1"/>
          </p:cNvSpPr>
          <p:nvPr>
            <p:ph type="sldNum" sz="quarter" idx="10"/>
          </p:nvPr>
        </p:nvSpPr>
        <p:spPr>
          <a:noFill/>
        </p:spPr>
        <p:txBody>
          <a:bodyPr/>
          <a:lstStyle/>
          <a:p>
            <a:fld id="{B1036292-4349-48EB-9430-3F397FECA175}" type="slidenum">
              <a:rPr lang="en-US"/>
              <a:pPr/>
              <a:t>23</a:t>
            </a:fld>
            <a:endParaRPr lang="en-US"/>
          </a:p>
        </p:txBody>
      </p:sp>
      <p:sp>
        <p:nvSpPr>
          <p:cNvPr id="61441" name="Footer Placeholder 3"/>
          <p:cNvSpPr>
            <a:spLocks noGrp="1"/>
          </p:cNvSpPr>
          <p:nvPr>
            <p:ph type="ftr" sz="quarter" idx="11"/>
          </p:nvPr>
        </p:nvSpPr>
        <p:spPr>
          <a:noFill/>
        </p:spPr>
        <p:txBody>
          <a:bodyPr/>
          <a:lstStyle/>
          <a:p>
            <a:r>
              <a:rPr lang="en-US">
                <a:ea typeface="ＭＳ Ｐゴシック" charset="-128"/>
              </a:rPr>
              <a:t>Market Efficiency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29411">
                                            <p:txEl>
                                              <p:pRg st="0" end="0"/>
                                            </p:txEl>
                                          </p:spTgt>
                                        </p:tgtEl>
                                        <p:attrNameLst>
                                          <p:attrName>style.visibility</p:attrName>
                                        </p:attrNameLst>
                                      </p:cBhvr>
                                      <p:to>
                                        <p:strVal val="visible"/>
                                      </p:to>
                                    </p:set>
                                    <p:animEffect transition="in" filter="fade">
                                      <p:cBhvr>
                                        <p:cTn id="7" dur="1000"/>
                                        <p:tgtEl>
                                          <p:spTgt spid="529411">
                                            <p:txEl>
                                              <p:pRg st="0" end="0"/>
                                            </p:txEl>
                                          </p:spTgt>
                                        </p:tgtEl>
                                      </p:cBhvr>
                                    </p:animEffect>
                                    <p:anim calcmode="lin" valueType="num">
                                      <p:cBhvr>
                                        <p:cTn id="8" dur="1000" fill="hold"/>
                                        <p:tgtEl>
                                          <p:spTgt spid="529411">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29411">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29411">
                                            <p:txEl>
                                              <p:pRg st="1" end="1"/>
                                            </p:txEl>
                                          </p:spTgt>
                                        </p:tgtEl>
                                        <p:attrNameLst>
                                          <p:attrName>style.visibility</p:attrName>
                                        </p:attrNameLst>
                                      </p:cBhvr>
                                      <p:to>
                                        <p:strVal val="visible"/>
                                      </p:to>
                                    </p:set>
                                    <p:animEffect transition="in" filter="fade">
                                      <p:cBhvr>
                                        <p:cTn id="12" dur="1000"/>
                                        <p:tgtEl>
                                          <p:spTgt spid="529411">
                                            <p:txEl>
                                              <p:pRg st="1" end="1"/>
                                            </p:txEl>
                                          </p:spTgt>
                                        </p:tgtEl>
                                      </p:cBhvr>
                                    </p:animEffect>
                                    <p:anim calcmode="lin" valueType="num">
                                      <p:cBhvr>
                                        <p:cTn id="13" dur="1000" fill="hold"/>
                                        <p:tgtEl>
                                          <p:spTgt spid="529411">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529411">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529411">
                                            <p:txEl>
                                              <p:pRg st="2" end="2"/>
                                            </p:txEl>
                                          </p:spTgt>
                                        </p:tgtEl>
                                        <p:attrNameLst>
                                          <p:attrName>style.visibility</p:attrName>
                                        </p:attrNameLst>
                                      </p:cBhvr>
                                      <p:to>
                                        <p:strVal val="visible"/>
                                      </p:to>
                                    </p:set>
                                    <p:animEffect transition="in" filter="fade">
                                      <p:cBhvr>
                                        <p:cTn id="17" dur="1000"/>
                                        <p:tgtEl>
                                          <p:spTgt spid="529411">
                                            <p:txEl>
                                              <p:pRg st="2" end="2"/>
                                            </p:txEl>
                                          </p:spTgt>
                                        </p:tgtEl>
                                      </p:cBhvr>
                                    </p:animEffect>
                                    <p:anim calcmode="lin" valueType="num">
                                      <p:cBhvr>
                                        <p:cTn id="18" dur="1000" fill="hold"/>
                                        <p:tgtEl>
                                          <p:spTgt spid="529411">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529411">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529411">
                                            <p:txEl>
                                              <p:pRg st="3" end="3"/>
                                            </p:txEl>
                                          </p:spTgt>
                                        </p:tgtEl>
                                        <p:attrNameLst>
                                          <p:attrName>style.visibility</p:attrName>
                                        </p:attrNameLst>
                                      </p:cBhvr>
                                      <p:to>
                                        <p:strVal val="visible"/>
                                      </p:to>
                                    </p:set>
                                    <p:animEffect transition="in" filter="fade">
                                      <p:cBhvr>
                                        <p:cTn id="22" dur="1000"/>
                                        <p:tgtEl>
                                          <p:spTgt spid="529411">
                                            <p:txEl>
                                              <p:pRg st="3" end="3"/>
                                            </p:txEl>
                                          </p:spTgt>
                                        </p:tgtEl>
                                      </p:cBhvr>
                                    </p:animEffect>
                                    <p:anim calcmode="lin" valueType="num">
                                      <p:cBhvr>
                                        <p:cTn id="23" dur="1000" fill="hold"/>
                                        <p:tgtEl>
                                          <p:spTgt spid="529411">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529411">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529411">
                                            <p:txEl>
                                              <p:pRg st="4" end="4"/>
                                            </p:txEl>
                                          </p:spTgt>
                                        </p:tgtEl>
                                        <p:attrNameLst>
                                          <p:attrName>style.visibility</p:attrName>
                                        </p:attrNameLst>
                                      </p:cBhvr>
                                      <p:to>
                                        <p:strVal val="visible"/>
                                      </p:to>
                                    </p:set>
                                    <p:animEffect transition="in" filter="fade">
                                      <p:cBhvr>
                                        <p:cTn id="27" dur="1000"/>
                                        <p:tgtEl>
                                          <p:spTgt spid="529411">
                                            <p:txEl>
                                              <p:pRg st="4" end="4"/>
                                            </p:txEl>
                                          </p:spTgt>
                                        </p:tgtEl>
                                      </p:cBhvr>
                                    </p:animEffect>
                                    <p:anim calcmode="lin" valueType="num">
                                      <p:cBhvr>
                                        <p:cTn id="28" dur="1000" fill="hold"/>
                                        <p:tgtEl>
                                          <p:spTgt spid="529411">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529411">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529411">
                                            <p:txEl>
                                              <p:pRg st="5" end="5"/>
                                            </p:txEl>
                                          </p:spTgt>
                                        </p:tgtEl>
                                        <p:attrNameLst>
                                          <p:attrName>style.visibility</p:attrName>
                                        </p:attrNameLst>
                                      </p:cBhvr>
                                      <p:to>
                                        <p:strVal val="visible"/>
                                      </p:to>
                                    </p:set>
                                    <p:animEffect transition="in" filter="fade">
                                      <p:cBhvr>
                                        <p:cTn id="32" dur="1000"/>
                                        <p:tgtEl>
                                          <p:spTgt spid="529411">
                                            <p:txEl>
                                              <p:pRg st="5" end="5"/>
                                            </p:txEl>
                                          </p:spTgt>
                                        </p:tgtEl>
                                      </p:cBhvr>
                                    </p:animEffect>
                                    <p:anim calcmode="lin" valueType="num">
                                      <p:cBhvr>
                                        <p:cTn id="33" dur="1000" fill="hold"/>
                                        <p:tgtEl>
                                          <p:spTgt spid="529411">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529411">
                                            <p:txEl>
                                              <p:pRg st="5" end="5"/>
                                            </p:txEl>
                                          </p:spTgt>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529411">
                                            <p:txEl>
                                              <p:pRg st="6" end="6"/>
                                            </p:txEl>
                                          </p:spTgt>
                                        </p:tgtEl>
                                        <p:attrNameLst>
                                          <p:attrName>style.visibility</p:attrName>
                                        </p:attrNameLst>
                                      </p:cBhvr>
                                      <p:to>
                                        <p:strVal val="visible"/>
                                      </p:to>
                                    </p:set>
                                    <p:animEffect transition="in" filter="fade">
                                      <p:cBhvr>
                                        <p:cTn id="37" dur="1000"/>
                                        <p:tgtEl>
                                          <p:spTgt spid="529411">
                                            <p:txEl>
                                              <p:pRg st="6" end="6"/>
                                            </p:txEl>
                                          </p:spTgt>
                                        </p:tgtEl>
                                      </p:cBhvr>
                                    </p:animEffect>
                                    <p:anim calcmode="lin" valueType="num">
                                      <p:cBhvr>
                                        <p:cTn id="38" dur="1000" fill="hold"/>
                                        <p:tgtEl>
                                          <p:spTgt spid="529411">
                                            <p:txEl>
                                              <p:pRg st="6" end="6"/>
                                            </p:txEl>
                                          </p:spTgt>
                                        </p:tgtEl>
                                        <p:attrNameLst>
                                          <p:attrName>ppt_x</p:attrName>
                                        </p:attrNameLst>
                                      </p:cBhvr>
                                      <p:tavLst>
                                        <p:tav tm="0">
                                          <p:val>
                                            <p:strVal val="#ppt_x"/>
                                          </p:val>
                                        </p:tav>
                                        <p:tav tm="100000">
                                          <p:val>
                                            <p:strVal val="#ppt_x"/>
                                          </p:val>
                                        </p:tav>
                                      </p:tavLst>
                                    </p:anim>
                                    <p:anim calcmode="lin" valueType="num">
                                      <p:cBhvr>
                                        <p:cTn id="39" dur="1000" fill="hold"/>
                                        <p:tgtEl>
                                          <p:spTgt spid="529411">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0" fill="hold" nodeType="clickPar">
                      <p:stCondLst>
                        <p:cond delay="indefinite"/>
                      </p:stCondLst>
                      <p:childTnLst>
                        <p:par>
                          <p:cTn id="41" fill="hold" nodeType="withGroup">
                            <p:stCondLst>
                              <p:cond delay="0"/>
                            </p:stCondLst>
                            <p:childTnLst>
                              <p:par>
                                <p:cTn id="42" presetID="42" presetClass="entr" presetSubtype="0" fill="hold" grpId="0" nodeType="clickEffect">
                                  <p:stCondLst>
                                    <p:cond delay="0"/>
                                  </p:stCondLst>
                                  <p:childTnLst>
                                    <p:set>
                                      <p:cBhvr>
                                        <p:cTn id="43" dur="1" fill="hold">
                                          <p:stCondLst>
                                            <p:cond delay="0"/>
                                          </p:stCondLst>
                                        </p:cTn>
                                        <p:tgtEl>
                                          <p:spTgt spid="529411">
                                            <p:txEl>
                                              <p:pRg st="7" end="7"/>
                                            </p:txEl>
                                          </p:spTgt>
                                        </p:tgtEl>
                                        <p:attrNameLst>
                                          <p:attrName>style.visibility</p:attrName>
                                        </p:attrNameLst>
                                      </p:cBhvr>
                                      <p:to>
                                        <p:strVal val="visible"/>
                                      </p:to>
                                    </p:set>
                                    <p:animEffect transition="in" filter="fade">
                                      <p:cBhvr>
                                        <p:cTn id="44" dur="1000"/>
                                        <p:tgtEl>
                                          <p:spTgt spid="529411">
                                            <p:txEl>
                                              <p:pRg st="7" end="7"/>
                                            </p:txEl>
                                          </p:spTgt>
                                        </p:tgtEl>
                                      </p:cBhvr>
                                    </p:animEffect>
                                    <p:anim calcmode="lin" valueType="num">
                                      <p:cBhvr>
                                        <p:cTn id="45" dur="1000" fill="hold"/>
                                        <p:tgtEl>
                                          <p:spTgt spid="529411">
                                            <p:txEl>
                                              <p:pRg st="7" end="7"/>
                                            </p:txEl>
                                          </p:spTgt>
                                        </p:tgtEl>
                                        <p:attrNameLst>
                                          <p:attrName>ppt_x</p:attrName>
                                        </p:attrNameLst>
                                      </p:cBhvr>
                                      <p:tavLst>
                                        <p:tav tm="0">
                                          <p:val>
                                            <p:strVal val="#ppt_x"/>
                                          </p:val>
                                        </p:tav>
                                        <p:tav tm="100000">
                                          <p:val>
                                            <p:strVal val="#ppt_x"/>
                                          </p:val>
                                        </p:tav>
                                      </p:tavLst>
                                    </p:anim>
                                    <p:anim calcmode="lin" valueType="num">
                                      <p:cBhvr>
                                        <p:cTn id="46" dur="1000" fill="hold"/>
                                        <p:tgtEl>
                                          <p:spTgt spid="529411">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42" presetClass="entr" presetSubtype="0" fill="hold" grpId="0" nodeType="clickEffect">
                                  <p:stCondLst>
                                    <p:cond delay="0"/>
                                  </p:stCondLst>
                                  <p:childTnLst>
                                    <p:set>
                                      <p:cBhvr>
                                        <p:cTn id="50" dur="1" fill="hold">
                                          <p:stCondLst>
                                            <p:cond delay="0"/>
                                          </p:stCondLst>
                                        </p:cTn>
                                        <p:tgtEl>
                                          <p:spTgt spid="529411">
                                            <p:txEl>
                                              <p:pRg st="8" end="8"/>
                                            </p:txEl>
                                          </p:spTgt>
                                        </p:tgtEl>
                                        <p:attrNameLst>
                                          <p:attrName>style.visibility</p:attrName>
                                        </p:attrNameLst>
                                      </p:cBhvr>
                                      <p:to>
                                        <p:strVal val="visible"/>
                                      </p:to>
                                    </p:set>
                                    <p:animEffect transition="in" filter="fade">
                                      <p:cBhvr>
                                        <p:cTn id="51" dur="1000"/>
                                        <p:tgtEl>
                                          <p:spTgt spid="529411">
                                            <p:txEl>
                                              <p:pRg st="8" end="8"/>
                                            </p:txEl>
                                          </p:spTgt>
                                        </p:tgtEl>
                                      </p:cBhvr>
                                    </p:animEffect>
                                    <p:anim calcmode="lin" valueType="num">
                                      <p:cBhvr>
                                        <p:cTn id="52" dur="1000" fill="hold"/>
                                        <p:tgtEl>
                                          <p:spTgt spid="529411">
                                            <p:txEl>
                                              <p:pRg st="8" end="8"/>
                                            </p:txEl>
                                          </p:spTgt>
                                        </p:tgtEl>
                                        <p:attrNameLst>
                                          <p:attrName>ppt_x</p:attrName>
                                        </p:attrNameLst>
                                      </p:cBhvr>
                                      <p:tavLst>
                                        <p:tav tm="0">
                                          <p:val>
                                            <p:strVal val="#ppt_x"/>
                                          </p:val>
                                        </p:tav>
                                        <p:tav tm="100000">
                                          <p:val>
                                            <p:strVal val="#ppt_x"/>
                                          </p:val>
                                        </p:tav>
                                      </p:tavLst>
                                    </p:anim>
                                    <p:anim calcmode="lin" valueType="num">
                                      <p:cBhvr>
                                        <p:cTn id="53" dur="1000" fill="hold"/>
                                        <p:tgtEl>
                                          <p:spTgt spid="529411">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9411" grpId="0" build="p"/>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1459" name="Rectangle 3"/>
          <p:cNvSpPr>
            <a:spLocks noGrp="1" noChangeArrowheads="1"/>
          </p:cNvSpPr>
          <p:nvPr>
            <p:ph idx="1"/>
          </p:nvPr>
        </p:nvSpPr>
        <p:spPr/>
        <p:txBody>
          <a:bodyPr/>
          <a:lstStyle/>
          <a:p>
            <a:pPr marL="342900" indent="-342900" eaLnBrk="1" hangingPunct="1"/>
            <a:r>
              <a:rPr lang="en-US" sz="3200">
                <a:solidFill>
                  <a:srgbClr val="010004"/>
                </a:solidFill>
              </a:rPr>
              <a:t>Event importance</a:t>
            </a:r>
          </a:p>
          <a:p>
            <a:pPr marL="342900" indent="-342900" eaLnBrk="1" hangingPunct="1"/>
            <a:r>
              <a:rPr lang="en-US" sz="3200">
                <a:solidFill>
                  <a:srgbClr val="010004"/>
                </a:solidFill>
              </a:rPr>
              <a:t>Event Anticipation</a:t>
            </a:r>
          </a:p>
          <a:p>
            <a:pPr marL="342900" indent="-342900" eaLnBrk="1" hangingPunct="1"/>
            <a:r>
              <a:rPr lang="en-US" sz="3200">
                <a:solidFill>
                  <a:srgbClr val="010004"/>
                </a:solidFill>
              </a:rPr>
              <a:t>Simultaneous Events (Contamination)</a:t>
            </a:r>
          </a:p>
          <a:p>
            <a:pPr marL="342900" indent="-342900" eaLnBrk="1" hangingPunct="1"/>
            <a:r>
              <a:rPr lang="en-US" sz="3200">
                <a:solidFill>
                  <a:srgbClr val="010004"/>
                </a:solidFill>
              </a:rPr>
              <a:t>Selection Bias Issue</a:t>
            </a:r>
          </a:p>
          <a:p>
            <a:pPr marL="342900" indent="-342900" eaLnBrk="1" hangingPunct="1"/>
            <a:r>
              <a:rPr lang="en-US" sz="3200">
                <a:solidFill>
                  <a:srgbClr val="010004"/>
                </a:solidFill>
              </a:rPr>
              <a:t>Lucky Event Issue</a:t>
            </a:r>
          </a:p>
          <a:p>
            <a:pPr marL="342900" indent="-342900" eaLnBrk="1" hangingPunct="1"/>
            <a:r>
              <a:rPr lang="en-US" sz="3200">
                <a:solidFill>
                  <a:srgbClr val="010004"/>
                </a:solidFill>
              </a:rPr>
              <a:t>Possible Model Misspecification</a:t>
            </a:r>
          </a:p>
          <a:p>
            <a:pPr marL="342900" indent="-342900" eaLnBrk="1" hangingPunct="1">
              <a:buFontTx/>
              <a:buNone/>
            </a:pPr>
            <a:endParaRPr lang="en-US">
              <a:solidFill>
                <a:srgbClr val="010004"/>
              </a:solidFill>
            </a:endParaRPr>
          </a:p>
        </p:txBody>
      </p:sp>
      <p:sp>
        <p:nvSpPr>
          <p:cNvPr id="63491" name="Rectangle 2"/>
          <p:cNvSpPr>
            <a:spLocks noGrp="1" noChangeArrowheads="1"/>
          </p:cNvSpPr>
          <p:nvPr>
            <p:ph type="title"/>
          </p:nvPr>
        </p:nvSpPr>
        <p:spPr/>
        <p:txBody>
          <a:bodyPr/>
          <a:lstStyle/>
          <a:p>
            <a:pPr eaLnBrk="1" hangingPunct="1"/>
            <a:r>
              <a:rPr lang="en-US" b="1">
                <a:solidFill>
                  <a:srgbClr val="010004"/>
                </a:solidFill>
              </a:rPr>
              <a:t>Issues in Examining the Results</a:t>
            </a:r>
            <a:endParaRPr lang="en-US" b="1"/>
          </a:p>
        </p:txBody>
      </p:sp>
      <p:sp>
        <p:nvSpPr>
          <p:cNvPr id="63490" name="Slide Number Placeholder 4"/>
          <p:cNvSpPr>
            <a:spLocks noGrp="1"/>
          </p:cNvSpPr>
          <p:nvPr>
            <p:ph type="sldNum" sz="quarter" idx="10"/>
          </p:nvPr>
        </p:nvSpPr>
        <p:spPr>
          <a:noFill/>
        </p:spPr>
        <p:txBody>
          <a:bodyPr/>
          <a:lstStyle/>
          <a:p>
            <a:fld id="{A98F9775-E289-42D9-8CAD-9E52B8C7C893}" type="slidenum">
              <a:rPr lang="en-US"/>
              <a:pPr/>
              <a:t>24</a:t>
            </a:fld>
            <a:endParaRPr lang="en-US"/>
          </a:p>
        </p:txBody>
      </p:sp>
      <p:sp>
        <p:nvSpPr>
          <p:cNvPr id="63489" name="Footer Placeholder 3"/>
          <p:cNvSpPr>
            <a:spLocks noGrp="1"/>
          </p:cNvSpPr>
          <p:nvPr>
            <p:ph type="ftr" sz="quarter" idx="11"/>
          </p:nvPr>
        </p:nvSpPr>
        <p:spPr>
          <a:noFill/>
        </p:spPr>
        <p:txBody>
          <a:bodyPr/>
          <a:lstStyle/>
          <a:p>
            <a:r>
              <a:rPr lang="en-US">
                <a:ea typeface="ＭＳ Ｐゴシック" charset="-128"/>
              </a:rPr>
              <a:t>Market Efficiency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31459">
                                            <p:txEl>
                                              <p:pRg st="0" end="0"/>
                                            </p:txEl>
                                          </p:spTgt>
                                        </p:tgtEl>
                                        <p:attrNameLst>
                                          <p:attrName>style.visibility</p:attrName>
                                        </p:attrNameLst>
                                      </p:cBhvr>
                                      <p:to>
                                        <p:strVal val="visible"/>
                                      </p:to>
                                    </p:set>
                                    <p:animEffect transition="in" filter="fade">
                                      <p:cBhvr>
                                        <p:cTn id="7" dur="1000"/>
                                        <p:tgtEl>
                                          <p:spTgt spid="531459">
                                            <p:txEl>
                                              <p:pRg st="0" end="0"/>
                                            </p:txEl>
                                          </p:spTgt>
                                        </p:tgtEl>
                                      </p:cBhvr>
                                    </p:animEffect>
                                    <p:anim calcmode="lin" valueType="num">
                                      <p:cBhvr>
                                        <p:cTn id="8" dur="1000" fill="hold"/>
                                        <p:tgtEl>
                                          <p:spTgt spid="53145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3145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31459">
                                            <p:txEl>
                                              <p:pRg st="1" end="1"/>
                                            </p:txEl>
                                          </p:spTgt>
                                        </p:tgtEl>
                                        <p:attrNameLst>
                                          <p:attrName>style.visibility</p:attrName>
                                        </p:attrNameLst>
                                      </p:cBhvr>
                                      <p:to>
                                        <p:strVal val="visible"/>
                                      </p:to>
                                    </p:set>
                                    <p:animEffect transition="in" filter="fade">
                                      <p:cBhvr>
                                        <p:cTn id="14" dur="1000"/>
                                        <p:tgtEl>
                                          <p:spTgt spid="531459">
                                            <p:txEl>
                                              <p:pRg st="1" end="1"/>
                                            </p:txEl>
                                          </p:spTgt>
                                        </p:tgtEl>
                                      </p:cBhvr>
                                    </p:animEffect>
                                    <p:anim calcmode="lin" valueType="num">
                                      <p:cBhvr>
                                        <p:cTn id="15" dur="1000" fill="hold"/>
                                        <p:tgtEl>
                                          <p:spTgt spid="531459">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3145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31459">
                                            <p:txEl>
                                              <p:pRg st="2" end="2"/>
                                            </p:txEl>
                                          </p:spTgt>
                                        </p:tgtEl>
                                        <p:attrNameLst>
                                          <p:attrName>style.visibility</p:attrName>
                                        </p:attrNameLst>
                                      </p:cBhvr>
                                      <p:to>
                                        <p:strVal val="visible"/>
                                      </p:to>
                                    </p:set>
                                    <p:animEffect transition="in" filter="fade">
                                      <p:cBhvr>
                                        <p:cTn id="21" dur="1000"/>
                                        <p:tgtEl>
                                          <p:spTgt spid="531459">
                                            <p:txEl>
                                              <p:pRg st="2" end="2"/>
                                            </p:txEl>
                                          </p:spTgt>
                                        </p:tgtEl>
                                      </p:cBhvr>
                                    </p:animEffect>
                                    <p:anim calcmode="lin" valueType="num">
                                      <p:cBhvr>
                                        <p:cTn id="22" dur="1000" fill="hold"/>
                                        <p:tgtEl>
                                          <p:spTgt spid="531459">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53145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531459">
                                            <p:txEl>
                                              <p:pRg st="3" end="3"/>
                                            </p:txEl>
                                          </p:spTgt>
                                        </p:tgtEl>
                                        <p:attrNameLst>
                                          <p:attrName>style.visibility</p:attrName>
                                        </p:attrNameLst>
                                      </p:cBhvr>
                                      <p:to>
                                        <p:strVal val="visible"/>
                                      </p:to>
                                    </p:set>
                                    <p:animEffect transition="in" filter="fade">
                                      <p:cBhvr>
                                        <p:cTn id="28" dur="1000"/>
                                        <p:tgtEl>
                                          <p:spTgt spid="531459">
                                            <p:txEl>
                                              <p:pRg st="3" end="3"/>
                                            </p:txEl>
                                          </p:spTgt>
                                        </p:tgtEl>
                                      </p:cBhvr>
                                    </p:animEffect>
                                    <p:anim calcmode="lin" valueType="num">
                                      <p:cBhvr>
                                        <p:cTn id="29" dur="1000" fill="hold"/>
                                        <p:tgtEl>
                                          <p:spTgt spid="531459">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531459">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531459">
                                            <p:txEl>
                                              <p:pRg st="4" end="4"/>
                                            </p:txEl>
                                          </p:spTgt>
                                        </p:tgtEl>
                                        <p:attrNameLst>
                                          <p:attrName>style.visibility</p:attrName>
                                        </p:attrNameLst>
                                      </p:cBhvr>
                                      <p:to>
                                        <p:strVal val="visible"/>
                                      </p:to>
                                    </p:set>
                                    <p:animEffect transition="in" filter="fade">
                                      <p:cBhvr>
                                        <p:cTn id="35" dur="1000"/>
                                        <p:tgtEl>
                                          <p:spTgt spid="531459">
                                            <p:txEl>
                                              <p:pRg st="4" end="4"/>
                                            </p:txEl>
                                          </p:spTgt>
                                        </p:tgtEl>
                                      </p:cBhvr>
                                    </p:animEffect>
                                    <p:anim calcmode="lin" valueType="num">
                                      <p:cBhvr>
                                        <p:cTn id="36" dur="1000" fill="hold"/>
                                        <p:tgtEl>
                                          <p:spTgt spid="531459">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531459">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531459">
                                            <p:txEl>
                                              <p:pRg st="5" end="5"/>
                                            </p:txEl>
                                          </p:spTgt>
                                        </p:tgtEl>
                                        <p:attrNameLst>
                                          <p:attrName>style.visibility</p:attrName>
                                        </p:attrNameLst>
                                      </p:cBhvr>
                                      <p:to>
                                        <p:strVal val="visible"/>
                                      </p:to>
                                    </p:set>
                                    <p:animEffect transition="in" filter="fade">
                                      <p:cBhvr>
                                        <p:cTn id="42" dur="1000"/>
                                        <p:tgtEl>
                                          <p:spTgt spid="531459">
                                            <p:txEl>
                                              <p:pRg st="5" end="5"/>
                                            </p:txEl>
                                          </p:spTgt>
                                        </p:tgtEl>
                                      </p:cBhvr>
                                    </p:animEffect>
                                    <p:anim calcmode="lin" valueType="num">
                                      <p:cBhvr>
                                        <p:cTn id="43" dur="1000" fill="hold"/>
                                        <p:tgtEl>
                                          <p:spTgt spid="531459">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531459">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1459"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4049" y="762000"/>
            <a:ext cx="7921751" cy="5257800"/>
          </a:xfrm>
        </p:spPr>
      </p:pic>
      <p:sp>
        <p:nvSpPr>
          <p:cNvPr id="3" name="Title 2"/>
          <p:cNvSpPr>
            <a:spLocks noGrp="1"/>
          </p:cNvSpPr>
          <p:nvPr>
            <p:ph type="title"/>
          </p:nvPr>
        </p:nvSpPr>
        <p:spPr/>
        <p:txBody>
          <a:bodyPr/>
          <a:lstStyle/>
          <a:p>
            <a:r>
              <a:rPr lang="en-US" dirty="0"/>
              <a:t>Markets Responding to New Information</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25</a:t>
            </a:fld>
            <a:endParaRPr lang="en-US" altLang="en-US" dirty="0"/>
          </a:p>
        </p:txBody>
      </p:sp>
      <p:sp>
        <p:nvSpPr>
          <p:cNvPr id="5" name="Footer Placeholder 4"/>
          <p:cNvSpPr>
            <a:spLocks noGrp="1"/>
          </p:cNvSpPr>
          <p:nvPr>
            <p:ph type="ftr" sz="quarter" idx="11"/>
          </p:nvPr>
        </p:nvSpPr>
        <p:spPr/>
        <p:txBody>
          <a:bodyPr/>
          <a:lstStyle/>
          <a:p>
            <a:pPr>
              <a:defRPr/>
            </a:pPr>
            <a:r>
              <a:rPr lang="en-US"/>
              <a:t>Market Efficiency</a:t>
            </a:r>
            <a:endParaRPr lang="en-US" dirty="0"/>
          </a:p>
        </p:txBody>
      </p:sp>
      <p:sp>
        <p:nvSpPr>
          <p:cNvPr id="7" name="TextBox 6"/>
          <p:cNvSpPr txBox="1"/>
          <p:nvPr/>
        </p:nvSpPr>
        <p:spPr>
          <a:xfrm>
            <a:off x="3897752" y="6009861"/>
            <a:ext cx="1232710" cy="276999"/>
          </a:xfrm>
          <a:prstGeom prst="rect">
            <a:avLst/>
          </a:prstGeom>
          <a:noFill/>
        </p:spPr>
        <p:txBody>
          <a:bodyPr wrap="none" rtlCol="0">
            <a:spAutoFit/>
          </a:bodyPr>
          <a:lstStyle/>
          <a:p>
            <a:r>
              <a:rPr lang="en-US" sz="1200" b="0" dirty="0">
                <a:latin typeface="Calibri" charset="0"/>
                <a:ea typeface="Calibri" charset="0"/>
                <a:cs typeface="Calibri" charset="0"/>
              </a:rPr>
              <a:t>NYT, Sept 30, ‘16</a:t>
            </a:r>
          </a:p>
        </p:txBody>
      </p:sp>
    </p:spTree>
    <p:extLst>
      <p:ext uri="{BB962C8B-B14F-4D97-AF65-F5344CB8AC3E}">
        <p14:creationId xmlns:p14="http://schemas.microsoft.com/office/powerpoint/2010/main" val="269213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507" name="Rectangle 3"/>
          <p:cNvSpPr>
            <a:spLocks noGrp="1" noChangeArrowheads="1"/>
          </p:cNvSpPr>
          <p:nvPr>
            <p:ph idx="1"/>
          </p:nvPr>
        </p:nvSpPr>
        <p:spPr/>
        <p:txBody>
          <a:bodyPr>
            <a:normAutofit/>
          </a:bodyPr>
          <a:lstStyle/>
          <a:p>
            <a:pPr marL="342900" indent="-342900" eaLnBrk="1" hangingPunct="1"/>
            <a:r>
              <a:rPr lang="en-US" sz="2800" dirty="0">
                <a:solidFill>
                  <a:srgbClr val="010004"/>
                </a:solidFill>
              </a:rPr>
              <a:t>If the market is semi-strong-form efficient, then no matter what publicly available information mutual-fund managers rely on to pick stocks, their average returns should be the same as those of the average investor in the market as a whole.</a:t>
            </a:r>
          </a:p>
          <a:p>
            <a:pPr marL="342900" indent="-342900" eaLnBrk="1" hangingPunct="1"/>
            <a:endParaRPr lang="en-US" sz="2800" dirty="0">
              <a:solidFill>
                <a:srgbClr val="010004"/>
              </a:solidFill>
            </a:endParaRPr>
          </a:p>
          <a:p>
            <a:pPr marL="342900" indent="-342900" eaLnBrk="1" hangingPunct="1"/>
            <a:r>
              <a:rPr lang="en-US" sz="2800" dirty="0">
                <a:solidFill>
                  <a:srgbClr val="010004"/>
                </a:solidFill>
              </a:rPr>
              <a:t>We can test efficiency by comparing the performance of professionally managed mutual funds with the performance of a market index.</a:t>
            </a:r>
          </a:p>
        </p:txBody>
      </p:sp>
      <p:sp>
        <p:nvSpPr>
          <p:cNvPr id="65539" name="Rectangle 2"/>
          <p:cNvSpPr>
            <a:spLocks noGrp="1" noChangeArrowheads="1"/>
          </p:cNvSpPr>
          <p:nvPr>
            <p:ph type="title"/>
          </p:nvPr>
        </p:nvSpPr>
        <p:spPr/>
        <p:txBody>
          <a:bodyPr/>
          <a:lstStyle/>
          <a:p>
            <a:pPr eaLnBrk="1" hangingPunct="1"/>
            <a:r>
              <a:rPr lang="en-US" b="1">
                <a:solidFill>
                  <a:srgbClr val="010004"/>
                </a:solidFill>
              </a:rPr>
              <a:t>The Record of Mutual Funds</a:t>
            </a:r>
            <a:endParaRPr lang="en-US" b="1"/>
          </a:p>
        </p:txBody>
      </p:sp>
      <p:sp>
        <p:nvSpPr>
          <p:cNvPr id="65538" name="Slide Number Placeholder 4"/>
          <p:cNvSpPr>
            <a:spLocks noGrp="1"/>
          </p:cNvSpPr>
          <p:nvPr>
            <p:ph type="sldNum" sz="quarter" idx="10"/>
          </p:nvPr>
        </p:nvSpPr>
        <p:spPr>
          <a:noFill/>
        </p:spPr>
        <p:txBody>
          <a:bodyPr/>
          <a:lstStyle/>
          <a:p>
            <a:fld id="{38562F7D-E796-47BC-88A6-06E1AB461B66}" type="slidenum">
              <a:rPr lang="en-US"/>
              <a:pPr/>
              <a:t>26</a:t>
            </a:fld>
            <a:endParaRPr lang="en-US"/>
          </a:p>
        </p:txBody>
      </p:sp>
      <p:sp>
        <p:nvSpPr>
          <p:cNvPr id="65537" name="Footer Placeholder 3"/>
          <p:cNvSpPr>
            <a:spLocks noGrp="1"/>
          </p:cNvSpPr>
          <p:nvPr>
            <p:ph type="ftr" sz="quarter" idx="11"/>
          </p:nvPr>
        </p:nvSpPr>
        <p:spPr>
          <a:noFill/>
        </p:spPr>
        <p:txBody>
          <a:bodyPr/>
          <a:lstStyle/>
          <a:p>
            <a:r>
              <a:rPr lang="en-US">
                <a:ea typeface="ＭＳ Ｐゴシック" charset="-128"/>
              </a:rPr>
              <a:t>Market Efficiency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33507">
                                            <p:txEl>
                                              <p:pRg st="0" end="0"/>
                                            </p:txEl>
                                          </p:spTgt>
                                        </p:tgtEl>
                                        <p:attrNameLst>
                                          <p:attrName>style.visibility</p:attrName>
                                        </p:attrNameLst>
                                      </p:cBhvr>
                                      <p:to>
                                        <p:strVal val="visible"/>
                                      </p:to>
                                    </p:set>
                                    <p:animEffect transition="in" filter="fade">
                                      <p:cBhvr>
                                        <p:cTn id="7" dur="1000"/>
                                        <p:tgtEl>
                                          <p:spTgt spid="533507">
                                            <p:txEl>
                                              <p:pRg st="0" end="0"/>
                                            </p:txEl>
                                          </p:spTgt>
                                        </p:tgtEl>
                                      </p:cBhvr>
                                    </p:animEffect>
                                    <p:anim calcmode="lin" valueType="num">
                                      <p:cBhvr>
                                        <p:cTn id="8" dur="1000" fill="hold"/>
                                        <p:tgtEl>
                                          <p:spTgt spid="53350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3350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33507">
                                            <p:txEl>
                                              <p:pRg st="2" end="2"/>
                                            </p:txEl>
                                          </p:spTgt>
                                        </p:tgtEl>
                                        <p:attrNameLst>
                                          <p:attrName>style.visibility</p:attrName>
                                        </p:attrNameLst>
                                      </p:cBhvr>
                                      <p:to>
                                        <p:strVal val="visible"/>
                                      </p:to>
                                    </p:set>
                                    <p:animEffect transition="in" filter="fade">
                                      <p:cBhvr>
                                        <p:cTn id="14" dur="1000"/>
                                        <p:tgtEl>
                                          <p:spTgt spid="533507">
                                            <p:txEl>
                                              <p:pRg st="2" end="2"/>
                                            </p:txEl>
                                          </p:spTgt>
                                        </p:tgtEl>
                                      </p:cBhvr>
                                    </p:animEffect>
                                    <p:anim calcmode="lin" valueType="num">
                                      <p:cBhvr>
                                        <p:cTn id="15" dur="1000" fill="hold"/>
                                        <p:tgtEl>
                                          <p:spTgt spid="533507">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533507">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3507"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Rectangle 2"/>
          <p:cNvSpPr>
            <a:spLocks noGrp="1" noChangeArrowheads="1"/>
          </p:cNvSpPr>
          <p:nvPr>
            <p:ph type="title"/>
          </p:nvPr>
        </p:nvSpPr>
        <p:spPr/>
        <p:txBody>
          <a:bodyPr/>
          <a:lstStyle/>
          <a:p>
            <a:pPr eaLnBrk="1" hangingPunct="1"/>
            <a:r>
              <a:rPr lang="en-US" b="1"/>
              <a:t>Mutual Funds:  Starting in the Red</a:t>
            </a:r>
          </a:p>
        </p:txBody>
      </p:sp>
      <p:sp>
        <p:nvSpPr>
          <p:cNvPr id="69634" name="Slide Number Placeholder 3"/>
          <p:cNvSpPr>
            <a:spLocks noGrp="1"/>
          </p:cNvSpPr>
          <p:nvPr>
            <p:ph type="sldNum" sz="quarter" idx="10"/>
          </p:nvPr>
        </p:nvSpPr>
        <p:spPr>
          <a:noFill/>
        </p:spPr>
        <p:txBody>
          <a:bodyPr/>
          <a:lstStyle/>
          <a:p>
            <a:fld id="{75DB146F-C72F-4571-A0E3-DA48B9FB574F}" type="slidenum">
              <a:rPr lang="en-US"/>
              <a:pPr/>
              <a:t>27</a:t>
            </a:fld>
            <a:endParaRPr lang="en-US"/>
          </a:p>
        </p:txBody>
      </p:sp>
      <p:sp>
        <p:nvSpPr>
          <p:cNvPr id="69633" name="Footer Placeholder 2"/>
          <p:cNvSpPr>
            <a:spLocks noGrp="1"/>
          </p:cNvSpPr>
          <p:nvPr>
            <p:ph type="ftr" sz="quarter" idx="11"/>
          </p:nvPr>
        </p:nvSpPr>
        <p:spPr>
          <a:noFill/>
        </p:spPr>
        <p:txBody>
          <a:bodyPr/>
          <a:lstStyle/>
          <a:p>
            <a:r>
              <a:rPr lang="en-US">
                <a:ea typeface="ＭＳ Ｐゴシック" charset="-128"/>
              </a:rPr>
              <a:t>Market Efficiency</a:t>
            </a:r>
          </a:p>
        </p:txBody>
      </p:sp>
      <p:sp>
        <p:nvSpPr>
          <p:cNvPr id="69636" name="Text Box 3"/>
          <p:cNvSpPr txBox="1">
            <a:spLocks noChangeArrowheads="1"/>
          </p:cNvSpPr>
          <p:nvPr/>
        </p:nvSpPr>
        <p:spPr bwMode="auto">
          <a:xfrm>
            <a:off x="914400" y="956419"/>
            <a:ext cx="7696200" cy="4154984"/>
          </a:xfrm>
          <a:prstGeom prst="rect">
            <a:avLst/>
          </a:prstGeom>
          <a:noFill/>
          <a:ln w="9525">
            <a:noFill/>
            <a:miter lim="800000"/>
            <a:headEnd/>
            <a:tailEnd/>
          </a:ln>
        </p:spPr>
        <p:txBody>
          <a:bodyPr>
            <a:spAutoFit/>
          </a:bodyPr>
          <a:lstStyle/>
          <a:p>
            <a:pPr algn="ctr"/>
            <a:r>
              <a:rPr lang="en-US" sz="2400" u="sng" dirty="0">
                <a:latin typeface="Calibri" pitchFamily="34" charset="0"/>
              </a:rPr>
              <a:t>Average Annual Costs</a:t>
            </a:r>
          </a:p>
          <a:p>
            <a:pPr>
              <a:buFontTx/>
              <a:buChar char="•"/>
            </a:pPr>
            <a:endParaRPr lang="en-US" sz="2400" dirty="0">
              <a:latin typeface="Calibri" pitchFamily="34" charset="0"/>
            </a:endParaRPr>
          </a:p>
          <a:p>
            <a:pPr>
              <a:buFontTx/>
              <a:buChar char="•"/>
            </a:pPr>
            <a:r>
              <a:rPr lang="en-US" sz="2400" dirty="0">
                <a:latin typeface="Calibri" pitchFamily="34" charset="0"/>
              </a:rPr>
              <a:t>  Management Fee		.9%</a:t>
            </a:r>
          </a:p>
          <a:p>
            <a:pPr>
              <a:buFontTx/>
              <a:buChar char="•"/>
            </a:pPr>
            <a:r>
              <a:rPr lang="en-US" sz="2400" dirty="0">
                <a:latin typeface="Calibri" pitchFamily="34" charset="0"/>
              </a:rPr>
              <a:t>  Other Expenses		.6%</a:t>
            </a:r>
          </a:p>
          <a:p>
            <a:pPr>
              <a:buFontTx/>
              <a:buChar char="•"/>
            </a:pPr>
            <a:r>
              <a:rPr lang="en-US" sz="2400" dirty="0">
                <a:latin typeface="Calibri" pitchFamily="34" charset="0"/>
              </a:rPr>
              <a:t>  Implicit Trading Costs	.8%</a:t>
            </a:r>
          </a:p>
          <a:p>
            <a:pPr>
              <a:buFontTx/>
              <a:buChar char="•"/>
            </a:pPr>
            <a:r>
              <a:rPr lang="en-US" sz="2400" dirty="0">
                <a:latin typeface="Calibri" pitchFamily="34" charset="0"/>
              </a:rPr>
              <a:t>  Loads			.7</a:t>
            </a:r>
          </a:p>
          <a:p>
            <a:r>
              <a:rPr lang="en-US" sz="2400" dirty="0">
                <a:latin typeface="Calibri" pitchFamily="34" charset="0"/>
              </a:rPr>
              <a:t>		</a:t>
            </a:r>
            <a:r>
              <a:rPr lang="en-US" sz="2400" dirty="0">
                <a:solidFill>
                  <a:srgbClr val="FF0021"/>
                </a:solidFill>
                <a:latin typeface="Calibri" pitchFamily="34" charset="0"/>
              </a:rPr>
              <a:t>Total		3%	</a:t>
            </a:r>
            <a:r>
              <a:rPr lang="en-US" sz="2400" dirty="0">
                <a:latin typeface="Calibri" pitchFamily="34" charset="0"/>
              </a:rPr>
              <a:t>	</a:t>
            </a:r>
          </a:p>
          <a:p>
            <a:endParaRPr lang="en-US" sz="2400" dirty="0">
              <a:latin typeface="Calibri" pitchFamily="34" charset="0"/>
            </a:endParaRPr>
          </a:p>
          <a:p>
            <a:pPr>
              <a:buFontTx/>
              <a:buChar char="•"/>
            </a:pPr>
            <a:r>
              <a:rPr lang="en-US" sz="2400" dirty="0">
                <a:latin typeface="Calibri" pitchFamily="34" charset="0"/>
              </a:rPr>
              <a:t>TAXES?  Maybe another 	</a:t>
            </a:r>
            <a:r>
              <a:rPr lang="en-US" sz="2400" dirty="0">
                <a:solidFill>
                  <a:srgbClr val="FF0021"/>
                </a:solidFill>
                <a:latin typeface="Calibri" pitchFamily="34" charset="0"/>
              </a:rPr>
              <a:t>2%</a:t>
            </a:r>
            <a:endParaRPr lang="en-US" sz="2400" dirty="0">
              <a:latin typeface="Calibri" pitchFamily="34" charset="0"/>
            </a:endParaRPr>
          </a:p>
          <a:p>
            <a:endParaRPr lang="en-US" sz="2400" dirty="0">
              <a:latin typeface="Calibri" pitchFamily="34" charset="0"/>
            </a:endParaRPr>
          </a:p>
          <a:p>
            <a:r>
              <a:rPr lang="en-US" sz="2400" dirty="0">
                <a:latin typeface="Calibri" pitchFamily="34" charset="0"/>
              </a:rPr>
              <a:t>		</a:t>
            </a:r>
            <a:r>
              <a:rPr lang="en-US" sz="2400" dirty="0">
                <a:solidFill>
                  <a:srgbClr val="FF0021"/>
                </a:solidFill>
                <a:latin typeface="Calibri" pitchFamily="34" charset="0"/>
              </a:rPr>
              <a:t>Total		5%</a:t>
            </a:r>
            <a:endParaRPr lang="en-US" sz="2400" dirty="0">
              <a:latin typeface="Calibri" pitchFamily="34" charset="0"/>
            </a:endParaRPr>
          </a:p>
        </p:txBody>
      </p:sp>
      <p:sp>
        <p:nvSpPr>
          <p:cNvPr id="69637" name="Line 4"/>
          <p:cNvSpPr>
            <a:spLocks noChangeShapeType="1"/>
          </p:cNvSpPr>
          <p:nvPr/>
        </p:nvSpPr>
        <p:spPr bwMode="auto">
          <a:xfrm>
            <a:off x="1143000" y="3200400"/>
            <a:ext cx="5181600" cy="0"/>
          </a:xfrm>
          <a:prstGeom prst="line">
            <a:avLst/>
          </a:prstGeom>
          <a:noFill/>
          <a:ln w="9525">
            <a:solidFill>
              <a:schemeClr val="tx1"/>
            </a:solidFill>
            <a:round/>
            <a:headEnd/>
            <a:tailEnd/>
          </a:ln>
        </p:spPr>
        <p:txBody>
          <a:bodyPr wrap="none" anchor="ctr"/>
          <a:lstStyle/>
          <a:p>
            <a:endParaRPr lang="en-US" dirty="0">
              <a:latin typeface="Calibri" pitchFamily="34" charset="0"/>
            </a:endParaRPr>
          </a:p>
        </p:txBody>
      </p:sp>
      <p:sp>
        <p:nvSpPr>
          <p:cNvPr id="69638" name="Line 5"/>
          <p:cNvSpPr>
            <a:spLocks noChangeShapeType="1"/>
          </p:cNvSpPr>
          <p:nvPr/>
        </p:nvSpPr>
        <p:spPr bwMode="auto">
          <a:xfrm>
            <a:off x="914400" y="4495800"/>
            <a:ext cx="5410200" cy="0"/>
          </a:xfrm>
          <a:prstGeom prst="line">
            <a:avLst/>
          </a:prstGeom>
          <a:noFill/>
          <a:ln w="9525">
            <a:solidFill>
              <a:schemeClr val="tx1"/>
            </a:solidFill>
            <a:round/>
            <a:headEnd/>
            <a:tailEnd/>
          </a:ln>
        </p:spPr>
        <p:txBody>
          <a:bodyPr wrap="none" anchor="ctr"/>
          <a:lstStyle/>
          <a:p>
            <a:endParaRPr lang="en-US" dirty="0">
              <a:latin typeface="Calibri" pitchFamily="34" charset="0"/>
            </a:endParaRPr>
          </a:p>
        </p:txBody>
      </p:sp>
      <p:sp>
        <p:nvSpPr>
          <p:cNvPr id="69639" name="Text Box 6"/>
          <p:cNvSpPr txBox="1">
            <a:spLocks noChangeArrowheads="1"/>
          </p:cNvSpPr>
          <p:nvPr/>
        </p:nvSpPr>
        <p:spPr bwMode="auto">
          <a:xfrm>
            <a:off x="1465193" y="6055873"/>
            <a:ext cx="7029450" cy="246221"/>
          </a:xfrm>
          <a:prstGeom prst="rect">
            <a:avLst/>
          </a:prstGeom>
          <a:noFill/>
          <a:ln w="9525">
            <a:noFill/>
            <a:miter lim="800000"/>
            <a:headEnd/>
            <a:tailEnd/>
          </a:ln>
        </p:spPr>
        <p:txBody>
          <a:bodyPr>
            <a:spAutoFit/>
          </a:bodyPr>
          <a:lstStyle/>
          <a:p>
            <a:r>
              <a:rPr lang="en-US" sz="1000" b="0" dirty="0">
                <a:latin typeface="Calibri" pitchFamily="34" charset="0"/>
              </a:rPr>
              <a:t>Source:  J. </a:t>
            </a:r>
            <a:r>
              <a:rPr lang="en-US" sz="1000" b="0" dirty="0" err="1">
                <a:latin typeface="Calibri" pitchFamily="34" charset="0"/>
              </a:rPr>
              <a:t>Bogle</a:t>
            </a:r>
            <a:r>
              <a:rPr lang="en-US" sz="1000" b="0" dirty="0">
                <a:latin typeface="Calibri" pitchFamily="34" charset="0"/>
              </a:rPr>
              <a:t>, </a:t>
            </a:r>
            <a:r>
              <a:rPr lang="ja-JP" altLang="en-US" sz="1000" b="0">
                <a:latin typeface="Calibri" pitchFamily="34" charset="0"/>
              </a:rPr>
              <a:t>“</a:t>
            </a:r>
            <a:r>
              <a:rPr lang="en-US" altLang="ja-JP" sz="1000" b="0" dirty="0">
                <a:latin typeface="Calibri" pitchFamily="34" charset="0"/>
              </a:rPr>
              <a:t>The Arithmetic of Mutual Fund Investing is More Important Than Ever,</a:t>
            </a:r>
            <a:r>
              <a:rPr lang="ja-JP" altLang="en-US" sz="1000" b="0">
                <a:latin typeface="Calibri" pitchFamily="34" charset="0"/>
              </a:rPr>
              <a:t>”</a:t>
            </a:r>
            <a:r>
              <a:rPr lang="en-US" altLang="ja-JP" sz="1000" b="0" dirty="0">
                <a:latin typeface="Calibri" pitchFamily="34" charset="0"/>
              </a:rPr>
              <a:t> (speech given to AAII on 5/24/05) </a:t>
            </a:r>
            <a:endParaRPr lang="en-US" sz="1000" b="0" dirty="0">
              <a:latin typeface="Calibri"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4757" name="Picture 11"/>
          <p:cNvPicPr>
            <a:picLocks noGrp="1" noChangeAspect="1" noChangeArrowheads="1"/>
          </p:cNvPicPr>
          <p:nvPr>
            <p:ph idx="1"/>
          </p:nvPr>
        </p:nvPicPr>
        <p:blipFill>
          <a:blip r:embed="rId3"/>
          <a:stretch>
            <a:fillRect/>
          </a:stretch>
        </p:blipFill>
        <p:spPr>
          <a:xfrm>
            <a:off x="609600" y="1371600"/>
            <a:ext cx="7924800" cy="4191000"/>
          </a:xfrm>
          <a:noFill/>
        </p:spPr>
      </p:pic>
      <p:sp>
        <p:nvSpPr>
          <p:cNvPr id="74755" name="Rectangle 2"/>
          <p:cNvSpPr>
            <a:spLocks noGrp="1" noChangeArrowheads="1"/>
          </p:cNvSpPr>
          <p:nvPr>
            <p:ph type="title"/>
          </p:nvPr>
        </p:nvSpPr>
        <p:spPr/>
        <p:txBody>
          <a:bodyPr/>
          <a:lstStyle/>
          <a:p>
            <a:pPr eaLnBrk="1" hangingPunct="1"/>
            <a:r>
              <a:rPr lang="en-US" b="1" dirty="0"/>
              <a:t>Hedge Funds?  Buyer Beware</a:t>
            </a:r>
          </a:p>
        </p:txBody>
      </p:sp>
      <p:sp>
        <p:nvSpPr>
          <p:cNvPr id="74754" name="Slide Number Placeholder 5"/>
          <p:cNvSpPr>
            <a:spLocks noGrp="1"/>
          </p:cNvSpPr>
          <p:nvPr>
            <p:ph type="sldNum" sz="quarter" idx="10"/>
          </p:nvPr>
        </p:nvSpPr>
        <p:spPr>
          <a:noFill/>
        </p:spPr>
        <p:txBody>
          <a:bodyPr/>
          <a:lstStyle/>
          <a:p>
            <a:fld id="{91B73805-29BE-400F-B6FE-99780C22E902}" type="slidenum">
              <a:rPr lang="en-US"/>
              <a:pPr/>
              <a:t>28</a:t>
            </a:fld>
            <a:endParaRPr lang="en-US"/>
          </a:p>
        </p:txBody>
      </p:sp>
      <p:sp>
        <p:nvSpPr>
          <p:cNvPr id="74753" name="Footer Placeholder 4"/>
          <p:cNvSpPr>
            <a:spLocks noGrp="1"/>
          </p:cNvSpPr>
          <p:nvPr>
            <p:ph type="ftr" sz="quarter" idx="11"/>
          </p:nvPr>
        </p:nvSpPr>
        <p:spPr>
          <a:noFill/>
        </p:spPr>
        <p:txBody>
          <a:bodyPr/>
          <a:lstStyle/>
          <a:p>
            <a:r>
              <a:rPr lang="en-US">
                <a:ea typeface="ＭＳ Ｐゴシック" charset="-128"/>
              </a:rPr>
              <a:t>Market Efficiency</a:t>
            </a:r>
          </a:p>
        </p:txBody>
      </p:sp>
      <p:sp>
        <p:nvSpPr>
          <p:cNvPr id="74756" name="Rectangle 3">
            <a:hlinkClick r:id="rId4"/>
          </p:cNvPr>
          <p:cNvSpPr>
            <a:spLocks noGrp="1" noChangeArrowheads="1"/>
          </p:cNvSpPr>
          <p:nvPr>
            <p:ph type="body" sz="half" idx="4294967295"/>
          </p:nvPr>
        </p:nvSpPr>
        <p:spPr>
          <a:xfrm>
            <a:off x="0" y="1371600"/>
            <a:ext cx="4038600" cy="4754563"/>
          </a:xfrm>
          <a:prstGeom prst="rect">
            <a:avLst/>
          </a:prstGeom>
        </p:spPr>
        <p:txBody>
          <a:bodyPr/>
          <a:lstStyle/>
          <a:p>
            <a:pPr eaLnBrk="1" hangingPunct="1">
              <a:buFontTx/>
              <a:buNone/>
            </a:pPr>
            <a:r>
              <a:rPr lang="en-US" sz="2400"/>
              <a:t> </a:t>
            </a:r>
          </a:p>
        </p:txBody>
      </p:sp>
      <p:sp>
        <p:nvSpPr>
          <p:cNvPr id="74758" name="Text Box 13"/>
          <p:cNvSpPr txBox="1">
            <a:spLocks noChangeArrowheads="1"/>
          </p:cNvSpPr>
          <p:nvPr/>
        </p:nvSpPr>
        <p:spPr bwMode="auto">
          <a:xfrm>
            <a:off x="1358911" y="5930552"/>
            <a:ext cx="7029450" cy="457200"/>
          </a:xfrm>
          <a:prstGeom prst="rect">
            <a:avLst/>
          </a:prstGeom>
          <a:noFill/>
          <a:ln w="9525">
            <a:noFill/>
            <a:miter lim="800000"/>
            <a:headEnd/>
            <a:tailEnd/>
          </a:ln>
        </p:spPr>
        <p:txBody>
          <a:bodyPr>
            <a:spAutoFit/>
          </a:bodyPr>
          <a:lstStyle/>
          <a:p>
            <a:r>
              <a:rPr lang="en-US" sz="1200" b="0" dirty="0">
                <a:latin typeface="Calibri" pitchFamily="34" charset="0"/>
              </a:rPr>
              <a:t>Source:  J. </a:t>
            </a:r>
            <a:r>
              <a:rPr lang="en-US" sz="1200" b="0" dirty="0" err="1">
                <a:latin typeface="Calibri" pitchFamily="34" charset="0"/>
              </a:rPr>
              <a:t>Bogle</a:t>
            </a:r>
            <a:r>
              <a:rPr lang="en-US" sz="1200" b="0" dirty="0">
                <a:latin typeface="Calibri" pitchFamily="34" charset="0"/>
              </a:rPr>
              <a:t>, </a:t>
            </a:r>
            <a:r>
              <a:rPr lang="ja-JP" altLang="en-US" sz="1200" b="0" dirty="0">
                <a:latin typeface="Calibri" pitchFamily="34" charset="0"/>
              </a:rPr>
              <a:t>“</a:t>
            </a:r>
            <a:r>
              <a:rPr lang="en-US" altLang="ja-JP" sz="1200" b="0" dirty="0">
                <a:latin typeface="Calibri" pitchFamily="34" charset="0"/>
              </a:rPr>
              <a:t>The Arithmetic of Mutual Fund Investing is More Important Than Ever,</a:t>
            </a:r>
            <a:r>
              <a:rPr lang="ja-JP" altLang="en-US" sz="1200" b="0" dirty="0">
                <a:latin typeface="Calibri" pitchFamily="34" charset="0"/>
              </a:rPr>
              <a:t>”</a:t>
            </a:r>
            <a:r>
              <a:rPr lang="en-US" altLang="ja-JP" sz="1200" b="0" dirty="0">
                <a:latin typeface="Calibri" pitchFamily="34" charset="0"/>
              </a:rPr>
              <a:t> (speech given to AAII on 5/24/05) </a:t>
            </a:r>
            <a:endParaRPr lang="en-US" sz="1200" b="0" dirty="0">
              <a:latin typeface="Calibri"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Hedge Funds?  Buyer Beware</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29</a:t>
            </a:fld>
            <a:endParaRPr lang="en-US" altLang="en-US" dirty="0"/>
          </a:p>
        </p:txBody>
      </p:sp>
      <p:sp>
        <p:nvSpPr>
          <p:cNvPr id="5" name="Footer Placeholder 4"/>
          <p:cNvSpPr>
            <a:spLocks noGrp="1"/>
          </p:cNvSpPr>
          <p:nvPr>
            <p:ph type="ftr" sz="quarter" idx="11"/>
          </p:nvPr>
        </p:nvSpPr>
        <p:spPr/>
        <p:txBody>
          <a:bodyPr/>
          <a:lstStyle/>
          <a:p>
            <a:pPr>
              <a:defRPr/>
            </a:pPr>
            <a:r>
              <a:rPr lang="en-US"/>
              <a:t>Market Efficiency</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4048" y="518855"/>
            <a:ext cx="8531352" cy="5811838"/>
          </a:xfrm>
        </p:spPr>
      </p:pic>
    </p:spTree>
    <p:extLst>
      <p:ext uri="{BB962C8B-B14F-4D97-AF65-F5344CB8AC3E}">
        <p14:creationId xmlns:p14="http://schemas.microsoft.com/office/powerpoint/2010/main" val="22103526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3"/>
          <p:cNvSpPr>
            <a:spLocks noGrp="1" noChangeArrowheads="1"/>
          </p:cNvSpPr>
          <p:nvPr>
            <p:ph idx="1"/>
          </p:nvPr>
        </p:nvSpPr>
        <p:spPr/>
        <p:txBody>
          <a:bodyPr/>
          <a:lstStyle/>
          <a:p>
            <a:pPr eaLnBrk="1" hangingPunct="1"/>
            <a:r>
              <a:rPr lang="en-US" sz="2400" dirty="0"/>
              <a:t>U.S. Treasury and U.S. large-cap markets close to efficient</a:t>
            </a:r>
          </a:p>
          <a:p>
            <a:pPr eaLnBrk="1" hangingPunct="1"/>
            <a:endParaRPr lang="en-US" sz="2400" dirty="0"/>
          </a:p>
          <a:p>
            <a:pPr eaLnBrk="1" hangingPunct="1"/>
            <a:r>
              <a:rPr lang="en-US" sz="2400" dirty="0"/>
              <a:t>Market for small cap stocks and corporate bonds </a:t>
            </a:r>
            <a:r>
              <a:rPr lang="en-US" sz="2400" i="1" dirty="0"/>
              <a:t>may</a:t>
            </a:r>
            <a:r>
              <a:rPr lang="en-US" sz="2400" dirty="0"/>
              <a:t> not be so efficient</a:t>
            </a:r>
          </a:p>
          <a:p>
            <a:pPr lvl="1" eaLnBrk="1" hangingPunct="1"/>
            <a:r>
              <a:rPr lang="en-US" sz="2000" dirty="0"/>
              <a:t>High bid-ask spreads, especially for bonds</a:t>
            </a:r>
          </a:p>
          <a:p>
            <a:pPr lvl="1" eaLnBrk="1" hangingPunct="1"/>
            <a:r>
              <a:rPr lang="en-US" sz="2000" dirty="0"/>
              <a:t>Shorting difficult</a:t>
            </a:r>
          </a:p>
          <a:p>
            <a:pPr lvl="1" eaLnBrk="1" hangingPunct="1"/>
            <a:r>
              <a:rPr lang="en-US" sz="2000" dirty="0"/>
              <a:t>Higher commissions</a:t>
            </a:r>
          </a:p>
          <a:p>
            <a:pPr lvl="1" eaLnBrk="1" hangingPunct="1"/>
            <a:endParaRPr lang="en-US" sz="2000" dirty="0"/>
          </a:p>
          <a:p>
            <a:pPr eaLnBrk="1" hangingPunct="1"/>
            <a:r>
              <a:rPr lang="en-US" sz="2400" dirty="0"/>
              <a:t>Efficient markets mean:</a:t>
            </a:r>
          </a:p>
          <a:p>
            <a:pPr lvl="1" eaLnBrk="1" hangingPunct="1"/>
            <a:r>
              <a:rPr lang="en-US" sz="2000" dirty="0"/>
              <a:t>Prices are fair for both </a:t>
            </a:r>
            <a:r>
              <a:rPr lang="en-US" sz="2000" b="1" dirty="0"/>
              <a:t>investors </a:t>
            </a:r>
            <a:r>
              <a:rPr lang="en-US" sz="2000" b="1" i="1" dirty="0"/>
              <a:t>and</a:t>
            </a:r>
            <a:r>
              <a:rPr lang="en-US" sz="2000" b="1" dirty="0"/>
              <a:t> issuers</a:t>
            </a:r>
          </a:p>
          <a:p>
            <a:pPr lvl="1" eaLnBrk="1" hangingPunct="1"/>
            <a:r>
              <a:rPr lang="en-US" sz="2000" dirty="0"/>
              <a:t>No need for too much investor due diligence--information already reflected in price</a:t>
            </a:r>
          </a:p>
          <a:p>
            <a:pPr lvl="1" eaLnBrk="1" hangingPunct="1"/>
            <a:r>
              <a:rPr lang="en-US" sz="2000" b="1" dirty="0"/>
              <a:t>But</a:t>
            </a:r>
            <a:r>
              <a:rPr lang="en-US" sz="2000" dirty="0"/>
              <a:t> diversification is still important</a:t>
            </a:r>
          </a:p>
          <a:p>
            <a:pPr lvl="1" eaLnBrk="1" hangingPunct="1">
              <a:buFont typeface="Wingdings" pitchFamily="2" charset="2"/>
              <a:buNone/>
            </a:pPr>
            <a:r>
              <a:rPr lang="en-US" sz="2000" dirty="0"/>
              <a:t>  </a:t>
            </a:r>
          </a:p>
        </p:txBody>
      </p:sp>
      <p:sp>
        <p:nvSpPr>
          <p:cNvPr id="19459" name="Rectangle 2"/>
          <p:cNvSpPr>
            <a:spLocks noGrp="1" noChangeArrowheads="1"/>
          </p:cNvSpPr>
          <p:nvPr>
            <p:ph type="title"/>
          </p:nvPr>
        </p:nvSpPr>
        <p:spPr/>
        <p:txBody>
          <a:bodyPr/>
          <a:lstStyle/>
          <a:p>
            <a:pPr eaLnBrk="1" hangingPunct="1"/>
            <a:r>
              <a:rPr lang="en-US" b="1" dirty="0"/>
              <a:t>Market Efficiency</a:t>
            </a:r>
            <a:endParaRPr lang="en-US" dirty="0"/>
          </a:p>
        </p:txBody>
      </p:sp>
      <p:sp>
        <p:nvSpPr>
          <p:cNvPr id="19458" name="Slide Number Placeholder 4"/>
          <p:cNvSpPr>
            <a:spLocks noGrp="1"/>
          </p:cNvSpPr>
          <p:nvPr>
            <p:ph type="sldNum" sz="quarter" idx="10"/>
          </p:nvPr>
        </p:nvSpPr>
        <p:spPr>
          <a:noFill/>
        </p:spPr>
        <p:txBody>
          <a:bodyPr/>
          <a:lstStyle/>
          <a:p>
            <a:fld id="{20AD7308-A9E9-4A32-BEA6-6C75FAB3C673}" type="slidenum">
              <a:rPr lang="en-US"/>
              <a:pPr/>
              <a:t>3</a:t>
            </a:fld>
            <a:endParaRPr lang="en-US" dirty="0"/>
          </a:p>
        </p:txBody>
      </p:sp>
      <p:sp>
        <p:nvSpPr>
          <p:cNvPr id="19457" name="Footer Placeholder 3"/>
          <p:cNvSpPr>
            <a:spLocks noGrp="1"/>
          </p:cNvSpPr>
          <p:nvPr>
            <p:ph type="ftr" sz="quarter" idx="11"/>
          </p:nvPr>
        </p:nvSpPr>
        <p:spPr>
          <a:noFill/>
        </p:spPr>
        <p:txBody>
          <a:bodyPr/>
          <a:lstStyle/>
          <a:p>
            <a:r>
              <a:rPr lang="en-US">
                <a:ea typeface="ＭＳ Ｐゴシック" charset="-128"/>
              </a:rPr>
              <a:t>Market Efficiency</a:t>
            </a:r>
            <a:endParaRPr lang="en-US" dirty="0">
              <a:ea typeface="ＭＳ Ｐゴシック" charset="-128"/>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946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9460">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9460">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9460">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9460">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9460">
                                            <p:txEl>
                                              <p:pRg st="7" end="7"/>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9460">
                                            <p:txEl>
                                              <p:pRg st="8" end="8"/>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19460">
                                            <p:txEl>
                                              <p:pRg st="9" end="9"/>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19460">
                                            <p:txEl>
                                              <p:pRg st="10" end="10"/>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19460">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20C9997-F7EB-1F44-A424-8748EE775F1B}"/>
              </a:ext>
            </a:extLst>
          </p:cNvPr>
          <p:cNvSpPr>
            <a:spLocks noGrp="1"/>
          </p:cNvSpPr>
          <p:nvPr>
            <p:ph idx="1"/>
          </p:nvPr>
        </p:nvSpPr>
        <p:spPr>
          <a:xfrm>
            <a:off x="384048" y="533400"/>
            <a:ext cx="8458200" cy="5791200"/>
          </a:xfrm>
        </p:spPr>
        <p:txBody>
          <a:bodyPr/>
          <a:lstStyle/>
          <a:p>
            <a:r>
              <a:rPr lang="en-US" dirty="0"/>
              <a:t>…You represent that some private equity investments may offer the potential for enhanced returns over time by giving investors a stake in privately held companies during their early growth stages. You also state that private equity investments may also contribute to diversification and provide a hedge against market downturns by offering investment opportunities that do not move in tight lockstep with the broader public market. </a:t>
            </a:r>
          </a:p>
          <a:p>
            <a:endParaRPr lang="en-US" dirty="0"/>
          </a:p>
          <a:p>
            <a:r>
              <a:rPr lang="en-US" dirty="0"/>
              <a:t>[A]s with any designated investment alternative, the plan fiduciary must consider whether it has the skills, knowledge, and experience to make the required determinations or whether the plan fiduciary needs to seek assistance from a qualified investment adviser or other investment professional.</a:t>
            </a:r>
          </a:p>
          <a:p>
            <a:endParaRPr lang="en-US" dirty="0"/>
          </a:p>
          <a:p>
            <a:r>
              <a:rPr lang="en-US" dirty="0"/>
              <a:t>In conclusion, a plan fiduciary would not, in the view of the Department, violate the fiduciary’s duties under section 403 and 404 of ERISA solely because the fiduciary offers a professionally managed asset allocation fund with a private equity component as a designated investment alternative for an ERISA covered individual account plan in the manner described in this letter. </a:t>
            </a:r>
          </a:p>
          <a:p>
            <a:endParaRPr lang="en-US" dirty="0"/>
          </a:p>
          <a:p>
            <a:pPr marL="0" indent="0">
              <a:buNone/>
            </a:pPr>
            <a:r>
              <a:rPr lang="en-US" sz="1000" dirty="0"/>
              <a:t>				Source: DOL to Groom Law Group  (June 3, 2020)</a:t>
            </a:r>
          </a:p>
          <a:p>
            <a:endParaRPr lang="en-US" dirty="0"/>
          </a:p>
        </p:txBody>
      </p:sp>
      <p:sp>
        <p:nvSpPr>
          <p:cNvPr id="3" name="Title 2">
            <a:extLst>
              <a:ext uri="{FF2B5EF4-FFF2-40B4-BE49-F238E27FC236}">
                <a16:creationId xmlns:a16="http://schemas.microsoft.com/office/drawing/2014/main" id="{F5FD1F87-1222-6744-958E-313160DC8031}"/>
              </a:ext>
            </a:extLst>
          </p:cNvPr>
          <p:cNvSpPr>
            <a:spLocks noGrp="1"/>
          </p:cNvSpPr>
          <p:nvPr>
            <p:ph type="title"/>
          </p:nvPr>
        </p:nvSpPr>
        <p:spPr/>
        <p:txBody>
          <a:bodyPr/>
          <a:lstStyle/>
          <a:p>
            <a:r>
              <a:rPr lang="en-US" dirty="0"/>
              <a:t>PE Investments in 401(k) Accounts Blessed by the DOL:  WCGW?</a:t>
            </a:r>
          </a:p>
        </p:txBody>
      </p:sp>
      <p:sp>
        <p:nvSpPr>
          <p:cNvPr id="4" name="Slide Number Placeholder 3">
            <a:extLst>
              <a:ext uri="{FF2B5EF4-FFF2-40B4-BE49-F238E27FC236}">
                <a16:creationId xmlns:a16="http://schemas.microsoft.com/office/drawing/2014/main" id="{8B90761B-7BC0-504C-B3C8-7B394EABE1F9}"/>
              </a:ext>
            </a:extLst>
          </p:cNvPr>
          <p:cNvSpPr>
            <a:spLocks noGrp="1"/>
          </p:cNvSpPr>
          <p:nvPr>
            <p:ph type="sldNum" sz="quarter" idx="10"/>
          </p:nvPr>
        </p:nvSpPr>
        <p:spPr/>
        <p:txBody>
          <a:bodyPr/>
          <a:lstStyle/>
          <a:p>
            <a:fld id="{7B3E355C-57B9-BC4B-95D8-406A1F834537}" type="slidenum">
              <a:rPr lang="en-US" altLang="en-US" smtClean="0"/>
              <a:pPr/>
              <a:t>30</a:t>
            </a:fld>
            <a:endParaRPr lang="en-US" altLang="en-US" dirty="0"/>
          </a:p>
        </p:txBody>
      </p:sp>
      <p:sp>
        <p:nvSpPr>
          <p:cNvPr id="5" name="Footer Placeholder 4">
            <a:extLst>
              <a:ext uri="{FF2B5EF4-FFF2-40B4-BE49-F238E27FC236}">
                <a16:creationId xmlns:a16="http://schemas.microsoft.com/office/drawing/2014/main" id="{54E7F487-52DC-5847-A587-5CC2C5D2CB98}"/>
              </a:ext>
            </a:extLst>
          </p:cNvPr>
          <p:cNvSpPr>
            <a:spLocks noGrp="1"/>
          </p:cNvSpPr>
          <p:nvPr>
            <p:ph type="ftr" sz="quarter" idx="11"/>
          </p:nvPr>
        </p:nvSpPr>
        <p:spPr/>
        <p:txBody>
          <a:bodyPr/>
          <a:lstStyle/>
          <a:p>
            <a:pPr>
              <a:defRPr/>
            </a:pPr>
            <a:r>
              <a:rPr lang="en-US"/>
              <a:t>Market Efficiency</a:t>
            </a:r>
            <a:endParaRPr lang="en-US" dirty="0"/>
          </a:p>
        </p:txBody>
      </p:sp>
    </p:spTree>
    <p:extLst>
      <p:ext uri="{BB962C8B-B14F-4D97-AF65-F5344CB8AC3E}">
        <p14:creationId xmlns:p14="http://schemas.microsoft.com/office/powerpoint/2010/main" val="25078469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FD5918B6-968F-5241-9FD7-91131BB09009}"/>
              </a:ext>
            </a:extLst>
          </p:cNvPr>
          <p:cNvPicPr>
            <a:picLocks noGrp="1" noChangeAspect="1"/>
          </p:cNvPicPr>
          <p:nvPr>
            <p:ph idx="1"/>
          </p:nvPr>
        </p:nvPicPr>
        <p:blipFill>
          <a:blip r:embed="rId2"/>
          <a:stretch>
            <a:fillRect/>
          </a:stretch>
        </p:blipFill>
        <p:spPr>
          <a:xfrm>
            <a:off x="342900" y="838200"/>
            <a:ext cx="8458200" cy="4953000"/>
          </a:xfrm>
        </p:spPr>
      </p:pic>
      <p:sp>
        <p:nvSpPr>
          <p:cNvPr id="3" name="Title 2">
            <a:extLst>
              <a:ext uri="{FF2B5EF4-FFF2-40B4-BE49-F238E27FC236}">
                <a16:creationId xmlns:a16="http://schemas.microsoft.com/office/drawing/2014/main" id="{6DAFB249-A44D-9048-9523-618F8D8D41C1}"/>
              </a:ext>
            </a:extLst>
          </p:cNvPr>
          <p:cNvSpPr>
            <a:spLocks noGrp="1"/>
          </p:cNvSpPr>
          <p:nvPr>
            <p:ph type="title"/>
          </p:nvPr>
        </p:nvSpPr>
        <p:spPr/>
        <p:txBody>
          <a:bodyPr/>
          <a:lstStyle/>
          <a:p>
            <a:r>
              <a:rPr lang="en-US" dirty="0"/>
              <a:t>PE Returns: Great for managers; mediocre for investors</a:t>
            </a:r>
          </a:p>
        </p:txBody>
      </p:sp>
      <p:sp>
        <p:nvSpPr>
          <p:cNvPr id="4" name="Slide Number Placeholder 3">
            <a:extLst>
              <a:ext uri="{FF2B5EF4-FFF2-40B4-BE49-F238E27FC236}">
                <a16:creationId xmlns:a16="http://schemas.microsoft.com/office/drawing/2014/main" id="{F0E2AE87-7AF0-1A48-B1BA-791E667C999A}"/>
              </a:ext>
            </a:extLst>
          </p:cNvPr>
          <p:cNvSpPr>
            <a:spLocks noGrp="1"/>
          </p:cNvSpPr>
          <p:nvPr>
            <p:ph type="sldNum" sz="quarter" idx="10"/>
          </p:nvPr>
        </p:nvSpPr>
        <p:spPr/>
        <p:txBody>
          <a:bodyPr/>
          <a:lstStyle/>
          <a:p>
            <a:fld id="{7B3E355C-57B9-BC4B-95D8-406A1F834537}" type="slidenum">
              <a:rPr lang="en-US" altLang="en-US" smtClean="0"/>
              <a:pPr/>
              <a:t>31</a:t>
            </a:fld>
            <a:endParaRPr lang="en-US" altLang="en-US" dirty="0"/>
          </a:p>
        </p:txBody>
      </p:sp>
      <p:sp>
        <p:nvSpPr>
          <p:cNvPr id="5" name="Footer Placeholder 4">
            <a:extLst>
              <a:ext uri="{FF2B5EF4-FFF2-40B4-BE49-F238E27FC236}">
                <a16:creationId xmlns:a16="http://schemas.microsoft.com/office/drawing/2014/main" id="{8C25D55C-3C12-5C40-BB57-4E5CBC7E6C0E}"/>
              </a:ext>
            </a:extLst>
          </p:cNvPr>
          <p:cNvSpPr>
            <a:spLocks noGrp="1"/>
          </p:cNvSpPr>
          <p:nvPr>
            <p:ph type="ftr" sz="quarter" idx="11"/>
          </p:nvPr>
        </p:nvSpPr>
        <p:spPr/>
        <p:txBody>
          <a:bodyPr/>
          <a:lstStyle/>
          <a:p>
            <a:pPr>
              <a:defRPr/>
            </a:pPr>
            <a:r>
              <a:rPr lang="en-US"/>
              <a:t>Market Efficiency</a:t>
            </a:r>
            <a:endParaRPr lang="en-US" dirty="0"/>
          </a:p>
        </p:txBody>
      </p:sp>
    </p:spTree>
    <p:extLst>
      <p:ext uri="{BB962C8B-B14F-4D97-AF65-F5344CB8AC3E}">
        <p14:creationId xmlns:p14="http://schemas.microsoft.com/office/powerpoint/2010/main" val="29124675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C63F263F-16EF-4F4B-86D3-23F01AAE7B9A}"/>
              </a:ext>
            </a:extLst>
          </p:cNvPr>
          <p:cNvPicPr>
            <a:picLocks noGrp="1" noChangeAspect="1"/>
          </p:cNvPicPr>
          <p:nvPr>
            <p:ph idx="1"/>
          </p:nvPr>
        </p:nvPicPr>
        <p:blipFill>
          <a:blip r:embed="rId2"/>
          <a:stretch>
            <a:fillRect/>
          </a:stretch>
        </p:blipFill>
        <p:spPr>
          <a:xfrm>
            <a:off x="304800" y="702469"/>
            <a:ext cx="8458200" cy="5473700"/>
          </a:xfrm>
        </p:spPr>
      </p:pic>
      <p:sp>
        <p:nvSpPr>
          <p:cNvPr id="3" name="Title 2">
            <a:extLst>
              <a:ext uri="{FF2B5EF4-FFF2-40B4-BE49-F238E27FC236}">
                <a16:creationId xmlns:a16="http://schemas.microsoft.com/office/drawing/2014/main" id="{B9FE35B0-791F-5141-8000-9E87FCEB4F76}"/>
              </a:ext>
            </a:extLst>
          </p:cNvPr>
          <p:cNvSpPr>
            <a:spLocks noGrp="1"/>
          </p:cNvSpPr>
          <p:nvPr>
            <p:ph type="title"/>
          </p:nvPr>
        </p:nvSpPr>
        <p:spPr/>
        <p:txBody>
          <a:bodyPr/>
          <a:lstStyle/>
          <a:p>
            <a:r>
              <a:rPr lang="en-US" dirty="0"/>
              <a:t>It’s easy, just buy the winners</a:t>
            </a:r>
          </a:p>
        </p:txBody>
      </p:sp>
      <p:sp>
        <p:nvSpPr>
          <p:cNvPr id="4" name="Slide Number Placeholder 3">
            <a:extLst>
              <a:ext uri="{FF2B5EF4-FFF2-40B4-BE49-F238E27FC236}">
                <a16:creationId xmlns:a16="http://schemas.microsoft.com/office/drawing/2014/main" id="{1987B6DA-5FBA-EC42-A0D4-A7A81F78FD0C}"/>
              </a:ext>
            </a:extLst>
          </p:cNvPr>
          <p:cNvSpPr>
            <a:spLocks noGrp="1"/>
          </p:cNvSpPr>
          <p:nvPr>
            <p:ph type="sldNum" sz="quarter" idx="10"/>
          </p:nvPr>
        </p:nvSpPr>
        <p:spPr/>
        <p:txBody>
          <a:bodyPr/>
          <a:lstStyle/>
          <a:p>
            <a:fld id="{7B3E355C-57B9-BC4B-95D8-406A1F834537}" type="slidenum">
              <a:rPr lang="en-US" altLang="en-US" smtClean="0"/>
              <a:pPr/>
              <a:t>32</a:t>
            </a:fld>
            <a:endParaRPr lang="en-US" altLang="en-US" dirty="0"/>
          </a:p>
        </p:txBody>
      </p:sp>
      <p:sp>
        <p:nvSpPr>
          <p:cNvPr id="5" name="Footer Placeholder 4">
            <a:extLst>
              <a:ext uri="{FF2B5EF4-FFF2-40B4-BE49-F238E27FC236}">
                <a16:creationId xmlns:a16="http://schemas.microsoft.com/office/drawing/2014/main" id="{A025B7B4-2802-7D4C-9DC7-69F3961F014C}"/>
              </a:ext>
            </a:extLst>
          </p:cNvPr>
          <p:cNvSpPr>
            <a:spLocks noGrp="1"/>
          </p:cNvSpPr>
          <p:nvPr>
            <p:ph type="ftr" sz="quarter" idx="11"/>
          </p:nvPr>
        </p:nvSpPr>
        <p:spPr/>
        <p:txBody>
          <a:bodyPr/>
          <a:lstStyle/>
          <a:p>
            <a:pPr>
              <a:defRPr/>
            </a:pPr>
            <a:r>
              <a:rPr lang="en-US"/>
              <a:t>Market Efficiency</a:t>
            </a:r>
            <a:endParaRPr lang="en-US" dirty="0"/>
          </a:p>
        </p:txBody>
      </p:sp>
    </p:spTree>
    <p:extLst>
      <p:ext uri="{BB962C8B-B14F-4D97-AF65-F5344CB8AC3E}">
        <p14:creationId xmlns:p14="http://schemas.microsoft.com/office/powerpoint/2010/main" val="4520964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Hedge Funds?  Buyer Beware</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33</a:t>
            </a:fld>
            <a:endParaRPr lang="en-US" altLang="en-US" dirty="0"/>
          </a:p>
        </p:txBody>
      </p:sp>
      <p:sp>
        <p:nvSpPr>
          <p:cNvPr id="5" name="Footer Placeholder 4"/>
          <p:cNvSpPr>
            <a:spLocks noGrp="1"/>
          </p:cNvSpPr>
          <p:nvPr>
            <p:ph type="ftr" sz="quarter" idx="11"/>
          </p:nvPr>
        </p:nvSpPr>
        <p:spPr/>
        <p:txBody>
          <a:bodyPr/>
          <a:lstStyle/>
          <a:p>
            <a:pPr>
              <a:defRPr/>
            </a:pPr>
            <a:r>
              <a:rPr lang="en-US"/>
              <a:t>Market Efficiency</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4175" y="762000"/>
            <a:ext cx="8458200" cy="4876800"/>
          </a:xfrm>
        </p:spPr>
      </p:pic>
      <p:sp>
        <p:nvSpPr>
          <p:cNvPr id="7" name="TextBox 6"/>
          <p:cNvSpPr txBox="1"/>
          <p:nvPr/>
        </p:nvSpPr>
        <p:spPr>
          <a:xfrm>
            <a:off x="3810000" y="6146045"/>
            <a:ext cx="1648208" cy="246221"/>
          </a:xfrm>
          <a:prstGeom prst="rect">
            <a:avLst/>
          </a:prstGeom>
          <a:noFill/>
        </p:spPr>
        <p:txBody>
          <a:bodyPr wrap="none" rtlCol="0">
            <a:spAutoFit/>
          </a:bodyPr>
          <a:lstStyle/>
          <a:p>
            <a:r>
              <a:rPr lang="en-US" sz="1000" b="0" dirty="0">
                <a:latin typeface="+mn-lt"/>
              </a:rPr>
              <a:t>Source: </a:t>
            </a:r>
            <a:r>
              <a:rPr lang="en-US" sz="1000" b="0" dirty="0" err="1">
                <a:latin typeface="+mn-lt"/>
              </a:rPr>
              <a:t>BH</a:t>
            </a:r>
            <a:r>
              <a:rPr lang="en-US" sz="1000" b="0" dirty="0">
                <a:latin typeface="+mn-lt"/>
              </a:rPr>
              <a:t> ’16 Letter to </a:t>
            </a:r>
            <a:r>
              <a:rPr lang="en-US" sz="1000" b="0" dirty="0" err="1">
                <a:latin typeface="+mn-lt"/>
              </a:rPr>
              <a:t>SHs</a:t>
            </a:r>
            <a:endParaRPr lang="en-US" sz="1000" b="0" dirty="0">
              <a:latin typeface="+mn-lt"/>
            </a:endParaRPr>
          </a:p>
        </p:txBody>
      </p:sp>
    </p:spTree>
    <p:extLst>
      <p:ext uri="{BB962C8B-B14F-4D97-AF65-F5344CB8AC3E}">
        <p14:creationId xmlns:p14="http://schemas.microsoft.com/office/powerpoint/2010/main" val="20455560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US Mutual Funds vs. Indices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34</a:t>
            </a:fld>
            <a:endParaRPr lang="en-US" altLang="en-US" dirty="0"/>
          </a:p>
        </p:txBody>
      </p:sp>
      <p:sp>
        <p:nvSpPr>
          <p:cNvPr id="5" name="Footer Placeholder 4"/>
          <p:cNvSpPr>
            <a:spLocks noGrp="1"/>
          </p:cNvSpPr>
          <p:nvPr>
            <p:ph type="ftr" sz="quarter" idx="11"/>
          </p:nvPr>
        </p:nvSpPr>
        <p:spPr/>
        <p:txBody>
          <a:bodyPr/>
          <a:lstStyle/>
          <a:p>
            <a:pPr>
              <a:defRPr/>
            </a:pPr>
            <a:r>
              <a:rPr lang="en-US"/>
              <a:t>Market Efficiency</a:t>
            </a:r>
            <a:endParaRPr lang="en-US" dirty="0"/>
          </a:p>
        </p:txBody>
      </p:sp>
      <p:sp>
        <p:nvSpPr>
          <p:cNvPr id="7" name="TextBox 6"/>
          <p:cNvSpPr txBox="1"/>
          <p:nvPr/>
        </p:nvSpPr>
        <p:spPr>
          <a:xfrm>
            <a:off x="3733800" y="6166919"/>
            <a:ext cx="1980029" cy="215444"/>
          </a:xfrm>
          <a:prstGeom prst="rect">
            <a:avLst/>
          </a:prstGeom>
          <a:noFill/>
        </p:spPr>
        <p:txBody>
          <a:bodyPr wrap="none" rtlCol="0">
            <a:spAutoFit/>
          </a:bodyPr>
          <a:lstStyle/>
          <a:p>
            <a:r>
              <a:rPr lang="en-US" sz="800" dirty="0">
                <a:latin typeface="+mn-lt"/>
              </a:rPr>
              <a:t>Source: SPIVA US Scorecard ’21 (mid-year)</a:t>
            </a:r>
          </a:p>
        </p:txBody>
      </p:sp>
      <p:pic>
        <p:nvPicPr>
          <p:cNvPr id="12" name="Picture 11" descr="Table&#10;&#10;Description automatically generated">
            <a:extLst>
              <a:ext uri="{FF2B5EF4-FFF2-40B4-BE49-F238E27FC236}">
                <a16:creationId xmlns:a16="http://schemas.microsoft.com/office/drawing/2014/main" id="{FCF43964-BBBD-6E40-A708-6AAE49F1FCB0}"/>
              </a:ext>
            </a:extLst>
          </p:cNvPr>
          <p:cNvPicPr>
            <a:picLocks noChangeAspect="1"/>
          </p:cNvPicPr>
          <p:nvPr/>
        </p:nvPicPr>
        <p:blipFill>
          <a:blip r:embed="rId2"/>
          <a:stretch>
            <a:fillRect/>
          </a:stretch>
        </p:blipFill>
        <p:spPr>
          <a:xfrm>
            <a:off x="384048" y="545653"/>
            <a:ext cx="8458200" cy="5561141"/>
          </a:xfrm>
          <a:prstGeom prst="rect">
            <a:avLst/>
          </a:prstGeom>
        </p:spPr>
      </p:pic>
    </p:spTree>
    <p:extLst>
      <p:ext uri="{BB962C8B-B14F-4D97-AF65-F5344CB8AC3E}">
        <p14:creationId xmlns:p14="http://schemas.microsoft.com/office/powerpoint/2010/main" val="19943188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Foreign Mutual Funds vs. Indices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35</a:t>
            </a:fld>
            <a:endParaRPr lang="en-US" altLang="en-US" dirty="0"/>
          </a:p>
        </p:txBody>
      </p:sp>
      <p:sp>
        <p:nvSpPr>
          <p:cNvPr id="5" name="Footer Placeholder 4"/>
          <p:cNvSpPr>
            <a:spLocks noGrp="1"/>
          </p:cNvSpPr>
          <p:nvPr>
            <p:ph type="ftr" sz="quarter" idx="11"/>
          </p:nvPr>
        </p:nvSpPr>
        <p:spPr/>
        <p:txBody>
          <a:bodyPr/>
          <a:lstStyle/>
          <a:p>
            <a:pPr>
              <a:defRPr/>
            </a:pPr>
            <a:r>
              <a:rPr lang="en-US"/>
              <a:t>Market Efficiency</a:t>
            </a:r>
            <a:endParaRPr lang="en-US" dirty="0"/>
          </a:p>
        </p:txBody>
      </p:sp>
      <p:sp>
        <p:nvSpPr>
          <p:cNvPr id="9" name="TextBox 8"/>
          <p:cNvSpPr txBox="1"/>
          <p:nvPr/>
        </p:nvSpPr>
        <p:spPr>
          <a:xfrm>
            <a:off x="3505200" y="6069939"/>
            <a:ext cx="2210862" cy="230832"/>
          </a:xfrm>
          <a:prstGeom prst="rect">
            <a:avLst/>
          </a:prstGeom>
          <a:noFill/>
        </p:spPr>
        <p:txBody>
          <a:bodyPr wrap="none" rtlCol="0">
            <a:spAutoFit/>
          </a:bodyPr>
          <a:lstStyle/>
          <a:p>
            <a:r>
              <a:rPr lang="en-US" sz="900" dirty="0">
                <a:latin typeface="+mn-lt"/>
              </a:rPr>
              <a:t>Source: SPIVA US Scorecard ’21 (mid-year)</a:t>
            </a:r>
          </a:p>
        </p:txBody>
      </p:sp>
      <p:pic>
        <p:nvPicPr>
          <p:cNvPr id="8" name="Picture 7" descr="Table&#10;&#10;Description automatically generated">
            <a:extLst>
              <a:ext uri="{FF2B5EF4-FFF2-40B4-BE49-F238E27FC236}">
                <a16:creationId xmlns:a16="http://schemas.microsoft.com/office/drawing/2014/main" id="{D3FC1EB6-7B93-CF42-B5F1-8CDAFD2033BC}"/>
              </a:ext>
            </a:extLst>
          </p:cNvPr>
          <p:cNvPicPr>
            <a:picLocks noChangeAspect="1"/>
          </p:cNvPicPr>
          <p:nvPr/>
        </p:nvPicPr>
        <p:blipFill>
          <a:blip r:embed="rId2"/>
          <a:stretch>
            <a:fillRect/>
          </a:stretch>
        </p:blipFill>
        <p:spPr>
          <a:xfrm>
            <a:off x="347763" y="685798"/>
            <a:ext cx="8643837" cy="3505202"/>
          </a:xfrm>
          <a:prstGeom prst="rect">
            <a:avLst/>
          </a:prstGeom>
        </p:spPr>
      </p:pic>
    </p:spTree>
    <p:extLst>
      <p:ext uri="{BB962C8B-B14F-4D97-AF65-F5344CB8AC3E}">
        <p14:creationId xmlns:p14="http://schemas.microsoft.com/office/powerpoint/2010/main" val="7384629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C8B2FBC-D929-D942-8451-F0DADFB9476A}"/>
              </a:ext>
            </a:extLst>
          </p:cNvPr>
          <p:cNvSpPr>
            <a:spLocks noGrp="1"/>
          </p:cNvSpPr>
          <p:nvPr>
            <p:ph type="title"/>
          </p:nvPr>
        </p:nvSpPr>
        <p:spPr/>
        <p:txBody>
          <a:bodyPr/>
          <a:lstStyle/>
          <a:p>
            <a:r>
              <a:rPr lang="en-US" dirty="0"/>
              <a:t>Fixed Income Mutual vs. Benchmarks</a:t>
            </a:r>
          </a:p>
        </p:txBody>
      </p:sp>
      <p:sp>
        <p:nvSpPr>
          <p:cNvPr id="4" name="Slide Number Placeholder 3">
            <a:extLst>
              <a:ext uri="{FF2B5EF4-FFF2-40B4-BE49-F238E27FC236}">
                <a16:creationId xmlns:a16="http://schemas.microsoft.com/office/drawing/2014/main" id="{8E75C4E9-436A-8542-9696-7FC11F04861F}"/>
              </a:ext>
            </a:extLst>
          </p:cNvPr>
          <p:cNvSpPr>
            <a:spLocks noGrp="1"/>
          </p:cNvSpPr>
          <p:nvPr>
            <p:ph type="sldNum" sz="quarter" idx="10"/>
          </p:nvPr>
        </p:nvSpPr>
        <p:spPr/>
        <p:txBody>
          <a:bodyPr/>
          <a:lstStyle/>
          <a:p>
            <a:fld id="{7B3E355C-57B9-BC4B-95D8-406A1F834537}" type="slidenum">
              <a:rPr lang="en-US" altLang="en-US" smtClean="0"/>
              <a:pPr/>
              <a:t>36</a:t>
            </a:fld>
            <a:endParaRPr lang="en-US" altLang="en-US" dirty="0"/>
          </a:p>
        </p:txBody>
      </p:sp>
      <p:sp>
        <p:nvSpPr>
          <p:cNvPr id="5" name="Footer Placeholder 4">
            <a:extLst>
              <a:ext uri="{FF2B5EF4-FFF2-40B4-BE49-F238E27FC236}">
                <a16:creationId xmlns:a16="http://schemas.microsoft.com/office/drawing/2014/main" id="{99E42335-B98C-604D-9B78-0E5834028DAD}"/>
              </a:ext>
            </a:extLst>
          </p:cNvPr>
          <p:cNvSpPr>
            <a:spLocks noGrp="1"/>
          </p:cNvSpPr>
          <p:nvPr>
            <p:ph type="ftr" sz="quarter" idx="11"/>
          </p:nvPr>
        </p:nvSpPr>
        <p:spPr/>
        <p:txBody>
          <a:bodyPr/>
          <a:lstStyle/>
          <a:p>
            <a:pPr>
              <a:defRPr/>
            </a:pPr>
            <a:r>
              <a:rPr lang="en-US"/>
              <a:t>Market Efficiency</a:t>
            </a:r>
            <a:endParaRPr lang="en-US" dirty="0"/>
          </a:p>
        </p:txBody>
      </p:sp>
      <p:pic>
        <p:nvPicPr>
          <p:cNvPr id="8" name="Content Placeholder 7" descr="Table&#10;&#10;Description automatically generated">
            <a:extLst>
              <a:ext uri="{FF2B5EF4-FFF2-40B4-BE49-F238E27FC236}">
                <a16:creationId xmlns:a16="http://schemas.microsoft.com/office/drawing/2014/main" id="{7A03C20E-D1DF-374C-B194-0736995D3CCB}"/>
              </a:ext>
            </a:extLst>
          </p:cNvPr>
          <p:cNvPicPr>
            <a:picLocks noGrp="1" noChangeAspect="1"/>
          </p:cNvPicPr>
          <p:nvPr>
            <p:ph idx="1"/>
          </p:nvPr>
        </p:nvPicPr>
        <p:blipFill>
          <a:blip r:embed="rId2"/>
          <a:stretch>
            <a:fillRect/>
          </a:stretch>
        </p:blipFill>
        <p:spPr>
          <a:xfrm>
            <a:off x="384175" y="623376"/>
            <a:ext cx="8458200" cy="5154048"/>
          </a:xfrm>
        </p:spPr>
      </p:pic>
      <p:sp>
        <p:nvSpPr>
          <p:cNvPr id="10" name="TextBox 9">
            <a:extLst>
              <a:ext uri="{FF2B5EF4-FFF2-40B4-BE49-F238E27FC236}">
                <a16:creationId xmlns:a16="http://schemas.microsoft.com/office/drawing/2014/main" id="{69F7DAE8-FD66-FD43-9D12-5E8A59667310}"/>
              </a:ext>
            </a:extLst>
          </p:cNvPr>
          <p:cNvSpPr txBox="1"/>
          <p:nvPr/>
        </p:nvSpPr>
        <p:spPr>
          <a:xfrm>
            <a:off x="3505200" y="6069939"/>
            <a:ext cx="2210862" cy="230832"/>
          </a:xfrm>
          <a:prstGeom prst="rect">
            <a:avLst/>
          </a:prstGeom>
          <a:noFill/>
        </p:spPr>
        <p:txBody>
          <a:bodyPr wrap="none" rtlCol="0">
            <a:spAutoFit/>
          </a:bodyPr>
          <a:lstStyle/>
          <a:p>
            <a:r>
              <a:rPr lang="en-US" sz="900" dirty="0">
                <a:latin typeface="+mn-lt"/>
              </a:rPr>
              <a:t>Source: SPIVA US Scorecard ’21 (mid-year)</a:t>
            </a:r>
          </a:p>
        </p:txBody>
      </p:sp>
    </p:spTree>
    <p:extLst>
      <p:ext uri="{BB962C8B-B14F-4D97-AF65-F5344CB8AC3E}">
        <p14:creationId xmlns:p14="http://schemas.microsoft.com/office/powerpoint/2010/main" val="18490186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Screen Shot 2014-10-15 at 5.17.02 PM.p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4048" y="838200"/>
            <a:ext cx="8378952" cy="5035911"/>
          </a:xfrm>
        </p:spPr>
      </p:pic>
      <p:sp>
        <p:nvSpPr>
          <p:cNvPr id="2" name="Title 1"/>
          <p:cNvSpPr>
            <a:spLocks noGrp="1"/>
          </p:cNvSpPr>
          <p:nvPr>
            <p:ph type="title"/>
          </p:nvPr>
        </p:nvSpPr>
        <p:spPr/>
        <p:txBody>
          <a:bodyPr/>
          <a:lstStyle/>
          <a:p>
            <a:r>
              <a:rPr lang="en-US" b="1" dirty="0"/>
              <a:t>Mutual Funds</a:t>
            </a:r>
            <a:endParaRPr lang="en-US" dirty="0"/>
          </a:p>
        </p:txBody>
      </p:sp>
      <p:sp>
        <p:nvSpPr>
          <p:cNvPr id="5" name="Slide Number Placeholder 4"/>
          <p:cNvSpPr>
            <a:spLocks noGrp="1"/>
          </p:cNvSpPr>
          <p:nvPr>
            <p:ph type="sldNum" sz="quarter" idx="10"/>
          </p:nvPr>
        </p:nvSpPr>
        <p:spPr/>
        <p:txBody>
          <a:bodyPr/>
          <a:lstStyle/>
          <a:p>
            <a:fld id="{322A7F3B-F079-43F7-9054-4D1120780532}" type="slidenum">
              <a:rPr lang="en-US" smtClean="0"/>
              <a:pPr/>
              <a:t>37</a:t>
            </a:fld>
            <a:endParaRPr lang="en-US"/>
          </a:p>
        </p:txBody>
      </p:sp>
      <p:sp>
        <p:nvSpPr>
          <p:cNvPr id="4" name="Footer Placeholder 3"/>
          <p:cNvSpPr>
            <a:spLocks noGrp="1"/>
          </p:cNvSpPr>
          <p:nvPr>
            <p:ph type="ftr" sz="quarter" idx="11"/>
          </p:nvPr>
        </p:nvSpPr>
        <p:spPr/>
        <p:txBody>
          <a:bodyPr/>
          <a:lstStyle/>
          <a:p>
            <a:pPr>
              <a:defRPr/>
            </a:pPr>
            <a:r>
              <a:rPr lang="en-US" sz="800"/>
              <a:t>Market Efficiency</a:t>
            </a:r>
            <a:endParaRPr lang="en-US" sz="800" dirty="0"/>
          </a:p>
        </p:txBody>
      </p:sp>
      <p:sp>
        <p:nvSpPr>
          <p:cNvPr id="7" name="Text Box 6"/>
          <p:cNvSpPr txBox="1">
            <a:spLocks noChangeArrowheads="1"/>
          </p:cNvSpPr>
          <p:nvPr/>
        </p:nvSpPr>
        <p:spPr bwMode="auto">
          <a:xfrm>
            <a:off x="3048000" y="6019800"/>
            <a:ext cx="3226364" cy="276999"/>
          </a:xfrm>
          <a:prstGeom prst="rect">
            <a:avLst/>
          </a:prstGeom>
          <a:noFill/>
          <a:ln w="9525">
            <a:noFill/>
            <a:miter lim="800000"/>
            <a:headEnd/>
            <a:tailEnd/>
          </a:ln>
        </p:spPr>
        <p:txBody>
          <a:bodyPr wrap="none">
            <a:spAutoFit/>
          </a:bodyPr>
          <a:lstStyle/>
          <a:p>
            <a:r>
              <a:rPr lang="en-US" sz="1200" b="0" dirty="0">
                <a:latin typeface="Calibri" pitchFamily="34" charset="0"/>
              </a:rPr>
              <a:t>Source:  </a:t>
            </a:r>
            <a:r>
              <a:rPr lang="en-US" sz="1200" b="0" dirty="0" err="1">
                <a:latin typeface="Calibri" pitchFamily="34" charset="0"/>
              </a:rPr>
              <a:t>Malkiel</a:t>
            </a:r>
            <a:r>
              <a:rPr lang="en-US" sz="1200" b="0" dirty="0">
                <a:latin typeface="Calibri" pitchFamily="34" charset="0"/>
              </a:rPr>
              <a:t>, Asset Management Fees (2013)  </a:t>
            </a:r>
          </a:p>
        </p:txBody>
      </p:sp>
    </p:spTree>
    <p:extLst>
      <p:ext uri="{BB962C8B-B14F-4D97-AF65-F5344CB8AC3E}">
        <p14:creationId xmlns:p14="http://schemas.microsoft.com/office/powerpoint/2010/main" val="23592082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4" name="Rectangle 3"/>
          <p:cNvSpPr>
            <a:spLocks noGrp="1" noChangeArrowheads="1"/>
          </p:cNvSpPr>
          <p:nvPr>
            <p:ph idx="1"/>
          </p:nvPr>
        </p:nvSpPr>
        <p:spPr/>
        <p:txBody>
          <a:bodyPr/>
          <a:lstStyle/>
          <a:p>
            <a:pPr eaLnBrk="1" hangingPunct="1">
              <a:buFontTx/>
              <a:buNone/>
            </a:pPr>
            <a:r>
              <a:rPr lang="en-US"/>
              <a:t> </a:t>
            </a:r>
          </a:p>
        </p:txBody>
      </p:sp>
      <p:sp>
        <p:nvSpPr>
          <p:cNvPr id="76803" name="Rectangle 2"/>
          <p:cNvSpPr>
            <a:spLocks noGrp="1" noChangeArrowheads="1"/>
          </p:cNvSpPr>
          <p:nvPr>
            <p:ph type="title"/>
          </p:nvPr>
        </p:nvSpPr>
        <p:spPr/>
        <p:txBody>
          <a:bodyPr/>
          <a:lstStyle/>
          <a:p>
            <a:pPr eaLnBrk="1" hangingPunct="1"/>
            <a:r>
              <a:rPr lang="en-US" b="1" dirty="0"/>
              <a:t>Mutual Funds</a:t>
            </a:r>
          </a:p>
        </p:txBody>
      </p:sp>
      <p:sp>
        <p:nvSpPr>
          <p:cNvPr id="76802" name="Slide Number Placeholder 4"/>
          <p:cNvSpPr>
            <a:spLocks noGrp="1"/>
          </p:cNvSpPr>
          <p:nvPr>
            <p:ph type="sldNum" sz="quarter" idx="10"/>
          </p:nvPr>
        </p:nvSpPr>
        <p:spPr>
          <a:noFill/>
        </p:spPr>
        <p:txBody>
          <a:bodyPr/>
          <a:lstStyle/>
          <a:p>
            <a:fld id="{1289BEBE-6B0B-4FA3-AF25-60D9A8CC1BB5}" type="slidenum">
              <a:rPr lang="en-US"/>
              <a:pPr/>
              <a:t>38</a:t>
            </a:fld>
            <a:endParaRPr lang="en-US"/>
          </a:p>
        </p:txBody>
      </p:sp>
      <p:sp>
        <p:nvSpPr>
          <p:cNvPr id="76801" name="Footer Placeholder 3"/>
          <p:cNvSpPr>
            <a:spLocks noGrp="1"/>
          </p:cNvSpPr>
          <p:nvPr>
            <p:ph type="ftr" sz="quarter" idx="11"/>
          </p:nvPr>
        </p:nvSpPr>
        <p:spPr>
          <a:noFill/>
        </p:spPr>
        <p:txBody>
          <a:bodyPr/>
          <a:lstStyle/>
          <a:p>
            <a:r>
              <a:rPr lang="en-US" dirty="0">
                <a:ea typeface="ＭＳ Ｐゴシック" charset="-128"/>
              </a:rPr>
              <a:t>Market Efficiency</a:t>
            </a:r>
          </a:p>
        </p:txBody>
      </p:sp>
      <p:sp>
        <p:nvSpPr>
          <p:cNvPr id="76806" name="Text Box 6"/>
          <p:cNvSpPr txBox="1">
            <a:spLocks noChangeArrowheads="1"/>
          </p:cNvSpPr>
          <p:nvPr/>
        </p:nvSpPr>
        <p:spPr bwMode="auto">
          <a:xfrm>
            <a:off x="2743200" y="6036842"/>
            <a:ext cx="3226364" cy="276999"/>
          </a:xfrm>
          <a:prstGeom prst="rect">
            <a:avLst/>
          </a:prstGeom>
          <a:noFill/>
          <a:ln w="9525">
            <a:noFill/>
            <a:miter lim="800000"/>
            <a:headEnd/>
            <a:tailEnd/>
          </a:ln>
        </p:spPr>
        <p:txBody>
          <a:bodyPr wrap="none">
            <a:spAutoFit/>
          </a:bodyPr>
          <a:lstStyle/>
          <a:p>
            <a:r>
              <a:rPr lang="en-US" sz="1200" b="0" dirty="0">
                <a:latin typeface="Calibri" pitchFamily="34" charset="0"/>
              </a:rPr>
              <a:t>Source:  </a:t>
            </a:r>
            <a:r>
              <a:rPr lang="en-US" sz="1200" b="0" dirty="0" err="1">
                <a:latin typeface="Calibri" pitchFamily="34" charset="0"/>
              </a:rPr>
              <a:t>Malkiel</a:t>
            </a:r>
            <a:r>
              <a:rPr lang="en-US" sz="1200" b="0" dirty="0">
                <a:latin typeface="Calibri" pitchFamily="34" charset="0"/>
              </a:rPr>
              <a:t>, Asset Management Fees (2013)  </a:t>
            </a:r>
          </a:p>
        </p:txBody>
      </p:sp>
      <p:pic>
        <p:nvPicPr>
          <p:cNvPr id="2" name="Picture 1" descr="Malkiel-1.png"/>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685800" y="914400"/>
            <a:ext cx="7620000" cy="4648201"/>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Table&#10;&#10;Description automatically generated">
            <a:extLst>
              <a:ext uri="{FF2B5EF4-FFF2-40B4-BE49-F238E27FC236}">
                <a16:creationId xmlns:a16="http://schemas.microsoft.com/office/drawing/2014/main" id="{747F4A71-4B06-C34C-9768-FDE8AE6C7D9D}"/>
              </a:ext>
            </a:extLst>
          </p:cNvPr>
          <p:cNvPicPr>
            <a:picLocks noGrp="1" noChangeAspect="1"/>
          </p:cNvPicPr>
          <p:nvPr>
            <p:ph idx="1"/>
          </p:nvPr>
        </p:nvPicPr>
        <p:blipFill>
          <a:blip r:embed="rId2"/>
          <a:stretch>
            <a:fillRect/>
          </a:stretch>
        </p:blipFill>
        <p:spPr>
          <a:xfrm>
            <a:off x="384175" y="574794"/>
            <a:ext cx="8458200" cy="5445005"/>
          </a:xfrm>
        </p:spPr>
      </p:pic>
      <p:sp>
        <p:nvSpPr>
          <p:cNvPr id="3" name="Title 2">
            <a:extLst>
              <a:ext uri="{FF2B5EF4-FFF2-40B4-BE49-F238E27FC236}">
                <a16:creationId xmlns:a16="http://schemas.microsoft.com/office/drawing/2014/main" id="{7EC2AA78-218E-144C-B237-9DBDEBDA44DE}"/>
              </a:ext>
            </a:extLst>
          </p:cNvPr>
          <p:cNvSpPr>
            <a:spLocks noGrp="1"/>
          </p:cNvSpPr>
          <p:nvPr>
            <p:ph type="title"/>
          </p:nvPr>
        </p:nvSpPr>
        <p:spPr/>
        <p:txBody>
          <a:bodyPr/>
          <a:lstStyle/>
          <a:p>
            <a:r>
              <a:rPr lang="en-US" b="1" dirty="0"/>
              <a:t>Mutual Funds: Survivorship</a:t>
            </a:r>
            <a:endParaRPr lang="en-US" dirty="0"/>
          </a:p>
        </p:txBody>
      </p:sp>
      <p:sp>
        <p:nvSpPr>
          <p:cNvPr id="4" name="Slide Number Placeholder 3">
            <a:extLst>
              <a:ext uri="{FF2B5EF4-FFF2-40B4-BE49-F238E27FC236}">
                <a16:creationId xmlns:a16="http://schemas.microsoft.com/office/drawing/2014/main" id="{2061462A-D47A-984A-82F0-FA93B3BA796B}"/>
              </a:ext>
            </a:extLst>
          </p:cNvPr>
          <p:cNvSpPr>
            <a:spLocks noGrp="1"/>
          </p:cNvSpPr>
          <p:nvPr>
            <p:ph type="sldNum" sz="quarter" idx="10"/>
          </p:nvPr>
        </p:nvSpPr>
        <p:spPr/>
        <p:txBody>
          <a:bodyPr/>
          <a:lstStyle/>
          <a:p>
            <a:fld id="{7B3E355C-57B9-BC4B-95D8-406A1F834537}" type="slidenum">
              <a:rPr lang="en-US" altLang="en-US" smtClean="0"/>
              <a:pPr/>
              <a:t>39</a:t>
            </a:fld>
            <a:endParaRPr lang="en-US" altLang="en-US" dirty="0"/>
          </a:p>
        </p:txBody>
      </p:sp>
      <p:sp>
        <p:nvSpPr>
          <p:cNvPr id="5" name="Footer Placeholder 4">
            <a:extLst>
              <a:ext uri="{FF2B5EF4-FFF2-40B4-BE49-F238E27FC236}">
                <a16:creationId xmlns:a16="http://schemas.microsoft.com/office/drawing/2014/main" id="{B9189630-70DB-0548-84D6-4E3E6661F6DA}"/>
              </a:ext>
            </a:extLst>
          </p:cNvPr>
          <p:cNvSpPr>
            <a:spLocks noGrp="1"/>
          </p:cNvSpPr>
          <p:nvPr>
            <p:ph type="ftr" sz="quarter" idx="11"/>
          </p:nvPr>
        </p:nvSpPr>
        <p:spPr/>
        <p:txBody>
          <a:bodyPr/>
          <a:lstStyle/>
          <a:p>
            <a:pPr>
              <a:defRPr/>
            </a:pPr>
            <a:r>
              <a:rPr lang="en-US"/>
              <a:t>Market Efficiency</a:t>
            </a:r>
            <a:endParaRPr lang="en-US" dirty="0"/>
          </a:p>
        </p:txBody>
      </p:sp>
      <p:sp>
        <p:nvSpPr>
          <p:cNvPr id="8" name="TextBox 7">
            <a:extLst>
              <a:ext uri="{FF2B5EF4-FFF2-40B4-BE49-F238E27FC236}">
                <a16:creationId xmlns:a16="http://schemas.microsoft.com/office/drawing/2014/main" id="{3AA712B2-7FF3-A94D-AD8F-B84123038C6D}"/>
              </a:ext>
            </a:extLst>
          </p:cNvPr>
          <p:cNvSpPr txBox="1"/>
          <p:nvPr/>
        </p:nvSpPr>
        <p:spPr>
          <a:xfrm>
            <a:off x="3505200" y="6069939"/>
            <a:ext cx="2210862" cy="230832"/>
          </a:xfrm>
          <a:prstGeom prst="rect">
            <a:avLst/>
          </a:prstGeom>
          <a:noFill/>
        </p:spPr>
        <p:txBody>
          <a:bodyPr wrap="none" rtlCol="0">
            <a:spAutoFit/>
          </a:bodyPr>
          <a:lstStyle/>
          <a:p>
            <a:r>
              <a:rPr lang="en-US" sz="900" dirty="0">
                <a:latin typeface="+mn-lt"/>
              </a:rPr>
              <a:t>Source: SPIVA US Scorecard ’21 (mid-year)</a:t>
            </a:r>
          </a:p>
        </p:txBody>
      </p:sp>
    </p:spTree>
    <p:extLst>
      <p:ext uri="{BB962C8B-B14F-4D97-AF65-F5344CB8AC3E}">
        <p14:creationId xmlns:p14="http://schemas.microsoft.com/office/powerpoint/2010/main" val="6538715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4"/>
          <p:cNvSpPr>
            <a:spLocks noGrp="1" noChangeArrowheads="1"/>
          </p:cNvSpPr>
          <p:nvPr>
            <p:ph type="title"/>
          </p:nvPr>
        </p:nvSpPr>
        <p:spPr/>
        <p:txBody>
          <a:bodyPr/>
          <a:lstStyle/>
          <a:p>
            <a:pPr eaLnBrk="1" hangingPunct="1"/>
            <a:r>
              <a:rPr lang="en-US" b="1" dirty="0">
                <a:solidFill>
                  <a:srgbClr val="010004"/>
                </a:solidFill>
              </a:rPr>
              <a:t>Reaction of Stock Price to New Information in Efficient and Inefficient Markets</a:t>
            </a:r>
            <a:endParaRPr lang="en-US" b="1" dirty="0"/>
          </a:p>
        </p:txBody>
      </p:sp>
      <p:sp>
        <p:nvSpPr>
          <p:cNvPr id="20482" name="Slide Number Placeholder 4"/>
          <p:cNvSpPr>
            <a:spLocks noGrp="1"/>
          </p:cNvSpPr>
          <p:nvPr>
            <p:ph type="sldNum" sz="quarter" idx="10"/>
          </p:nvPr>
        </p:nvSpPr>
        <p:spPr>
          <a:noFill/>
        </p:spPr>
        <p:txBody>
          <a:bodyPr/>
          <a:lstStyle/>
          <a:p>
            <a:fld id="{ED2DFA9D-A139-422B-8A93-4C1A97EE205E}" type="slidenum">
              <a:rPr lang="en-US"/>
              <a:pPr/>
              <a:t>4</a:t>
            </a:fld>
            <a:endParaRPr lang="en-US" dirty="0"/>
          </a:p>
        </p:txBody>
      </p:sp>
      <p:sp>
        <p:nvSpPr>
          <p:cNvPr id="20481" name="Footer Placeholder 3"/>
          <p:cNvSpPr>
            <a:spLocks noGrp="1"/>
          </p:cNvSpPr>
          <p:nvPr>
            <p:ph type="ftr" sz="quarter" idx="11"/>
          </p:nvPr>
        </p:nvSpPr>
        <p:spPr>
          <a:noFill/>
        </p:spPr>
        <p:txBody>
          <a:bodyPr/>
          <a:lstStyle/>
          <a:p>
            <a:r>
              <a:rPr lang="en-US">
                <a:ea typeface="ＭＳ Ｐゴシック" charset="-128"/>
              </a:rPr>
              <a:t>Market Efficiency</a:t>
            </a:r>
            <a:endParaRPr lang="en-US" dirty="0">
              <a:ea typeface="ＭＳ Ｐゴシック" charset="-128"/>
            </a:endParaRPr>
          </a:p>
        </p:txBody>
      </p:sp>
      <p:sp>
        <p:nvSpPr>
          <p:cNvPr id="20483" name="Rectangle 2"/>
          <p:cNvSpPr>
            <a:spLocks noChangeArrowheads="1"/>
          </p:cNvSpPr>
          <p:nvPr/>
        </p:nvSpPr>
        <p:spPr bwMode="auto">
          <a:xfrm>
            <a:off x="381000" y="609600"/>
            <a:ext cx="8153400" cy="152400"/>
          </a:xfrm>
          <a:prstGeom prst="rect">
            <a:avLst/>
          </a:prstGeom>
          <a:solidFill>
            <a:srgbClr val="FFFFFF"/>
          </a:solidFill>
          <a:ln w="12700" cap="sq">
            <a:noFill/>
            <a:miter lim="800000"/>
            <a:headEnd type="none" w="sm" len="sm"/>
            <a:tailEnd type="none" w="sm" len="sm"/>
          </a:ln>
        </p:spPr>
        <p:txBody>
          <a:bodyPr wrap="none" anchor="ctr"/>
          <a:lstStyle/>
          <a:p>
            <a:endParaRPr lang="en-US" dirty="0">
              <a:latin typeface="Calibri" pitchFamily="34" charset="0"/>
            </a:endParaRPr>
          </a:p>
        </p:txBody>
      </p:sp>
      <p:sp>
        <p:nvSpPr>
          <p:cNvPr id="20485" name="Line 5"/>
          <p:cNvSpPr>
            <a:spLocks noChangeShapeType="1"/>
          </p:cNvSpPr>
          <p:nvPr/>
        </p:nvSpPr>
        <p:spPr bwMode="auto">
          <a:xfrm flipV="1">
            <a:off x="1524000" y="1235075"/>
            <a:ext cx="0" cy="3581400"/>
          </a:xfrm>
          <a:prstGeom prst="line">
            <a:avLst/>
          </a:prstGeom>
          <a:noFill/>
          <a:ln w="38100">
            <a:solidFill>
              <a:schemeClr val="tx1"/>
            </a:solidFill>
            <a:round/>
            <a:headEnd type="none" w="sm" len="sm"/>
            <a:tailEnd type="triangle" w="sm" len="sm"/>
          </a:ln>
        </p:spPr>
        <p:txBody>
          <a:bodyPr/>
          <a:lstStyle/>
          <a:p>
            <a:endParaRPr lang="en-US" dirty="0">
              <a:latin typeface="Calibri" pitchFamily="34" charset="0"/>
            </a:endParaRPr>
          </a:p>
        </p:txBody>
      </p:sp>
      <p:sp>
        <p:nvSpPr>
          <p:cNvPr id="20486" name="Line 6"/>
          <p:cNvSpPr>
            <a:spLocks noChangeShapeType="1"/>
          </p:cNvSpPr>
          <p:nvPr/>
        </p:nvSpPr>
        <p:spPr bwMode="auto">
          <a:xfrm flipV="1">
            <a:off x="1524000" y="4816475"/>
            <a:ext cx="6553200" cy="0"/>
          </a:xfrm>
          <a:prstGeom prst="line">
            <a:avLst/>
          </a:prstGeom>
          <a:noFill/>
          <a:ln w="38100">
            <a:solidFill>
              <a:schemeClr val="tx1"/>
            </a:solidFill>
            <a:round/>
            <a:headEnd type="none" w="sm" len="sm"/>
            <a:tailEnd type="triangle" w="sm" len="sm"/>
          </a:ln>
        </p:spPr>
        <p:txBody>
          <a:bodyPr/>
          <a:lstStyle/>
          <a:p>
            <a:endParaRPr lang="en-US" dirty="0">
              <a:latin typeface="Calibri" pitchFamily="34" charset="0"/>
            </a:endParaRPr>
          </a:p>
        </p:txBody>
      </p:sp>
      <p:sp>
        <p:nvSpPr>
          <p:cNvPr id="20487" name="Text Box 7"/>
          <p:cNvSpPr txBox="1">
            <a:spLocks noChangeArrowheads="1"/>
          </p:cNvSpPr>
          <p:nvPr/>
        </p:nvSpPr>
        <p:spPr bwMode="auto">
          <a:xfrm>
            <a:off x="304800" y="1387475"/>
            <a:ext cx="1219200" cy="822325"/>
          </a:xfrm>
          <a:prstGeom prst="rect">
            <a:avLst/>
          </a:prstGeom>
          <a:noFill/>
          <a:ln w="12700">
            <a:noFill/>
            <a:miter lim="800000"/>
            <a:headEnd type="none" w="sm" len="sm"/>
            <a:tailEnd type="none" w="sm" len="sm"/>
          </a:ln>
        </p:spPr>
        <p:txBody>
          <a:bodyPr>
            <a:spAutoFit/>
          </a:bodyPr>
          <a:lstStyle/>
          <a:p>
            <a:pPr algn="r" eaLnBrk="0" hangingPunct="0">
              <a:spcBef>
                <a:spcPct val="50000"/>
              </a:spcBef>
            </a:pPr>
            <a:r>
              <a:rPr lang="en-US" sz="2400" b="0" dirty="0">
                <a:latin typeface="Times New Roman" pitchFamily="18" charset="0"/>
              </a:rPr>
              <a:t>Stock Price</a:t>
            </a:r>
          </a:p>
        </p:txBody>
      </p:sp>
      <p:sp>
        <p:nvSpPr>
          <p:cNvPr id="498696" name="Text Box 8"/>
          <p:cNvSpPr txBox="1">
            <a:spLocks noChangeArrowheads="1"/>
          </p:cNvSpPr>
          <p:nvPr/>
        </p:nvSpPr>
        <p:spPr bwMode="auto">
          <a:xfrm>
            <a:off x="1905000" y="4892675"/>
            <a:ext cx="6324600" cy="457200"/>
          </a:xfrm>
          <a:prstGeom prst="rect">
            <a:avLst/>
          </a:prstGeom>
          <a:noFill/>
          <a:ln w="12700">
            <a:noFill/>
            <a:miter lim="800000"/>
            <a:headEnd type="none" w="sm" len="sm"/>
            <a:tailEnd type="none" w="sm" len="sm"/>
          </a:ln>
        </p:spPr>
        <p:txBody>
          <a:bodyPr>
            <a:spAutoFit/>
          </a:bodyPr>
          <a:lstStyle/>
          <a:p>
            <a:pPr eaLnBrk="0" hangingPunct="0">
              <a:spcBef>
                <a:spcPct val="50000"/>
              </a:spcBef>
            </a:pPr>
            <a:r>
              <a:rPr lang="en-US" sz="2400" b="0" dirty="0">
                <a:latin typeface="Times New Roman" pitchFamily="18" charset="0"/>
              </a:rPr>
              <a:t>-30	-20	-10	  0	+10	+20	+30</a:t>
            </a:r>
          </a:p>
        </p:txBody>
      </p:sp>
      <p:sp>
        <p:nvSpPr>
          <p:cNvPr id="20489" name="Line 9"/>
          <p:cNvSpPr>
            <a:spLocks noChangeShapeType="1"/>
          </p:cNvSpPr>
          <p:nvPr/>
        </p:nvSpPr>
        <p:spPr bwMode="auto">
          <a:xfrm flipV="1">
            <a:off x="2286000" y="4587875"/>
            <a:ext cx="0" cy="228600"/>
          </a:xfrm>
          <a:prstGeom prst="line">
            <a:avLst/>
          </a:prstGeom>
          <a:noFill/>
          <a:ln w="38100">
            <a:solidFill>
              <a:schemeClr val="tx1"/>
            </a:solidFill>
            <a:round/>
            <a:headEnd type="none" w="sm" len="sm"/>
            <a:tailEnd type="none" w="sm" len="sm"/>
          </a:ln>
        </p:spPr>
        <p:txBody>
          <a:bodyPr/>
          <a:lstStyle/>
          <a:p>
            <a:endParaRPr lang="en-US" dirty="0">
              <a:latin typeface="Calibri" pitchFamily="34" charset="0"/>
            </a:endParaRPr>
          </a:p>
        </p:txBody>
      </p:sp>
      <p:sp>
        <p:nvSpPr>
          <p:cNvPr id="20490" name="Line 10"/>
          <p:cNvSpPr>
            <a:spLocks noChangeShapeType="1"/>
          </p:cNvSpPr>
          <p:nvPr/>
        </p:nvSpPr>
        <p:spPr bwMode="auto">
          <a:xfrm flipV="1">
            <a:off x="3200400" y="4587875"/>
            <a:ext cx="0" cy="228600"/>
          </a:xfrm>
          <a:prstGeom prst="line">
            <a:avLst/>
          </a:prstGeom>
          <a:noFill/>
          <a:ln w="38100">
            <a:solidFill>
              <a:schemeClr val="tx1"/>
            </a:solidFill>
            <a:round/>
            <a:headEnd type="none" w="sm" len="sm"/>
            <a:tailEnd type="none" w="sm" len="sm"/>
          </a:ln>
        </p:spPr>
        <p:txBody>
          <a:bodyPr/>
          <a:lstStyle/>
          <a:p>
            <a:endParaRPr lang="en-US" dirty="0">
              <a:latin typeface="Calibri" pitchFamily="34" charset="0"/>
            </a:endParaRPr>
          </a:p>
        </p:txBody>
      </p:sp>
      <p:sp>
        <p:nvSpPr>
          <p:cNvPr id="20491" name="Line 11"/>
          <p:cNvSpPr>
            <a:spLocks noChangeShapeType="1"/>
          </p:cNvSpPr>
          <p:nvPr/>
        </p:nvSpPr>
        <p:spPr bwMode="auto">
          <a:xfrm flipV="1">
            <a:off x="4114800" y="4587875"/>
            <a:ext cx="0" cy="228600"/>
          </a:xfrm>
          <a:prstGeom prst="line">
            <a:avLst/>
          </a:prstGeom>
          <a:noFill/>
          <a:ln w="38100">
            <a:solidFill>
              <a:schemeClr val="tx1"/>
            </a:solidFill>
            <a:round/>
            <a:headEnd type="none" w="sm" len="sm"/>
            <a:tailEnd type="none" w="sm" len="sm"/>
          </a:ln>
        </p:spPr>
        <p:txBody>
          <a:bodyPr/>
          <a:lstStyle/>
          <a:p>
            <a:endParaRPr lang="en-US" dirty="0">
              <a:latin typeface="Calibri" pitchFamily="34" charset="0"/>
            </a:endParaRPr>
          </a:p>
        </p:txBody>
      </p:sp>
      <p:sp>
        <p:nvSpPr>
          <p:cNvPr id="20492" name="Line 12"/>
          <p:cNvSpPr>
            <a:spLocks noChangeShapeType="1"/>
          </p:cNvSpPr>
          <p:nvPr/>
        </p:nvSpPr>
        <p:spPr bwMode="auto">
          <a:xfrm flipV="1">
            <a:off x="5029200" y="4587875"/>
            <a:ext cx="0" cy="228600"/>
          </a:xfrm>
          <a:prstGeom prst="line">
            <a:avLst/>
          </a:prstGeom>
          <a:noFill/>
          <a:ln w="38100">
            <a:solidFill>
              <a:schemeClr val="tx1"/>
            </a:solidFill>
            <a:round/>
            <a:headEnd type="none" w="sm" len="sm"/>
            <a:tailEnd type="none" w="sm" len="sm"/>
          </a:ln>
        </p:spPr>
        <p:txBody>
          <a:bodyPr/>
          <a:lstStyle/>
          <a:p>
            <a:endParaRPr lang="en-US" dirty="0">
              <a:latin typeface="Calibri" pitchFamily="34" charset="0"/>
            </a:endParaRPr>
          </a:p>
        </p:txBody>
      </p:sp>
      <p:sp>
        <p:nvSpPr>
          <p:cNvPr id="20493" name="Line 13"/>
          <p:cNvSpPr>
            <a:spLocks noChangeShapeType="1"/>
          </p:cNvSpPr>
          <p:nvPr/>
        </p:nvSpPr>
        <p:spPr bwMode="auto">
          <a:xfrm flipV="1">
            <a:off x="5867400" y="4587875"/>
            <a:ext cx="0" cy="228600"/>
          </a:xfrm>
          <a:prstGeom prst="line">
            <a:avLst/>
          </a:prstGeom>
          <a:noFill/>
          <a:ln w="38100">
            <a:solidFill>
              <a:schemeClr val="tx1"/>
            </a:solidFill>
            <a:round/>
            <a:headEnd type="none" w="sm" len="sm"/>
            <a:tailEnd type="none" w="sm" len="sm"/>
          </a:ln>
        </p:spPr>
        <p:txBody>
          <a:bodyPr/>
          <a:lstStyle/>
          <a:p>
            <a:endParaRPr lang="en-US" dirty="0">
              <a:latin typeface="Calibri" pitchFamily="34" charset="0"/>
            </a:endParaRPr>
          </a:p>
        </p:txBody>
      </p:sp>
      <p:sp>
        <p:nvSpPr>
          <p:cNvPr id="20494" name="Line 14"/>
          <p:cNvSpPr>
            <a:spLocks noChangeShapeType="1"/>
          </p:cNvSpPr>
          <p:nvPr/>
        </p:nvSpPr>
        <p:spPr bwMode="auto">
          <a:xfrm flipV="1">
            <a:off x="6858000" y="4587875"/>
            <a:ext cx="0" cy="228600"/>
          </a:xfrm>
          <a:prstGeom prst="line">
            <a:avLst/>
          </a:prstGeom>
          <a:noFill/>
          <a:ln w="38100">
            <a:solidFill>
              <a:schemeClr val="tx1"/>
            </a:solidFill>
            <a:round/>
            <a:headEnd type="none" w="sm" len="sm"/>
            <a:tailEnd type="none" w="sm" len="sm"/>
          </a:ln>
        </p:spPr>
        <p:txBody>
          <a:bodyPr/>
          <a:lstStyle/>
          <a:p>
            <a:endParaRPr lang="en-US" dirty="0">
              <a:latin typeface="Calibri" pitchFamily="34" charset="0"/>
            </a:endParaRPr>
          </a:p>
        </p:txBody>
      </p:sp>
      <p:sp>
        <p:nvSpPr>
          <p:cNvPr id="20495" name="Line 15"/>
          <p:cNvSpPr>
            <a:spLocks noChangeShapeType="1"/>
          </p:cNvSpPr>
          <p:nvPr/>
        </p:nvSpPr>
        <p:spPr bwMode="auto">
          <a:xfrm flipV="1">
            <a:off x="7772400" y="4587875"/>
            <a:ext cx="0" cy="228600"/>
          </a:xfrm>
          <a:prstGeom prst="line">
            <a:avLst/>
          </a:prstGeom>
          <a:noFill/>
          <a:ln w="38100">
            <a:solidFill>
              <a:schemeClr val="tx1"/>
            </a:solidFill>
            <a:round/>
            <a:headEnd type="none" w="sm" len="sm"/>
            <a:tailEnd type="none" w="sm" len="sm"/>
          </a:ln>
        </p:spPr>
        <p:txBody>
          <a:bodyPr/>
          <a:lstStyle/>
          <a:p>
            <a:endParaRPr lang="en-US" dirty="0">
              <a:latin typeface="Calibri" pitchFamily="34" charset="0"/>
            </a:endParaRPr>
          </a:p>
        </p:txBody>
      </p:sp>
      <p:sp>
        <p:nvSpPr>
          <p:cNvPr id="20496" name="Text Box 16"/>
          <p:cNvSpPr txBox="1">
            <a:spLocks noChangeArrowheads="1"/>
          </p:cNvSpPr>
          <p:nvPr/>
        </p:nvSpPr>
        <p:spPr bwMode="auto">
          <a:xfrm>
            <a:off x="5562600" y="5426075"/>
            <a:ext cx="3048000" cy="822325"/>
          </a:xfrm>
          <a:prstGeom prst="rect">
            <a:avLst/>
          </a:prstGeom>
          <a:noFill/>
          <a:ln w="12700">
            <a:noFill/>
            <a:miter lim="800000"/>
            <a:headEnd type="none" w="sm" len="sm"/>
            <a:tailEnd type="none" w="sm" len="sm"/>
          </a:ln>
        </p:spPr>
        <p:txBody>
          <a:bodyPr>
            <a:spAutoFit/>
          </a:bodyPr>
          <a:lstStyle/>
          <a:p>
            <a:pPr algn="r" eaLnBrk="0" hangingPunct="0">
              <a:spcBef>
                <a:spcPct val="50000"/>
              </a:spcBef>
            </a:pPr>
            <a:r>
              <a:rPr lang="en-US" sz="2400" b="0" dirty="0">
                <a:latin typeface="Times New Roman" pitchFamily="18" charset="0"/>
              </a:rPr>
              <a:t>Days before (-) and after (+) announcement</a:t>
            </a:r>
          </a:p>
        </p:txBody>
      </p:sp>
      <p:sp>
        <p:nvSpPr>
          <p:cNvPr id="498705" name="Line 17"/>
          <p:cNvSpPr>
            <a:spLocks noChangeShapeType="1"/>
          </p:cNvSpPr>
          <p:nvPr/>
        </p:nvSpPr>
        <p:spPr bwMode="auto">
          <a:xfrm>
            <a:off x="1524000" y="3521075"/>
            <a:ext cx="3505200" cy="0"/>
          </a:xfrm>
          <a:prstGeom prst="line">
            <a:avLst/>
          </a:prstGeom>
          <a:noFill/>
          <a:ln w="38100">
            <a:solidFill>
              <a:srgbClr val="6EA07A"/>
            </a:solidFill>
            <a:round/>
            <a:headEnd type="none" w="sm" len="sm"/>
            <a:tailEnd type="none" w="sm" len="sm"/>
          </a:ln>
        </p:spPr>
        <p:txBody>
          <a:bodyPr/>
          <a:lstStyle/>
          <a:p>
            <a:endParaRPr lang="en-US" dirty="0">
              <a:latin typeface="Calibri" pitchFamily="34" charset="0"/>
            </a:endParaRPr>
          </a:p>
        </p:txBody>
      </p:sp>
      <p:sp>
        <p:nvSpPr>
          <p:cNvPr id="498706" name="Line 18"/>
          <p:cNvSpPr>
            <a:spLocks noChangeShapeType="1"/>
          </p:cNvSpPr>
          <p:nvPr/>
        </p:nvSpPr>
        <p:spPr bwMode="auto">
          <a:xfrm flipV="1">
            <a:off x="5029200" y="2225675"/>
            <a:ext cx="0" cy="1295400"/>
          </a:xfrm>
          <a:prstGeom prst="line">
            <a:avLst/>
          </a:prstGeom>
          <a:noFill/>
          <a:ln w="38100">
            <a:solidFill>
              <a:srgbClr val="6EA07A"/>
            </a:solidFill>
            <a:round/>
            <a:headEnd type="none" w="sm" len="sm"/>
            <a:tailEnd type="none" w="sm" len="sm"/>
          </a:ln>
        </p:spPr>
        <p:txBody>
          <a:bodyPr/>
          <a:lstStyle/>
          <a:p>
            <a:endParaRPr lang="en-US" dirty="0">
              <a:latin typeface="Calibri" pitchFamily="34" charset="0"/>
            </a:endParaRPr>
          </a:p>
        </p:txBody>
      </p:sp>
      <p:sp>
        <p:nvSpPr>
          <p:cNvPr id="498707" name="Line 19"/>
          <p:cNvSpPr>
            <a:spLocks noChangeShapeType="1"/>
          </p:cNvSpPr>
          <p:nvPr/>
        </p:nvSpPr>
        <p:spPr bwMode="auto">
          <a:xfrm>
            <a:off x="5029200" y="2225675"/>
            <a:ext cx="3048000" cy="0"/>
          </a:xfrm>
          <a:prstGeom prst="line">
            <a:avLst/>
          </a:prstGeom>
          <a:noFill/>
          <a:ln w="38100">
            <a:solidFill>
              <a:srgbClr val="6EA07A"/>
            </a:solidFill>
            <a:round/>
            <a:headEnd type="none" w="sm" len="sm"/>
            <a:tailEnd type="none" w="sm" len="sm"/>
          </a:ln>
        </p:spPr>
        <p:txBody>
          <a:bodyPr/>
          <a:lstStyle/>
          <a:p>
            <a:endParaRPr lang="en-US" dirty="0">
              <a:latin typeface="Calibri" pitchFamily="34" charset="0"/>
            </a:endParaRPr>
          </a:p>
        </p:txBody>
      </p:sp>
      <p:sp>
        <p:nvSpPr>
          <p:cNvPr id="498708" name="Text Box 20"/>
          <p:cNvSpPr txBox="1">
            <a:spLocks noChangeArrowheads="1"/>
          </p:cNvSpPr>
          <p:nvPr/>
        </p:nvSpPr>
        <p:spPr bwMode="auto">
          <a:xfrm>
            <a:off x="1828800" y="3689350"/>
            <a:ext cx="3276600" cy="822325"/>
          </a:xfrm>
          <a:prstGeom prst="rect">
            <a:avLst/>
          </a:prstGeom>
          <a:noFill/>
          <a:ln w="12700">
            <a:noFill/>
            <a:miter lim="800000"/>
            <a:headEnd type="none" w="sm" len="sm"/>
            <a:tailEnd type="none" w="sm" len="sm"/>
          </a:ln>
        </p:spPr>
        <p:txBody>
          <a:bodyPr>
            <a:spAutoFit/>
          </a:bodyPr>
          <a:lstStyle/>
          <a:p>
            <a:pPr eaLnBrk="0" hangingPunct="0">
              <a:spcBef>
                <a:spcPct val="50000"/>
              </a:spcBef>
            </a:pPr>
            <a:r>
              <a:rPr lang="en-US" sz="2400" b="0" dirty="0">
                <a:solidFill>
                  <a:srgbClr val="6EA07A"/>
                </a:solidFill>
                <a:latin typeface="Times New Roman" pitchFamily="18" charset="0"/>
              </a:rPr>
              <a:t>Efficient market response to </a:t>
            </a:r>
            <a:r>
              <a:rPr lang="ja-JP" altLang="en-US" sz="2400" b="0">
                <a:solidFill>
                  <a:srgbClr val="6EA07A"/>
                </a:solidFill>
                <a:latin typeface="Times New Roman" pitchFamily="18" charset="0"/>
              </a:rPr>
              <a:t>“</a:t>
            </a:r>
            <a:r>
              <a:rPr lang="en-US" altLang="ja-JP" sz="2400" b="0" dirty="0">
                <a:solidFill>
                  <a:srgbClr val="6EA07A"/>
                </a:solidFill>
                <a:latin typeface="Times New Roman" pitchFamily="18" charset="0"/>
              </a:rPr>
              <a:t>good news</a:t>
            </a:r>
            <a:r>
              <a:rPr lang="ja-JP" altLang="en-US" sz="2400" b="0">
                <a:solidFill>
                  <a:srgbClr val="6EA07A"/>
                </a:solidFill>
                <a:latin typeface="Times New Roman" pitchFamily="18" charset="0"/>
              </a:rPr>
              <a:t>”</a:t>
            </a:r>
            <a:endParaRPr lang="en-US" sz="2400" b="0" dirty="0">
              <a:solidFill>
                <a:srgbClr val="6EA07A"/>
              </a:solidFill>
              <a:latin typeface="Times New Roman" pitchFamily="18" charset="0"/>
            </a:endParaRPr>
          </a:p>
        </p:txBody>
      </p:sp>
      <p:sp>
        <p:nvSpPr>
          <p:cNvPr id="498709" name="Arc 21"/>
          <p:cNvSpPr>
            <a:spLocks/>
          </p:cNvSpPr>
          <p:nvPr/>
        </p:nvSpPr>
        <p:spPr bwMode="auto">
          <a:xfrm flipH="1">
            <a:off x="3816350" y="2608263"/>
            <a:ext cx="1060450" cy="1293812"/>
          </a:xfrm>
          <a:custGeom>
            <a:avLst/>
            <a:gdLst>
              <a:gd name="T0" fmla="*/ 0 w 21488"/>
              <a:gd name="T1" fmla="*/ 0 h 21600"/>
              <a:gd name="T2" fmla="*/ 2147483647 w 21488"/>
              <a:gd name="T3" fmla="*/ 2147483647 h 21600"/>
              <a:gd name="T4" fmla="*/ 0 w 21488"/>
              <a:gd name="T5" fmla="*/ 2147483647 h 21600"/>
              <a:gd name="T6" fmla="*/ 0 60000 65536"/>
              <a:gd name="T7" fmla="*/ 0 60000 65536"/>
              <a:gd name="T8" fmla="*/ 0 60000 65536"/>
              <a:gd name="T9" fmla="*/ 0 w 21488"/>
              <a:gd name="T10" fmla="*/ 0 h 21600"/>
              <a:gd name="T11" fmla="*/ 21488 w 21488"/>
              <a:gd name="T12" fmla="*/ 21600 h 21600"/>
            </a:gdLst>
            <a:ahLst/>
            <a:cxnLst>
              <a:cxn ang="T6">
                <a:pos x="T0" y="T1"/>
              </a:cxn>
              <a:cxn ang="T7">
                <a:pos x="T2" y="T3"/>
              </a:cxn>
              <a:cxn ang="T8">
                <a:pos x="T4" y="T5"/>
              </a:cxn>
            </a:cxnLst>
            <a:rect l="T9" t="T10" r="T11" b="T12"/>
            <a:pathLst>
              <a:path w="21488" h="21600" fill="none" extrusionOk="0">
                <a:moveTo>
                  <a:pt x="0" y="-1"/>
                </a:moveTo>
                <a:cubicBezTo>
                  <a:pt x="11079" y="-1"/>
                  <a:pt x="20362" y="8382"/>
                  <a:pt x="21488" y="19404"/>
                </a:cubicBezTo>
              </a:path>
              <a:path w="21488" h="21600" stroke="0" extrusionOk="0">
                <a:moveTo>
                  <a:pt x="0" y="-1"/>
                </a:moveTo>
                <a:cubicBezTo>
                  <a:pt x="11079" y="-1"/>
                  <a:pt x="20362" y="8382"/>
                  <a:pt x="21488" y="19404"/>
                </a:cubicBezTo>
                <a:lnTo>
                  <a:pt x="0" y="21600"/>
                </a:lnTo>
                <a:lnTo>
                  <a:pt x="0" y="-1"/>
                </a:lnTo>
                <a:close/>
              </a:path>
            </a:pathLst>
          </a:custGeom>
          <a:noFill/>
          <a:ln w="28575">
            <a:solidFill>
              <a:srgbClr val="6EA07A"/>
            </a:solidFill>
            <a:round/>
            <a:headEnd type="triangle" w="med" len="med"/>
            <a:tailEnd/>
          </a:ln>
        </p:spPr>
        <p:txBody>
          <a:bodyPr wrap="none" anchor="ctr"/>
          <a:lstStyle/>
          <a:p>
            <a:endParaRPr lang="en-US" dirty="0">
              <a:latin typeface="Calibri" pitchFamily="34" charset="0"/>
            </a:endParaRPr>
          </a:p>
        </p:txBody>
      </p:sp>
      <p:sp>
        <p:nvSpPr>
          <p:cNvPr id="498710" name="Freeform 22"/>
          <p:cNvSpPr>
            <a:spLocks/>
          </p:cNvSpPr>
          <p:nvPr/>
        </p:nvSpPr>
        <p:spPr bwMode="auto">
          <a:xfrm>
            <a:off x="4991100" y="1273175"/>
            <a:ext cx="2324100" cy="1257300"/>
          </a:xfrm>
          <a:custGeom>
            <a:avLst/>
            <a:gdLst>
              <a:gd name="T0" fmla="*/ 2147483647 w 1464"/>
              <a:gd name="T1" fmla="*/ 2147483647 h 792"/>
              <a:gd name="T2" fmla="*/ 2147483647 w 1464"/>
              <a:gd name="T3" fmla="*/ 2147483647 h 792"/>
              <a:gd name="T4" fmla="*/ 2147483647 w 1464"/>
              <a:gd name="T5" fmla="*/ 2147483647 h 792"/>
              <a:gd name="T6" fmla="*/ 2147483647 w 1464"/>
              <a:gd name="T7" fmla="*/ 2147483647 h 792"/>
              <a:gd name="T8" fmla="*/ 0 60000 65536"/>
              <a:gd name="T9" fmla="*/ 0 60000 65536"/>
              <a:gd name="T10" fmla="*/ 0 60000 65536"/>
              <a:gd name="T11" fmla="*/ 0 60000 65536"/>
              <a:gd name="T12" fmla="*/ 0 w 1464"/>
              <a:gd name="T13" fmla="*/ 0 h 792"/>
              <a:gd name="T14" fmla="*/ 1464 w 1464"/>
              <a:gd name="T15" fmla="*/ 792 h 792"/>
            </a:gdLst>
            <a:ahLst/>
            <a:cxnLst>
              <a:cxn ang="T8">
                <a:pos x="T0" y="T1"/>
              </a:cxn>
              <a:cxn ang="T9">
                <a:pos x="T2" y="T3"/>
              </a:cxn>
              <a:cxn ang="T10">
                <a:pos x="T4" y="T5"/>
              </a:cxn>
              <a:cxn ang="T11">
                <a:pos x="T6" y="T7"/>
              </a:cxn>
            </a:cxnLst>
            <a:rect l="T12" t="T13" r="T14" b="T15"/>
            <a:pathLst>
              <a:path w="1464" h="792">
                <a:moveTo>
                  <a:pt x="24" y="552"/>
                </a:moveTo>
                <a:cubicBezTo>
                  <a:pt x="12" y="276"/>
                  <a:pt x="0" y="0"/>
                  <a:pt x="168" y="24"/>
                </a:cubicBezTo>
                <a:cubicBezTo>
                  <a:pt x="336" y="48"/>
                  <a:pt x="816" y="600"/>
                  <a:pt x="1032" y="696"/>
                </a:cubicBezTo>
                <a:cubicBezTo>
                  <a:pt x="1248" y="792"/>
                  <a:pt x="1356" y="696"/>
                  <a:pt x="1464" y="600"/>
                </a:cubicBezTo>
              </a:path>
            </a:pathLst>
          </a:custGeom>
          <a:noFill/>
          <a:ln w="38100">
            <a:solidFill>
              <a:srgbClr val="FF0000"/>
            </a:solidFill>
            <a:prstDash val="dash"/>
            <a:round/>
            <a:headEnd type="none" w="sm" len="sm"/>
            <a:tailEnd type="none" w="sm" len="sm"/>
          </a:ln>
        </p:spPr>
        <p:txBody>
          <a:bodyPr/>
          <a:lstStyle/>
          <a:p>
            <a:endParaRPr lang="en-US" dirty="0">
              <a:latin typeface="Calibri" pitchFamily="34" charset="0"/>
            </a:endParaRPr>
          </a:p>
        </p:txBody>
      </p:sp>
      <p:sp>
        <p:nvSpPr>
          <p:cNvPr id="498711" name="Text Box 23"/>
          <p:cNvSpPr txBox="1">
            <a:spLocks noChangeArrowheads="1"/>
          </p:cNvSpPr>
          <p:nvPr/>
        </p:nvSpPr>
        <p:spPr bwMode="auto">
          <a:xfrm>
            <a:off x="1752600" y="1692275"/>
            <a:ext cx="3276600" cy="822325"/>
          </a:xfrm>
          <a:prstGeom prst="rect">
            <a:avLst/>
          </a:prstGeom>
          <a:noFill/>
          <a:ln w="12700">
            <a:noFill/>
            <a:miter lim="800000"/>
            <a:headEnd type="none" w="sm" len="sm"/>
            <a:tailEnd type="none" w="sm" len="sm"/>
          </a:ln>
        </p:spPr>
        <p:txBody>
          <a:bodyPr>
            <a:spAutoFit/>
          </a:bodyPr>
          <a:lstStyle/>
          <a:p>
            <a:pPr eaLnBrk="0" hangingPunct="0">
              <a:spcBef>
                <a:spcPct val="50000"/>
              </a:spcBef>
            </a:pPr>
            <a:r>
              <a:rPr lang="en-US" sz="2400" b="0" dirty="0">
                <a:solidFill>
                  <a:srgbClr val="FF0000"/>
                </a:solidFill>
                <a:latin typeface="Times New Roman" pitchFamily="18" charset="0"/>
              </a:rPr>
              <a:t>Overreaction to </a:t>
            </a:r>
            <a:r>
              <a:rPr lang="ja-JP" altLang="en-US" sz="2400" b="0">
                <a:solidFill>
                  <a:srgbClr val="FF0000"/>
                </a:solidFill>
                <a:latin typeface="Times New Roman" pitchFamily="18" charset="0"/>
              </a:rPr>
              <a:t>“</a:t>
            </a:r>
            <a:r>
              <a:rPr lang="en-US" altLang="ja-JP" sz="2400" b="0" dirty="0">
                <a:solidFill>
                  <a:srgbClr val="FF0000"/>
                </a:solidFill>
                <a:latin typeface="Times New Roman" pitchFamily="18" charset="0"/>
              </a:rPr>
              <a:t>good news</a:t>
            </a:r>
            <a:r>
              <a:rPr lang="ja-JP" altLang="en-US" sz="2400" b="0">
                <a:solidFill>
                  <a:srgbClr val="FF0000"/>
                </a:solidFill>
                <a:latin typeface="Times New Roman" pitchFamily="18" charset="0"/>
              </a:rPr>
              <a:t>”</a:t>
            </a:r>
            <a:r>
              <a:rPr lang="en-US" altLang="ja-JP" sz="2400" b="0" dirty="0">
                <a:solidFill>
                  <a:srgbClr val="FF0000"/>
                </a:solidFill>
                <a:latin typeface="Times New Roman" pitchFamily="18" charset="0"/>
              </a:rPr>
              <a:t> with reversion</a:t>
            </a:r>
            <a:endParaRPr lang="en-US" sz="2400" b="0" dirty="0">
              <a:solidFill>
                <a:srgbClr val="FF0000"/>
              </a:solidFill>
              <a:latin typeface="Times New Roman" pitchFamily="18" charset="0"/>
            </a:endParaRPr>
          </a:p>
        </p:txBody>
      </p:sp>
      <p:sp>
        <p:nvSpPr>
          <p:cNvPr id="498712" name="Arc 24"/>
          <p:cNvSpPr>
            <a:spLocks/>
          </p:cNvSpPr>
          <p:nvPr/>
        </p:nvSpPr>
        <p:spPr bwMode="auto">
          <a:xfrm flipH="1">
            <a:off x="2438400" y="1235075"/>
            <a:ext cx="2362200" cy="528638"/>
          </a:xfrm>
          <a:custGeom>
            <a:avLst/>
            <a:gdLst>
              <a:gd name="T0" fmla="*/ 0 w 22275"/>
              <a:gd name="T1" fmla="*/ 2147483647 h 24989"/>
              <a:gd name="T2" fmla="*/ 2147483647 w 22275"/>
              <a:gd name="T3" fmla="*/ 2147483647 h 24989"/>
              <a:gd name="T4" fmla="*/ 2147483647 w 22275"/>
              <a:gd name="T5" fmla="*/ 2147483647 h 24989"/>
              <a:gd name="T6" fmla="*/ 0 60000 65536"/>
              <a:gd name="T7" fmla="*/ 0 60000 65536"/>
              <a:gd name="T8" fmla="*/ 0 60000 65536"/>
              <a:gd name="T9" fmla="*/ 0 w 22275"/>
              <a:gd name="T10" fmla="*/ 0 h 24989"/>
              <a:gd name="T11" fmla="*/ 22275 w 22275"/>
              <a:gd name="T12" fmla="*/ 24989 h 24989"/>
            </a:gdLst>
            <a:ahLst/>
            <a:cxnLst>
              <a:cxn ang="T6">
                <a:pos x="T0" y="T1"/>
              </a:cxn>
              <a:cxn ang="T7">
                <a:pos x="T2" y="T3"/>
              </a:cxn>
              <a:cxn ang="T8">
                <a:pos x="T4" y="T5"/>
              </a:cxn>
            </a:cxnLst>
            <a:rect l="T9" t="T10" r="T11" b="T12"/>
            <a:pathLst>
              <a:path w="22275" h="24989" fill="none" extrusionOk="0">
                <a:moveTo>
                  <a:pt x="-1" y="10"/>
                </a:moveTo>
                <a:cubicBezTo>
                  <a:pt x="224" y="3"/>
                  <a:pt x="449" y="-1"/>
                  <a:pt x="675" y="-1"/>
                </a:cubicBezTo>
                <a:cubicBezTo>
                  <a:pt x="12604" y="0"/>
                  <a:pt x="22275" y="9670"/>
                  <a:pt x="22275" y="21600"/>
                </a:cubicBezTo>
                <a:cubicBezTo>
                  <a:pt x="22275" y="22734"/>
                  <a:pt x="22185" y="23868"/>
                  <a:pt x="22007" y="24989"/>
                </a:cubicBezTo>
              </a:path>
              <a:path w="22275" h="24989" stroke="0" extrusionOk="0">
                <a:moveTo>
                  <a:pt x="-1" y="10"/>
                </a:moveTo>
                <a:cubicBezTo>
                  <a:pt x="224" y="3"/>
                  <a:pt x="449" y="-1"/>
                  <a:pt x="675" y="-1"/>
                </a:cubicBezTo>
                <a:cubicBezTo>
                  <a:pt x="12604" y="0"/>
                  <a:pt x="22275" y="9670"/>
                  <a:pt x="22275" y="21600"/>
                </a:cubicBezTo>
                <a:cubicBezTo>
                  <a:pt x="22275" y="22734"/>
                  <a:pt x="22185" y="23868"/>
                  <a:pt x="22007" y="24989"/>
                </a:cubicBezTo>
                <a:lnTo>
                  <a:pt x="675" y="21600"/>
                </a:lnTo>
                <a:lnTo>
                  <a:pt x="-1" y="10"/>
                </a:lnTo>
                <a:close/>
              </a:path>
            </a:pathLst>
          </a:custGeom>
          <a:noFill/>
          <a:ln w="28575">
            <a:solidFill>
              <a:srgbClr val="FF0000"/>
            </a:solidFill>
            <a:round/>
            <a:headEnd type="triangle" w="med" len="med"/>
            <a:tailEnd/>
          </a:ln>
        </p:spPr>
        <p:txBody>
          <a:bodyPr wrap="none" anchor="ctr"/>
          <a:lstStyle/>
          <a:p>
            <a:endParaRPr lang="en-US" dirty="0">
              <a:latin typeface="Calibri" pitchFamily="34" charset="0"/>
            </a:endParaRPr>
          </a:p>
        </p:txBody>
      </p:sp>
      <p:sp>
        <p:nvSpPr>
          <p:cNvPr id="498713" name="Arc 25"/>
          <p:cNvSpPr>
            <a:spLocks/>
          </p:cNvSpPr>
          <p:nvPr/>
        </p:nvSpPr>
        <p:spPr bwMode="auto">
          <a:xfrm flipV="1">
            <a:off x="5029200" y="2073275"/>
            <a:ext cx="2514600" cy="1452563"/>
          </a:xfrm>
          <a:custGeom>
            <a:avLst/>
            <a:gdLst>
              <a:gd name="T0" fmla="*/ 0 w 22013"/>
              <a:gd name="T1" fmla="*/ 2147483647 h 21600"/>
              <a:gd name="T2" fmla="*/ 2147483647 w 22013"/>
              <a:gd name="T3" fmla="*/ 2147483647 h 21600"/>
              <a:gd name="T4" fmla="*/ 2147483647 w 22013"/>
              <a:gd name="T5" fmla="*/ 2147483647 h 21600"/>
              <a:gd name="T6" fmla="*/ 0 60000 65536"/>
              <a:gd name="T7" fmla="*/ 0 60000 65536"/>
              <a:gd name="T8" fmla="*/ 0 60000 65536"/>
              <a:gd name="T9" fmla="*/ 0 w 22013"/>
              <a:gd name="T10" fmla="*/ 0 h 21600"/>
              <a:gd name="T11" fmla="*/ 22013 w 22013"/>
              <a:gd name="T12" fmla="*/ 21600 h 21600"/>
            </a:gdLst>
            <a:ahLst/>
            <a:cxnLst>
              <a:cxn ang="T6">
                <a:pos x="T0" y="T1"/>
              </a:cxn>
              <a:cxn ang="T7">
                <a:pos x="T2" y="T3"/>
              </a:cxn>
              <a:cxn ang="T8">
                <a:pos x="T4" y="T5"/>
              </a:cxn>
            </a:cxnLst>
            <a:rect l="T9" t="T10" r="T11" b="T12"/>
            <a:pathLst>
              <a:path w="22013" h="21600" fill="none" extrusionOk="0">
                <a:moveTo>
                  <a:pt x="-1" y="10"/>
                </a:moveTo>
                <a:cubicBezTo>
                  <a:pt x="224" y="3"/>
                  <a:pt x="449" y="-1"/>
                  <a:pt x="675" y="-1"/>
                </a:cubicBezTo>
                <a:cubicBezTo>
                  <a:pt x="11309" y="-1"/>
                  <a:pt x="20361" y="7740"/>
                  <a:pt x="22013" y="18245"/>
                </a:cubicBezTo>
              </a:path>
              <a:path w="22013" h="21600" stroke="0" extrusionOk="0">
                <a:moveTo>
                  <a:pt x="-1" y="10"/>
                </a:moveTo>
                <a:cubicBezTo>
                  <a:pt x="224" y="3"/>
                  <a:pt x="449" y="-1"/>
                  <a:pt x="675" y="-1"/>
                </a:cubicBezTo>
                <a:cubicBezTo>
                  <a:pt x="11309" y="-1"/>
                  <a:pt x="20361" y="7740"/>
                  <a:pt x="22013" y="18245"/>
                </a:cubicBezTo>
                <a:lnTo>
                  <a:pt x="675" y="21600"/>
                </a:lnTo>
                <a:lnTo>
                  <a:pt x="-1" y="10"/>
                </a:lnTo>
                <a:close/>
              </a:path>
            </a:pathLst>
          </a:custGeom>
          <a:noFill/>
          <a:ln w="57150" cap="rnd">
            <a:solidFill>
              <a:schemeClr val="accent2"/>
            </a:solidFill>
            <a:prstDash val="sysDot"/>
            <a:round/>
            <a:headEnd/>
            <a:tailEnd/>
          </a:ln>
        </p:spPr>
        <p:txBody>
          <a:bodyPr wrap="none" anchor="ctr"/>
          <a:lstStyle/>
          <a:p>
            <a:endParaRPr lang="en-US" dirty="0">
              <a:latin typeface="Calibri" pitchFamily="34" charset="0"/>
            </a:endParaRPr>
          </a:p>
        </p:txBody>
      </p:sp>
      <p:sp>
        <p:nvSpPr>
          <p:cNvPr id="498714" name="Text Box 26"/>
          <p:cNvSpPr txBox="1">
            <a:spLocks noChangeArrowheads="1"/>
          </p:cNvSpPr>
          <p:nvPr/>
        </p:nvSpPr>
        <p:spPr bwMode="auto">
          <a:xfrm>
            <a:off x="6248400" y="2759075"/>
            <a:ext cx="2209800" cy="1187450"/>
          </a:xfrm>
          <a:prstGeom prst="rect">
            <a:avLst/>
          </a:prstGeom>
          <a:noFill/>
          <a:ln w="12700">
            <a:noFill/>
            <a:miter lim="800000"/>
            <a:headEnd type="none" w="sm" len="sm"/>
            <a:tailEnd type="none" w="sm" len="sm"/>
          </a:ln>
        </p:spPr>
        <p:txBody>
          <a:bodyPr>
            <a:spAutoFit/>
          </a:bodyPr>
          <a:lstStyle/>
          <a:p>
            <a:pPr algn="r" eaLnBrk="0" hangingPunct="0">
              <a:spcBef>
                <a:spcPct val="50000"/>
              </a:spcBef>
            </a:pPr>
            <a:r>
              <a:rPr lang="en-US" sz="2400" b="0" dirty="0">
                <a:solidFill>
                  <a:srgbClr val="B233A0"/>
                </a:solidFill>
                <a:latin typeface="Times New Roman" pitchFamily="18" charset="0"/>
              </a:rPr>
              <a:t>Delayed response to </a:t>
            </a:r>
            <a:r>
              <a:rPr lang="ja-JP" altLang="en-US" sz="2400" b="0">
                <a:solidFill>
                  <a:srgbClr val="B233A0"/>
                </a:solidFill>
                <a:latin typeface="Times New Roman" pitchFamily="18" charset="0"/>
              </a:rPr>
              <a:t>“</a:t>
            </a:r>
            <a:r>
              <a:rPr lang="en-US" altLang="ja-JP" sz="2400" b="0" dirty="0">
                <a:solidFill>
                  <a:srgbClr val="B233A0"/>
                </a:solidFill>
                <a:latin typeface="Times New Roman" pitchFamily="18" charset="0"/>
              </a:rPr>
              <a:t>good news</a:t>
            </a:r>
            <a:r>
              <a:rPr lang="ja-JP" altLang="en-US" sz="2400" b="0">
                <a:solidFill>
                  <a:schemeClr val="accent2"/>
                </a:solidFill>
                <a:latin typeface="Times New Roman" pitchFamily="18" charset="0"/>
              </a:rPr>
              <a:t>”</a:t>
            </a:r>
            <a:endParaRPr lang="en-US" sz="2400" b="0" dirty="0">
              <a:solidFill>
                <a:schemeClr val="accent2"/>
              </a:solidFill>
              <a:latin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98696"/>
                                        </p:tgtEl>
                                        <p:attrNameLst>
                                          <p:attrName>style.visibility</p:attrName>
                                        </p:attrNameLst>
                                      </p:cBhvr>
                                      <p:to>
                                        <p:strVal val="visible"/>
                                      </p:to>
                                    </p:set>
                                    <p:animEffect transition="in" filter="wipe(left)">
                                      <p:cBhvr>
                                        <p:cTn id="7" dur="500"/>
                                        <p:tgtEl>
                                          <p:spTgt spid="498696"/>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98705"/>
                                        </p:tgtEl>
                                        <p:attrNameLst>
                                          <p:attrName>style.visibility</p:attrName>
                                        </p:attrNameLst>
                                      </p:cBhvr>
                                      <p:to>
                                        <p:strVal val="visible"/>
                                      </p:to>
                                    </p:set>
                                    <p:animEffect transition="in" filter="wipe(left)">
                                      <p:cBhvr>
                                        <p:cTn id="11" dur="500"/>
                                        <p:tgtEl>
                                          <p:spTgt spid="498705"/>
                                        </p:tgtEl>
                                      </p:cBhvr>
                                    </p:animEffect>
                                  </p:childTnLst>
                                </p:cTn>
                              </p:par>
                            </p:childTnLst>
                          </p:cTn>
                        </p:par>
                        <p:par>
                          <p:cTn id="12" fill="hold" nodeType="afterGroup">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498706"/>
                                        </p:tgtEl>
                                        <p:attrNameLst>
                                          <p:attrName>style.visibility</p:attrName>
                                        </p:attrNameLst>
                                      </p:cBhvr>
                                      <p:to>
                                        <p:strVal val="visible"/>
                                      </p:to>
                                    </p:set>
                                    <p:animEffect transition="in" filter="wipe(down)">
                                      <p:cBhvr>
                                        <p:cTn id="15" dur="500"/>
                                        <p:tgtEl>
                                          <p:spTgt spid="498706"/>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498707"/>
                                        </p:tgtEl>
                                        <p:attrNameLst>
                                          <p:attrName>style.visibility</p:attrName>
                                        </p:attrNameLst>
                                      </p:cBhvr>
                                      <p:to>
                                        <p:strVal val="visible"/>
                                      </p:to>
                                    </p:set>
                                    <p:animEffect transition="in" filter="wipe(left)">
                                      <p:cBhvr>
                                        <p:cTn id="19" dur="500"/>
                                        <p:tgtEl>
                                          <p:spTgt spid="498707"/>
                                        </p:tgtEl>
                                      </p:cBhvr>
                                    </p:animEffect>
                                  </p:childTnLst>
                                </p:cTn>
                              </p:par>
                            </p:childTnLst>
                          </p:cTn>
                        </p:par>
                        <p:par>
                          <p:cTn id="20" fill="hold" nodeType="afterGroup">
                            <p:stCondLst>
                              <p:cond delay="2000"/>
                            </p:stCondLst>
                            <p:childTnLst>
                              <p:par>
                                <p:cTn id="21" presetID="1" presetClass="entr" presetSubtype="0" fill="hold" grpId="0" nodeType="afterEffect">
                                  <p:stCondLst>
                                    <p:cond delay="0"/>
                                  </p:stCondLst>
                                  <p:childTnLst>
                                    <p:set>
                                      <p:cBhvr>
                                        <p:cTn id="22" dur="1" fill="hold">
                                          <p:stCondLst>
                                            <p:cond delay="499"/>
                                          </p:stCondLst>
                                        </p:cTn>
                                        <p:tgtEl>
                                          <p:spTgt spid="498708"/>
                                        </p:tgtEl>
                                        <p:attrNameLst>
                                          <p:attrName>style.visibility</p:attrName>
                                        </p:attrNameLst>
                                      </p:cBhvr>
                                      <p:to>
                                        <p:strVal val="visible"/>
                                      </p:to>
                                    </p:set>
                                  </p:childTnLst>
                                </p:cTn>
                              </p:par>
                            </p:childTnLst>
                          </p:cTn>
                        </p:par>
                        <p:par>
                          <p:cTn id="23" fill="hold" nodeType="afterGroup">
                            <p:stCondLst>
                              <p:cond delay="2500"/>
                            </p:stCondLst>
                            <p:childTnLst>
                              <p:par>
                                <p:cTn id="24" presetID="22" presetClass="entr" presetSubtype="4" fill="hold" grpId="0" nodeType="afterEffect">
                                  <p:stCondLst>
                                    <p:cond delay="0"/>
                                  </p:stCondLst>
                                  <p:childTnLst>
                                    <p:set>
                                      <p:cBhvr>
                                        <p:cTn id="25" dur="1" fill="hold">
                                          <p:stCondLst>
                                            <p:cond delay="0"/>
                                          </p:stCondLst>
                                        </p:cTn>
                                        <p:tgtEl>
                                          <p:spTgt spid="498709"/>
                                        </p:tgtEl>
                                        <p:attrNameLst>
                                          <p:attrName>style.visibility</p:attrName>
                                        </p:attrNameLst>
                                      </p:cBhvr>
                                      <p:to>
                                        <p:strVal val="visible"/>
                                      </p:to>
                                    </p:set>
                                    <p:animEffect transition="in" filter="wipe(down)">
                                      <p:cBhvr>
                                        <p:cTn id="26" dur="500"/>
                                        <p:tgtEl>
                                          <p:spTgt spid="498709"/>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498710"/>
                                        </p:tgtEl>
                                        <p:attrNameLst>
                                          <p:attrName>style.visibility</p:attrName>
                                        </p:attrNameLst>
                                      </p:cBhvr>
                                      <p:to>
                                        <p:strVal val="visible"/>
                                      </p:to>
                                    </p:set>
                                    <p:animEffect transition="in" filter="wipe(left)">
                                      <p:cBhvr>
                                        <p:cTn id="31" dur="500"/>
                                        <p:tgtEl>
                                          <p:spTgt spid="498710"/>
                                        </p:tgtEl>
                                      </p:cBhvr>
                                    </p:animEffect>
                                  </p:childTnLst>
                                </p:cTn>
                              </p:par>
                            </p:childTnLst>
                          </p:cTn>
                        </p:par>
                        <p:par>
                          <p:cTn id="32" fill="hold" nodeType="afterGroup">
                            <p:stCondLst>
                              <p:cond delay="500"/>
                            </p:stCondLst>
                            <p:childTnLst>
                              <p:par>
                                <p:cTn id="33" presetID="1" presetClass="entr" presetSubtype="0" fill="hold" grpId="0" nodeType="afterEffect">
                                  <p:stCondLst>
                                    <p:cond delay="0"/>
                                  </p:stCondLst>
                                  <p:childTnLst>
                                    <p:set>
                                      <p:cBhvr>
                                        <p:cTn id="34" dur="1" fill="hold">
                                          <p:stCondLst>
                                            <p:cond delay="499"/>
                                          </p:stCondLst>
                                        </p:cTn>
                                        <p:tgtEl>
                                          <p:spTgt spid="498711"/>
                                        </p:tgtEl>
                                        <p:attrNameLst>
                                          <p:attrName>style.visibility</p:attrName>
                                        </p:attrNameLst>
                                      </p:cBhvr>
                                      <p:to>
                                        <p:strVal val="visible"/>
                                      </p:to>
                                    </p:set>
                                  </p:childTnLst>
                                </p:cTn>
                              </p:par>
                            </p:childTnLst>
                          </p:cTn>
                        </p:par>
                        <p:par>
                          <p:cTn id="35" fill="hold" nodeType="afterGroup">
                            <p:stCondLst>
                              <p:cond delay="1000"/>
                            </p:stCondLst>
                            <p:childTnLst>
                              <p:par>
                                <p:cTn id="36" presetID="22" presetClass="entr" presetSubtype="4" fill="hold" grpId="0" nodeType="afterEffect">
                                  <p:stCondLst>
                                    <p:cond delay="0"/>
                                  </p:stCondLst>
                                  <p:childTnLst>
                                    <p:set>
                                      <p:cBhvr>
                                        <p:cTn id="37" dur="1" fill="hold">
                                          <p:stCondLst>
                                            <p:cond delay="0"/>
                                          </p:stCondLst>
                                        </p:cTn>
                                        <p:tgtEl>
                                          <p:spTgt spid="498712"/>
                                        </p:tgtEl>
                                        <p:attrNameLst>
                                          <p:attrName>style.visibility</p:attrName>
                                        </p:attrNameLst>
                                      </p:cBhvr>
                                      <p:to>
                                        <p:strVal val="visible"/>
                                      </p:to>
                                    </p:set>
                                    <p:animEffect transition="in" filter="wipe(down)">
                                      <p:cBhvr>
                                        <p:cTn id="38" dur="500"/>
                                        <p:tgtEl>
                                          <p:spTgt spid="498712"/>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498713"/>
                                        </p:tgtEl>
                                        <p:attrNameLst>
                                          <p:attrName>style.visibility</p:attrName>
                                        </p:attrNameLst>
                                      </p:cBhvr>
                                      <p:to>
                                        <p:strVal val="visible"/>
                                      </p:to>
                                    </p:set>
                                    <p:animEffect transition="in" filter="wipe(down)">
                                      <p:cBhvr>
                                        <p:cTn id="43" dur="500"/>
                                        <p:tgtEl>
                                          <p:spTgt spid="498713"/>
                                        </p:tgtEl>
                                      </p:cBhvr>
                                    </p:animEffect>
                                  </p:childTnLst>
                                </p:cTn>
                              </p:par>
                            </p:childTnLst>
                          </p:cTn>
                        </p:par>
                        <p:par>
                          <p:cTn id="44" fill="hold" nodeType="afterGroup">
                            <p:stCondLst>
                              <p:cond delay="500"/>
                            </p:stCondLst>
                            <p:childTnLst>
                              <p:par>
                                <p:cTn id="45" presetID="1" presetClass="entr" presetSubtype="0" fill="hold" grpId="0" nodeType="afterEffect">
                                  <p:stCondLst>
                                    <p:cond delay="0"/>
                                  </p:stCondLst>
                                  <p:childTnLst>
                                    <p:set>
                                      <p:cBhvr>
                                        <p:cTn id="46" dur="1" fill="hold">
                                          <p:stCondLst>
                                            <p:cond delay="499"/>
                                          </p:stCondLst>
                                        </p:cTn>
                                        <p:tgtEl>
                                          <p:spTgt spid="4987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8696" grpId="0" autoUpdateAnimBg="0"/>
      <p:bldP spid="498705" grpId="0" animBg="1"/>
      <p:bldP spid="498706" grpId="0" animBg="1"/>
      <p:bldP spid="498707" grpId="0" animBg="1"/>
      <p:bldP spid="498708" grpId="0" autoUpdateAnimBg="0"/>
      <p:bldP spid="498709" grpId="0" animBg="1"/>
      <p:bldP spid="498710" grpId="0" animBg="1"/>
      <p:bldP spid="498711" grpId="0" autoUpdateAnimBg="0"/>
      <p:bldP spid="498712" grpId="0" animBg="1"/>
      <p:bldP spid="498713" grpId="0" animBg="1"/>
      <p:bldP spid="498714" grpId="0"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2" name="Rectangle 3"/>
          <p:cNvSpPr>
            <a:spLocks noGrp="1" noChangeArrowheads="1"/>
          </p:cNvSpPr>
          <p:nvPr>
            <p:ph idx="1"/>
          </p:nvPr>
        </p:nvSpPr>
        <p:spPr/>
        <p:txBody>
          <a:bodyPr/>
          <a:lstStyle/>
          <a:p>
            <a:pPr marL="228600" indent="-228600">
              <a:lnSpc>
                <a:spcPct val="90000"/>
              </a:lnSpc>
              <a:buNone/>
            </a:pPr>
            <a:r>
              <a:rPr lang="en-US" sz="2400" dirty="0">
                <a:latin typeface="Helvetica" charset="0"/>
              </a:rPr>
              <a:t>	I compare the fees, expenses, and trading costs society pays to invest in the U.S. stock market with an estimate of what would be paid if everyone invested passively.  Averaging over 1980 to 2006, I find investors spend 0.67% of the aggregate value of the market each year searching for superior returns.  Society’</a:t>
            </a:r>
            <a:r>
              <a:rPr lang="en-US" altLang="ja-JP" sz="2400" dirty="0">
                <a:latin typeface="Helvetica" charset="0"/>
              </a:rPr>
              <a:t>s capitalized cost of price discovery is at least 10% of the current market cap.  </a:t>
            </a:r>
            <a:r>
              <a:rPr lang="en-US" altLang="ja-JP" sz="2400" dirty="0">
                <a:solidFill>
                  <a:srgbClr val="0000FF"/>
                </a:solidFill>
                <a:latin typeface="Helvetica" charset="0"/>
              </a:rPr>
              <a:t>Under reasonable assumptions, the typical investor would increase his average annual return by 67 basis points over the 1980 to 2006 period if he switched to a passive market portfolio. </a:t>
            </a:r>
          </a:p>
          <a:p>
            <a:pPr marL="228600" indent="-228600" eaLnBrk="1" hangingPunct="1">
              <a:lnSpc>
                <a:spcPct val="90000"/>
              </a:lnSpc>
            </a:pPr>
            <a:endParaRPr lang="en-US" sz="2800" dirty="0">
              <a:latin typeface="Helvetica" charset="0"/>
            </a:endParaRPr>
          </a:p>
          <a:p>
            <a:pPr marL="228600" indent="-228600" algn="ctr" eaLnBrk="1" hangingPunct="1">
              <a:lnSpc>
                <a:spcPct val="90000"/>
              </a:lnSpc>
              <a:buFontTx/>
              <a:buNone/>
            </a:pPr>
            <a:r>
              <a:rPr lang="en-US" sz="1600" dirty="0">
                <a:latin typeface="Helvetica" charset="0"/>
              </a:rPr>
              <a:t>Source:  Ken French, </a:t>
            </a:r>
            <a:r>
              <a:rPr lang="en-US" sz="1600" i="1" dirty="0">
                <a:latin typeface="Helvetica" charset="0"/>
              </a:rPr>
              <a:t>The Cost of Active Investing</a:t>
            </a:r>
            <a:r>
              <a:rPr lang="en-US" sz="1600" dirty="0">
                <a:latin typeface="Helvetica" charset="0"/>
              </a:rPr>
              <a:t>, </a:t>
            </a:r>
            <a:r>
              <a:rPr lang="en-US" sz="1600" dirty="0" err="1">
                <a:latin typeface="Helvetica" charset="0"/>
              </a:rPr>
              <a:t>ssrn</a:t>
            </a:r>
            <a:r>
              <a:rPr lang="en-US" sz="1600" dirty="0">
                <a:latin typeface="Helvetica" charset="0"/>
              </a:rPr>
              <a:t>: abstract=1105775</a:t>
            </a:r>
          </a:p>
        </p:txBody>
      </p:sp>
      <p:sp>
        <p:nvSpPr>
          <p:cNvPr id="78851" name="Rectangle 2"/>
          <p:cNvSpPr>
            <a:spLocks noGrp="1" noChangeArrowheads="1"/>
          </p:cNvSpPr>
          <p:nvPr>
            <p:ph type="title"/>
          </p:nvPr>
        </p:nvSpPr>
        <p:spPr/>
        <p:txBody>
          <a:bodyPr/>
          <a:lstStyle/>
          <a:p>
            <a:pPr eaLnBrk="1" hangingPunct="1"/>
            <a:r>
              <a:rPr lang="en-US" b="1"/>
              <a:t>The Cost of Active Investing</a:t>
            </a:r>
            <a:endParaRPr lang="en-US"/>
          </a:p>
        </p:txBody>
      </p:sp>
      <p:sp>
        <p:nvSpPr>
          <p:cNvPr id="78850" name="Slide Number Placeholder 4"/>
          <p:cNvSpPr>
            <a:spLocks noGrp="1"/>
          </p:cNvSpPr>
          <p:nvPr>
            <p:ph type="sldNum" sz="quarter" idx="10"/>
          </p:nvPr>
        </p:nvSpPr>
        <p:spPr>
          <a:noFill/>
        </p:spPr>
        <p:txBody>
          <a:bodyPr/>
          <a:lstStyle/>
          <a:p>
            <a:fld id="{1D8CCD46-5420-4FEA-8100-71F347148A32}" type="slidenum">
              <a:rPr lang="en-US"/>
              <a:pPr/>
              <a:t>40</a:t>
            </a:fld>
            <a:endParaRPr lang="en-US"/>
          </a:p>
        </p:txBody>
      </p:sp>
      <p:sp>
        <p:nvSpPr>
          <p:cNvPr id="78849" name="Footer Placeholder 3"/>
          <p:cNvSpPr>
            <a:spLocks noGrp="1"/>
          </p:cNvSpPr>
          <p:nvPr>
            <p:ph type="ftr" sz="quarter" idx="11"/>
          </p:nvPr>
        </p:nvSpPr>
        <p:spPr>
          <a:noFill/>
        </p:spPr>
        <p:txBody>
          <a:bodyPr/>
          <a:lstStyle/>
          <a:p>
            <a:r>
              <a:rPr lang="en-US">
                <a:ea typeface="ＭＳ Ｐゴシック" charset="-128"/>
              </a:rPr>
              <a:t>Market Efficiency</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p:cNvSpPr>
            <a:spLocks noGrp="1"/>
          </p:cNvSpPr>
          <p:nvPr>
            <p:ph idx="1"/>
          </p:nvPr>
        </p:nvSpPr>
        <p:spPr/>
        <p:txBody>
          <a:bodyPr/>
          <a:lstStyle/>
          <a:p>
            <a:pPr>
              <a:buNone/>
            </a:pPr>
            <a:r>
              <a:rPr lang="en-US" dirty="0"/>
              <a:t> </a:t>
            </a:r>
          </a:p>
        </p:txBody>
      </p:sp>
      <p:sp>
        <p:nvSpPr>
          <p:cNvPr id="79875" name="Rectangle 2"/>
          <p:cNvSpPr>
            <a:spLocks noGrp="1" noChangeArrowheads="1"/>
          </p:cNvSpPr>
          <p:nvPr>
            <p:ph type="title"/>
          </p:nvPr>
        </p:nvSpPr>
        <p:spPr/>
        <p:txBody>
          <a:bodyPr/>
          <a:lstStyle/>
          <a:p>
            <a:pPr eaLnBrk="1" hangingPunct="1"/>
            <a:r>
              <a:rPr lang="en-US" b="1" dirty="0"/>
              <a:t>Berkshire Hathaway v. SP 500 (1964-2020) </a:t>
            </a:r>
            <a:endParaRPr lang="en-US" dirty="0"/>
          </a:p>
        </p:txBody>
      </p:sp>
      <p:sp>
        <p:nvSpPr>
          <p:cNvPr id="79874" name="Slide Number Placeholder 4"/>
          <p:cNvSpPr>
            <a:spLocks noGrp="1"/>
          </p:cNvSpPr>
          <p:nvPr>
            <p:ph type="sldNum" sz="quarter" idx="10"/>
          </p:nvPr>
        </p:nvSpPr>
        <p:spPr>
          <a:noFill/>
        </p:spPr>
        <p:txBody>
          <a:bodyPr/>
          <a:lstStyle/>
          <a:p>
            <a:fld id="{6F0EBBD0-F585-425E-BC99-5267AE7A00C6}" type="slidenum">
              <a:rPr lang="en-US"/>
              <a:pPr/>
              <a:t>41</a:t>
            </a:fld>
            <a:endParaRPr lang="en-US"/>
          </a:p>
        </p:txBody>
      </p:sp>
      <p:sp>
        <p:nvSpPr>
          <p:cNvPr id="79873" name="Footer Placeholder 3"/>
          <p:cNvSpPr>
            <a:spLocks noGrp="1"/>
          </p:cNvSpPr>
          <p:nvPr>
            <p:ph type="ftr" sz="quarter" idx="11"/>
          </p:nvPr>
        </p:nvSpPr>
        <p:spPr>
          <a:noFill/>
        </p:spPr>
        <p:txBody>
          <a:bodyPr/>
          <a:lstStyle/>
          <a:p>
            <a:r>
              <a:rPr lang="en-US">
                <a:ea typeface="ＭＳ Ｐゴシック" charset="-128"/>
              </a:rPr>
              <a:t>Market Efficiency</a:t>
            </a:r>
          </a:p>
        </p:txBody>
      </p:sp>
      <p:sp>
        <p:nvSpPr>
          <p:cNvPr id="79877" name="Text Box 12"/>
          <p:cNvSpPr txBox="1">
            <a:spLocks noChangeArrowheads="1"/>
          </p:cNvSpPr>
          <p:nvPr/>
        </p:nvSpPr>
        <p:spPr bwMode="auto">
          <a:xfrm>
            <a:off x="4038600" y="861021"/>
            <a:ext cx="4648200" cy="369332"/>
          </a:xfrm>
          <a:prstGeom prst="rect">
            <a:avLst/>
          </a:prstGeom>
          <a:noFill/>
          <a:ln w="9525">
            <a:noFill/>
            <a:miter lim="800000"/>
            <a:headEnd/>
            <a:tailEnd/>
          </a:ln>
        </p:spPr>
        <p:txBody>
          <a:bodyPr>
            <a:spAutoFit/>
          </a:bodyPr>
          <a:lstStyle/>
          <a:p>
            <a:pPr lvl="4">
              <a:tabLst>
                <a:tab pos="635000" algn="l"/>
                <a:tab pos="1320800" algn="l"/>
              </a:tabLst>
            </a:pPr>
            <a:r>
              <a:rPr lang="en-US" u="sng" dirty="0">
                <a:latin typeface="Calibri" pitchFamily="34" charset="0"/>
              </a:rPr>
              <a:t>BH (</a:t>
            </a:r>
            <a:r>
              <a:rPr lang="en-US" u="sng" dirty="0" err="1">
                <a:latin typeface="Calibri" pitchFamily="34" charset="0"/>
              </a:rPr>
              <a:t>Mrkt</a:t>
            </a:r>
            <a:r>
              <a:rPr lang="en-US" u="sng" dirty="0">
                <a:latin typeface="Calibri" pitchFamily="34" charset="0"/>
              </a:rPr>
              <a:t>)                   SP500</a:t>
            </a:r>
          </a:p>
        </p:txBody>
      </p:sp>
      <p:pic>
        <p:nvPicPr>
          <p:cNvPr id="3" name="Picture 2" descr="Table&#10;&#10;Description automatically generated">
            <a:extLst>
              <a:ext uri="{FF2B5EF4-FFF2-40B4-BE49-F238E27FC236}">
                <a16:creationId xmlns:a16="http://schemas.microsoft.com/office/drawing/2014/main" id="{3CF74ACA-61DD-2040-9C98-436424B074F7}"/>
              </a:ext>
            </a:extLst>
          </p:cNvPr>
          <p:cNvPicPr>
            <a:picLocks noChangeAspect="1"/>
          </p:cNvPicPr>
          <p:nvPr/>
        </p:nvPicPr>
        <p:blipFill>
          <a:blip r:embed="rId2"/>
          <a:stretch>
            <a:fillRect/>
          </a:stretch>
        </p:blipFill>
        <p:spPr>
          <a:xfrm>
            <a:off x="301752" y="1187450"/>
            <a:ext cx="8083296" cy="4984750"/>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chor="t">
            <a:normAutofit fontScale="92500"/>
          </a:bodyPr>
          <a:lstStyle/>
          <a:p>
            <a:pPr marL="0" indent="0">
              <a:buNone/>
            </a:pPr>
            <a:r>
              <a:rPr lang="en-US" sz="1600" dirty="0"/>
              <a:t>The goal of the non-professional should </a:t>
            </a:r>
            <a:r>
              <a:rPr lang="en-US" sz="1600" b="1" dirty="0"/>
              <a:t>not be to pick winners </a:t>
            </a:r>
            <a:r>
              <a:rPr lang="en-US" sz="1600" dirty="0"/>
              <a:t>– neither he nor his “helpers” can do that – but should rather be to own a cross-section of businesses that in aggregate are bound to do well. A </a:t>
            </a:r>
            <a:r>
              <a:rPr lang="en-US" sz="1600" b="1" dirty="0"/>
              <a:t>low-cost S&amp;P 500 index fund will achieve this goal.</a:t>
            </a:r>
          </a:p>
          <a:p>
            <a:pPr marL="0" indent="0">
              <a:buNone/>
            </a:pPr>
            <a:r>
              <a:rPr lang="en-US" sz="1600" dirty="0"/>
              <a:t>Following those rules, the “know-nothing” investor who both </a:t>
            </a:r>
            <a:r>
              <a:rPr lang="en-US" sz="1600" b="1" i="1" dirty="0"/>
              <a:t>diversifies </a:t>
            </a:r>
            <a:r>
              <a:rPr lang="en-US" sz="1600" dirty="0"/>
              <a:t>and </a:t>
            </a:r>
            <a:r>
              <a:rPr lang="en-US" sz="1600" b="1" i="1" dirty="0"/>
              <a:t>keeps his costs minimal </a:t>
            </a:r>
            <a:r>
              <a:rPr lang="en-US" sz="1600" i="1" dirty="0"/>
              <a:t>is </a:t>
            </a:r>
            <a:r>
              <a:rPr lang="en-US" sz="1600" b="1" i="1" dirty="0"/>
              <a:t>virtually certain to get satisfactory</a:t>
            </a:r>
            <a:r>
              <a:rPr lang="en-US" sz="1600" i="1" dirty="0"/>
              <a:t> </a:t>
            </a:r>
            <a:r>
              <a:rPr lang="en-US" sz="1600" dirty="0"/>
              <a:t>results. Indeed, the unsophisticated investor who is realistic about his shortcomings is likely to obtain better long-term results than the knowledgeable professional who is blind to even a single weakness. </a:t>
            </a:r>
          </a:p>
          <a:p>
            <a:pPr marL="0" indent="0">
              <a:buNone/>
            </a:pPr>
            <a:r>
              <a:rPr lang="en-US" sz="1600" dirty="0"/>
              <a:t>If “investors” frenetically bought and sold farmland to each other, neither the yields nor prices of their</a:t>
            </a:r>
          </a:p>
          <a:p>
            <a:pPr marL="0" indent="0">
              <a:buNone/>
            </a:pPr>
            <a:r>
              <a:rPr lang="en-US" sz="1600" dirty="0"/>
              <a:t>crops would be increased. The only consequence of such behavior would be decreases in the overall earnings realized by the farm-owning population because of the substantial costs it would incur as it sought advice and switched properties.</a:t>
            </a:r>
          </a:p>
          <a:p>
            <a:pPr marL="0" indent="0">
              <a:buNone/>
            </a:pPr>
            <a:r>
              <a:rPr lang="en-US" sz="1600" dirty="0"/>
              <a:t>Nevertheless, both individuals and institutions will constantly be urged to be active by those who profit</a:t>
            </a:r>
          </a:p>
          <a:p>
            <a:pPr marL="0" indent="0">
              <a:buNone/>
            </a:pPr>
            <a:r>
              <a:rPr lang="en-US" sz="1600" dirty="0"/>
              <a:t>from giving advice or effecting transactions. The resulting frictional costs can be huge and, for investors in aggregate, devoid of benefit. </a:t>
            </a:r>
            <a:r>
              <a:rPr lang="en-US" sz="1600" b="1" dirty="0"/>
              <a:t>So ignore the chatter, keep your costs minimal, </a:t>
            </a:r>
            <a:r>
              <a:rPr lang="en-US" sz="1600" dirty="0"/>
              <a:t>and invest in stocks as you would in a farm.</a:t>
            </a:r>
          </a:p>
          <a:p>
            <a:pPr marL="0" indent="0">
              <a:buNone/>
            </a:pPr>
            <a:r>
              <a:rPr lang="en-US" sz="1600" dirty="0"/>
              <a:t>What I advise here is essentially identical to certain instructions I’ve laid out in my will. One bequest provides that cash will be delivered to a trustee for my wife’s benefit. (I have to use cash for individual bequests, because </a:t>
            </a:r>
            <a:r>
              <a:rPr lang="en-US" sz="1600" i="1" dirty="0"/>
              <a:t>all of my Berkshire shares will be fully distributed to </a:t>
            </a:r>
            <a:r>
              <a:rPr lang="en-US" sz="1600" dirty="0"/>
              <a:t>certain philanthropic organizations over the ten years following the closing of my estate.) </a:t>
            </a:r>
            <a:r>
              <a:rPr lang="en-US" sz="1600" b="1" dirty="0"/>
              <a:t>My advice to the trustee could not be more simple: Put 10% of the cash in short-term government bonds and 90% in a very low-cost S&amp;P 500 index fund. (I suggest Vanguard’s.) I believe the trust’s long-term results from this policy will be superior to those attained by most investors – whether pension funds, institutions or individuals – who employ high-fee managers.</a:t>
            </a:r>
          </a:p>
        </p:txBody>
      </p:sp>
      <p:sp>
        <p:nvSpPr>
          <p:cNvPr id="2" name="Title 1"/>
          <p:cNvSpPr>
            <a:spLocks noGrp="1"/>
          </p:cNvSpPr>
          <p:nvPr>
            <p:ph type="title"/>
          </p:nvPr>
        </p:nvSpPr>
        <p:spPr/>
        <p:txBody>
          <a:bodyPr/>
          <a:lstStyle/>
          <a:p>
            <a:r>
              <a:rPr lang="en-US" b="1" dirty="0"/>
              <a:t>Berkshire Hathaway: Letter to Shareholders ‘13</a:t>
            </a:r>
            <a:endParaRPr lang="en-US" dirty="0"/>
          </a:p>
        </p:txBody>
      </p:sp>
      <p:sp>
        <p:nvSpPr>
          <p:cNvPr id="5" name="Slide Number Placeholder 4"/>
          <p:cNvSpPr>
            <a:spLocks noGrp="1"/>
          </p:cNvSpPr>
          <p:nvPr>
            <p:ph type="sldNum" sz="quarter" idx="10"/>
          </p:nvPr>
        </p:nvSpPr>
        <p:spPr/>
        <p:txBody>
          <a:bodyPr/>
          <a:lstStyle/>
          <a:p>
            <a:fld id="{322A7F3B-F079-43F7-9054-4D1120780532}" type="slidenum">
              <a:rPr lang="en-US" smtClean="0"/>
              <a:pPr/>
              <a:t>42</a:t>
            </a:fld>
            <a:endParaRPr lang="en-US"/>
          </a:p>
        </p:txBody>
      </p:sp>
      <p:sp>
        <p:nvSpPr>
          <p:cNvPr id="4" name="Footer Placeholder 3"/>
          <p:cNvSpPr>
            <a:spLocks noGrp="1"/>
          </p:cNvSpPr>
          <p:nvPr>
            <p:ph type="ftr" sz="quarter" idx="11"/>
          </p:nvPr>
        </p:nvSpPr>
        <p:spPr/>
        <p:txBody>
          <a:bodyPr/>
          <a:lstStyle/>
          <a:p>
            <a:pPr>
              <a:defRPr/>
            </a:pPr>
            <a:r>
              <a:rPr lang="en-US" sz="800"/>
              <a:t>Market Efficiency</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9651" name="Rectangle 3"/>
          <p:cNvSpPr>
            <a:spLocks noGrp="1" noChangeArrowheads="1"/>
          </p:cNvSpPr>
          <p:nvPr>
            <p:ph idx="1"/>
          </p:nvPr>
        </p:nvSpPr>
        <p:spPr/>
        <p:txBody>
          <a:bodyPr/>
          <a:lstStyle/>
          <a:p>
            <a:pPr marL="342900" indent="-342900" eaLnBrk="1" hangingPunct="1"/>
            <a:r>
              <a:rPr lang="en-US" sz="3200" dirty="0">
                <a:solidFill>
                  <a:srgbClr val="010004"/>
                </a:solidFill>
              </a:rPr>
              <a:t>Insider trading seems to give abnormal profits, but don’t forget about about potential attorney’s fees, fees, and prison time.</a:t>
            </a:r>
          </a:p>
          <a:p>
            <a:pPr marL="342900" indent="-342900" eaLnBrk="1" hangingPunct="1"/>
            <a:endParaRPr lang="en-US" sz="3200" dirty="0"/>
          </a:p>
        </p:txBody>
      </p:sp>
      <p:sp>
        <p:nvSpPr>
          <p:cNvPr id="80899" name="Rectangle 2"/>
          <p:cNvSpPr>
            <a:spLocks noGrp="1" noChangeArrowheads="1"/>
          </p:cNvSpPr>
          <p:nvPr>
            <p:ph type="title"/>
          </p:nvPr>
        </p:nvSpPr>
        <p:spPr/>
        <p:txBody>
          <a:bodyPr/>
          <a:lstStyle/>
          <a:p>
            <a:pPr eaLnBrk="1" hangingPunct="1"/>
            <a:r>
              <a:rPr lang="en-US" b="1">
                <a:solidFill>
                  <a:srgbClr val="010004"/>
                </a:solidFill>
              </a:rPr>
              <a:t>Strong Form of the EMH</a:t>
            </a:r>
            <a:endParaRPr lang="en-US" b="1"/>
          </a:p>
        </p:txBody>
      </p:sp>
      <p:sp>
        <p:nvSpPr>
          <p:cNvPr id="80898" name="Slide Number Placeholder 4"/>
          <p:cNvSpPr>
            <a:spLocks noGrp="1"/>
          </p:cNvSpPr>
          <p:nvPr>
            <p:ph type="sldNum" sz="quarter" idx="10"/>
          </p:nvPr>
        </p:nvSpPr>
        <p:spPr>
          <a:noFill/>
        </p:spPr>
        <p:txBody>
          <a:bodyPr/>
          <a:lstStyle/>
          <a:p>
            <a:fld id="{C1C1BABD-2CD9-4908-A9FB-FE42B50DC11E}" type="slidenum">
              <a:rPr lang="en-US"/>
              <a:pPr/>
              <a:t>43</a:t>
            </a:fld>
            <a:endParaRPr lang="en-US"/>
          </a:p>
        </p:txBody>
      </p:sp>
      <p:sp>
        <p:nvSpPr>
          <p:cNvPr id="80897" name="Footer Placeholder 3"/>
          <p:cNvSpPr>
            <a:spLocks noGrp="1"/>
          </p:cNvSpPr>
          <p:nvPr>
            <p:ph type="ftr" sz="quarter" idx="11"/>
          </p:nvPr>
        </p:nvSpPr>
        <p:spPr>
          <a:noFill/>
        </p:spPr>
        <p:txBody>
          <a:bodyPr/>
          <a:lstStyle/>
          <a:p>
            <a:r>
              <a:rPr lang="en-US">
                <a:ea typeface="ＭＳ Ｐゴシック" charset="-128"/>
              </a:rPr>
              <a:t>Market Efficiency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39651">
                                            <p:txEl>
                                              <p:pRg st="0" end="0"/>
                                            </p:txEl>
                                          </p:spTgt>
                                        </p:tgtEl>
                                        <p:attrNameLst>
                                          <p:attrName>style.visibility</p:attrName>
                                        </p:attrNameLst>
                                      </p:cBhvr>
                                      <p:to>
                                        <p:strVal val="visible"/>
                                      </p:to>
                                    </p:set>
                                    <p:animEffect transition="in" filter="fade">
                                      <p:cBhvr>
                                        <p:cTn id="7" dur="1000"/>
                                        <p:tgtEl>
                                          <p:spTgt spid="539651">
                                            <p:txEl>
                                              <p:pRg st="0" end="0"/>
                                            </p:txEl>
                                          </p:spTgt>
                                        </p:tgtEl>
                                      </p:cBhvr>
                                    </p:animEffect>
                                    <p:anim calcmode="lin" valueType="num">
                                      <p:cBhvr>
                                        <p:cTn id="8" dur="1000" fill="hold"/>
                                        <p:tgtEl>
                                          <p:spTgt spid="539651">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39651">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9651"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4" name="Rectangle 3"/>
          <p:cNvSpPr>
            <a:spLocks noGrp="1" noChangeArrowheads="1"/>
          </p:cNvSpPr>
          <p:nvPr>
            <p:ph idx="1"/>
          </p:nvPr>
        </p:nvSpPr>
        <p:spPr/>
        <p:txBody>
          <a:bodyPr/>
          <a:lstStyle/>
          <a:p>
            <a:pPr marL="342900" indent="-342900" eaLnBrk="1" hangingPunct="1"/>
            <a:r>
              <a:rPr lang="en-US" sz="2800" dirty="0">
                <a:solidFill>
                  <a:srgbClr val="010004"/>
                </a:solidFill>
              </a:rPr>
              <a:t>Rationality</a:t>
            </a:r>
          </a:p>
          <a:p>
            <a:pPr marL="742950" lvl="1" indent="-285750" eaLnBrk="1" hangingPunct="1"/>
            <a:r>
              <a:rPr lang="en-US" sz="2400" dirty="0">
                <a:solidFill>
                  <a:srgbClr val="010004"/>
                </a:solidFill>
              </a:rPr>
              <a:t>People are not always rational:</a:t>
            </a:r>
          </a:p>
          <a:p>
            <a:pPr marL="742950" lvl="1" indent="-285750" eaLnBrk="1" hangingPunct="1"/>
            <a:r>
              <a:rPr lang="en-US" sz="2400" dirty="0">
                <a:solidFill>
                  <a:srgbClr val="010004"/>
                </a:solidFill>
              </a:rPr>
              <a:t>Many investors fail to diversify, trade too much, and seem to try to maximize taxes by selling winners and holding losers.</a:t>
            </a:r>
          </a:p>
          <a:p>
            <a:pPr marL="742950" lvl="1" indent="-285750" eaLnBrk="1" hangingPunct="1"/>
            <a:r>
              <a:rPr lang="en-US" sz="2400" dirty="0">
                <a:solidFill>
                  <a:srgbClr val="010004"/>
                </a:solidFill>
              </a:rPr>
              <a:t>Top 20% of accounts (ranked by trading activity) had returns 7 percentage points lower than the accounts with the lowest 20% turnover rates.  </a:t>
            </a:r>
          </a:p>
          <a:p>
            <a:pPr marL="1143000" lvl="2" indent="-228600" eaLnBrk="1" hangingPunct="1"/>
            <a:r>
              <a:rPr lang="ja-JP" altLang="en-US" sz="2400" dirty="0">
                <a:solidFill>
                  <a:srgbClr val="010004"/>
                </a:solidFill>
              </a:rPr>
              <a:t>“</a:t>
            </a:r>
            <a:r>
              <a:rPr lang="en-US" altLang="ja-JP" sz="2400" dirty="0">
                <a:solidFill>
                  <a:srgbClr val="010004"/>
                </a:solidFill>
              </a:rPr>
              <a:t>Trading is hazardous to your wealth.</a:t>
            </a:r>
            <a:r>
              <a:rPr lang="ja-JP" altLang="en-US" sz="2400" dirty="0">
                <a:solidFill>
                  <a:srgbClr val="010004"/>
                </a:solidFill>
              </a:rPr>
              <a:t>”</a:t>
            </a:r>
            <a:r>
              <a:rPr lang="en-US" altLang="ja-JP" sz="2400" dirty="0">
                <a:solidFill>
                  <a:srgbClr val="010004"/>
                </a:solidFill>
              </a:rPr>
              <a:t>  Barber and </a:t>
            </a:r>
            <a:r>
              <a:rPr lang="en-US" altLang="ja-JP" sz="2400" dirty="0" err="1">
                <a:solidFill>
                  <a:srgbClr val="010004"/>
                </a:solidFill>
              </a:rPr>
              <a:t>Odean</a:t>
            </a:r>
            <a:r>
              <a:rPr lang="en-US" altLang="ja-JP" sz="2400" dirty="0">
                <a:solidFill>
                  <a:srgbClr val="010004"/>
                </a:solidFill>
              </a:rPr>
              <a:t>, </a:t>
            </a:r>
            <a:r>
              <a:rPr lang="ja-JP" altLang="en-US" sz="2400" dirty="0">
                <a:solidFill>
                  <a:srgbClr val="010004"/>
                </a:solidFill>
              </a:rPr>
              <a:t>“</a:t>
            </a:r>
            <a:r>
              <a:rPr lang="en-US" altLang="ja-JP" sz="2400" dirty="0">
                <a:solidFill>
                  <a:srgbClr val="010004"/>
                </a:solidFill>
              </a:rPr>
              <a:t>Boys will be Boys:  Gender, Overconfidence, and Common Stock investment,</a:t>
            </a:r>
            <a:r>
              <a:rPr lang="ja-JP" altLang="en-US" sz="2400" dirty="0">
                <a:solidFill>
                  <a:srgbClr val="010004"/>
                </a:solidFill>
              </a:rPr>
              <a:t>”</a:t>
            </a:r>
            <a:r>
              <a:rPr lang="en-US" altLang="ja-JP" sz="2400" dirty="0">
                <a:solidFill>
                  <a:srgbClr val="010004"/>
                </a:solidFill>
              </a:rPr>
              <a:t> 16 Q. J. of Econ. 262 (2001).</a:t>
            </a:r>
            <a:r>
              <a:rPr lang="en-US" altLang="ja-JP" sz="2000" dirty="0">
                <a:solidFill>
                  <a:srgbClr val="010004"/>
                </a:solidFill>
              </a:rPr>
              <a:t>  </a:t>
            </a:r>
            <a:endParaRPr lang="en-US" altLang="ja-JP" sz="2400" dirty="0">
              <a:solidFill>
                <a:srgbClr val="010004"/>
              </a:solidFill>
            </a:endParaRPr>
          </a:p>
          <a:p>
            <a:pPr marL="342900" indent="-342900" eaLnBrk="1" hangingPunct="1"/>
            <a:endParaRPr lang="en-US" dirty="0"/>
          </a:p>
        </p:txBody>
      </p:sp>
      <p:sp>
        <p:nvSpPr>
          <p:cNvPr id="87043" name="Rectangle 2"/>
          <p:cNvSpPr>
            <a:spLocks noGrp="1" noChangeArrowheads="1"/>
          </p:cNvSpPr>
          <p:nvPr>
            <p:ph type="title"/>
          </p:nvPr>
        </p:nvSpPr>
        <p:spPr>
          <a:solidFill>
            <a:srgbClr val="FFFFFF"/>
          </a:solidFill>
        </p:spPr>
        <p:txBody>
          <a:bodyPr/>
          <a:lstStyle/>
          <a:p>
            <a:pPr eaLnBrk="1" hangingPunct="1"/>
            <a:r>
              <a:rPr lang="en-US" b="1">
                <a:solidFill>
                  <a:srgbClr val="010004"/>
                </a:solidFill>
              </a:rPr>
              <a:t>The Behavioral Challenge to Market Efficiency</a:t>
            </a:r>
            <a:endParaRPr lang="en-US" b="1"/>
          </a:p>
        </p:txBody>
      </p:sp>
      <p:sp>
        <p:nvSpPr>
          <p:cNvPr id="87042" name="Slide Number Placeholder 4"/>
          <p:cNvSpPr>
            <a:spLocks noGrp="1"/>
          </p:cNvSpPr>
          <p:nvPr>
            <p:ph type="sldNum" sz="quarter" idx="10"/>
          </p:nvPr>
        </p:nvSpPr>
        <p:spPr>
          <a:noFill/>
        </p:spPr>
        <p:txBody>
          <a:bodyPr/>
          <a:lstStyle/>
          <a:p>
            <a:fld id="{C2D867F5-E22E-4CD1-AD92-08148CD5368B}" type="slidenum">
              <a:rPr lang="en-US"/>
              <a:pPr/>
              <a:t>44</a:t>
            </a:fld>
            <a:endParaRPr lang="en-US"/>
          </a:p>
        </p:txBody>
      </p:sp>
      <p:sp>
        <p:nvSpPr>
          <p:cNvPr id="87041" name="Footer Placeholder 3"/>
          <p:cNvSpPr>
            <a:spLocks noGrp="1"/>
          </p:cNvSpPr>
          <p:nvPr>
            <p:ph type="ftr" sz="quarter" idx="11"/>
          </p:nvPr>
        </p:nvSpPr>
        <p:spPr>
          <a:noFill/>
        </p:spPr>
        <p:txBody>
          <a:bodyPr/>
          <a:lstStyle/>
          <a:p>
            <a:r>
              <a:rPr lang="en-US">
                <a:ea typeface="ＭＳ Ｐゴシック" charset="-128"/>
              </a:rPr>
              <a:t>Market Efficiency</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795" name="Rectangle 3"/>
          <p:cNvSpPr>
            <a:spLocks noGrp="1" noChangeArrowheads="1"/>
          </p:cNvSpPr>
          <p:nvPr>
            <p:ph idx="1"/>
          </p:nvPr>
        </p:nvSpPr>
        <p:spPr/>
        <p:txBody>
          <a:bodyPr/>
          <a:lstStyle/>
          <a:p>
            <a:pPr marL="342900" indent="-342900" eaLnBrk="1" hangingPunct="1">
              <a:lnSpc>
                <a:spcPct val="90000"/>
              </a:lnSpc>
            </a:pPr>
            <a:r>
              <a:rPr lang="en-US" sz="3200" dirty="0">
                <a:solidFill>
                  <a:srgbClr val="010004"/>
                </a:solidFill>
              </a:rPr>
              <a:t>Independent Deviations from Rationality</a:t>
            </a:r>
          </a:p>
          <a:p>
            <a:pPr marL="742950" lvl="1" indent="-285750" eaLnBrk="1" hangingPunct="1">
              <a:lnSpc>
                <a:spcPct val="90000"/>
              </a:lnSpc>
            </a:pPr>
            <a:r>
              <a:rPr lang="en-US" sz="2800" dirty="0">
                <a:solidFill>
                  <a:srgbClr val="010004"/>
                </a:solidFill>
              </a:rPr>
              <a:t>Psychologists argue that people deviate from rationality in predictable ways:</a:t>
            </a:r>
          </a:p>
          <a:p>
            <a:pPr marL="1143000" lvl="2" indent="-228600" eaLnBrk="1" hangingPunct="1">
              <a:lnSpc>
                <a:spcPct val="90000"/>
              </a:lnSpc>
            </a:pPr>
            <a:r>
              <a:rPr lang="en-US" sz="2400" b="1" dirty="0">
                <a:solidFill>
                  <a:srgbClr val="010004"/>
                </a:solidFill>
              </a:rPr>
              <a:t>Representativeness</a:t>
            </a:r>
            <a:r>
              <a:rPr lang="en-US" sz="2400" dirty="0">
                <a:solidFill>
                  <a:srgbClr val="010004"/>
                </a:solidFill>
              </a:rPr>
              <a:t>: drawing conclusions from too little data</a:t>
            </a:r>
          </a:p>
          <a:p>
            <a:pPr marL="1600200" lvl="3" indent="-228600" eaLnBrk="1" hangingPunct="1">
              <a:lnSpc>
                <a:spcPct val="90000"/>
              </a:lnSpc>
            </a:pPr>
            <a:r>
              <a:rPr lang="en-US" sz="2000" dirty="0">
                <a:solidFill>
                  <a:srgbClr val="010004"/>
                </a:solidFill>
              </a:rPr>
              <a:t>This can lead to bubbles in security prices</a:t>
            </a:r>
          </a:p>
          <a:p>
            <a:pPr marL="1143000" lvl="2" indent="-228600" eaLnBrk="1" hangingPunct="1">
              <a:lnSpc>
                <a:spcPct val="90000"/>
              </a:lnSpc>
            </a:pPr>
            <a:r>
              <a:rPr lang="en-US" sz="2400" b="1" dirty="0">
                <a:solidFill>
                  <a:srgbClr val="010004"/>
                </a:solidFill>
              </a:rPr>
              <a:t>Conservatism</a:t>
            </a:r>
            <a:r>
              <a:rPr lang="en-US" sz="2400" dirty="0">
                <a:solidFill>
                  <a:srgbClr val="010004"/>
                </a:solidFill>
              </a:rPr>
              <a:t>: people are too slow in adjusting their beliefs to new information.</a:t>
            </a:r>
          </a:p>
          <a:p>
            <a:pPr marL="1600200" lvl="3" indent="-228600" eaLnBrk="1" hangingPunct="1">
              <a:lnSpc>
                <a:spcPct val="90000"/>
              </a:lnSpc>
            </a:pPr>
            <a:r>
              <a:rPr lang="en-US" sz="2000" dirty="0">
                <a:solidFill>
                  <a:srgbClr val="010004"/>
                </a:solidFill>
              </a:rPr>
              <a:t>Security Prices seem to respond too slowly to earnings surprises; could give rise to momentum in returns.</a:t>
            </a:r>
          </a:p>
          <a:p>
            <a:pPr marL="342900" indent="-342900" eaLnBrk="1" hangingPunct="1">
              <a:lnSpc>
                <a:spcPct val="90000"/>
              </a:lnSpc>
              <a:buFontTx/>
              <a:buNone/>
            </a:pPr>
            <a:endParaRPr lang="en-US" dirty="0"/>
          </a:p>
        </p:txBody>
      </p:sp>
      <p:sp>
        <p:nvSpPr>
          <p:cNvPr id="89091" name="Rectangle 2"/>
          <p:cNvSpPr>
            <a:spLocks noGrp="1" noChangeArrowheads="1"/>
          </p:cNvSpPr>
          <p:nvPr>
            <p:ph type="title"/>
          </p:nvPr>
        </p:nvSpPr>
        <p:spPr>
          <a:solidFill>
            <a:srgbClr val="FFFFFF"/>
          </a:solidFill>
        </p:spPr>
        <p:txBody>
          <a:bodyPr/>
          <a:lstStyle/>
          <a:p>
            <a:pPr eaLnBrk="1" hangingPunct="1"/>
            <a:r>
              <a:rPr lang="en-US" b="1">
                <a:solidFill>
                  <a:srgbClr val="010004"/>
                </a:solidFill>
              </a:rPr>
              <a:t>The Behavioral Challenge to Market Efficiency</a:t>
            </a:r>
            <a:endParaRPr lang="en-US" b="1"/>
          </a:p>
        </p:txBody>
      </p:sp>
      <p:sp>
        <p:nvSpPr>
          <p:cNvPr id="89090" name="Slide Number Placeholder 4"/>
          <p:cNvSpPr>
            <a:spLocks noGrp="1"/>
          </p:cNvSpPr>
          <p:nvPr>
            <p:ph type="sldNum" sz="quarter" idx="10"/>
          </p:nvPr>
        </p:nvSpPr>
        <p:spPr>
          <a:noFill/>
        </p:spPr>
        <p:txBody>
          <a:bodyPr/>
          <a:lstStyle/>
          <a:p>
            <a:fld id="{DADA8639-4C38-467A-AA51-A167F46D548B}" type="slidenum">
              <a:rPr lang="en-US"/>
              <a:pPr/>
              <a:t>45</a:t>
            </a:fld>
            <a:endParaRPr lang="en-US"/>
          </a:p>
        </p:txBody>
      </p:sp>
      <p:sp>
        <p:nvSpPr>
          <p:cNvPr id="89089" name="Footer Placeholder 3"/>
          <p:cNvSpPr>
            <a:spLocks noGrp="1"/>
          </p:cNvSpPr>
          <p:nvPr>
            <p:ph type="ftr" sz="quarter" idx="11"/>
          </p:nvPr>
        </p:nvSpPr>
        <p:spPr>
          <a:noFill/>
        </p:spPr>
        <p:txBody>
          <a:bodyPr/>
          <a:lstStyle/>
          <a:p>
            <a:r>
              <a:rPr lang="en-US">
                <a:ea typeface="ＭＳ Ｐゴシック" charset="-128"/>
              </a:rPr>
              <a:t>Market Efficiency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57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4579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4579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4579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4579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4579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7843" name="Rectangle 3"/>
          <p:cNvSpPr>
            <a:spLocks noGrp="1" noChangeArrowheads="1"/>
          </p:cNvSpPr>
          <p:nvPr>
            <p:ph idx="1"/>
          </p:nvPr>
        </p:nvSpPr>
        <p:spPr/>
        <p:txBody>
          <a:bodyPr/>
          <a:lstStyle/>
          <a:p>
            <a:pPr marL="342900" indent="-342900" eaLnBrk="1" hangingPunct="1">
              <a:lnSpc>
                <a:spcPct val="90000"/>
              </a:lnSpc>
            </a:pPr>
            <a:r>
              <a:rPr lang="en-US" sz="2800" b="1" dirty="0">
                <a:solidFill>
                  <a:srgbClr val="010004"/>
                </a:solidFill>
              </a:rPr>
              <a:t>Arbitrage</a:t>
            </a:r>
            <a:r>
              <a:rPr lang="en-US" sz="2800" dirty="0">
                <a:solidFill>
                  <a:srgbClr val="010004"/>
                </a:solidFill>
              </a:rPr>
              <a:t>:  Positive CFs in some future scenarios and no negative net CFs</a:t>
            </a:r>
          </a:p>
          <a:p>
            <a:pPr marL="742950" lvl="1" indent="-285750" eaLnBrk="1" hangingPunct="1">
              <a:lnSpc>
                <a:spcPct val="90000"/>
              </a:lnSpc>
            </a:pPr>
            <a:r>
              <a:rPr lang="en-US" sz="2400" dirty="0">
                <a:solidFill>
                  <a:srgbClr val="010004"/>
                </a:solidFill>
              </a:rPr>
              <a:t>Suppose that your superior, rational, analysis shows that company ABC is overpriced.</a:t>
            </a:r>
          </a:p>
          <a:p>
            <a:pPr marL="742950" lvl="1" indent="-285750" eaLnBrk="1" hangingPunct="1">
              <a:lnSpc>
                <a:spcPct val="90000"/>
              </a:lnSpc>
            </a:pPr>
            <a:r>
              <a:rPr lang="en-US" sz="2400" dirty="0">
                <a:solidFill>
                  <a:srgbClr val="010004"/>
                </a:solidFill>
              </a:rPr>
              <a:t>Arbitrage would suggest that you should short the shares.</a:t>
            </a:r>
          </a:p>
          <a:p>
            <a:pPr marL="742950" lvl="1" indent="-285750" eaLnBrk="1" hangingPunct="1">
              <a:lnSpc>
                <a:spcPct val="90000"/>
              </a:lnSpc>
            </a:pPr>
            <a:r>
              <a:rPr lang="en-US" sz="2400" dirty="0">
                <a:solidFill>
                  <a:srgbClr val="010004"/>
                </a:solidFill>
              </a:rPr>
              <a:t>After the rest of the investors come to their senses, you make money because you were smart enough to </a:t>
            </a:r>
            <a:r>
              <a:rPr lang="ja-JP" altLang="en-US" sz="2400" dirty="0">
                <a:solidFill>
                  <a:srgbClr val="010004"/>
                </a:solidFill>
              </a:rPr>
              <a:t>“</a:t>
            </a:r>
            <a:r>
              <a:rPr lang="en-US" altLang="ja-JP" sz="2400" dirty="0">
                <a:solidFill>
                  <a:srgbClr val="010004"/>
                </a:solidFill>
              </a:rPr>
              <a:t>sell high and buy low</a:t>
            </a:r>
            <a:r>
              <a:rPr lang="ja-JP" altLang="en-US" sz="2400" dirty="0">
                <a:solidFill>
                  <a:srgbClr val="010004"/>
                </a:solidFill>
              </a:rPr>
              <a:t>”</a:t>
            </a:r>
            <a:r>
              <a:rPr lang="en-US" altLang="ja-JP" sz="2400" dirty="0">
                <a:solidFill>
                  <a:srgbClr val="010004"/>
                </a:solidFill>
              </a:rPr>
              <a:t>.</a:t>
            </a:r>
          </a:p>
          <a:p>
            <a:pPr marL="342900" indent="-342900" eaLnBrk="1" hangingPunct="1">
              <a:lnSpc>
                <a:spcPct val="90000"/>
              </a:lnSpc>
            </a:pPr>
            <a:r>
              <a:rPr lang="en-US" sz="2800" dirty="0">
                <a:solidFill>
                  <a:srgbClr val="010004"/>
                </a:solidFill>
              </a:rPr>
              <a:t>But what if the rest of the investment community doesn’</a:t>
            </a:r>
            <a:r>
              <a:rPr lang="en-US" altLang="ja-JP" sz="2800" dirty="0">
                <a:solidFill>
                  <a:srgbClr val="010004"/>
                </a:solidFill>
              </a:rPr>
              <a:t>t come to their senses in time for you to cover your short position?</a:t>
            </a:r>
          </a:p>
          <a:p>
            <a:pPr marL="742950" lvl="1" indent="-285750" eaLnBrk="1" hangingPunct="1">
              <a:lnSpc>
                <a:spcPct val="90000"/>
              </a:lnSpc>
            </a:pPr>
            <a:r>
              <a:rPr lang="en-US" sz="2400" dirty="0">
                <a:solidFill>
                  <a:srgbClr val="010004"/>
                </a:solidFill>
              </a:rPr>
              <a:t>This makes arbitrage risky.</a:t>
            </a:r>
          </a:p>
        </p:txBody>
      </p:sp>
      <p:sp>
        <p:nvSpPr>
          <p:cNvPr id="91139" name="Rectangle 2"/>
          <p:cNvSpPr>
            <a:spLocks noGrp="1" noChangeArrowheads="1"/>
          </p:cNvSpPr>
          <p:nvPr>
            <p:ph type="title"/>
          </p:nvPr>
        </p:nvSpPr>
        <p:spPr>
          <a:solidFill>
            <a:srgbClr val="FFFFFF"/>
          </a:solidFill>
        </p:spPr>
        <p:txBody>
          <a:bodyPr/>
          <a:lstStyle/>
          <a:p>
            <a:pPr eaLnBrk="1" hangingPunct="1"/>
            <a:r>
              <a:rPr lang="en-US" b="1"/>
              <a:t>The Behavioral Challenge to Market Efficiency</a:t>
            </a:r>
          </a:p>
        </p:txBody>
      </p:sp>
      <p:sp>
        <p:nvSpPr>
          <p:cNvPr id="91138" name="Slide Number Placeholder 4"/>
          <p:cNvSpPr>
            <a:spLocks noGrp="1"/>
          </p:cNvSpPr>
          <p:nvPr>
            <p:ph type="sldNum" sz="quarter" idx="10"/>
          </p:nvPr>
        </p:nvSpPr>
        <p:spPr>
          <a:noFill/>
        </p:spPr>
        <p:txBody>
          <a:bodyPr/>
          <a:lstStyle/>
          <a:p>
            <a:fld id="{63239307-2BFB-480F-BDA0-1B34B95E925C}" type="slidenum">
              <a:rPr lang="en-US"/>
              <a:pPr/>
              <a:t>46</a:t>
            </a:fld>
            <a:endParaRPr lang="en-US"/>
          </a:p>
        </p:txBody>
      </p:sp>
      <p:sp>
        <p:nvSpPr>
          <p:cNvPr id="91137" name="Footer Placeholder 3"/>
          <p:cNvSpPr>
            <a:spLocks noGrp="1"/>
          </p:cNvSpPr>
          <p:nvPr>
            <p:ph type="ftr" sz="quarter" idx="11"/>
          </p:nvPr>
        </p:nvSpPr>
        <p:spPr>
          <a:noFill/>
        </p:spPr>
        <p:txBody>
          <a:bodyPr/>
          <a:lstStyle/>
          <a:p>
            <a:r>
              <a:rPr lang="en-US">
                <a:ea typeface="ＭＳ Ｐゴシック" charset="-128"/>
              </a:rPr>
              <a:t>Market Efficiency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47843">
                                            <p:txEl>
                                              <p:pRg st="0" end="0"/>
                                            </p:txEl>
                                          </p:spTgt>
                                        </p:tgtEl>
                                        <p:attrNameLst>
                                          <p:attrName>style.visibility</p:attrName>
                                        </p:attrNameLst>
                                      </p:cBhvr>
                                      <p:to>
                                        <p:strVal val="visible"/>
                                      </p:to>
                                    </p:set>
                                    <p:animEffect transition="in" filter="fade">
                                      <p:cBhvr>
                                        <p:cTn id="7" dur="1000"/>
                                        <p:tgtEl>
                                          <p:spTgt spid="547843">
                                            <p:txEl>
                                              <p:pRg st="0" end="0"/>
                                            </p:txEl>
                                          </p:spTgt>
                                        </p:tgtEl>
                                      </p:cBhvr>
                                    </p:animEffect>
                                    <p:anim calcmode="lin" valueType="num">
                                      <p:cBhvr>
                                        <p:cTn id="8" dur="1000" fill="hold"/>
                                        <p:tgtEl>
                                          <p:spTgt spid="54784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4784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547843">
                                            <p:txEl>
                                              <p:pRg st="1" end="1"/>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547843">
                                            <p:txEl>
                                              <p:pRg st="2" end="2"/>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547843">
                                            <p:txEl>
                                              <p:pRg st="3" end="3"/>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547843">
                                            <p:txEl>
                                              <p:pRg st="4" end="4"/>
                                            </p:txEl>
                                          </p:spTgt>
                                        </p:tgtEl>
                                        <p:attrNameLst>
                                          <p:attrName>style.visibility</p:attrName>
                                        </p:attrNameLst>
                                      </p:cBhvr>
                                      <p:to>
                                        <p:strVal val="visible"/>
                                      </p:to>
                                    </p:set>
                                    <p:animEffect transition="in" filter="fade">
                                      <p:cBhvr>
                                        <p:cTn id="26" dur="1000"/>
                                        <p:tgtEl>
                                          <p:spTgt spid="547843">
                                            <p:txEl>
                                              <p:pRg st="4" end="4"/>
                                            </p:txEl>
                                          </p:spTgt>
                                        </p:tgtEl>
                                      </p:cBhvr>
                                    </p:animEffect>
                                    <p:anim calcmode="lin" valueType="num">
                                      <p:cBhvr>
                                        <p:cTn id="27" dur="1000" fill="hold"/>
                                        <p:tgtEl>
                                          <p:spTgt spid="547843">
                                            <p:txEl>
                                              <p:pRg st="4" end="4"/>
                                            </p:txEl>
                                          </p:spTgt>
                                        </p:tgtEl>
                                        <p:attrNameLst>
                                          <p:attrName>ppt_x</p:attrName>
                                        </p:attrNameLst>
                                      </p:cBhvr>
                                      <p:tavLst>
                                        <p:tav tm="0">
                                          <p:val>
                                            <p:strVal val="#ppt_x"/>
                                          </p:val>
                                        </p:tav>
                                        <p:tav tm="100000">
                                          <p:val>
                                            <p:strVal val="#ppt_x"/>
                                          </p:val>
                                        </p:tav>
                                      </p:tavLst>
                                    </p:anim>
                                    <p:anim calcmode="lin" valueType="num">
                                      <p:cBhvr>
                                        <p:cTn id="28" dur="1000" fill="hold"/>
                                        <p:tgtEl>
                                          <p:spTgt spid="547843">
                                            <p:txEl>
                                              <p:pRg st="4" end="4"/>
                                            </p:txEl>
                                          </p:spTgt>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547843">
                                            <p:txEl>
                                              <p:pRg st="5" end="5"/>
                                            </p:txEl>
                                          </p:spTgt>
                                        </p:tgtEl>
                                        <p:attrNameLst>
                                          <p:attrName>style.visibility</p:attrName>
                                        </p:attrNameLst>
                                      </p:cBhvr>
                                      <p:to>
                                        <p:strVal val="visible"/>
                                      </p:to>
                                    </p:set>
                                    <p:animEffect transition="in" filter="fade">
                                      <p:cBhvr>
                                        <p:cTn id="31" dur="1000"/>
                                        <p:tgtEl>
                                          <p:spTgt spid="547843">
                                            <p:txEl>
                                              <p:pRg st="5" end="5"/>
                                            </p:txEl>
                                          </p:spTgt>
                                        </p:tgtEl>
                                      </p:cBhvr>
                                    </p:animEffect>
                                    <p:anim calcmode="lin" valueType="num">
                                      <p:cBhvr>
                                        <p:cTn id="32" dur="1000" fill="hold"/>
                                        <p:tgtEl>
                                          <p:spTgt spid="547843">
                                            <p:txEl>
                                              <p:pRg st="5" end="5"/>
                                            </p:txEl>
                                          </p:spTgt>
                                        </p:tgtEl>
                                        <p:attrNameLst>
                                          <p:attrName>ppt_x</p:attrName>
                                        </p:attrNameLst>
                                      </p:cBhvr>
                                      <p:tavLst>
                                        <p:tav tm="0">
                                          <p:val>
                                            <p:strVal val="#ppt_x"/>
                                          </p:val>
                                        </p:tav>
                                        <p:tav tm="100000">
                                          <p:val>
                                            <p:strVal val="#ppt_x"/>
                                          </p:val>
                                        </p:tav>
                                      </p:tavLst>
                                    </p:anim>
                                    <p:anim calcmode="lin" valueType="num">
                                      <p:cBhvr>
                                        <p:cTn id="33" dur="1000" fill="hold"/>
                                        <p:tgtEl>
                                          <p:spTgt spid="54784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7843" grpId="0" uiExpand="1"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891" name="Rectangle 3"/>
          <p:cNvSpPr>
            <a:spLocks noGrp="1" noChangeArrowheads="1"/>
          </p:cNvSpPr>
          <p:nvPr>
            <p:ph idx="1"/>
          </p:nvPr>
        </p:nvSpPr>
        <p:spPr/>
        <p:txBody>
          <a:bodyPr/>
          <a:lstStyle/>
          <a:p>
            <a:pPr marL="342900" indent="-342900" eaLnBrk="1" hangingPunct="1"/>
            <a:r>
              <a:rPr lang="en-US" sz="2400" dirty="0">
                <a:solidFill>
                  <a:srgbClr val="010004"/>
                </a:solidFill>
              </a:rPr>
              <a:t>Limits to Arbitrage</a:t>
            </a:r>
          </a:p>
          <a:p>
            <a:pPr marL="742950" lvl="1" indent="-285750" eaLnBrk="1" hangingPunct="1"/>
            <a:r>
              <a:rPr lang="ja-JP" altLang="en-US" sz="2000" dirty="0">
                <a:solidFill>
                  <a:srgbClr val="010004"/>
                </a:solidFill>
              </a:rPr>
              <a:t>“</a:t>
            </a:r>
            <a:r>
              <a:rPr lang="en-US" altLang="ja-JP" sz="2000" dirty="0">
                <a:solidFill>
                  <a:srgbClr val="010004"/>
                </a:solidFill>
              </a:rPr>
              <a:t>Markets can stay irrational longer than you can stay solvent.</a:t>
            </a:r>
            <a:r>
              <a:rPr lang="ja-JP" altLang="en-US" sz="2000" dirty="0">
                <a:solidFill>
                  <a:srgbClr val="010004"/>
                </a:solidFill>
              </a:rPr>
              <a:t>”</a:t>
            </a:r>
            <a:r>
              <a:rPr lang="en-US" altLang="ja-JP" sz="2000" dirty="0">
                <a:solidFill>
                  <a:srgbClr val="010004"/>
                </a:solidFill>
              </a:rPr>
              <a:t> </a:t>
            </a:r>
            <a:r>
              <a:rPr lang="en-US" altLang="ja-JP" sz="1600" i="1" dirty="0">
                <a:solidFill>
                  <a:srgbClr val="010004"/>
                </a:solidFill>
              </a:rPr>
              <a:t>John Maynard Keynes</a:t>
            </a:r>
            <a:endParaRPr lang="en-US" altLang="ja-JP" sz="1600" dirty="0">
              <a:solidFill>
                <a:srgbClr val="010004"/>
              </a:solidFill>
            </a:endParaRPr>
          </a:p>
          <a:p>
            <a:pPr marL="342900" indent="-342900" eaLnBrk="1" hangingPunct="1"/>
            <a:r>
              <a:rPr lang="en-US" sz="2400" dirty="0">
                <a:solidFill>
                  <a:srgbClr val="010004"/>
                </a:solidFill>
              </a:rPr>
              <a:t>Earnings Surprises </a:t>
            </a:r>
          </a:p>
          <a:p>
            <a:pPr marL="742950" lvl="1" indent="-285750" eaLnBrk="1" hangingPunct="1"/>
            <a:r>
              <a:rPr lang="en-US" sz="2000" dirty="0">
                <a:solidFill>
                  <a:srgbClr val="010004"/>
                </a:solidFill>
              </a:rPr>
              <a:t>Stock prices adjust slowly to earnings announcements.</a:t>
            </a:r>
          </a:p>
          <a:p>
            <a:pPr marL="742950" lvl="1" indent="-285750" eaLnBrk="1" hangingPunct="1"/>
            <a:r>
              <a:rPr lang="en-US" sz="2000" dirty="0" err="1">
                <a:solidFill>
                  <a:srgbClr val="010004"/>
                </a:solidFill>
              </a:rPr>
              <a:t>Behavioralists</a:t>
            </a:r>
            <a:r>
              <a:rPr lang="en-US" sz="2000" dirty="0">
                <a:solidFill>
                  <a:srgbClr val="010004"/>
                </a:solidFill>
              </a:rPr>
              <a:t> claim that investors exhibit </a:t>
            </a:r>
            <a:r>
              <a:rPr lang="en-US" sz="2000" i="1" dirty="0">
                <a:solidFill>
                  <a:srgbClr val="010004"/>
                </a:solidFill>
              </a:rPr>
              <a:t>conservatism</a:t>
            </a:r>
            <a:r>
              <a:rPr lang="en-US" sz="2000" dirty="0">
                <a:solidFill>
                  <a:srgbClr val="010004"/>
                </a:solidFill>
              </a:rPr>
              <a:t>.</a:t>
            </a:r>
          </a:p>
          <a:p>
            <a:pPr marL="342900" indent="-342900" eaLnBrk="1" hangingPunct="1"/>
            <a:r>
              <a:rPr lang="en-US" sz="2400" dirty="0">
                <a:solidFill>
                  <a:srgbClr val="010004"/>
                </a:solidFill>
              </a:rPr>
              <a:t>Size</a:t>
            </a:r>
          </a:p>
          <a:p>
            <a:pPr marL="742950" lvl="1" indent="-285750" eaLnBrk="1" hangingPunct="1"/>
            <a:r>
              <a:rPr lang="en-US" sz="2000" dirty="0">
                <a:solidFill>
                  <a:srgbClr val="010004"/>
                </a:solidFill>
              </a:rPr>
              <a:t>Small cap stocks </a:t>
            </a:r>
            <a:r>
              <a:rPr lang="en-US" sz="2000" i="1" dirty="0">
                <a:solidFill>
                  <a:srgbClr val="010004"/>
                </a:solidFill>
              </a:rPr>
              <a:t>seem</a:t>
            </a:r>
            <a:r>
              <a:rPr lang="en-US" sz="2000" dirty="0">
                <a:solidFill>
                  <a:srgbClr val="010004"/>
                </a:solidFill>
              </a:rPr>
              <a:t> to outperform large cap stocks. </a:t>
            </a:r>
          </a:p>
          <a:p>
            <a:pPr marL="342900" indent="-342900" eaLnBrk="1" hangingPunct="1"/>
            <a:r>
              <a:rPr lang="en-US" sz="2400" dirty="0">
                <a:solidFill>
                  <a:srgbClr val="010004"/>
                </a:solidFill>
              </a:rPr>
              <a:t>Value versus Growth</a:t>
            </a:r>
          </a:p>
          <a:p>
            <a:pPr marL="742950" lvl="1" indent="-285750" eaLnBrk="1" hangingPunct="1"/>
            <a:r>
              <a:rPr lang="en-US" sz="2000" dirty="0">
                <a:solidFill>
                  <a:srgbClr val="010004"/>
                </a:solidFill>
              </a:rPr>
              <a:t>High book-value-to-stock-price stocks and/or low P/E stocks outperform growth stocks.</a:t>
            </a:r>
          </a:p>
          <a:p>
            <a:pPr marL="342900" indent="-342900" eaLnBrk="1" hangingPunct="1"/>
            <a:r>
              <a:rPr lang="en-US" sz="2400" dirty="0">
                <a:solidFill>
                  <a:srgbClr val="010004"/>
                </a:solidFill>
              </a:rPr>
              <a:t>Momentum</a:t>
            </a:r>
          </a:p>
          <a:p>
            <a:pPr marL="742950" lvl="1" indent="-285750" eaLnBrk="1" hangingPunct="1"/>
            <a:r>
              <a:rPr lang="en-US" sz="2000" dirty="0">
                <a:solidFill>
                  <a:srgbClr val="010004"/>
                </a:solidFill>
              </a:rPr>
              <a:t>Stocks tend to perform better if they have had high stock returns over the last 12 month (not including the most recent month)</a:t>
            </a:r>
          </a:p>
          <a:p>
            <a:pPr marL="742950" lvl="1" indent="-285750" eaLnBrk="1" hangingPunct="1"/>
            <a:endParaRPr lang="en-US" sz="2000" dirty="0">
              <a:solidFill>
                <a:srgbClr val="010004"/>
              </a:solidFill>
            </a:endParaRPr>
          </a:p>
        </p:txBody>
      </p:sp>
      <p:sp>
        <p:nvSpPr>
          <p:cNvPr id="93187" name="Rectangle 2"/>
          <p:cNvSpPr>
            <a:spLocks noGrp="1" noChangeArrowheads="1"/>
          </p:cNvSpPr>
          <p:nvPr>
            <p:ph type="title"/>
          </p:nvPr>
        </p:nvSpPr>
        <p:spPr>
          <a:solidFill>
            <a:srgbClr val="FFFFFF"/>
          </a:solidFill>
        </p:spPr>
        <p:txBody>
          <a:bodyPr/>
          <a:lstStyle/>
          <a:p>
            <a:pPr eaLnBrk="1" hangingPunct="1"/>
            <a:r>
              <a:rPr lang="en-US" b="1" dirty="0">
                <a:solidFill>
                  <a:srgbClr val="010004"/>
                </a:solidFill>
              </a:rPr>
              <a:t>Empirical Challenges to Market Efficiency: Anomalies</a:t>
            </a:r>
            <a:endParaRPr lang="en-US" b="1" dirty="0"/>
          </a:p>
        </p:txBody>
      </p:sp>
      <p:sp>
        <p:nvSpPr>
          <p:cNvPr id="93186" name="Slide Number Placeholder 4"/>
          <p:cNvSpPr>
            <a:spLocks noGrp="1"/>
          </p:cNvSpPr>
          <p:nvPr>
            <p:ph type="sldNum" sz="quarter" idx="10"/>
          </p:nvPr>
        </p:nvSpPr>
        <p:spPr>
          <a:noFill/>
        </p:spPr>
        <p:txBody>
          <a:bodyPr/>
          <a:lstStyle/>
          <a:p>
            <a:fld id="{10112C36-7E01-4B59-BF9F-9490281F206C}" type="slidenum">
              <a:rPr lang="en-US"/>
              <a:pPr/>
              <a:t>47</a:t>
            </a:fld>
            <a:endParaRPr lang="en-US"/>
          </a:p>
        </p:txBody>
      </p:sp>
      <p:sp>
        <p:nvSpPr>
          <p:cNvPr id="93185" name="Footer Placeholder 3"/>
          <p:cNvSpPr>
            <a:spLocks noGrp="1"/>
          </p:cNvSpPr>
          <p:nvPr>
            <p:ph type="ftr" sz="quarter" idx="11"/>
          </p:nvPr>
        </p:nvSpPr>
        <p:spPr>
          <a:noFill/>
        </p:spPr>
        <p:txBody>
          <a:bodyPr/>
          <a:lstStyle/>
          <a:p>
            <a:r>
              <a:rPr lang="en-US">
                <a:ea typeface="ＭＳ Ｐゴシック" charset="-128"/>
              </a:rPr>
              <a:t>Market Efficiency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49891">
                                            <p:txEl>
                                              <p:pRg st="0" end="0"/>
                                            </p:txEl>
                                          </p:spTgt>
                                        </p:tgtEl>
                                        <p:attrNameLst>
                                          <p:attrName>style.visibility</p:attrName>
                                        </p:attrNameLst>
                                      </p:cBhvr>
                                      <p:to>
                                        <p:strVal val="visible"/>
                                      </p:to>
                                    </p:set>
                                    <p:animEffect transition="in" filter="fade">
                                      <p:cBhvr>
                                        <p:cTn id="7" dur="1000"/>
                                        <p:tgtEl>
                                          <p:spTgt spid="549891">
                                            <p:txEl>
                                              <p:pRg st="0" end="0"/>
                                            </p:txEl>
                                          </p:spTgt>
                                        </p:tgtEl>
                                      </p:cBhvr>
                                    </p:animEffect>
                                    <p:anim calcmode="lin" valueType="num">
                                      <p:cBhvr>
                                        <p:cTn id="8" dur="1000" fill="hold"/>
                                        <p:tgtEl>
                                          <p:spTgt spid="549891">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49891">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49891">
                                            <p:txEl>
                                              <p:pRg st="1" end="1"/>
                                            </p:txEl>
                                          </p:spTgt>
                                        </p:tgtEl>
                                        <p:attrNameLst>
                                          <p:attrName>style.visibility</p:attrName>
                                        </p:attrNameLst>
                                      </p:cBhvr>
                                      <p:to>
                                        <p:strVal val="visible"/>
                                      </p:to>
                                    </p:set>
                                    <p:animEffect transition="in" filter="fade">
                                      <p:cBhvr>
                                        <p:cTn id="12" dur="1000"/>
                                        <p:tgtEl>
                                          <p:spTgt spid="549891">
                                            <p:txEl>
                                              <p:pRg st="1" end="1"/>
                                            </p:txEl>
                                          </p:spTgt>
                                        </p:tgtEl>
                                      </p:cBhvr>
                                    </p:animEffect>
                                    <p:anim calcmode="lin" valueType="num">
                                      <p:cBhvr>
                                        <p:cTn id="13" dur="1000" fill="hold"/>
                                        <p:tgtEl>
                                          <p:spTgt spid="549891">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54989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549891">
                                            <p:txEl>
                                              <p:pRg st="2" end="2"/>
                                            </p:txEl>
                                          </p:spTgt>
                                        </p:tgtEl>
                                        <p:attrNameLst>
                                          <p:attrName>style.visibility</p:attrName>
                                        </p:attrNameLst>
                                      </p:cBhvr>
                                      <p:to>
                                        <p:strVal val="visible"/>
                                      </p:to>
                                    </p:set>
                                    <p:animEffect transition="in" filter="fade">
                                      <p:cBhvr>
                                        <p:cTn id="19" dur="1000"/>
                                        <p:tgtEl>
                                          <p:spTgt spid="549891">
                                            <p:txEl>
                                              <p:pRg st="2" end="2"/>
                                            </p:txEl>
                                          </p:spTgt>
                                        </p:tgtEl>
                                      </p:cBhvr>
                                    </p:animEffect>
                                    <p:anim calcmode="lin" valueType="num">
                                      <p:cBhvr>
                                        <p:cTn id="20" dur="1000" fill="hold"/>
                                        <p:tgtEl>
                                          <p:spTgt spid="549891">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549891">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549891">
                                            <p:txEl>
                                              <p:pRg st="3" end="3"/>
                                            </p:txEl>
                                          </p:spTgt>
                                        </p:tgtEl>
                                        <p:attrNameLst>
                                          <p:attrName>style.visibility</p:attrName>
                                        </p:attrNameLst>
                                      </p:cBhvr>
                                      <p:to>
                                        <p:strVal val="visible"/>
                                      </p:to>
                                    </p:set>
                                    <p:animEffect transition="in" filter="fade">
                                      <p:cBhvr>
                                        <p:cTn id="24" dur="1000"/>
                                        <p:tgtEl>
                                          <p:spTgt spid="549891">
                                            <p:txEl>
                                              <p:pRg st="3" end="3"/>
                                            </p:txEl>
                                          </p:spTgt>
                                        </p:tgtEl>
                                      </p:cBhvr>
                                    </p:animEffect>
                                    <p:anim calcmode="lin" valueType="num">
                                      <p:cBhvr>
                                        <p:cTn id="25" dur="1000" fill="hold"/>
                                        <p:tgtEl>
                                          <p:spTgt spid="549891">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549891">
                                            <p:txEl>
                                              <p:pRg st="3" end="3"/>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549891">
                                            <p:txEl>
                                              <p:pRg st="4" end="4"/>
                                            </p:txEl>
                                          </p:spTgt>
                                        </p:tgtEl>
                                        <p:attrNameLst>
                                          <p:attrName>style.visibility</p:attrName>
                                        </p:attrNameLst>
                                      </p:cBhvr>
                                      <p:to>
                                        <p:strVal val="visible"/>
                                      </p:to>
                                    </p:set>
                                    <p:animEffect transition="in" filter="fade">
                                      <p:cBhvr>
                                        <p:cTn id="29" dur="1000"/>
                                        <p:tgtEl>
                                          <p:spTgt spid="549891">
                                            <p:txEl>
                                              <p:pRg st="4" end="4"/>
                                            </p:txEl>
                                          </p:spTgt>
                                        </p:tgtEl>
                                      </p:cBhvr>
                                    </p:animEffect>
                                    <p:anim calcmode="lin" valueType="num">
                                      <p:cBhvr>
                                        <p:cTn id="30" dur="1000" fill="hold"/>
                                        <p:tgtEl>
                                          <p:spTgt spid="549891">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549891">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549891">
                                            <p:txEl>
                                              <p:pRg st="5" end="5"/>
                                            </p:txEl>
                                          </p:spTgt>
                                        </p:tgtEl>
                                        <p:attrNameLst>
                                          <p:attrName>style.visibility</p:attrName>
                                        </p:attrNameLst>
                                      </p:cBhvr>
                                      <p:to>
                                        <p:strVal val="visible"/>
                                      </p:to>
                                    </p:set>
                                    <p:animEffect transition="in" filter="fade">
                                      <p:cBhvr>
                                        <p:cTn id="36" dur="1000"/>
                                        <p:tgtEl>
                                          <p:spTgt spid="549891">
                                            <p:txEl>
                                              <p:pRg st="5" end="5"/>
                                            </p:txEl>
                                          </p:spTgt>
                                        </p:tgtEl>
                                      </p:cBhvr>
                                    </p:animEffect>
                                    <p:anim calcmode="lin" valueType="num">
                                      <p:cBhvr>
                                        <p:cTn id="37" dur="1000" fill="hold"/>
                                        <p:tgtEl>
                                          <p:spTgt spid="549891">
                                            <p:txEl>
                                              <p:pRg st="5" end="5"/>
                                            </p:txEl>
                                          </p:spTgt>
                                        </p:tgtEl>
                                        <p:attrNameLst>
                                          <p:attrName>ppt_x</p:attrName>
                                        </p:attrNameLst>
                                      </p:cBhvr>
                                      <p:tavLst>
                                        <p:tav tm="0">
                                          <p:val>
                                            <p:strVal val="#ppt_x"/>
                                          </p:val>
                                        </p:tav>
                                        <p:tav tm="100000">
                                          <p:val>
                                            <p:strVal val="#ppt_x"/>
                                          </p:val>
                                        </p:tav>
                                      </p:tavLst>
                                    </p:anim>
                                    <p:anim calcmode="lin" valueType="num">
                                      <p:cBhvr>
                                        <p:cTn id="38" dur="1000" fill="hold"/>
                                        <p:tgtEl>
                                          <p:spTgt spid="549891">
                                            <p:txEl>
                                              <p:pRg st="5" end="5"/>
                                            </p:txEl>
                                          </p:spTgt>
                                        </p:tgtEl>
                                        <p:attrNameLst>
                                          <p:attrName>ppt_y</p:attrName>
                                        </p:attrNameLst>
                                      </p:cBhvr>
                                      <p:tavLst>
                                        <p:tav tm="0">
                                          <p:val>
                                            <p:strVal val="#ppt_y+.1"/>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549891">
                                            <p:txEl>
                                              <p:pRg st="6" end="6"/>
                                            </p:txEl>
                                          </p:spTgt>
                                        </p:tgtEl>
                                        <p:attrNameLst>
                                          <p:attrName>style.visibility</p:attrName>
                                        </p:attrNameLst>
                                      </p:cBhvr>
                                      <p:to>
                                        <p:strVal val="visible"/>
                                      </p:to>
                                    </p:set>
                                    <p:animEffect transition="in" filter="fade">
                                      <p:cBhvr>
                                        <p:cTn id="41" dur="1000"/>
                                        <p:tgtEl>
                                          <p:spTgt spid="549891">
                                            <p:txEl>
                                              <p:pRg st="6" end="6"/>
                                            </p:txEl>
                                          </p:spTgt>
                                        </p:tgtEl>
                                      </p:cBhvr>
                                    </p:animEffect>
                                    <p:anim calcmode="lin" valueType="num">
                                      <p:cBhvr>
                                        <p:cTn id="42" dur="1000" fill="hold"/>
                                        <p:tgtEl>
                                          <p:spTgt spid="549891">
                                            <p:txEl>
                                              <p:pRg st="6" end="6"/>
                                            </p:txEl>
                                          </p:spTgt>
                                        </p:tgtEl>
                                        <p:attrNameLst>
                                          <p:attrName>ppt_x</p:attrName>
                                        </p:attrNameLst>
                                      </p:cBhvr>
                                      <p:tavLst>
                                        <p:tav tm="0">
                                          <p:val>
                                            <p:strVal val="#ppt_x"/>
                                          </p:val>
                                        </p:tav>
                                        <p:tav tm="100000">
                                          <p:val>
                                            <p:strVal val="#ppt_x"/>
                                          </p:val>
                                        </p:tav>
                                      </p:tavLst>
                                    </p:anim>
                                    <p:anim calcmode="lin" valueType="num">
                                      <p:cBhvr>
                                        <p:cTn id="43" dur="1000" fill="hold"/>
                                        <p:tgtEl>
                                          <p:spTgt spid="549891">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44" fill="hold" nodeType="clickPar">
                      <p:stCondLst>
                        <p:cond delay="indefinite"/>
                      </p:stCondLst>
                      <p:childTnLst>
                        <p:par>
                          <p:cTn id="45" fill="hold" nodeType="withGroup">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549891">
                                            <p:txEl>
                                              <p:pRg st="7" end="7"/>
                                            </p:txEl>
                                          </p:spTgt>
                                        </p:tgtEl>
                                        <p:attrNameLst>
                                          <p:attrName>style.visibility</p:attrName>
                                        </p:attrNameLst>
                                      </p:cBhvr>
                                      <p:to>
                                        <p:strVal val="visible"/>
                                      </p:to>
                                    </p:set>
                                    <p:animEffect transition="in" filter="fade">
                                      <p:cBhvr>
                                        <p:cTn id="48" dur="1000"/>
                                        <p:tgtEl>
                                          <p:spTgt spid="549891">
                                            <p:txEl>
                                              <p:pRg st="7" end="7"/>
                                            </p:txEl>
                                          </p:spTgt>
                                        </p:tgtEl>
                                      </p:cBhvr>
                                    </p:animEffect>
                                    <p:anim calcmode="lin" valueType="num">
                                      <p:cBhvr>
                                        <p:cTn id="49" dur="1000" fill="hold"/>
                                        <p:tgtEl>
                                          <p:spTgt spid="549891">
                                            <p:txEl>
                                              <p:pRg st="7" end="7"/>
                                            </p:txEl>
                                          </p:spTgt>
                                        </p:tgtEl>
                                        <p:attrNameLst>
                                          <p:attrName>ppt_x</p:attrName>
                                        </p:attrNameLst>
                                      </p:cBhvr>
                                      <p:tavLst>
                                        <p:tav tm="0">
                                          <p:val>
                                            <p:strVal val="#ppt_x"/>
                                          </p:val>
                                        </p:tav>
                                        <p:tav tm="100000">
                                          <p:val>
                                            <p:strVal val="#ppt_x"/>
                                          </p:val>
                                        </p:tav>
                                      </p:tavLst>
                                    </p:anim>
                                    <p:anim calcmode="lin" valueType="num">
                                      <p:cBhvr>
                                        <p:cTn id="50" dur="1000" fill="hold"/>
                                        <p:tgtEl>
                                          <p:spTgt spid="549891">
                                            <p:txEl>
                                              <p:pRg st="7" end="7"/>
                                            </p:txEl>
                                          </p:spTgt>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549891">
                                            <p:txEl>
                                              <p:pRg st="8" end="8"/>
                                            </p:txEl>
                                          </p:spTgt>
                                        </p:tgtEl>
                                        <p:attrNameLst>
                                          <p:attrName>style.visibility</p:attrName>
                                        </p:attrNameLst>
                                      </p:cBhvr>
                                      <p:to>
                                        <p:strVal val="visible"/>
                                      </p:to>
                                    </p:set>
                                    <p:animEffect transition="in" filter="fade">
                                      <p:cBhvr>
                                        <p:cTn id="53" dur="1000"/>
                                        <p:tgtEl>
                                          <p:spTgt spid="549891">
                                            <p:txEl>
                                              <p:pRg st="8" end="8"/>
                                            </p:txEl>
                                          </p:spTgt>
                                        </p:tgtEl>
                                      </p:cBhvr>
                                    </p:animEffect>
                                    <p:anim calcmode="lin" valueType="num">
                                      <p:cBhvr>
                                        <p:cTn id="54" dur="1000" fill="hold"/>
                                        <p:tgtEl>
                                          <p:spTgt spid="549891">
                                            <p:txEl>
                                              <p:pRg st="8" end="8"/>
                                            </p:txEl>
                                          </p:spTgt>
                                        </p:tgtEl>
                                        <p:attrNameLst>
                                          <p:attrName>ppt_x</p:attrName>
                                        </p:attrNameLst>
                                      </p:cBhvr>
                                      <p:tavLst>
                                        <p:tav tm="0">
                                          <p:val>
                                            <p:strVal val="#ppt_x"/>
                                          </p:val>
                                        </p:tav>
                                        <p:tav tm="100000">
                                          <p:val>
                                            <p:strVal val="#ppt_x"/>
                                          </p:val>
                                        </p:tav>
                                      </p:tavLst>
                                    </p:anim>
                                    <p:anim calcmode="lin" valueType="num">
                                      <p:cBhvr>
                                        <p:cTn id="55" dur="1000" fill="hold"/>
                                        <p:tgtEl>
                                          <p:spTgt spid="549891">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6" fill="hold" nodeType="clickPar">
                      <p:stCondLst>
                        <p:cond delay="indefinite"/>
                      </p:stCondLst>
                      <p:childTnLst>
                        <p:par>
                          <p:cTn id="57" fill="hold" nodeType="withGroup">
                            <p:stCondLst>
                              <p:cond delay="0"/>
                            </p:stCondLst>
                            <p:childTnLst>
                              <p:par>
                                <p:cTn id="58" presetID="42" presetClass="entr" presetSubtype="0" fill="hold" grpId="0" nodeType="clickEffect">
                                  <p:stCondLst>
                                    <p:cond delay="0"/>
                                  </p:stCondLst>
                                  <p:childTnLst>
                                    <p:set>
                                      <p:cBhvr>
                                        <p:cTn id="59" dur="1" fill="hold">
                                          <p:stCondLst>
                                            <p:cond delay="0"/>
                                          </p:stCondLst>
                                        </p:cTn>
                                        <p:tgtEl>
                                          <p:spTgt spid="549891">
                                            <p:txEl>
                                              <p:pRg st="9" end="9"/>
                                            </p:txEl>
                                          </p:spTgt>
                                        </p:tgtEl>
                                        <p:attrNameLst>
                                          <p:attrName>style.visibility</p:attrName>
                                        </p:attrNameLst>
                                      </p:cBhvr>
                                      <p:to>
                                        <p:strVal val="visible"/>
                                      </p:to>
                                    </p:set>
                                    <p:animEffect transition="in" filter="fade">
                                      <p:cBhvr>
                                        <p:cTn id="60" dur="1000"/>
                                        <p:tgtEl>
                                          <p:spTgt spid="549891">
                                            <p:txEl>
                                              <p:pRg st="9" end="9"/>
                                            </p:txEl>
                                          </p:spTgt>
                                        </p:tgtEl>
                                      </p:cBhvr>
                                    </p:animEffect>
                                    <p:anim calcmode="lin" valueType="num">
                                      <p:cBhvr>
                                        <p:cTn id="61" dur="1000" fill="hold"/>
                                        <p:tgtEl>
                                          <p:spTgt spid="549891">
                                            <p:txEl>
                                              <p:pRg st="9" end="9"/>
                                            </p:txEl>
                                          </p:spTgt>
                                        </p:tgtEl>
                                        <p:attrNameLst>
                                          <p:attrName>ppt_x</p:attrName>
                                        </p:attrNameLst>
                                      </p:cBhvr>
                                      <p:tavLst>
                                        <p:tav tm="0">
                                          <p:val>
                                            <p:strVal val="#ppt_x"/>
                                          </p:val>
                                        </p:tav>
                                        <p:tav tm="100000">
                                          <p:val>
                                            <p:strVal val="#ppt_x"/>
                                          </p:val>
                                        </p:tav>
                                      </p:tavLst>
                                    </p:anim>
                                    <p:anim calcmode="lin" valueType="num">
                                      <p:cBhvr>
                                        <p:cTn id="62" dur="1000" fill="hold"/>
                                        <p:tgtEl>
                                          <p:spTgt spid="549891">
                                            <p:txEl>
                                              <p:pRg st="9" end="9"/>
                                            </p:txEl>
                                          </p:spTgt>
                                        </p:tgtEl>
                                        <p:attrNameLst>
                                          <p:attrName>ppt_y</p:attrName>
                                        </p:attrNameLst>
                                      </p:cBhvr>
                                      <p:tavLst>
                                        <p:tav tm="0">
                                          <p:val>
                                            <p:strVal val="#ppt_y+.1"/>
                                          </p:val>
                                        </p:tav>
                                        <p:tav tm="100000">
                                          <p:val>
                                            <p:strVal val="#ppt_y"/>
                                          </p:val>
                                        </p:tav>
                                      </p:tavLst>
                                    </p:anim>
                                  </p:childTnLst>
                                </p:cTn>
                              </p:par>
                              <p:par>
                                <p:cTn id="63" presetID="42" presetClass="entr" presetSubtype="0" fill="hold" grpId="0" nodeType="withEffect">
                                  <p:stCondLst>
                                    <p:cond delay="0"/>
                                  </p:stCondLst>
                                  <p:childTnLst>
                                    <p:set>
                                      <p:cBhvr>
                                        <p:cTn id="64" dur="1" fill="hold">
                                          <p:stCondLst>
                                            <p:cond delay="0"/>
                                          </p:stCondLst>
                                        </p:cTn>
                                        <p:tgtEl>
                                          <p:spTgt spid="549891">
                                            <p:txEl>
                                              <p:pRg st="10" end="10"/>
                                            </p:txEl>
                                          </p:spTgt>
                                        </p:tgtEl>
                                        <p:attrNameLst>
                                          <p:attrName>style.visibility</p:attrName>
                                        </p:attrNameLst>
                                      </p:cBhvr>
                                      <p:to>
                                        <p:strVal val="visible"/>
                                      </p:to>
                                    </p:set>
                                    <p:animEffect transition="in" filter="fade">
                                      <p:cBhvr>
                                        <p:cTn id="65" dur="1000"/>
                                        <p:tgtEl>
                                          <p:spTgt spid="549891">
                                            <p:txEl>
                                              <p:pRg st="10" end="10"/>
                                            </p:txEl>
                                          </p:spTgt>
                                        </p:tgtEl>
                                      </p:cBhvr>
                                    </p:animEffect>
                                    <p:anim calcmode="lin" valueType="num">
                                      <p:cBhvr>
                                        <p:cTn id="66" dur="1000" fill="hold"/>
                                        <p:tgtEl>
                                          <p:spTgt spid="549891">
                                            <p:txEl>
                                              <p:pRg st="10" end="10"/>
                                            </p:txEl>
                                          </p:spTgt>
                                        </p:tgtEl>
                                        <p:attrNameLst>
                                          <p:attrName>ppt_x</p:attrName>
                                        </p:attrNameLst>
                                      </p:cBhvr>
                                      <p:tavLst>
                                        <p:tav tm="0">
                                          <p:val>
                                            <p:strVal val="#ppt_x"/>
                                          </p:val>
                                        </p:tav>
                                        <p:tav tm="100000">
                                          <p:val>
                                            <p:strVal val="#ppt_x"/>
                                          </p:val>
                                        </p:tav>
                                      </p:tavLst>
                                    </p:anim>
                                    <p:anim calcmode="lin" valueType="num">
                                      <p:cBhvr>
                                        <p:cTn id="67" dur="1000" fill="hold"/>
                                        <p:tgtEl>
                                          <p:spTgt spid="549891">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9891"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876DAD16-564C-4F4A-98E5-F39DBDB93157}"/>
              </a:ext>
            </a:extLst>
          </p:cNvPr>
          <p:cNvPicPr>
            <a:picLocks noGrp="1" noChangeAspect="1"/>
          </p:cNvPicPr>
          <p:nvPr>
            <p:ph idx="1"/>
          </p:nvPr>
        </p:nvPicPr>
        <p:blipFill>
          <a:blip r:embed="rId2"/>
          <a:stretch>
            <a:fillRect/>
          </a:stretch>
        </p:blipFill>
        <p:spPr>
          <a:xfrm>
            <a:off x="369204" y="685800"/>
            <a:ext cx="8458200" cy="5270551"/>
          </a:xfrm>
        </p:spPr>
      </p:pic>
      <p:sp>
        <p:nvSpPr>
          <p:cNvPr id="3" name="Title 2">
            <a:extLst>
              <a:ext uri="{FF2B5EF4-FFF2-40B4-BE49-F238E27FC236}">
                <a16:creationId xmlns:a16="http://schemas.microsoft.com/office/drawing/2014/main" id="{21EB4C71-4B32-454C-BC6B-807EBB4C7FD1}"/>
              </a:ext>
            </a:extLst>
          </p:cNvPr>
          <p:cNvSpPr>
            <a:spLocks noGrp="1"/>
          </p:cNvSpPr>
          <p:nvPr>
            <p:ph type="title"/>
          </p:nvPr>
        </p:nvSpPr>
        <p:spPr/>
        <p:txBody>
          <a:bodyPr/>
          <a:lstStyle/>
          <a:p>
            <a:r>
              <a:rPr lang="en-US" dirty="0">
                <a:solidFill>
                  <a:srgbClr val="010004"/>
                </a:solidFill>
              </a:rPr>
              <a:t>Empirical Challenges to Market Efficiency: Anomalies</a:t>
            </a:r>
            <a:endParaRPr lang="en-US" dirty="0"/>
          </a:p>
        </p:txBody>
      </p:sp>
      <p:sp>
        <p:nvSpPr>
          <p:cNvPr id="4" name="Slide Number Placeholder 3">
            <a:extLst>
              <a:ext uri="{FF2B5EF4-FFF2-40B4-BE49-F238E27FC236}">
                <a16:creationId xmlns:a16="http://schemas.microsoft.com/office/drawing/2014/main" id="{E5B1C234-08CC-5545-9C15-23F287F84AA1}"/>
              </a:ext>
            </a:extLst>
          </p:cNvPr>
          <p:cNvSpPr>
            <a:spLocks noGrp="1"/>
          </p:cNvSpPr>
          <p:nvPr>
            <p:ph type="sldNum" sz="quarter" idx="10"/>
          </p:nvPr>
        </p:nvSpPr>
        <p:spPr/>
        <p:txBody>
          <a:bodyPr/>
          <a:lstStyle/>
          <a:p>
            <a:fld id="{7B3E355C-57B9-BC4B-95D8-406A1F834537}" type="slidenum">
              <a:rPr lang="en-US" altLang="en-US" smtClean="0"/>
              <a:pPr/>
              <a:t>48</a:t>
            </a:fld>
            <a:endParaRPr lang="en-US" altLang="en-US" dirty="0"/>
          </a:p>
        </p:txBody>
      </p:sp>
      <p:sp>
        <p:nvSpPr>
          <p:cNvPr id="5" name="Footer Placeholder 4">
            <a:extLst>
              <a:ext uri="{FF2B5EF4-FFF2-40B4-BE49-F238E27FC236}">
                <a16:creationId xmlns:a16="http://schemas.microsoft.com/office/drawing/2014/main" id="{18CCAC30-743F-DF4E-B58A-3AA09718852B}"/>
              </a:ext>
            </a:extLst>
          </p:cNvPr>
          <p:cNvSpPr>
            <a:spLocks noGrp="1"/>
          </p:cNvSpPr>
          <p:nvPr>
            <p:ph type="ftr" sz="quarter" idx="11"/>
          </p:nvPr>
        </p:nvSpPr>
        <p:spPr/>
        <p:txBody>
          <a:bodyPr/>
          <a:lstStyle/>
          <a:p>
            <a:pPr>
              <a:defRPr/>
            </a:pPr>
            <a:r>
              <a:rPr lang="en-US"/>
              <a:t>Market Efficiency</a:t>
            </a:r>
            <a:endParaRPr lang="en-US" dirty="0"/>
          </a:p>
        </p:txBody>
      </p:sp>
    </p:spTree>
    <p:extLst>
      <p:ext uri="{BB962C8B-B14F-4D97-AF65-F5344CB8AC3E}">
        <p14:creationId xmlns:p14="http://schemas.microsoft.com/office/powerpoint/2010/main" val="141704074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939" name="Rectangle 3"/>
          <p:cNvSpPr>
            <a:spLocks noGrp="1" noChangeArrowheads="1"/>
          </p:cNvSpPr>
          <p:nvPr>
            <p:ph idx="1"/>
          </p:nvPr>
        </p:nvSpPr>
        <p:spPr/>
        <p:txBody>
          <a:bodyPr/>
          <a:lstStyle/>
          <a:p>
            <a:pPr marL="342900" indent="-342900" eaLnBrk="1" hangingPunct="1"/>
            <a:r>
              <a:rPr lang="en-US" sz="2400" u="sng" dirty="0">
                <a:solidFill>
                  <a:srgbClr val="010004"/>
                </a:solidFill>
              </a:rPr>
              <a:t>Crashes</a:t>
            </a:r>
            <a:endParaRPr lang="en-US" sz="2400" dirty="0">
              <a:solidFill>
                <a:srgbClr val="010004"/>
              </a:solidFill>
            </a:endParaRPr>
          </a:p>
          <a:p>
            <a:pPr marL="742950" lvl="1" indent="-285750" eaLnBrk="1" hangingPunct="1"/>
            <a:r>
              <a:rPr lang="en-US" sz="2000" dirty="0">
                <a:solidFill>
                  <a:srgbClr val="010004"/>
                </a:solidFill>
              </a:rPr>
              <a:t>On October 19, 1987, the stock market dropped between 20 and 25 percent on a Monday following a weekend during which little surprising news was released.</a:t>
            </a:r>
          </a:p>
          <a:p>
            <a:pPr marL="742950" lvl="1" indent="-285750" eaLnBrk="1" hangingPunct="1"/>
            <a:r>
              <a:rPr lang="en-US" sz="2000" dirty="0">
                <a:solidFill>
                  <a:srgbClr val="010004"/>
                </a:solidFill>
              </a:rPr>
              <a:t>A drop of this magnitude for no apparent reason is inconsistent with market efficiency.</a:t>
            </a:r>
          </a:p>
          <a:p>
            <a:pPr marL="742950" lvl="1" indent="-285750" eaLnBrk="1" hangingPunct="1"/>
            <a:r>
              <a:rPr lang="en-US" sz="2000" dirty="0" err="1">
                <a:solidFill>
                  <a:srgbClr val="010004"/>
                </a:solidFill>
              </a:rPr>
              <a:t>Malkiel</a:t>
            </a:r>
            <a:r>
              <a:rPr lang="en-US" sz="2000" dirty="0">
                <a:solidFill>
                  <a:srgbClr val="010004"/>
                </a:solidFill>
              </a:rPr>
              <a:t>: 	r = D/</a:t>
            </a:r>
            <a:r>
              <a:rPr lang="en-US" sz="2000" dirty="0" err="1">
                <a:solidFill>
                  <a:srgbClr val="010004"/>
                </a:solidFill>
              </a:rPr>
              <a:t>P+g</a:t>
            </a:r>
            <a:r>
              <a:rPr lang="en-US" sz="2000" dirty="0">
                <a:solidFill>
                  <a:srgbClr val="010004"/>
                </a:solidFill>
              </a:rPr>
              <a:t> </a:t>
            </a:r>
          </a:p>
          <a:p>
            <a:pPr marL="742950" lvl="1" indent="-285750" eaLnBrk="1" hangingPunct="1">
              <a:buFont typeface="Wingdings" pitchFamily="2" charset="2"/>
              <a:buNone/>
            </a:pPr>
            <a:r>
              <a:rPr lang="en-US" sz="2000" dirty="0">
                <a:solidFill>
                  <a:srgbClr val="010004"/>
                </a:solidFill>
              </a:rPr>
              <a:t>			11 = 4/P+7, P --&gt; 100</a:t>
            </a:r>
          </a:p>
          <a:p>
            <a:pPr marL="742950" lvl="1" indent="-285750" eaLnBrk="1" hangingPunct="1">
              <a:buFont typeface="Wingdings" pitchFamily="2" charset="2"/>
              <a:buNone/>
            </a:pPr>
            <a:r>
              <a:rPr lang="en-US" sz="2000" dirty="0">
                <a:solidFill>
                  <a:srgbClr val="010004"/>
                </a:solidFill>
              </a:rPr>
              <a:t>			13 = 4/P+7, P --&gt; 67				</a:t>
            </a:r>
          </a:p>
          <a:p>
            <a:pPr marL="342900" indent="-342900" eaLnBrk="1" hangingPunct="1"/>
            <a:r>
              <a:rPr lang="en-US" sz="2400" dirty="0">
                <a:solidFill>
                  <a:srgbClr val="010004"/>
                </a:solidFill>
              </a:rPr>
              <a:t>Bubbles</a:t>
            </a:r>
          </a:p>
          <a:p>
            <a:pPr marL="742950" lvl="1" indent="-285750" eaLnBrk="1" hangingPunct="1"/>
            <a:r>
              <a:rPr lang="en-US" sz="2000" dirty="0">
                <a:solidFill>
                  <a:srgbClr val="010004"/>
                </a:solidFill>
              </a:rPr>
              <a:t>Consider the tech stock bubble of the late 1990s.</a:t>
            </a:r>
          </a:p>
          <a:p>
            <a:pPr marL="742950" lvl="1" indent="-285750" eaLnBrk="1" hangingPunct="1"/>
            <a:r>
              <a:rPr lang="en-US" sz="2000" dirty="0">
                <a:solidFill>
                  <a:srgbClr val="010004"/>
                </a:solidFill>
              </a:rPr>
              <a:t>Feedback mechanisms</a:t>
            </a:r>
          </a:p>
          <a:p>
            <a:pPr marL="742950" lvl="1" indent="-285750" eaLnBrk="1" hangingPunct="1"/>
            <a:r>
              <a:rPr lang="en-US" sz="2000" dirty="0">
                <a:solidFill>
                  <a:srgbClr val="010004"/>
                </a:solidFill>
              </a:rPr>
              <a:t>Lack of arbitrage opportunities and </a:t>
            </a:r>
            <a:r>
              <a:rPr lang="ja-JP" altLang="en-US" sz="2000">
                <a:solidFill>
                  <a:srgbClr val="010004"/>
                </a:solidFill>
              </a:rPr>
              <a:t>“</a:t>
            </a:r>
            <a:r>
              <a:rPr lang="en-US" altLang="ja-JP" sz="2000" dirty="0">
                <a:solidFill>
                  <a:srgbClr val="010004"/>
                </a:solidFill>
              </a:rPr>
              <a:t>noise traders</a:t>
            </a:r>
            <a:r>
              <a:rPr lang="ja-JP" altLang="en-US" sz="2000">
                <a:solidFill>
                  <a:srgbClr val="010004"/>
                </a:solidFill>
              </a:rPr>
              <a:t>”</a:t>
            </a:r>
            <a:endParaRPr lang="en-US" sz="2000" dirty="0">
              <a:solidFill>
                <a:srgbClr val="010004"/>
              </a:solidFill>
            </a:endParaRPr>
          </a:p>
        </p:txBody>
      </p:sp>
      <p:sp>
        <p:nvSpPr>
          <p:cNvPr id="95235" name="Rectangle 2"/>
          <p:cNvSpPr>
            <a:spLocks noGrp="1" noChangeArrowheads="1"/>
          </p:cNvSpPr>
          <p:nvPr>
            <p:ph type="title"/>
          </p:nvPr>
        </p:nvSpPr>
        <p:spPr>
          <a:solidFill>
            <a:srgbClr val="FFFFFF"/>
          </a:solidFill>
        </p:spPr>
        <p:txBody>
          <a:bodyPr/>
          <a:lstStyle/>
          <a:p>
            <a:pPr eaLnBrk="1" hangingPunct="1"/>
            <a:r>
              <a:rPr lang="en-US" b="1">
                <a:solidFill>
                  <a:srgbClr val="010004"/>
                </a:solidFill>
              </a:rPr>
              <a:t>Empirical Challenges to Market Efficiency (anomalies)</a:t>
            </a:r>
            <a:endParaRPr lang="en-US" b="1"/>
          </a:p>
        </p:txBody>
      </p:sp>
      <p:sp>
        <p:nvSpPr>
          <p:cNvPr id="95234" name="Slide Number Placeholder 4"/>
          <p:cNvSpPr>
            <a:spLocks noGrp="1"/>
          </p:cNvSpPr>
          <p:nvPr>
            <p:ph type="sldNum" sz="quarter" idx="10"/>
          </p:nvPr>
        </p:nvSpPr>
        <p:spPr>
          <a:noFill/>
        </p:spPr>
        <p:txBody>
          <a:bodyPr/>
          <a:lstStyle/>
          <a:p>
            <a:fld id="{B8C11BA7-1200-40A5-871D-DD30A9CE64CB}" type="slidenum">
              <a:rPr lang="en-US"/>
              <a:pPr/>
              <a:t>49</a:t>
            </a:fld>
            <a:endParaRPr lang="en-US"/>
          </a:p>
        </p:txBody>
      </p:sp>
      <p:sp>
        <p:nvSpPr>
          <p:cNvPr id="95233" name="Footer Placeholder 3"/>
          <p:cNvSpPr>
            <a:spLocks noGrp="1"/>
          </p:cNvSpPr>
          <p:nvPr>
            <p:ph type="ftr" sz="quarter" idx="11"/>
          </p:nvPr>
        </p:nvSpPr>
        <p:spPr>
          <a:noFill/>
        </p:spPr>
        <p:txBody>
          <a:bodyPr/>
          <a:lstStyle/>
          <a:p>
            <a:r>
              <a:rPr lang="en-US">
                <a:ea typeface="ＭＳ Ｐゴシック" charset="-128"/>
              </a:rPr>
              <a:t>Market Efficiency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51939">
                                            <p:txEl>
                                              <p:pRg st="0" end="0"/>
                                            </p:txEl>
                                          </p:spTgt>
                                        </p:tgtEl>
                                        <p:attrNameLst>
                                          <p:attrName>style.visibility</p:attrName>
                                        </p:attrNameLst>
                                      </p:cBhvr>
                                      <p:to>
                                        <p:strVal val="visible"/>
                                      </p:to>
                                    </p:set>
                                    <p:animEffect transition="in" filter="fade">
                                      <p:cBhvr>
                                        <p:cTn id="7" dur="1000"/>
                                        <p:tgtEl>
                                          <p:spTgt spid="551939">
                                            <p:txEl>
                                              <p:pRg st="0" end="0"/>
                                            </p:txEl>
                                          </p:spTgt>
                                        </p:tgtEl>
                                      </p:cBhvr>
                                    </p:animEffect>
                                    <p:anim calcmode="lin" valueType="num">
                                      <p:cBhvr>
                                        <p:cTn id="8" dur="1000" fill="hold"/>
                                        <p:tgtEl>
                                          <p:spTgt spid="551939">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51939">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51939">
                                            <p:txEl>
                                              <p:pRg st="1" end="1"/>
                                            </p:txEl>
                                          </p:spTgt>
                                        </p:tgtEl>
                                        <p:attrNameLst>
                                          <p:attrName>style.visibility</p:attrName>
                                        </p:attrNameLst>
                                      </p:cBhvr>
                                      <p:to>
                                        <p:strVal val="visible"/>
                                      </p:to>
                                    </p:set>
                                    <p:animEffect transition="in" filter="fade">
                                      <p:cBhvr>
                                        <p:cTn id="12" dur="1000"/>
                                        <p:tgtEl>
                                          <p:spTgt spid="551939">
                                            <p:txEl>
                                              <p:pRg st="1" end="1"/>
                                            </p:txEl>
                                          </p:spTgt>
                                        </p:tgtEl>
                                      </p:cBhvr>
                                    </p:animEffect>
                                    <p:anim calcmode="lin" valueType="num">
                                      <p:cBhvr>
                                        <p:cTn id="13" dur="1000" fill="hold"/>
                                        <p:tgtEl>
                                          <p:spTgt spid="551939">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551939">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551939">
                                            <p:txEl>
                                              <p:pRg st="2" end="2"/>
                                            </p:txEl>
                                          </p:spTgt>
                                        </p:tgtEl>
                                        <p:attrNameLst>
                                          <p:attrName>style.visibility</p:attrName>
                                        </p:attrNameLst>
                                      </p:cBhvr>
                                      <p:to>
                                        <p:strVal val="visible"/>
                                      </p:to>
                                    </p:set>
                                    <p:animEffect transition="in" filter="fade">
                                      <p:cBhvr>
                                        <p:cTn id="17" dur="1000"/>
                                        <p:tgtEl>
                                          <p:spTgt spid="551939">
                                            <p:txEl>
                                              <p:pRg st="2" end="2"/>
                                            </p:txEl>
                                          </p:spTgt>
                                        </p:tgtEl>
                                      </p:cBhvr>
                                    </p:animEffect>
                                    <p:anim calcmode="lin" valueType="num">
                                      <p:cBhvr>
                                        <p:cTn id="18" dur="1000" fill="hold"/>
                                        <p:tgtEl>
                                          <p:spTgt spid="551939">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551939">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551939">
                                            <p:txEl>
                                              <p:pRg st="3" end="3"/>
                                            </p:txEl>
                                          </p:spTgt>
                                        </p:tgtEl>
                                        <p:attrNameLst>
                                          <p:attrName>style.visibility</p:attrName>
                                        </p:attrNameLst>
                                      </p:cBhvr>
                                      <p:to>
                                        <p:strVal val="visible"/>
                                      </p:to>
                                    </p:set>
                                    <p:animEffect transition="in" filter="fade">
                                      <p:cBhvr>
                                        <p:cTn id="22" dur="1000"/>
                                        <p:tgtEl>
                                          <p:spTgt spid="551939">
                                            <p:txEl>
                                              <p:pRg st="3" end="3"/>
                                            </p:txEl>
                                          </p:spTgt>
                                        </p:tgtEl>
                                      </p:cBhvr>
                                    </p:animEffect>
                                    <p:anim calcmode="lin" valueType="num">
                                      <p:cBhvr>
                                        <p:cTn id="23" dur="1000" fill="hold"/>
                                        <p:tgtEl>
                                          <p:spTgt spid="551939">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551939">
                                            <p:txEl>
                                              <p:pRg st="3" end="3"/>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551939">
                                            <p:txEl>
                                              <p:pRg st="4" end="4"/>
                                            </p:txEl>
                                          </p:spTgt>
                                        </p:tgtEl>
                                        <p:attrNameLst>
                                          <p:attrName>style.visibility</p:attrName>
                                        </p:attrNameLst>
                                      </p:cBhvr>
                                      <p:to>
                                        <p:strVal val="visible"/>
                                      </p:to>
                                    </p:set>
                                    <p:animEffect transition="in" filter="fade">
                                      <p:cBhvr>
                                        <p:cTn id="27" dur="1000"/>
                                        <p:tgtEl>
                                          <p:spTgt spid="551939">
                                            <p:txEl>
                                              <p:pRg st="4" end="4"/>
                                            </p:txEl>
                                          </p:spTgt>
                                        </p:tgtEl>
                                      </p:cBhvr>
                                    </p:animEffect>
                                    <p:anim calcmode="lin" valueType="num">
                                      <p:cBhvr>
                                        <p:cTn id="28" dur="1000" fill="hold"/>
                                        <p:tgtEl>
                                          <p:spTgt spid="551939">
                                            <p:txEl>
                                              <p:pRg st="4" end="4"/>
                                            </p:txEl>
                                          </p:spTgt>
                                        </p:tgtEl>
                                        <p:attrNameLst>
                                          <p:attrName>ppt_x</p:attrName>
                                        </p:attrNameLst>
                                      </p:cBhvr>
                                      <p:tavLst>
                                        <p:tav tm="0">
                                          <p:val>
                                            <p:strVal val="#ppt_x"/>
                                          </p:val>
                                        </p:tav>
                                        <p:tav tm="100000">
                                          <p:val>
                                            <p:strVal val="#ppt_x"/>
                                          </p:val>
                                        </p:tav>
                                      </p:tavLst>
                                    </p:anim>
                                    <p:anim calcmode="lin" valueType="num">
                                      <p:cBhvr>
                                        <p:cTn id="29" dur="1000" fill="hold"/>
                                        <p:tgtEl>
                                          <p:spTgt spid="551939">
                                            <p:txEl>
                                              <p:pRg st="4" end="4"/>
                                            </p:txEl>
                                          </p:spTgt>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551939">
                                            <p:txEl>
                                              <p:pRg st="5" end="5"/>
                                            </p:txEl>
                                          </p:spTgt>
                                        </p:tgtEl>
                                        <p:attrNameLst>
                                          <p:attrName>style.visibility</p:attrName>
                                        </p:attrNameLst>
                                      </p:cBhvr>
                                      <p:to>
                                        <p:strVal val="visible"/>
                                      </p:to>
                                    </p:set>
                                    <p:animEffect transition="in" filter="fade">
                                      <p:cBhvr>
                                        <p:cTn id="32" dur="1000"/>
                                        <p:tgtEl>
                                          <p:spTgt spid="551939">
                                            <p:txEl>
                                              <p:pRg st="5" end="5"/>
                                            </p:txEl>
                                          </p:spTgt>
                                        </p:tgtEl>
                                      </p:cBhvr>
                                    </p:animEffect>
                                    <p:anim calcmode="lin" valueType="num">
                                      <p:cBhvr>
                                        <p:cTn id="33" dur="1000" fill="hold"/>
                                        <p:tgtEl>
                                          <p:spTgt spid="551939">
                                            <p:txEl>
                                              <p:pRg st="5" end="5"/>
                                            </p:txEl>
                                          </p:spTgt>
                                        </p:tgtEl>
                                        <p:attrNameLst>
                                          <p:attrName>ppt_x</p:attrName>
                                        </p:attrNameLst>
                                      </p:cBhvr>
                                      <p:tavLst>
                                        <p:tav tm="0">
                                          <p:val>
                                            <p:strVal val="#ppt_x"/>
                                          </p:val>
                                        </p:tav>
                                        <p:tav tm="100000">
                                          <p:val>
                                            <p:strVal val="#ppt_x"/>
                                          </p:val>
                                        </p:tav>
                                      </p:tavLst>
                                    </p:anim>
                                    <p:anim calcmode="lin" valueType="num">
                                      <p:cBhvr>
                                        <p:cTn id="34" dur="1000" fill="hold"/>
                                        <p:tgtEl>
                                          <p:spTgt spid="551939">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551939">
                                            <p:txEl>
                                              <p:pRg st="6" end="6"/>
                                            </p:txEl>
                                          </p:spTgt>
                                        </p:tgtEl>
                                        <p:attrNameLst>
                                          <p:attrName>style.visibility</p:attrName>
                                        </p:attrNameLst>
                                      </p:cBhvr>
                                      <p:to>
                                        <p:strVal val="visible"/>
                                      </p:to>
                                    </p:set>
                                    <p:animEffect transition="in" filter="fade">
                                      <p:cBhvr>
                                        <p:cTn id="39" dur="1000"/>
                                        <p:tgtEl>
                                          <p:spTgt spid="551939">
                                            <p:txEl>
                                              <p:pRg st="6" end="6"/>
                                            </p:txEl>
                                          </p:spTgt>
                                        </p:tgtEl>
                                      </p:cBhvr>
                                    </p:animEffect>
                                    <p:anim calcmode="lin" valueType="num">
                                      <p:cBhvr>
                                        <p:cTn id="40" dur="1000" fill="hold"/>
                                        <p:tgtEl>
                                          <p:spTgt spid="551939">
                                            <p:txEl>
                                              <p:pRg st="6" end="6"/>
                                            </p:txEl>
                                          </p:spTgt>
                                        </p:tgtEl>
                                        <p:attrNameLst>
                                          <p:attrName>ppt_x</p:attrName>
                                        </p:attrNameLst>
                                      </p:cBhvr>
                                      <p:tavLst>
                                        <p:tav tm="0">
                                          <p:val>
                                            <p:strVal val="#ppt_x"/>
                                          </p:val>
                                        </p:tav>
                                        <p:tav tm="100000">
                                          <p:val>
                                            <p:strVal val="#ppt_x"/>
                                          </p:val>
                                        </p:tav>
                                      </p:tavLst>
                                    </p:anim>
                                    <p:anim calcmode="lin" valueType="num">
                                      <p:cBhvr>
                                        <p:cTn id="41" dur="1000" fill="hold"/>
                                        <p:tgtEl>
                                          <p:spTgt spid="551939">
                                            <p:txEl>
                                              <p:pRg st="6" end="6"/>
                                            </p:txEl>
                                          </p:spTgt>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551939">
                                            <p:txEl>
                                              <p:pRg st="7" end="7"/>
                                            </p:txEl>
                                          </p:spTgt>
                                        </p:tgtEl>
                                        <p:attrNameLst>
                                          <p:attrName>style.visibility</p:attrName>
                                        </p:attrNameLst>
                                      </p:cBhvr>
                                      <p:to>
                                        <p:strVal val="visible"/>
                                      </p:to>
                                    </p:set>
                                    <p:animEffect transition="in" filter="fade">
                                      <p:cBhvr>
                                        <p:cTn id="44" dur="1000"/>
                                        <p:tgtEl>
                                          <p:spTgt spid="551939">
                                            <p:txEl>
                                              <p:pRg st="7" end="7"/>
                                            </p:txEl>
                                          </p:spTgt>
                                        </p:tgtEl>
                                      </p:cBhvr>
                                    </p:animEffect>
                                    <p:anim calcmode="lin" valueType="num">
                                      <p:cBhvr>
                                        <p:cTn id="45" dur="1000" fill="hold"/>
                                        <p:tgtEl>
                                          <p:spTgt spid="551939">
                                            <p:txEl>
                                              <p:pRg st="7" end="7"/>
                                            </p:txEl>
                                          </p:spTgt>
                                        </p:tgtEl>
                                        <p:attrNameLst>
                                          <p:attrName>ppt_x</p:attrName>
                                        </p:attrNameLst>
                                      </p:cBhvr>
                                      <p:tavLst>
                                        <p:tav tm="0">
                                          <p:val>
                                            <p:strVal val="#ppt_x"/>
                                          </p:val>
                                        </p:tav>
                                        <p:tav tm="100000">
                                          <p:val>
                                            <p:strVal val="#ppt_x"/>
                                          </p:val>
                                        </p:tav>
                                      </p:tavLst>
                                    </p:anim>
                                    <p:anim calcmode="lin" valueType="num">
                                      <p:cBhvr>
                                        <p:cTn id="46" dur="1000" fill="hold"/>
                                        <p:tgtEl>
                                          <p:spTgt spid="551939">
                                            <p:txEl>
                                              <p:pRg st="7" end="7"/>
                                            </p:txEl>
                                          </p:spTgt>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551939">
                                            <p:txEl>
                                              <p:pRg st="8" end="8"/>
                                            </p:txEl>
                                          </p:spTgt>
                                        </p:tgtEl>
                                        <p:attrNameLst>
                                          <p:attrName>style.visibility</p:attrName>
                                        </p:attrNameLst>
                                      </p:cBhvr>
                                      <p:to>
                                        <p:strVal val="visible"/>
                                      </p:to>
                                    </p:set>
                                    <p:animEffect transition="in" filter="fade">
                                      <p:cBhvr>
                                        <p:cTn id="49" dur="1000"/>
                                        <p:tgtEl>
                                          <p:spTgt spid="551939">
                                            <p:txEl>
                                              <p:pRg st="8" end="8"/>
                                            </p:txEl>
                                          </p:spTgt>
                                        </p:tgtEl>
                                      </p:cBhvr>
                                    </p:animEffect>
                                    <p:anim calcmode="lin" valueType="num">
                                      <p:cBhvr>
                                        <p:cTn id="50" dur="1000" fill="hold"/>
                                        <p:tgtEl>
                                          <p:spTgt spid="551939">
                                            <p:txEl>
                                              <p:pRg st="8" end="8"/>
                                            </p:txEl>
                                          </p:spTgt>
                                        </p:tgtEl>
                                        <p:attrNameLst>
                                          <p:attrName>ppt_x</p:attrName>
                                        </p:attrNameLst>
                                      </p:cBhvr>
                                      <p:tavLst>
                                        <p:tav tm="0">
                                          <p:val>
                                            <p:strVal val="#ppt_x"/>
                                          </p:val>
                                        </p:tav>
                                        <p:tav tm="100000">
                                          <p:val>
                                            <p:strVal val="#ppt_x"/>
                                          </p:val>
                                        </p:tav>
                                      </p:tavLst>
                                    </p:anim>
                                    <p:anim calcmode="lin" valueType="num">
                                      <p:cBhvr>
                                        <p:cTn id="51" dur="1000" fill="hold"/>
                                        <p:tgtEl>
                                          <p:spTgt spid="551939">
                                            <p:txEl>
                                              <p:pRg st="8" end="8"/>
                                            </p:txEl>
                                          </p:spTgt>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551939">
                                            <p:txEl>
                                              <p:pRg st="9" end="9"/>
                                            </p:txEl>
                                          </p:spTgt>
                                        </p:tgtEl>
                                        <p:attrNameLst>
                                          <p:attrName>style.visibility</p:attrName>
                                        </p:attrNameLst>
                                      </p:cBhvr>
                                      <p:to>
                                        <p:strVal val="visible"/>
                                      </p:to>
                                    </p:set>
                                    <p:animEffect transition="in" filter="fade">
                                      <p:cBhvr>
                                        <p:cTn id="54" dur="1000"/>
                                        <p:tgtEl>
                                          <p:spTgt spid="551939">
                                            <p:txEl>
                                              <p:pRg st="9" end="9"/>
                                            </p:txEl>
                                          </p:spTgt>
                                        </p:tgtEl>
                                      </p:cBhvr>
                                    </p:animEffect>
                                    <p:anim calcmode="lin" valueType="num">
                                      <p:cBhvr>
                                        <p:cTn id="55" dur="1000" fill="hold"/>
                                        <p:tgtEl>
                                          <p:spTgt spid="551939">
                                            <p:txEl>
                                              <p:pRg st="9" end="9"/>
                                            </p:txEl>
                                          </p:spTgt>
                                        </p:tgtEl>
                                        <p:attrNameLst>
                                          <p:attrName>ppt_x</p:attrName>
                                        </p:attrNameLst>
                                      </p:cBhvr>
                                      <p:tavLst>
                                        <p:tav tm="0">
                                          <p:val>
                                            <p:strVal val="#ppt_x"/>
                                          </p:val>
                                        </p:tav>
                                        <p:tav tm="100000">
                                          <p:val>
                                            <p:strVal val="#ppt_x"/>
                                          </p:val>
                                        </p:tav>
                                      </p:tavLst>
                                    </p:anim>
                                    <p:anim calcmode="lin" valueType="num">
                                      <p:cBhvr>
                                        <p:cTn id="56" dur="1000" fill="hold"/>
                                        <p:tgtEl>
                                          <p:spTgt spid="551939">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1939"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3"/>
          <p:cNvSpPr>
            <a:spLocks noGrp="1" noChangeArrowheads="1"/>
          </p:cNvSpPr>
          <p:nvPr>
            <p:ph type="title"/>
          </p:nvPr>
        </p:nvSpPr>
        <p:spPr>
          <a:xfrm>
            <a:off x="419100" y="41066"/>
            <a:ext cx="8458200" cy="365127"/>
          </a:xfrm>
        </p:spPr>
        <p:txBody>
          <a:bodyPr/>
          <a:lstStyle/>
          <a:p>
            <a:pPr eaLnBrk="1" hangingPunct="1"/>
            <a:r>
              <a:rPr lang="en-US" b="1" dirty="0">
                <a:solidFill>
                  <a:srgbClr val="010004"/>
                </a:solidFill>
              </a:rPr>
              <a:t>Reaction of Stock Price to New Information in Efficient and Inefficient Markets</a:t>
            </a:r>
            <a:endParaRPr lang="en-US" b="1" dirty="0"/>
          </a:p>
        </p:txBody>
      </p:sp>
      <p:sp>
        <p:nvSpPr>
          <p:cNvPr id="22530" name="Slide Number Placeholder 4"/>
          <p:cNvSpPr>
            <a:spLocks noGrp="1"/>
          </p:cNvSpPr>
          <p:nvPr>
            <p:ph type="sldNum" sz="quarter" idx="10"/>
          </p:nvPr>
        </p:nvSpPr>
        <p:spPr>
          <a:xfrm>
            <a:off x="7927848" y="5785306"/>
            <a:ext cx="457200" cy="365125"/>
          </a:xfrm>
          <a:noFill/>
        </p:spPr>
        <p:txBody>
          <a:bodyPr/>
          <a:lstStyle/>
          <a:p>
            <a:fld id="{8E59ABD5-93C6-4BD5-8920-B93DE0B296D5}" type="slidenum">
              <a:rPr lang="en-US"/>
              <a:pPr/>
              <a:t>5</a:t>
            </a:fld>
            <a:endParaRPr lang="en-US" dirty="0"/>
          </a:p>
        </p:txBody>
      </p:sp>
      <p:sp>
        <p:nvSpPr>
          <p:cNvPr id="22529" name="Footer Placeholder 3"/>
          <p:cNvSpPr>
            <a:spLocks noGrp="1"/>
          </p:cNvSpPr>
          <p:nvPr>
            <p:ph type="ftr" sz="quarter" idx="11"/>
          </p:nvPr>
        </p:nvSpPr>
        <p:spPr>
          <a:xfrm>
            <a:off x="2667000" y="6402387"/>
            <a:ext cx="2895600" cy="365125"/>
          </a:xfrm>
          <a:noFill/>
        </p:spPr>
        <p:txBody>
          <a:bodyPr/>
          <a:lstStyle/>
          <a:p>
            <a:r>
              <a:rPr lang="en-US">
                <a:ea typeface="ＭＳ Ｐゴシック" charset="-128"/>
              </a:rPr>
              <a:t>Market Efficiency</a:t>
            </a:r>
            <a:endParaRPr lang="en-US" dirty="0">
              <a:ea typeface="ＭＳ Ｐゴシック" charset="-128"/>
            </a:endParaRPr>
          </a:p>
        </p:txBody>
      </p:sp>
      <p:sp>
        <p:nvSpPr>
          <p:cNvPr id="22533" name="Line 4"/>
          <p:cNvSpPr>
            <a:spLocks noChangeShapeType="1"/>
          </p:cNvSpPr>
          <p:nvPr/>
        </p:nvSpPr>
        <p:spPr bwMode="auto">
          <a:xfrm flipV="1">
            <a:off x="1371600" y="762000"/>
            <a:ext cx="0" cy="3581400"/>
          </a:xfrm>
          <a:prstGeom prst="line">
            <a:avLst/>
          </a:prstGeom>
          <a:noFill/>
          <a:ln w="38100">
            <a:solidFill>
              <a:schemeClr val="tx1"/>
            </a:solidFill>
            <a:round/>
            <a:headEnd type="none" w="sm" len="sm"/>
            <a:tailEnd type="triangle" w="sm" len="sm"/>
          </a:ln>
        </p:spPr>
        <p:txBody>
          <a:bodyPr/>
          <a:lstStyle/>
          <a:p>
            <a:endParaRPr lang="en-US" dirty="0">
              <a:latin typeface="Calibri" pitchFamily="34" charset="0"/>
            </a:endParaRPr>
          </a:p>
        </p:txBody>
      </p:sp>
      <p:sp>
        <p:nvSpPr>
          <p:cNvPr id="22534" name="Line 5"/>
          <p:cNvSpPr>
            <a:spLocks noChangeShapeType="1"/>
          </p:cNvSpPr>
          <p:nvPr/>
        </p:nvSpPr>
        <p:spPr bwMode="auto">
          <a:xfrm flipV="1">
            <a:off x="1371600" y="4343400"/>
            <a:ext cx="6553200" cy="0"/>
          </a:xfrm>
          <a:prstGeom prst="line">
            <a:avLst/>
          </a:prstGeom>
          <a:noFill/>
          <a:ln w="38100">
            <a:solidFill>
              <a:schemeClr val="tx1"/>
            </a:solidFill>
            <a:round/>
            <a:headEnd type="none" w="sm" len="sm"/>
            <a:tailEnd type="triangle" w="sm" len="sm"/>
          </a:ln>
        </p:spPr>
        <p:txBody>
          <a:bodyPr/>
          <a:lstStyle/>
          <a:p>
            <a:endParaRPr lang="en-US" dirty="0">
              <a:latin typeface="Calibri" pitchFamily="34" charset="0"/>
            </a:endParaRPr>
          </a:p>
        </p:txBody>
      </p:sp>
      <p:sp>
        <p:nvSpPr>
          <p:cNvPr id="22535" name="Text Box 6"/>
          <p:cNvSpPr txBox="1">
            <a:spLocks noChangeArrowheads="1"/>
          </p:cNvSpPr>
          <p:nvPr/>
        </p:nvSpPr>
        <p:spPr bwMode="auto">
          <a:xfrm>
            <a:off x="152400" y="914400"/>
            <a:ext cx="1219200" cy="822325"/>
          </a:xfrm>
          <a:prstGeom prst="rect">
            <a:avLst/>
          </a:prstGeom>
          <a:noFill/>
          <a:ln w="12700">
            <a:noFill/>
            <a:miter lim="800000"/>
            <a:headEnd type="none" w="sm" len="sm"/>
            <a:tailEnd type="none" w="sm" len="sm"/>
          </a:ln>
        </p:spPr>
        <p:txBody>
          <a:bodyPr>
            <a:spAutoFit/>
          </a:bodyPr>
          <a:lstStyle/>
          <a:p>
            <a:pPr algn="r" eaLnBrk="0" hangingPunct="0">
              <a:spcBef>
                <a:spcPct val="50000"/>
              </a:spcBef>
            </a:pPr>
            <a:r>
              <a:rPr lang="en-US" sz="2400" b="0" dirty="0">
                <a:latin typeface="Times New Roman" pitchFamily="18" charset="0"/>
              </a:rPr>
              <a:t>Stock Price</a:t>
            </a:r>
          </a:p>
        </p:txBody>
      </p:sp>
      <p:sp>
        <p:nvSpPr>
          <p:cNvPr id="500743" name="Text Box 7"/>
          <p:cNvSpPr txBox="1">
            <a:spLocks noChangeArrowheads="1"/>
          </p:cNvSpPr>
          <p:nvPr/>
        </p:nvSpPr>
        <p:spPr bwMode="auto">
          <a:xfrm>
            <a:off x="1752600" y="4419600"/>
            <a:ext cx="6324600" cy="457200"/>
          </a:xfrm>
          <a:prstGeom prst="rect">
            <a:avLst/>
          </a:prstGeom>
          <a:noFill/>
          <a:ln w="12700">
            <a:noFill/>
            <a:miter lim="800000"/>
            <a:headEnd type="none" w="sm" len="sm"/>
            <a:tailEnd type="none" w="sm" len="sm"/>
          </a:ln>
        </p:spPr>
        <p:txBody>
          <a:bodyPr>
            <a:spAutoFit/>
          </a:bodyPr>
          <a:lstStyle/>
          <a:p>
            <a:pPr eaLnBrk="0" hangingPunct="0">
              <a:spcBef>
                <a:spcPct val="50000"/>
              </a:spcBef>
            </a:pPr>
            <a:r>
              <a:rPr lang="en-US" sz="2400" b="0" dirty="0">
                <a:latin typeface="Times New Roman" pitchFamily="18" charset="0"/>
              </a:rPr>
              <a:t>-30	-20	-10	  0	+10	+20	+30</a:t>
            </a:r>
          </a:p>
        </p:txBody>
      </p:sp>
      <p:sp>
        <p:nvSpPr>
          <p:cNvPr id="22537" name="Line 8"/>
          <p:cNvSpPr>
            <a:spLocks noChangeShapeType="1"/>
          </p:cNvSpPr>
          <p:nvPr/>
        </p:nvSpPr>
        <p:spPr bwMode="auto">
          <a:xfrm flipV="1">
            <a:off x="2133600" y="4114800"/>
            <a:ext cx="0" cy="228600"/>
          </a:xfrm>
          <a:prstGeom prst="line">
            <a:avLst/>
          </a:prstGeom>
          <a:noFill/>
          <a:ln w="38100">
            <a:solidFill>
              <a:schemeClr val="tx1"/>
            </a:solidFill>
            <a:round/>
            <a:headEnd type="none" w="sm" len="sm"/>
            <a:tailEnd type="none" w="sm" len="sm"/>
          </a:ln>
        </p:spPr>
        <p:txBody>
          <a:bodyPr/>
          <a:lstStyle/>
          <a:p>
            <a:endParaRPr lang="en-US" dirty="0">
              <a:latin typeface="Calibri" pitchFamily="34" charset="0"/>
            </a:endParaRPr>
          </a:p>
        </p:txBody>
      </p:sp>
      <p:sp>
        <p:nvSpPr>
          <p:cNvPr id="22538" name="Line 9"/>
          <p:cNvSpPr>
            <a:spLocks noChangeShapeType="1"/>
          </p:cNvSpPr>
          <p:nvPr/>
        </p:nvSpPr>
        <p:spPr bwMode="auto">
          <a:xfrm flipV="1">
            <a:off x="3048000" y="4114800"/>
            <a:ext cx="0" cy="228600"/>
          </a:xfrm>
          <a:prstGeom prst="line">
            <a:avLst/>
          </a:prstGeom>
          <a:noFill/>
          <a:ln w="38100">
            <a:solidFill>
              <a:schemeClr val="tx1"/>
            </a:solidFill>
            <a:round/>
            <a:headEnd type="none" w="sm" len="sm"/>
            <a:tailEnd type="none" w="sm" len="sm"/>
          </a:ln>
        </p:spPr>
        <p:txBody>
          <a:bodyPr/>
          <a:lstStyle/>
          <a:p>
            <a:endParaRPr lang="en-US" dirty="0">
              <a:latin typeface="Calibri" pitchFamily="34" charset="0"/>
            </a:endParaRPr>
          </a:p>
        </p:txBody>
      </p:sp>
      <p:sp>
        <p:nvSpPr>
          <p:cNvPr id="22539" name="Line 10"/>
          <p:cNvSpPr>
            <a:spLocks noChangeShapeType="1"/>
          </p:cNvSpPr>
          <p:nvPr/>
        </p:nvSpPr>
        <p:spPr bwMode="auto">
          <a:xfrm flipV="1">
            <a:off x="3962400" y="4114800"/>
            <a:ext cx="0" cy="228600"/>
          </a:xfrm>
          <a:prstGeom prst="line">
            <a:avLst/>
          </a:prstGeom>
          <a:noFill/>
          <a:ln w="38100">
            <a:solidFill>
              <a:schemeClr val="tx1"/>
            </a:solidFill>
            <a:round/>
            <a:headEnd type="none" w="sm" len="sm"/>
            <a:tailEnd type="none" w="sm" len="sm"/>
          </a:ln>
        </p:spPr>
        <p:txBody>
          <a:bodyPr/>
          <a:lstStyle/>
          <a:p>
            <a:endParaRPr lang="en-US" dirty="0">
              <a:latin typeface="Calibri" pitchFamily="34" charset="0"/>
            </a:endParaRPr>
          </a:p>
        </p:txBody>
      </p:sp>
      <p:sp>
        <p:nvSpPr>
          <p:cNvPr id="22540" name="Line 11"/>
          <p:cNvSpPr>
            <a:spLocks noChangeShapeType="1"/>
          </p:cNvSpPr>
          <p:nvPr/>
        </p:nvSpPr>
        <p:spPr bwMode="auto">
          <a:xfrm flipV="1">
            <a:off x="4876800" y="4114800"/>
            <a:ext cx="0" cy="228600"/>
          </a:xfrm>
          <a:prstGeom prst="line">
            <a:avLst/>
          </a:prstGeom>
          <a:noFill/>
          <a:ln w="38100">
            <a:solidFill>
              <a:schemeClr val="tx1"/>
            </a:solidFill>
            <a:round/>
            <a:headEnd type="none" w="sm" len="sm"/>
            <a:tailEnd type="none" w="sm" len="sm"/>
          </a:ln>
        </p:spPr>
        <p:txBody>
          <a:bodyPr/>
          <a:lstStyle/>
          <a:p>
            <a:endParaRPr lang="en-US" dirty="0">
              <a:latin typeface="Calibri" pitchFamily="34" charset="0"/>
            </a:endParaRPr>
          </a:p>
        </p:txBody>
      </p:sp>
      <p:sp>
        <p:nvSpPr>
          <p:cNvPr id="22541" name="Line 12"/>
          <p:cNvSpPr>
            <a:spLocks noChangeShapeType="1"/>
          </p:cNvSpPr>
          <p:nvPr/>
        </p:nvSpPr>
        <p:spPr bwMode="auto">
          <a:xfrm flipV="1">
            <a:off x="5715000" y="4114800"/>
            <a:ext cx="0" cy="228600"/>
          </a:xfrm>
          <a:prstGeom prst="line">
            <a:avLst/>
          </a:prstGeom>
          <a:noFill/>
          <a:ln w="38100">
            <a:solidFill>
              <a:schemeClr val="tx1"/>
            </a:solidFill>
            <a:round/>
            <a:headEnd type="none" w="sm" len="sm"/>
            <a:tailEnd type="none" w="sm" len="sm"/>
          </a:ln>
        </p:spPr>
        <p:txBody>
          <a:bodyPr/>
          <a:lstStyle/>
          <a:p>
            <a:endParaRPr lang="en-US" dirty="0">
              <a:latin typeface="Calibri" pitchFamily="34" charset="0"/>
            </a:endParaRPr>
          </a:p>
        </p:txBody>
      </p:sp>
      <p:sp>
        <p:nvSpPr>
          <p:cNvPr id="22542" name="Line 13"/>
          <p:cNvSpPr>
            <a:spLocks noChangeShapeType="1"/>
          </p:cNvSpPr>
          <p:nvPr/>
        </p:nvSpPr>
        <p:spPr bwMode="auto">
          <a:xfrm flipV="1">
            <a:off x="6705600" y="4114800"/>
            <a:ext cx="0" cy="228600"/>
          </a:xfrm>
          <a:prstGeom prst="line">
            <a:avLst/>
          </a:prstGeom>
          <a:noFill/>
          <a:ln w="38100">
            <a:solidFill>
              <a:schemeClr val="tx1"/>
            </a:solidFill>
            <a:round/>
            <a:headEnd type="none" w="sm" len="sm"/>
            <a:tailEnd type="none" w="sm" len="sm"/>
          </a:ln>
        </p:spPr>
        <p:txBody>
          <a:bodyPr/>
          <a:lstStyle/>
          <a:p>
            <a:endParaRPr lang="en-US" dirty="0">
              <a:latin typeface="Calibri" pitchFamily="34" charset="0"/>
            </a:endParaRPr>
          </a:p>
        </p:txBody>
      </p:sp>
      <p:sp>
        <p:nvSpPr>
          <p:cNvPr id="22543" name="Line 14"/>
          <p:cNvSpPr>
            <a:spLocks noChangeShapeType="1"/>
          </p:cNvSpPr>
          <p:nvPr/>
        </p:nvSpPr>
        <p:spPr bwMode="auto">
          <a:xfrm flipV="1">
            <a:off x="7620000" y="4114800"/>
            <a:ext cx="0" cy="228600"/>
          </a:xfrm>
          <a:prstGeom prst="line">
            <a:avLst/>
          </a:prstGeom>
          <a:noFill/>
          <a:ln w="38100">
            <a:solidFill>
              <a:schemeClr val="tx1"/>
            </a:solidFill>
            <a:round/>
            <a:headEnd type="none" w="sm" len="sm"/>
            <a:tailEnd type="none" w="sm" len="sm"/>
          </a:ln>
        </p:spPr>
        <p:txBody>
          <a:bodyPr/>
          <a:lstStyle/>
          <a:p>
            <a:endParaRPr lang="en-US" dirty="0">
              <a:latin typeface="Calibri" pitchFamily="34" charset="0"/>
            </a:endParaRPr>
          </a:p>
        </p:txBody>
      </p:sp>
      <p:sp>
        <p:nvSpPr>
          <p:cNvPr id="22544" name="Text Box 15"/>
          <p:cNvSpPr txBox="1">
            <a:spLocks noChangeArrowheads="1"/>
          </p:cNvSpPr>
          <p:nvPr/>
        </p:nvSpPr>
        <p:spPr bwMode="auto">
          <a:xfrm>
            <a:off x="5562600" y="4953000"/>
            <a:ext cx="3048000" cy="822325"/>
          </a:xfrm>
          <a:prstGeom prst="rect">
            <a:avLst/>
          </a:prstGeom>
          <a:noFill/>
          <a:ln w="12700">
            <a:noFill/>
            <a:miter lim="800000"/>
            <a:headEnd type="none" w="sm" len="sm"/>
            <a:tailEnd type="none" w="sm" len="sm"/>
          </a:ln>
        </p:spPr>
        <p:txBody>
          <a:bodyPr>
            <a:spAutoFit/>
          </a:bodyPr>
          <a:lstStyle/>
          <a:p>
            <a:pPr algn="r" eaLnBrk="0" hangingPunct="0">
              <a:spcBef>
                <a:spcPct val="50000"/>
              </a:spcBef>
            </a:pPr>
            <a:r>
              <a:rPr lang="en-US" sz="2400" b="0" dirty="0">
                <a:latin typeface="Times New Roman" pitchFamily="18" charset="0"/>
              </a:rPr>
              <a:t>Days before (-) and after (+) announcement</a:t>
            </a:r>
          </a:p>
        </p:txBody>
      </p:sp>
      <p:sp>
        <p:nvSpPr>
          <p:cNvPr id="500752" name="Line 16"/>
          <p:cNvSpPr>
            <a:spLocks noChangeShapeType="1"/>
          </p:cNvSpPr>
          <p:nvPr/>
        </p:nvSpPr>
        <p:spPr bwMode="auto">
          <a:xfrm>
            <a:off x="1371600" y="1752600"/>
            <a:ext cx="3505200" cy="0"/>
          </a:xfrm>
          <a:prstGeom prst="line">
            <a:avLst/>
          </a:prstGeom>
          <a:noFill/>
          <a:ln w="38100">
            <a:solidFill>
              <a:srgbClr val="6EA07A"/>
            </a:solidFill>
            <a:round/>
            <a:headEnd type="none" w="sm" len="sm"/>
            <a:tailEnd type="none" w="sm" len="sm"/>
          </a:ln>
        </p:spPr>
        <p:txBody>
          <a:bodyPr/>
          <a:lstStyle/>
          <a:p>
            <a:endParaRPr lang="en-US" dirty="0">
              <a:latin typeface="Calibri" pitchFamily="34" charset="0"/>
            </a:endParaRPr>
          </a:p>
        </p:txBody>
      </p:sp>
      <p:sp>
        <p:nvSpPr>
          <p:cNvPr id="500753" name="Line 17"/>
          <p:cNvSpPr>
            <a:spLocks noChangeShapeType="1"/>
          </p:cNvSpPr>
          <p:nvPr/>
        </p:nvSpPr>
        <p:spPr bwMode="auto">
          <a:xfrm flipV="1">
            <a:off x="4876800" y="1752600"/>
            <a:ext cx="0" cy="1295400"/>
          </a:xfrm>
          <a:prstGeom prst="line">
            <a:avLst/>
          </a:prstGeom>
          <a:noFill/>
          <a:ln w="38100">
            <a:solidFill>
              <a:srgbClr val="6EA07A"/>
            </a:solidFill>
            <a:round/>
            <a:headEnd type="none" w="sm" len="sm"/>
            <a:tailEnd type="none" w="sm" len="sm"/>
          </a:ln>
        </p:spPr>
        <p:txBody>
          <a:bodyPr/>
          <a:lstStyle/>
          <a:p>
            <a:endParaRPr lang="en-US" dirty="0">
              <a:latin typeface="Calibri" pitchFamily="34" charset="0"/>
            </a:endParaRPr>
          </a:p>
        </p:txBody>
      </p:sp>
      <p:sp>
        <p:nvSpPr>
          <p:cNvPr id="500754" name="Line 18"/>
          <p:cNvSpPr>
            <a:spLocks noChangeShapeType="1"/>
          </p:cNvSpPr>
          <p:nvPr/>
        </p:nvSpPr>
        <p:spPr bwMode="auto">
          <a:xfrm>
            <a:off x="4876800" y="3048000"/>
            <a:ext cx="3048000" cy="0"/>
          </a:xfrm>
          <a:prstGeom prst="line">
            <a:avLst/>
          </a:prstGeom>
          <a:noFill/>
          <a:ln w="38100">
            <a:solidFill>
              <a:srgbClr val="6EA07A"/>
            </a:solidFill>
            <a:round/>
            <a:headEnd type="none" w="sm" len="sm"/>
            <a:tailEnd type="none" w="sm" len="sm"/>
          </a:ln>
        </p:spPr>
        <p:txBody>
          <a:bodyPr/>
          <a:lstStyle/>
          <a:p>
            <a:endParaRPr lang="en-US" dirty="0">
              <a:latin typeface="Calibri" pitchFamily="34" charset="0"/>
            </a:endParaRPr>
          </a:p>
        </p:txBody>
      </p:sp>
      <p:sp>
        <p:nvSpPr>
          <p:cNvPr id="500755" name="Text Box 19"/>
          <p:cNvSpPr txBox="1">
            <a:spLocks noChangeArrowheads="1"/>
          </p:cNvSpPr>
          <p:nvPr/>
        </p:nvSpPr>
        <p:spPr bwMode="auto">
          <a:xfrm>
            <a:off x="1676400" y="762000"/>
            <a:ext cx="3276600" cy="822325"/>
          </a:xfrm>
          <a:prstGeom prst="rect">
            <a:avLst/>
          </a:prstGeom>
          <a:noFill/>
          <a:ln w="12700">
            <a:noFill/>
            <a:miter lim="800000"/>
            <a:headEnd type="none" w="sm" len="sm"/>
            <a:tailEnd type="none" w="sm" len="sm"/>
          </a:ln>
        </p:spPr>
        <p:txBody>
          <a:bodyPr>
            <a:spAutoFit/>
          </a:bodyPr>
          <a:lstStyle/>
          <a:p>
            <a:pPr eaLnBrk="0" hangingPunct="0">
              <a:spcBef>
                <a:spcPct val="50000"/>
              </a:spcBef>
            </a:pPr>
            <a:r>
              <a:rPr lang="en-US" sz="2400" b="0" dirty="0">
                <a:solidFill>
                  <a:srgbClr val="20DF11"/>
                </a:solidFill>
                <a:latin typeface="Times New Roman" pitchFamily="18" charset="0"/>
              </a:rPr>
              <a:t>Efficient market response to </a:t>
            </a:r>
            <a:r>
              <a:rPr lang="ja-JP" altLang="en-US" sz="2400" b="0" dirty="0">
                <a:solidFill>
                  <a:srgbClr val="20DF11"/>
                </a:solidFill>
                <a:latin typeface="Times New Roman" pitchFamily="18" charset="0"/>
              </a:rPr>
              <a:t>“</a:t>
            </a:r>
            <a:r>
              <a:rPr lang="en-US" altLang="ja-JP" sz="2400" b="0" dirty="0">
                <a:solidFill>
                  <a:srgbClr val="20DF11"/>
                </a:solidFill>
                <a:latin typeface="Times New Roman" pitchFamily="18" charset="0"/>
              </a:rPr>
              <a:t>bad news</a:t>
            </a:r>
            <a:r>
              <a:rPr lang="ja-JP" altLang="en-US" sz="2400" b="0" dirty="0">
                <a:solidFill>
                  <a:srgbClr val="20DF11"/>
                </a:solidFill>
                <a:latin typeface="Times New Roman" pitchFamily="18" charset="0"/>
              </a:rPr>
              <a:t>”</a:t>
            </a:r>
            <a:endParaRPr lang="en-US" sz="2400" b="0" dirty="0">
              <a:solidFill>
                <a:srgbClr val="6EA07A"/>
              </a:solidFill>
              <a:latin typeface="Times New Roman" pitchFamily="18" charset="0"/>
            </a:endParaRPr>
          </a:p>
        </p:txBody>
      </p:sp>
      <p:sp>
        <p:nvSpPr>
          <p:cNvPr id="500756" name="Arc 20"/>
          <p:cNvSpPr>
            <a:spLocks/>
          </p:cNvSpPr>
          <p:nvPr/>
        </p:nvSpPr>
        <p:spPr bwMode="auto">
          <a:xfrm flipH="1" flipV="1">
            <a:off x="3663950" y="1522413"/>
            <a:ext cx="1060450" cy="1220787"/>
          </a:xfrm>
          <a:custGeom>
            <a:avLst/>
            <a:gdLst>
              <a:gd name="T0" fmla="*/ 0 w 21488"/>
              <a:gd name="T1" fmla="*/ 0 h 21600"/>
              <a:gd name="T2" fmla="*/ 2147483647 w 21488"/>
              <a:gd name="T3" fmla="*/ 2147483647 h 21600"/>
              <a:gd name="T4" fmla="*/ 0 w 21488"/>
              <a:gd name="T5" fmla="*/ 2147483647 h 21600"/>
              <a:gd name="T6" fmla="*/ 0 60000 65536"/>
              <a:gd name="T7" fmla="*/ 0 60000 65536"/>
              <a:gd name="T8" fmla="*/ 0 60000 65536"/>
              <a:gd name="T9" fmla="*/ 0 w 21488"/>
              <a:gd name="T10" fmla="*/ 0 h 21600"/>
              <a:gd name="T11" fmla="*/ 21488 w 21488"/>
              <a:gd name="T12" fmla="*/ 21600 h 21600"/>
            </a:gdLst>
            <a:ahLst/>
            <a:cxnLst>
              <a:cxn ang="T6">
                <a:pos x="T0" y="T1"/>
              </a:cxn>
              <a:cxn ang="T7">
                <a:pos x="T2" y="T3"/>
              </a:cxn>
              <a:cxn ang="T8">
                <a:pos x="T4" y="T5"/>
              </a:cxn>
            </a:cxnLst>
            <a:rect l="T9" t="T10" r="T11" b="T12"/>
            <a:pathLst>
              <a:path w="21488" h="21600" fill="none" extrusionOk="0">
                <a:moveTo>
                  <a:pt x="0" y="-1"/>
                </a:moveTo>
                <a:cubicBezTo>
                  <a:pt x="11079" y="-1"/>
                  <a:pt x="20362" y="8382"/>
                  <a:pt x="21488" y="19404"/>
                </a:cubicBezTo>
              </a:path>
              <a:path w="21488" h="21600" stroke="0" extrusionOk="0">
                <a:moveTo>
                  <a:pt x="0" y="-1"/>
                </a:moveTo>
                <a:cubicBezTo>
                  <a:pt x="11079" y="-1"/>
                  <a:pt x="20362" y="8382"/>
                  <a:pt x="21488" y="19404"/>
                </a:cubicBezTo>
                <a:lnTo>
                  <a:pt x="0" y="21600"/>
                </a:lnTo>
                <a:lnTo>
                  <a:pt x="0" y="-1"/>
                </a:lnTo>
                <a:close/>
              </a:path>
            </a:pathLst>
          </a:custGeom>
          <a:noFill/>
          <a:ln w="28575">
            <a:solidFill>
              <a:srgbClr val="6EA07A"/>
            </a:solidFill>
            <a:round/>
            <a:headEnd type="triangle" w="med" len="med"/>
            <a:tailEnd/>
          </a:ln>
        </p:spPr>
        <p:txBody>
          <a:bodyPr wrap="none" anchor="ctr"/>
          <a:lstStyle/>
          <a:p>
            <a:endParaRPr lang="en-US" dirty="0">
              <a:latin typeface="Calibri" pitchFamily="34" charset="0"/>
            </a:endParaRPr>
          </a:p>
        </p:txBody>
      </p:sp>
      <p:sp>
        <p:nvSpPr>
          <p:cNvPr id="500757" name="Freeform 21"/>
          <p:cNvSpPr>
            <a:spLocks/>
          </p:cNvSpPr>
          <p:nvPr/>
        </p:nvSpPr>
        <p:spPr bwMode="auto">
          <a:xfrm flipV="1">
            <a:off x="4838700" y="2590800"/>
            <a:ext cx="2324100" cy="1524000"/>
          </a:xfrm>
          <a:custGeom>
            <a:avLst/>
            <a:gdLst>
              <a:gd name="T0" fmla="*/ 2147483647 w 1464"/>
              <a:gd name="T1" fmla="*/ 2147483647 h 792"/>
              <a:gd name="T2" fmla="*/ 2147483647 w 1464"/>
              <a:gd name="T3" fmla="*/ 2147483647 h 792"/>
              <a:gd name="T4" fmla="*/ 2147483647 w 1464"/>
              <a:gd name="T5" fmla="*/ 2147483647 h 792"/>
              <a:gd name="T6" fmla="*/ 2147483647 w 1464"/>
              <a:gd name="T7" fmla="*/ 2147483647 h 792"/>
              <a:gd name="T8" fmla="*/ 0 60000 65536"/>
              <a:gd name="T9" fmla="*/ 0 60000 65536"/>
              <a:gd name="T10" fmla="*/ 0 60000 65536"/>
              <a:gd name="T11" fmla="*/ 0 60000 65536"/>
              <a:gd name="T12" fmla="*/ 0 w 1464"/>
              <a:gd name="T13" fmla="*/ 0 h 792"/>
              <a:gd name="T14" fmla="*/ 1464 w 1464"/>
              <a:gd name="T15" fmla="*/ 792 h 792"/>
            </a:gdLst>
            <a:ahLst/>
            <a:cxnLst>
              <a:cxn ang="T8">
                <a:pos x="T0" y="T1"/>
              </a:cxn>
              <a:cxn ang="T9">
                <a:pos x="T2" y="T3"/>
              </a:cxn>
              <a:cxn ang="T10">
                <a:pos x="T4" y="T5"/>
              </a:cxn>
              <a:cxn ang="T11">
                <a:pos x="T6" y="T7"/>
              </a:cxn>
            </a:cxnLst>
            <a:rect l="T12" t="T13" r="T14" b="T15"/>
            <a:pathLst>
              <a:path w="1464" h="792">
                <a:moveTo>
                  <a:pt x="24" y="552"/>
                </a:moveTo>
                <a:cubicBezTo>
                  <a:pt x="12" y="276"/>
                  <a:pt x="0" y="0"/>
                  <a:pt x="168" y="24"/>
                </a:cubicBezTo>
                <a:cubicBezTo>
                  <a:pt x="336" y="48"/>
                  <a:pt x="816" y="600"/>
                  <a:pt x="1032" y="696"/>
                </a:cubicBezTo>
                <a:cubicBezTo>
                  <a:pt x="1248" y="792"/>
                  <a:pt x="1356" y="696"/>
                  <a:pt x="1464" y="600"/>
                </a:cubicBezTo>
              </a:path>
            </a:pathLst>
          </a:custGeom>
          <a:noFill/>
          <a:ln w="38100">
            <a:solidFill>
              <a:srgbClr val="FF0000"/>
            </a:solidFill>
            <a:prstDash val="dash"/>
            <a:round/>
            <a:headEnd type="none" w="sm" len="sm"/>
            <a:tailEnd type="none" w="sm" len="sm"/>
          </a:ln>
        </p:spPr>
        <p:txBody>
          <a:bodyPr/>
          <a:lstStyle/>
          <a:p>
            <a:endParaRPr lang="en-US" dirty="0">
              <a:latin typeface="Calibri" pitchFamily="34" charset="0"/>
            </a:endParaRPr>
          </a:p>
        </p:txBody>
      </p:sp>
      <p:sp>
        <p:nvSpPr>
          <p:cNvPr id="500758" name="Text Box 22"/>
          <p:cNvSpPr txBox="1">
            <a:spLocks noChangeArrowheads="1"/>
          </p:cNvSpPr>
          <p:nvPr/>
        </p:nvSpPr>
        <p:spPr bwMode="auto">
          <a:xfrm>
            <a:off x="1524000" y="4876800"/>
            <a:ext cx="3276600" cy="822325"/>
          </a:xfrm>
          <a:prstGeom prst="rect">
            <a:avLst/>
          </a:prstGeom>
          <a:noFill/>
          <a:ln w="12700">
            <a:noFill/>
            <a:miter lim="800000"/>
            <a:headEnd type="none" w="sm" len="sm"/>
            <a:tailEnd type="none" w="sm" len="sm"/>
          </a:ln>
        </p:spPr>
        <p:txBody>
          <a:bodyPr>
            <a:spAutoFit/>
          </a:bodyPr>
          <a:lstStyle/>
          <a:p>
            <a:pPr eaLnBrk="0" hangingPunct="0">
              <a:spcBef>
                <a:spcPct val="50000"/>
              </a:spcBef>
            </a:pPr>
            <a:r>
              <a:rPr lang="en-US" sz="2400" b="0" dirty="0">
                <a:solidFill>
                  <a:srgbClr val="FF0000"/>
                </a:solidFill>
                <a:latin typeface="Times New Roman" pitchFamily="18" charset="0"/>
              </a:rPr>
              <a:t>Overreaction to </a:t>
            </a:r>
            <a:r>
              <a:rPr lang="ja-JP" altLang="en-US" sz="2400" b="0" dirty="0">
                <a:solidFill>
                  <a:srgbClr val="FF0000"/>
                </a:solidFill>
                <a:latin typeface="Times New Roman" pitchFamily="18" charset="0"/>
              </a:rPr>
              <a:t>“</a:t>
            </a:r>
            <a:r>
              <a:rPr lang="en-US" altLang="ja-JP" sz="2400" b="0" dirty="0">
                <a:solidFill>
                  <a:srgbClr val="FF0000"/>
                </a:solidFill>
                <a:latin typeface="Times New Roman" pitchFamily="18" charset="0"/>
              </a:rPr>
              <a:t>bad news</a:t>
            </a:r>
            <a:r>
              <a:rPr lang="ja-JP" altLang="en-US" sz="2400" b="0" dirty="0">
                <a:solidFill>
                  <a:srgbClr val="FF0000"/>
                </a:solidFill>
                <a:latin typeface="Times New Roman" pitchFamily="18" charset="0"/>
              </a:rPr>
              <a:t>”</a:t>
            </a:r>
            <a:r>
              <a:rPr lang="en-US" altLang="ja-JP" sz="2400" b="0" dirty="0">
                <a:solidFill>
                  <a:srgbClr val="FF0000"/>
                </a:solidFill>
                <a:latin typeface="Times New Roman" pitchFamily="18" charset="0"/>
              </a:rPr>
              <a:t> with reversion</a:t>
            </a:r>
            <a:endParaRPr lang="en-US" sz="2400" b="0" dirty="0">
              <a:solidFill>
                <a:srgbClr val="FF0000"/>
              </a:solidFill>
              <a:latin typeface="Times New Roman" pitchFamily="18" charset="0"/>
            </a:endParaRPr>
          </a:p>
        </p:txBody>
      </p:sp>
      <p:sp>
        <p:nvSpPr>
          <p:cNvPr id="500759" name="Arc 23"/>
          <p:cNvSpPr>
            <a:spLocks/>
          </p:cNvSpPr>
          <p:nvPr/>
        </p:nvSpPr>
        <p:spPr bwMode="auto">
          <a:xfrm flipH="1">
            <a:off x="2371725" y="3429000"/>
            <a:ext cx="2351088" cy="1524000"/>
          </a:xfrm>
          <a:custGeom>
            <a:avLst/>
            <a:gdLst>
              <a:gd name="T0" fmla="*/ 0 w 22174"/>
              <a:gd name="T1" fmla="*/ 2147483647 h 21600"/>
              <a:gd name="T2" fmla="*/ 2147483647 w 22174"/>
              <a:gd name="T3" fmla="*/ 2147483647 h 21600"/>
              <a:gd name="T4" fmla="*/ 2147483647 w 22174"/>
              <a:gd name="T5" fmla="*/ 2147483647 h 21600"/>
              <a:gd name="T6" fmla="*/ 0 60000 65536"/>
              <a:gd name="T7" fmla="*/ 0 60000 65536"/>
              <a:gd name="T8" fmla="*/ 0 60000 65536"/>
              <a:gd name="T9" fmla="*/ 0 w 22174"/>
              <a:gd name="T10" fmla="*/ 0 h 21600"/>
              <a:gd name="T11" fmla="*/ 22174 w 22174"/>
              <a:gd name="T12" fmla="*/ 21600 h 21600"/>
            </a:gdLst>
            <a:ahLst/>
            <a:cxnLst>
              <a:cxn ang="T6">
                <a:pos x="T0" y="T1"/>
              </a:cxn>
              <a:cxn ang="T7">
                <a:pos x="T2" y="T3"/>
              </a:cxn>
              <a:cxn ang="T8">
                <a:pos x="T4" y="T5"/>
              </a:cxn>
            </a:cxnLst>
            <a:rect l="T9" t="T10" r="T11" b="T12"/>
            <a:pathLst>
              <a:path w="22174" h="21600" fill="none" extrusionOk="0">
                <a:moveTo>
                  <a:pt x="-1" y="10"/>
                </a:moveTo>
                <a:cubicBezTo>
                  <a:pt x="224" y="3"/>
                  <a:pt x="449" y="-1"/>
                  <a:pt x="675" y="-1"/>
                </a:cubicBezTo>
                <a:cubicBezTo>
                  <a:pt x="11795" y="-1"/>
                  <a:pt x="21099" y="8444"/>
                  <a:pt x="22173" y="19513"/>
                </a:cubicBezTo>
              </a:path>
              <a:path w="22174" h="21600" stroke="0" extrusionOk="0">
                <a:moveTo>
                  <a:pt x="-1" y="10"/>
                </a:moveTo>
                <a:cubicBezTo>
                  <a:pt x="224" y="3"/>
                  <a:pt x="449" y="-1"/>
                  <a:pt x="675" y="-1"/>
                </a:cubicBezTo>
                <a:cubicBezTo>
                  <a:pt x="11795" y="-1"/>
                  <a:pt x="21099" y="8444"/>
                  <a:pt x="22173" y="19513"/>
                </a:cubicBezTo>
                <a:lnTo>
                  <a:pt x="675" y="21600"/>
                </a:lnTo>
                <a:lnTo>
                  <a:pt x="-1" y="10"/>
                </a:lnTo>
                <a:close/>
              </a:path>
            </a:pathLst>
          </a:custGeom>
          <a:noFill/>
          <a:ln w="28575">
            <a:solidFill>
              <a:srgbClr val="FF0000"/>
            </a:solidFill>
            <a:round/>
            <a:headEnd type="triangle" w="med" len="med"/>
            <a:tailEnd/>
          </a:ln>
        </p:spPr>
        <p:txBody>
          <a:bodyPr wrap="none" anchor="ctr"/>
          <a:lstStyle/>
          <a:p>
            <a:endParaRPr lang="en-US" dirty="0">
              <a:latin typeface="Calibri" pitchFamily="34" charset="0"/>
            </a:endParaRPr>
          </a:p>
        </p:txBody>
      </p:sp>
      <p:sp>
        <p:nvSpPr>
          <p:cNvPr id="500760" name="Arc 24"/>
          <p:cNvSpPr>
            <a:spLocks/>
          </p:cNvSpPr>
          <p:nvPr/>
        </p:nvSpPr>
        <p:spPr bwMode="auto">
          <a:xfrm>
            <a:off x="4876800" y="1752600"/>
            <a:ext cx="2514600" cy="1524000"/>
          </a:xfrm>
          <a:custGeom>
            <a:avLst/>
            <a:gdLst>
              <a:gd name="T0" fmla="*/ 0 w 22013"/>
              <a:gd name="T1" fmla="*/ 2147483647 h 21600"/>
              <a:gd name="T2" fmla="*/ 2147483647 w 22013"/>
              <a:gd name="T3" fmla="*/ 2147483647 h 21600"/>
              <a:gd name="T4" fmla="*/ 2147483647 w 22013"/>
              <a:gd name="T5" fmla="*/ 2147483647 h 21600"/>
              <a:gd name="T6" fmla="*/ 0 60000 65536"/>
              <a:gd name="T7" fmla="*/ 0 60000 65536"/>
              <a:gd name="T8" fmla="*/ 0 60000 65536"/>
              <a:gd name="T9" fmla="*/ 0 w 22013"/>
              <a:gd name="T10" fmla="*/ 0 h 21600"/>
              <a:gd name="T11" fmla="*/ 22013 w 22013"/>
              <a:gd name="T12" fmla="*/ 21600 h 21600"/>
            </a:gdLst>
            <a:ahLst/>
            <a:cxnLst>
              <a:cxn ang="T6">
                <a:pos x="T0" y="T1"/>
              </a:cxn>
              <a:cxn ang="T7">
                <a:pos x="T2" y="T3"/>
              </a:cxn>
              <a:cxn ang="T8">
                <a:pos x="T4" y="T5"/>
              </a:cxn>
            </a:cxnLst>
            <a:rect l="T9" t="T10" r="T11" b="T12"/>
            <a:pathLst>
              <a:path w="22013" h="21600" fill="none" extrusionOk="0">
                <a:moveTo>
                  <a:pt x="-1" y="10"/>
                </a:moveTo>
                <a:cubicBezTo>
                  <a:pt x="224" y="3"/>
                  <a:pt x="449" y="-1"/>
                  <a:pt x="675" y="-1"/>
                </a:cubicBezTo>
                <a:cubicBezTo>
                  <a:pt x="11309" y="-1"/>
                  <a:pt x="20361" y="7740"/>
                  <a:pt x="22013" y="18245"/>
                </a:cubicBezTo>
              </a:path>
              <a:path w="22013" h="21600" stroke="0" extrusionOk="0">
                <a:moveTo>
                  <a:pt x="-1" y="10"/>
                </a:moveTo>
                <a:cubicBezTo>
                  <a:pt x="224" y="3"/>
                  <a:pt x="449" y="-1"/>
                  <a:pt x="675" y="-1"/>
                </a:cubicBezTo>
                <a:cubicBezTo>
                  <a:pt x="11309" y="-1"/>
                  <a:pt x="20361" y="7740"/>
                  <a:pt x="22013" y="18245"/>
                </a:cubicBezTo>
                <a:lnTo>
                  <a:pt x="675" y="21600"/>
                </a:lnTo>
                <a:lnTo>
                  <a:pt x="-1" y="10"/>
                </a:lnTo>
                <a:close/>
              </a:path>
            </a:pathLst>
          </a:custGeom>
          <a:noFill/>
          <a:ln w="57150" cap="rnd">
            <a:solidFill>
              <a:schemeClr val="accent2"/>
            </a:solidFill>
            <a:prstDash val="sysDot"/>
            <a:round/>
            <a:headEnd/>
            <a:tailEnd/>
          </a:ln>
        </p:spPr>
        <p:txBody>
          <a:bodyPr wrap="none" anchor="ctr"/>
          <a:lstStyle/>
          <a:p>
            <a:endParaRPr lang="en-US" dirty="0">
              <a:latin typeface="Calibri" pitchFamily="34" charset="0"/>
            </a:endParaRPr>
          </a:p>
        </p:txBody>
      </p:sp>
      <p:sp>
        <p:nvSpPr>
          <p:cNvPr id="500761" name="Text Box 25"/>
          <p:cNvSpPr txBox="1">
            <a:spLocks noChangeArrowheads="1"/>
          </p:cNvSpPr>
          <p:nvPr/>
        </p:nvSpPr>
        <p:spPr bwMode="auto">
          <a:xfrm>
            <a:off x="6096000" y="990600"/>
            <a:ext cx="2209800" cy="1187450"/>
          </a:xfrm>
          <a:prstGeom prst="rect">
            <a:avLst/>
          </a:prstGeom>
          <a:noFill/>
          <a:ln w="12700">
            <a:noFill/>
            <a:miter lim="800000"/>
            <a:headEnd type="none" w="sm" len="sm"/>
            <a:tailEnd type="none" w="sm" len="sm"/>
          </a:ln>
        </p:spPr>
        <p:txBody>
          <a:bodyPr>
            <a:spAutoFit/>
          </a:bodyPr>
          <a:lstStyle/>
          <a:p>
            <a:pPr algn="r" eaLnBrk="0" hangingPunct="0">
              <a:spcBef>
                <a:spcPct val="50000"/>
              </a:spcBef>
            </a:pPr>
            <a:r>
              <a:rPr lang="en-US" sz="2400" b="0" dirty="0">
                <a:solidFill>
                  <a:srgbClr val="B233A0"/>
                </a:solidFill>
                <a:latin typeface="Times New Roman" pitchFamily="18" charset="0"/>
              </a:rPr>
              <a:t>Delayed response to </a:t>
            </a:r>
            <a:r>
              <a:rPr lang="ja-JP" altLang="en-US" sz="2400" b="0">
                <a:solidFill>
                  <a:srgbClr val="B233A0"/>
                </a:solidFill>
                <a:latin typeface="Times New Roman" pitchFamily="18" charset="0"/>
              </a:rPr>
              <a:t>“</a:t>
            </a:r>
            <a:r>
              <a:rPr lang="en-US" altLang="ja-JP" sz="2400" b="0" dirty="0">
                <a:solidFill>
                  <a:srgbClr val="B233A0"/>
                </a:solidFill>
                <a:latin typeface="Times New Roman" pitchFamily="18" charset="0"/>
              </a:rPr>
              <a:t>bad news</a:t>
            </a:r>
            <a:r>
              <a:rPr lang="ja-JP" altLang="en-US" sz="2400" b="0">
                <a:solidFill>
                  <a:srgbClr val="B233A0"/>
                </a:solidFill>
                <a:latin typeface="Times New Roman" pitchFamily="18" charset="0"/>
              </a:rPr>
              <a:t>”</a:t>
            </a:r>
            <a:endParaRPr lang="en-US" sz="2400" b="0" dirty="0">
              <a:solidFill>
                <a:schemeClr val="accent2"/>
              </a:solidFill>
              <a:latin typeface="Times New Roman" pitchFamily="18" charset="0"/>
            </a:endParaRPr>
          </a:p>
        </p:txBody>
      </p:sp>
      <p:sp>
        <p:nvSpPr>
          <p:cNvPr id="500762" name="Arc 26"/>
          <p:cNvSpPr>
            <a:spLocks/>
          </p:cNvSpPr>
          <p:nvPr/>
        </p:nvSpPr>
        <p:spPr bwMode="auto">
          <a:xfrm>
            <a:off x="5954713" y="1143000"/>
            <a:ext cx="1131887" cy="609600"/>
          </a:xfrm>
          <a:custGeom>
            <a:avLst/>
            <a:gdLst>
              <a:gd name="T0" fmla="*/ 2147483647 w 22004"/>
              <a:gd name="T1" fmla="*/ 2147483647 h 22399"/>
              <a:gd name="T2" fmla="*/ 2147483647 w 22004"/>
              <a:gd name="T3" fmla="*/ 2147483647 h 22399"/>
              <a:gd name="T4" fmla="*/ 2147483647 w 22004"/>
              <a:gd name="T5" fmla="*/ 2147483647 h 22399"/>
              <a:gd name="T6" fmla="*/ 0 60000 65536"/>
              <a:gd name="T7" fmla="*/ 0 60000 65536"/>
              <a:gd name="T8" fmla="*/ 0 60000 65536"/>
              <a:gd name="T9" fmla="*/ 0 w 22004"/>
              <a:gd name="T10" fmla="*/ 0 h 22399"/>
              <a:gd name="T11" fmla="*/ 22004 w 22004"/>
              <a:gd name="T12" fmla="*/ 22399 h 22399"/>
            </a:gdLst>
            <a:ahLst/>
            <a:cxnLst>
              <a:cxn ang="T6">
                <a:pos x="T0" y="T1"/>
              </a:cxn>
              <a:cxn ang="T7">
                <a:pos x="T2" y="T3"/>
              </a:cxn>
              <a:cxn ang="T8">
                <a:pos x="T4" y="T5"/>
              </a:cxn>
            </a:cxnLst>
            <a:rect l="T9" t="T10" r="T11" b="T12"/>
            <a:pathLst>
              <a:path w="22004" h="22399" fill="none" extrusionOk="0">
                <a:moveTo>
                  <a:pt x="14" y="22399"/>
                </a:moveTo>
                <a:cubicBezTo>
                  <a:pt x="4" y="22132"/>
                  <a:pt x="0" y="21866"/>
                  <a:pt x="0" y="21600"/>
                </a:cubicBezTo>
                <a:cubicBezTo>
                  <a:pt x="0" y="9670"/>
                  <a:pt x="9670" y="0"/>
                  <a:pt x="21600" y="0"/>
                </a:cubicBezTo>
                <a:cubicBezTo>
                  <a:pt x="21734" y="0"/>
                  <a:pt x="21869" y="1"/>
                  <a:pt x="22004" y="3"/>
                </a:cubicBezTo>
              </a:path>
              <a:path w="22004" h="22399" stroke="0" extrusionOk="0">
                <a:moveTo>
                  <a:pt x="14" y="22399"/>
                </a:moveTo>
                <a:cubicBezTo>
                  <a:pt x="4" y="22132"/>
                  <a:pt x="0" y="21866"/>
                  <a:pt x="0" y="21600"/>
                </a:cubicBezTo>
                <a:cubicBezTo>
                  <a:pt x="0" y="9670"/>
                  <a:pt x="9670" y="0"/>
                  <a:pt x="21600" y="0"/>
                </a:cubicBezTo>
                <a:cubicBezTo>
                  <a:pt x="21734" y="0"/>
                  <a:pt x="21869" y="1"/>
                  <a:pt x="22004" y="3"/>
                </a:cubicBezTo>
                <a:lnTo>
                  <a:pt x="21600" y="21600"/>
                </a:lnTo>
                <a:lnTo>
                  <a:pt x="14" y="22399"/>
                </a:lnTo>
                <a:close/>
              </a:path>
            </a:pathLst>
          </a:custGeom>
          <a:noFill/>
          <a:ln w="28575">
            <a:solidFill>
              <a:schemeClr val="accent2"/>
            </a:solidFill>
            <a:round/>
            <a:headEnd type="triangle" w="med" len="med"/>
            <a:tailEnd/>
          </a:ln>
        </p:spPr>
        <p:txBody>
          <a:bodyPr wrap="none" anchor="ctr"/>
          <a:lstStyle/>
          <a:p>
            <a:endParaRPr lang="en-US" dirty="0">
              <a:latin typeface="Calibri"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00743"/>
                                        </p:tgtEl>
                                        <p:attrNameLst>
                                          <p:attrName>style.visibility</p:attrName>
                                        </p:attrNameLst>
                                      </p:cBhvr>
                                      <p:to>
                                        <p:strVal val="visible"/>
                                      </p:to>
                                    </p:set>
                                    <p:animEffect transition="in" filter="wipe(left)">
                                      <p:cBhvr>
                                        <p:cTn id="7" dur="500"/>
                                        <p:tgtEl>
                                          <p:spTgt spid="500743"/>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00752"/>
                                        </p:tgtEl>
                                        <p:attrNameLst>
                                          <p:attrName>style.visibility</p:attrName>
                                        </p:attrNameLst>
                                      </p:cBhvr>
                                      <p:to>
                                        <p:strVal val="visible"/>
                                      </p:to>
                                    </p:set>
                                    <p:animEffect transition="in" filter="wipe(left)">
                                      <p:cBhvr>
                                        <p:cTn id="11" dur="500"/>
                                        <p:tgtEl>
                                          <p:spTgt spid="500752"/>
                                        </p:tgtEl>
                                      </p:cBhvr>
                                    </p:animEffect>
                                  </p:childTnLst>
                                </p:cTn>
                              </p:par>
                            </p:childTnLst>
                          </p:cTn>
                        </p:par>
                        <p:par>
                          <p:cTn id="12" fill="hold" nodeType="afterGroup">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500753"/>
                                        </p:tgtEl>
                                        <p:attrNameLst>
                                          <p:attrName>style.visibility</p:attrName>
                                        </p:attrNameLst>
                                      </p:cBhvr>
                                      <p:to>
                                        <p:strVal val="visible"/>
                                      </p:to>
                                    </p:set>
                                    <p:animEffect transition="in" filter="wipe(up)">
                                      <p:cBhvr>
                                        <p:cTn id="15" dur="500"/>
                                        <p:tgtEl>
                                          <p:spTgt spid="500753"/>
                                        </p:tgtEl>
                                      </p:cBhvr>
                                    </p:animEffect>
                                  </p:childTnLst>
                                </p:cTn>
                              </p:par>
                            </p:childTnLst>
                          </p:cTn>
                        </p:par>
                        <p:par>
                          <p:cTn id="16" fill="hold" nodeType="afterGroup">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500754"/>
                                        </p:tgtEl>
                                        <p:attrNameLst>
                                          <p:attrName>style.visibility</p:attrName>
                                        </p:attrNameLst>
                                      </p:cBhvr>
                                      <p:to>
                                        <p:strVal val="visible"/>
                                      </p:to>
                                    </p:set>
                                    <p:animEffect transition="in" filter="wipe(left)">
                                      <p:cBhvr>
                                        <p:cTn id="19" dur="500"/>
                                        <p:tgtEl>
                                          <p:spTgt spid="500754"/>
                                        </p:tgtEl>
                                      </p:cBhvr>
                                    </p:animEffect>
                                  </p:childTnLst>
                                </p:cTn>
                              </p:par>
                            </p:childTnLst>
                          </p:cTn>
                        </p:par>
                        <p:par>
                          <p:cTn id="20" fill="hold" nodeType="afterGroup">
                            <p:stCondLst>
                              <p:cond delay="2000"/>
                            </p:stCondLst>
                            <p:childTnLst>
                              <p:par>
                                <p:cTn id="21" presetID="1" presetClass="entr" presetSubtype="0" fill="hold" grpId="0" nodeType="afterEffect">
                                  <p:stCondLst>
                                    <p:cond delay="0"/>
                                  </p:stCondLst>
                                  <p:childTnLst>
                                    <p:set>
                                      <p:cBhvr>
                                        <p:cTn id="22" dur="1" fill="hold">
                                          <p:stCondLst>
                                            <p:cond delay="499"/>
                                          </p:stCondLst>
                                        </p:cTn>
                                        <p:tgtEl>
                                          <p:spTgt spid="500755"/>
                                        </p:tgtEl>
                                        <p:attrNameLst>
                                          <p:attrName>style.visibility</p:attrName>
                                        </p:attrNameLst>
                                      </p:cBhvr>
                                      <p:to>
                                        <p:strVal val="visible"/>
                                      </p:to>
                                    </p:set>
                                  </p:childTnLst>
                                </p:cTn>
                              </p:par>
                            </p:childTnLst>
                          </p:cTn>
                        </p:par>
                        <p:par>
                          <p:cTn id="23" fill="hold" nodeType="afterGroup">
                            <p:stCondLst>
                              <p:cond delay="2500"/>
                            </p:stCondLst>
                            <p:childTnLst>
                              <p:par>
                                <p:cTn id="24" presetID="22" presetClass="entr" presetSubtype="1" fill="hold" grpId="0" nodeType="afterEffect">
                                  <p:stCondLst>
                                    <p:cond delay="0"/>
                                  </p:stCondLst>
                                  <p:childTnLst>
                                    <p:set>
                                      <p:cBhvr>
                                        <p:cTn id="25" dur="1" fill="hold">
                                          <p:stCondLst>
                                            <p:cond delay="0"/>
                                          </p:stCondLst>
                                        </p:cTn>
                                        <p:tgtEl>
                                          <p:spTgt spid="500756"/>
                                        </p:tgtEl>
                                        <p:attrNameLst>
                                          <p:attrName>style.visibility</p:attrName>
                                        </p:attrNameLst>
                                      </p:cBhvr>
                                      <p:to>
                                        <p:strVal val="visible"/>
                                      </p:to>
                                    </p:set>
                                    <p:animEffect transition="in" filter="wipe(up)">
                                      <p:cBhvr>
                                        <p:cTn id="26" dur="500"/>
                                        <p:tgtEl>
                                          <p:spTgt spid="500756"/>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500757"/>
                                        </p:tgtEl>
                                        <p:attrNameLst>
                                          <p:attrName>style.visibility</p:attrName>
                                        </p:attrNameLst>
                                      </p:cBhvr>
                                      <p:to>
                                        <p:strVal val="visible"/>
                                      </p:to>
                                    </p:set>
                                    <p:animEffect transition="in" filter="wipe(left)">
                                      <p:cBhvr>
                                        <p:cTn id="31" dur="500"/>
                                        <p:tgtEl>
                                          <p:spTgt spid="500757"/>
                                        </p:tgtEl>
                                      </p:cBhvr>
                                    </p:animEffect>
                                  </p:childTnLst>
                                </p:cTn>
                              </p:par>
                            </p:childTnLst>
                          </p:cTn>
                        </p:par>
                        <p:par>
                          <p:cTn id="32" fill="hold" nodeType="afterGroup">
                            <p:stCondLst>
                              <p:cond delay="500"/>
                            </p:stCondLst>
                            <p:childTnLst>
                              <p:par>
                                <p:cTn id="33" presetID="1" presetClass="entr" presetSubtype="0" fill="hold" grpId="0" nodeType="afterEffect">
                                  <p:stCondLst>
                                    <p:cond delay="0"/>
                                  </p:stCondLst>
                                  <p:childTnLst>
                                    <p:set>
                                      <p:cBhvr>
                                        <p:cTn id="34" dur="1" fill="hold">
                                          <p:stCondLst>
                                            <p:cond delay="499"/>
                                          </p:stCondLst>
                                        </p:cTn>
                                        <p:tgtEl>
                                          <p:spTgt spid="500758"/>
                                        </p:tgtEl>
                                        <p:attrNameLst>
                                          <p:attrName>style.visibility</p:attrName>
                                        </p:attrNameLst>
                                      </p:cBhvr>
                                      <p:to>
                                        <p:strVal val="visible"/>
                                      </p:to>
                                    </p:set>
                                  </p:childTnLst>
                                </p:cTn>
                              </p:par>
                            </p:childTnLst>
                          </p:cTn>
                        </p:par>
                        <p:par>
                          <p:cTn id="35" fill="hold" nodeType="afterGroup">
                            <p:stCondLst>
                              <p:cond delay="1000"/>
                            </p:stCondLst>
                            <p:childTnLst>
                              <p:par>
                                <p:cTn id="36" presetID="22" presetClass="entr" presetSubtype="4" fill="hold" grpId="0" nodeType="afterEffect">
                                  <p:stCondLst>
                                    <p:cond delay="0"/>
                                  </p:stCondLst>
                                  <p:childTnLst>
                                    <p:set>
                                      <p:cBhvr>
                                        <p:cTn id="37" dur="1" fill="hold">
                                          <p:stCondLst>
                                            <p:cond delay="0"/>
                                          </p:stCondLst>
                                        </p:cTn>
                                        <p:tgtEl>
                                          <p:spTgt spid="500759"/>
                                        </p:tgtEl>
                                        <p:attrNameLst>
                                          <p:attrName>style.visibility</p:attrName>
                                        </p:attrNameLst>
                                      </p:cBhvr>
                                      <p:to>
                                        <p:strVal val="visible"/>
                                      </p:to>
                                    </p:set>
                                    <p:animEffect transition="in" filter="wipe(down)">
                                      <p:cBhvr>
                                        <p:cTn id="38" dur="500"/>
                                        <p:tgtEl>
                                          <p:spTgt spid="500759"/>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500760"/>
                                        </p:tgtEl>
                                        <p:attrNameLst>
                                          <p:attrName>style.visibility</p:attrName>
                                        </p:attrNameLst>
                                      </p:cBhvr>
                                      <p:to>
                                        <p:strVal val="visible"/>
                                      </p:to>
                                    </p:set>
                                    <p:animEffect transition="in" filter="wipe(left)">
                                      <p:cBhvr>
                                        <p:cTn id="43" dur="500"/>
                                        <p:tgtEl>
                                          <p:spTgt spid="500760"/>
                                        </p:tgtEl>
                                      </p:cBhvr>
                                    </p:animEffect>
                                  </p:childTnLst>
                                </p:cTn>
                              </p:par>
                            </p:childTnLst>
                          </p:cTn>
                        </p:par>
                        <p:par>
                          <p:cTn id="44" fill="hold" nodeType="afterGroup">
                            <p:stCondLst>
                              <p:cond delay="500"/>
                            </p:stCondLst>
                            <p:childTnLst>
                              <p:par>
                                <p:cTn id="45" presetID="1" presetClass="entr" presetSubtype="0" fill="hold" grpId="0" nodeType="afterEffect">
                                  <p:stCondLst>
                                    <p:cond delay="0"/>
                                  </p:stCondLst>
                                  <p:childTnLst>
                                    <p:set>
                                      <p:cBhvr>
                                        <p:cTn id="46" dur="1" fill="hold">
                                          <p:stCondLst>
                                            <p:cond delay="499"/>
                                          </p:stCondLst>
                                        </p:cTn>
                                        <p:tgtEl>
                                          <p:spTgt spid="500761"/>
                                        </p:tgtEl>
                                        <p:attrNameLst>
                                          <p:attrName>style.visibility</p:attrName>
                                        </p:attrNameLst>
                                      </p:cBhvr>
                                      <p:to>
                                        <p:strVal val="visible"/>
                                      </p:to>
                                    </p:set>
                                  </p:childTnLst>
                                </p:cTn>
                              </p:par>
                            </p:childTnLst>
                          </p:cTn>
                        </p:par>
                        <p:par>
                          <p:cTn id="47" fill="hold" nodeType="afterGroup">
                            <p:stCondLst>
                              <p:cond delay="1000"/>
                            </p:stCondLst>
                            <p:childTnLst>
                              <p:par>
                                <p:cTn id="48" presetID="22" presetClass="entr" presetSubtype="1" fill="hold" grpId="0" nodeType="afterEffect">
                                  <p:stCondLst>
                                    <p:cond delay="0"/>
                                  </p:stCondLst>
                                  <p:childTnLst>
                                    <p:set>
                                      <p:cBhvr>
                                        <p:cTn id="49" dur="1" fill="hold">
                                          <p:stCondLst>
                                            <p:cond delay="0"/>
                                          </p:stCondLst>
                                        </p:cTn>
                                        <p:tgtEl>
                                          <p:spTgt spid="500762"/>
                                        </p:tgtEl>
                                        <p:attrNameLst>
                                          <p:attrName>style.visibility</p:attrName>
                                        </p:attrNameLst>
                                      </p:cBhvr>
                                      <p:to>
                                        <p:strVal val="visible"/>
                                      </p:to>
                                    </p:set>
                                    <p:animEffect transition="in" filter="wipe(up)">
                                      <p:cBhvr>
                                        <p:cTn id="50" dur="500"/>
                                        <p:tgtEl>
                                          <p:spTgt spid="5007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0743" grpId="0" autoUpdateAnimBg="0"/>
      <p:bldP spid="500752" grpId="0" animBg="1"/>
      <p:bldP spid="500753" grpId="0" animBg="1"/>
      <p:bldP spid="500754" grpId="0" animBg="1"/>
      <p:bldP spid="500755" grpId="0" autoUpdateAnimBg="0"/>
      <p:bldP spid="500756" grpId="0" animBg="1"/>
      <p:bldP spid="500757" grpId="0" animBg="1"/>
      <p:bldP spid="500758" grpId="0" autoUpdateAnimBg="0"/>
      <p:bldP spid="500759" grpId="0" animBg="1"/>
      <p:bldP spid="500760" grpId="0" animBg="1"/>
      <p:bldP spid="500761" grpId="0" autoUpdateAnimBg="0"/>
      <p:bldP spid="500762"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1F9514FF-2269-E042-8DF9-4DAC755E45EB}"/>
              </a:ext>
            </a:extLst>
          </p:cNvPr>
          <p:cNvPicPr>
            <a:picLocks noGrp="1" noChangeAspect="1"/>
          </p:cNvPicPr>
          <p:nvPr>
            <p:ph idx="1"/>
          </p:nvPr>
        </p:nvPicPr>
        <p:blipFill>
          <a:blip r:embed="rId2"/>
          <a:stretch>
            <a:fillRect/>
          </a:stretch>
        </p:blipFill>
        <p:spPr>
          <a:xfrm>
            <a:off x="384175" y="762000"/>
            <a:ext cx="8458200" cy="5122161"/>
          </a:xfrm>
        </p:spPr>
      </p:pic>
      <p:sp>
        <p:nvSpPr>
          <p:cNvPr id="3" name="Title 2">
            <a:extLst>
              <a:ext uri="{FF2B5EF4-FFF2-40B4-BE49-F238E27FC236}">
                <a16:creationId xmlns:a16="http://schemas.microsoft.com/office/drawing/2014/main" id="{029326B1-2EF5-7743-B60B-5A5661F54334}"/>
              </a:ext>
            </a:extLst>
          </p:cNvPr>
          <p:cNvSpPr>
            <a:spLocks noGrp="1"/>
          </p:cNvSpPr>
          <p:nvPr>
            <p:ph type="title"/>
          </p:nvPr>
        </p:nvSpPr>
        <p:spPr/>
        <p:txBody>
          <a:bodyPr/>
          <a:lstStyle/>
          <a:p>
            <a:r>
              <a:rPr lang="en-US" dirty="0"/>
              <a:t>No pain, no gain</a:t>
            </a:r>
          </a:p>
        </p:txBody>
      </p:sp>
      <p:sp>
        <p:nvSpPr>
          <p:cNvPr id="4" name="Slide Number Placeholder 3">
            <a:extLst>
              <a:ext uri="{FF2B5EF4-FFF2-40B4-BE49-F238E27FC236}">
                <a16:creationId xmlns:a16="http://schemas.microsoft.com/office/drawing/2014/main" id="{B276E8C6-8852-5740-9EDE-32A54384EE3D}"/>
              </a:ext>
            </a:extLst>
          </p:cNvPr>
          <p:cNvSpPr>
            <a:spLocks noGrp="1"/>
          </p:cNvSpPr>
          <p:nvPr>
            <p:ph type="sldNum" sz="quarter" idx="10"/>
          </p:nvPr>
        </p:nvSpPr>
        <p:spPr/>
        <p:txBody>
          <a:bodyPr/>
          <a:lstStyle/>
          <a:p>
            <a:fld id="{7B3E355C-57B9-BC4B-95D8-406A1F834537}" type="slidenum">
              <a:rPr lang="en-US" altLang="en-US" smtClean="0"/>
              <a:pPr/>
              <a:t>50</a:t>
            </a:fld>
            <a:endParaRPr lang="en-US" altLang="en-US" dirty="0"/>
          </a:p>
        </p:txBody>
      </p:sp>
      <p:sp>
        <p:nvSpPr>
          <p:cNvPr id="5" name="Footer Placeholder 4">
            <a:extLst>
              <a:ext uri="{FF2B5EF4-FFF2-40B4-BE49-F238E27FC236}">
                <a16:creationId xmlns:a16="http://schemas.microsoft.com/office/drawing/2014/main" id="{9D89886C-16A9-C742-827D-9A16E1F80774}"/>
              </a:ext>
            </a:extLst>
          </p:cNvPr>
          <p:cNvSpPr>
            <a:spLocks noGrp="1"/>
          </p:cNvSpPr>
          <p:nvPr>
            <p:ph type="ftr" sz="quarter" idx="11"/>
          </p:nvPr>
        </p:nvSpPr>
        <p:spPr/>
        <p:txBody>
          <a:bodyPr/>
          <a:lstStyle/>
          <a:p>
            <a:pPr>
              <a:defRPr/>
            </a:pPr>
            <a:r>
              <a:rPr lang="en-US"/>
              <a:t>Market Efficiency</a:t>
            </a:r>
            <a:endParaRPr lang="en-US" dirty="0"/>
          </a:p>
        </p:txBody>
      </p:sp>
      <p:sp>
        <p:nvSpPr>
          <p:cNvPr id="8" name="TextBox 7">
            <a:extLst>
              <a:ext uri="{FF2B5EF4-FFF2-40B4-BE49-F238E27FC236}">
                <a16:creationId xmlns:a16="http://schemas.microsoft.com/office/drawing/2014/main" id="{6FF14142-C695-9E45-B81A-206F3105F524}"/>
              </a:ext>
            </a:extLst>
          </p:cNvPr>
          <p:cNvSpPr txBox="1"/>
          <p:nvPr/>
        </p:nvSpPr>
        <p:spPr>
          <a:xfrm>
            <a:off x="3200400" y="6055603"/>
            <a:ext cx="2125903" cy="215444"/>
          </a:xfrm>
          <a:prstGeom prst="rect">
            <a:avLst/>
          </a:prstGeom>
          <a:noFill/>
        </p:spPr>
        <p:txBody>
          <a:bodyPr wrap="none" rtlCol="0">
            <a:spAutoFit/>
          </a:bodyPr>
          <a:lstStyle/>
          <a:p>
            <a:r>
              <a:rPr lang="en-US" sz="800" b="0" dirty="0"/>
              <a:t>Source: DFA, </a:t>
            </a:r>
            <a:r>
              <a:rPr lang="en-US" sz="800" b="0" i="1" dirty="0"/>
              <a:t>Recent Market Volatility (20)</a:t>
            </a:r>
            <a:endParaRPr lang="en-US" sz="800" b="0" dirty="0"/>
          </a:p>
        </p:txBody>
      </p:sp>
    </p:spTree>
    <p:extLst>
      <p:ext uri="{BB962C8B-B14F-4D97-AF65-F5344CB8AC3E}">
        <p14:creationId xmlns:p14="http://schemas.microsoft.com/office/powerpoint/2010/main" val="360456144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035" name="Rectangle 3"/>
          <p:cNvSpPr>
            <a:spLocks noGrp="1" noChangeArrowheads="1"/>
          </p:cNvSpPr>
          <p:nvPr>
            <p:ph idx="1"/>
          </p:nvPr>
        </p:nvSpPr>
        <p:spPr/>
        <p:txBody>
          <a:bodyPr/>
          <a:lstStyle/>
          <a:p>
            <a:pPr marL="342900" indent="-342900" eaLnBrk="1" hangingPunct="1">
              <a:lnSpc>
                <a:spcPct val="90000"/>
              </a:lnSpc>
              <a:spcAft>
                <a:spcPts val="600"/>
              </a:spcAft>
            </a:pPr>
            <a:r>
              <a:rPr lang="en-US" sz="2400" dirty="0">
                <a:solidFill>
                  <a:srgbClr val="010004"/>
                </a:solidFill>
              </a:rPr>
              <a:t>Because information is reflected in security prices quickly, investors should only expect to obtain a normal rate of return.</a:t>
            </a:r>
          </a:p>
          <a:p>
            <a:pPr marL="742950" lvl="1" indent="-285750" eaLnBrk="1" hangingPunct="1">
              <a:lnSpc>
                <a:spcPct val="90000"/>
              </a:lnSpc>
              <a:spcAft>
                <a:spcPts val="600"/>
              </a:spcAft>
            </a:pPr>
            <a:r>
              <a:rPr lang="en-US" sz="2000" dirty="0">
                <a:solidFill>
                  <a:srgbClr val="010004"/>
                </a:solidFill>
              </a:rPr>
              <a:t>Awareness of information when it is released does an investor little good. The price adjusts before the investor has time to act on it.</a:t>
            </a:r>
          </a:p>
          <a:p>
            <a:pPr marL="342900" indent="-342900" eaLnBrk="1" hangingPunct="1">
              <a:lnSpc>
                <a:spcPct val="90000"/>
              </a:lnSpc>
              <a:spcAft>
                <a:spcPts val="600"/>
              </a:spcAft>
            </a:pPr>
            <a:endParaRPr lang="en-US" sz="2400" dirty="0">
              <a:solidFill>
                <a:srgbClr val="010004"/>
              </a:solidFill>
            </a:endParaRPr>
          </a:p>
          <a:p>
            <a:pPr marL="342900" indent="-342900" eaLnBrk="1" hangingPunct="1">
              <a:lnSpc>
                <a:spcPct val="90000"/>
              </a:lnSpc>
              <a:spcAft>
                <a:spcPts val="600"/>
              </a:spcAft>
            </a:pPr>
            <a:r>
              <a:rPr lang="en-US" sz="2400" dirty="0">
                <a:solidFill>
                  <a:srgbClr val="010004"/>
                </a:solidFill>
              </a:rPr>
              <a:t>Firms should expect to receive the fair value for securities that they sell.</a:t>
            </a:r>
          </a:p>
          <a:p>
            <a:pPr marL="742950" lvl="1" indent="-285750" eaLnBrk="1" hangingPunct="1">
              <a:lnSpc>
                <a:spcPct val="90000"/>
              </a:lnSpc>
              <a:spcAft>
                <a:spcPts val="600"/>
              </a:spcAft>
            </a:pPr>
            <a:r>
              <a:rPr lang="en-US" sz="2000" i="1" dirty="0">
                <a:solidFill>
                  <a:srgbClr val="010004"/>
                </a:solidFill>
              </a:rPr>
              <a:t>Fair</a:t>
            </a:r>
            <a:r>
              <a:rPr lang="en-US" sz="2000" dirty="0">
                <a:solidFill>
                  <a:srgbClr val="010004"/>
                </a:solidFill>
              </a:rPr>
              <a:t> means that the price they receive for the securities they issue is the present value.</a:t>
            </a:r>
          </a:p>
          <a:p>
            <a:pPr marL="742950" lvl="1" indent="-285750" eaLnBrk="1" hangingPunct="1">
              <a:lnSpc>
                <a:spcPct val="90000"/>
              </a:lnSpc>
              <a:spcAft>
                <a:spcPts val="600"/>
              </a:spcAft>
            </a:pPr>
            <a:r>
              <a:rPr lang="en-US" sz="2000" dirty="0">
                <a:solidFill>
                  <a:srgbClr val="010004"/>
                </a:solidFill>
              </a:rPr>
              <a:t>Thus, valuable financing opportunities that arise from fooling investors are unavailable in efficient markets.</a:t>
            </a:r>
          </a:p>
        </p:txBody>
      </p:sp>
      <p:sp>
        <p:nvSpPr>
          <p:cNvPr id="97283" name="Rectangle 2"/>
          <p:cNvSpPr>
            <a:spLocks noGrp="1" noChangeArrowheads="1"/>
          </p:cNvSpPr>
          <p:nvPr>
            <p:ph type="title"/>
          </p:nvPr>
        </p:nvSpPr>
        <p:spPr/>
        <p:txBody>
          <a:bodyPr/>
          <a:lstStyle/>
          <a:p>
            <a:pPr eaLnBrk="1" hangingPunct="1"/>
            <a:r>
              <a:rPr lang="en-US" b="1">
                <a:solidFill>
                  <a:srgbClr val="010004"/>
                </a:solidFill>
              </a:rPr>
              <a:t>Implications for Corporate Finance</a:t>
            </a:r>
            <a:endParaRPr lang="en-US" b="1"/>
          </a:p>
        </p:txBody>
      </p:sp>
      <p:sp>
        <p:nvSpPr>
          <p:cNvPr id="97282" name="Slide Number Placeholder 4"/>
          <p:cNvSpPr>
            <a:spLocks noGrp="1"/>
          </p:cNvSpPr>
          <p:nvPr>
            <p:ph type="sldNum" sz="quarter" idx="10"/>
          </p:nvPr>
        </p:nvSpPr>
        <p:spPr>
          <a:noFill/>
        </p:spPr>
        <p:txBody>
          <a:bodyPr/>
          <a:lstStyle/>
          <a:p>
            <a:fld id="{92DD74AE-1737-46BA-8F26-D655B4056EA8}" type="slidenum">
              <a:rPr lang="en-US"/>
              <a:pPr/>
              <a:t>51</a:t>
            </a:fld>
            <a:endParaRPr lang="en-US"/>
          </a:p>
        </p:txBody>
      </p:sp>
      <p:sp>
        <p:nvSpPr>
          <p:cNvPr id="97281" name="Footer Placeholder 3"/>
          <p:cNvSpPr>
            <a:spLocks noGrp="1"/>
          </p:cNvSpPr>
          <p:nvPr>
            <p:ph type="ftr" sz="quarter" idx="11"/>
          </p:nvPr>
        </p:nvSpPr>
        <p:spPr>
          <a:noFill/>
        </p:spPr>
        <p:txBody>
          <a:bodyPr/>
          <a:lstStyle/>
          <a:p>
            <a:r>
              <a:rPr lang="en-US">
                <a:ea typeface="ＭＳ Ｐゴシック" charset="-128"/>
              </a:rPr>
              <a:t>Market Efficiency</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56035">
                                            <p:txEl>
                                              <p:pRg st="0" end="0"/>
                                            </p:txEl>
                                          </p:spTgt>
                                        </p:tgtEl>
                                        <p:attrNameLst>
                                          <p:attrName>style.visibility</p:attrName>
                                        </p:attrNameLst>
                                      </p:cBhvr>
                                      <p:to>
                                        <p:strVal val="visible"/>
                                      </p:to>
                                    </p:set>
                                    <p:animEffect transition="in" filter="fade">
                                      <p:cBhvr>
                                        <p:cTn id="7" dur="1000"/>
                                        <p:tgtEl>
                                          <p:spTgt spid="556035">
                                            <p:txEl>
                                              <p:pRg st="0" end="0"/>
                                            </p:txEl>
                                          </p:spTgt>
                                        </p:tgtEl>
                                      </p:cBhvr>
                                    </p:animEffect>
                                    <p:anim calcmode="lin" valueType="num">
                                      <p:cBhvr>
                                        <p:cTn id="8" dur="1000" fill="hold"/>
                                        <p:tgtEl>
                                          <p:spTgt spid="55603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56035">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56035">
                                            <p:txEl>
                                              <p:pRg st="1" end="1"/>
                                            </p:txEl>
                                          </p:spTgt>
                                        </p:tgtEl>
                                        <p:attrNameLst>
                                          <p:attrName>style.visibility</p:attrName>
                                        </p:attrNameLst>
                                      </p:cBhvr>
                                      <p:to>
                                        <p:strVal val="visible"/>
                                      </p:to>
                                    </p:set>
                                    <p:animEffect transition="in" filter="fade">
                                      <p:cBhvr>
                                        <p:cTn id="12" dur="1000"/>
                                        <p:tgtEl>
                                          <p:spTgt spid="556035">
                                            <p:txEl>
                                              <p:pRg st="1" end="1"/>
                                            </p:txEl>
                                          </p:spTgt>
                                        </p:tgtEl>
                                      </p:cBhvr>
                                    </p:animEffect>
                                    <p:anim calcmode="lin" valueType="num">
                                      <p:cBhvr>
                                        <p:cTn id="13" dur="1000" fill="hold"/>
                                        <p:tgtEl>
                                          <p:spTgt spid="556035">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55603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556035">
                                            <p:txEl>
                                              <p:pRg st="3" end="3"/>
                                            </p:txEl>
                                          </p:spTgt>
                                        </p:tgtEl>
                                        <p:attrNameLst>
                                          <p:attrName>style.visibility</p:attrName>
                                        </p:attrNameLst>
                                      </p:cBhvr>
                                      <p:to>
                                        <p:strVal val="visible"/>
                                      </p:to>
                                    </p:set>
                                    <p:animEffect transition="in" filter="fade">
                                      <p:cBhvr>
                                        <p:cTn id="19" dur="1000"/>
                                        <p:tgtEl>
                                          <p:spTgt spid="556035">
                                            <p:txEl>
                                              <p:pRg st="3" end="3"/>
                                            </p:txEl>
                                          </p:spTgt>
                                        </p:tgtEl>
                                      </p:cBhvr>
                                    </p:animEffect>
                                    <p:anim calcmode="lin" valueType="num">
                                      <p:cBhvr>
                                        <p:cTn id="20" dur="1000" fill="hold"/>
                                        <p:tgtEl>
                                          <p:spTgt spid="556035">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556035">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556035">
                                            <p:txEl>
                                              <p:pRg st="4" end="4"/>
                                            </p:txEl>
                                          </p:spTgt>
                                        </p:tgtEl>
                                        <p:attrNameLst>
                                          <p:attrName>style.visibility</p:attrName>
                                        </p:attrNameLst>
                                      </p:cBhvr>
                                      <p:to>
                                        <p:strVal val="visible"/>
                                      </p:to>
                                    </p:set>
                                    <p:animEffect transition="in" filter="fade">
                                      <p:cBhvr>
                                        <p:cTn id="24" dur="1000"/>
                                        <p:tgtEl>
                                          <p:spTgt spid="556035">
                                            <p:txEl>
                                              <p:pRg st="4" end="4"/>
                                            </p:txEl>
                                          </p:spTgt>
                                        </p:tgtEl>
                                      </p:cBhvr>
                                    </p:animEffect>
                                    <p:anim calcmode="lin" valueType="num">
                                      <p:cBhvr>
                                        <p:cTn id="25" dur="1000" fill="hold"/>
                                        <p:tgtEl>
                                          <p:spTgt spid="556035">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556035">
                                            <p:txEl>
                                              <p:pRg st="4" end="4"/>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556035">
                                            <p:txEl>
                                              <p:pRg st="5" end="5"/>
                                            </p:txEl>
                                          </p:spTgt>
                                        </p:tgtEl>
                                        <p:attrNameLst>
                                          <p:attrName>style.visibility</p:attrName>
                                        </p:attrNameLst>
                                      </p:cBhvr>
                                      <p:to>
                                        <p:strVal val="visible"/>
                                      </p:to>
                                    </p:set>
                                    <p:animEffect transition="in" filter="fade">
                                      <p:cBhvr>
                                        <p:cTn id="29" dur="1000"/>
                                        <p:tgtEl>
                                          <p:spTgt spid="556035">
                                            <p:txEl>
                                              <p:pRg st="5" end="5"/>
                                            </p:txEl>
                                          </p:spTgt>
                                        </p:tgtEl>
                                      </p:cBhvr>
                                    </p:animEffect>
                                    <p:anim calcmode="lin" valueType="num">
                                      <p:cBhvr>
                                        <p:cTn id="30" dur="1000" fill="hold"/>
                                        <p:tgtEl>
                                          <p:spTgt spid="556035">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556035">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6035"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3" name="Rectangle 3"/>
          <p:cNvSpPr>
            <a:spLocks noGrp="1" noChangeArrowheads="1"/>
          </p:cNvSpPr>
          <p:nvPr>
            <p:ph idx="1"/>
          </p:nvPr>
        </p:nvSpPr>
        <p:spPr/>
        <p:txBody>
          <a:bodyPr/>
          <a:lstStyle/>
          <a:p>
            <a:pPr marL="476250" indent="-476250" eaLnBrk="1" hangingPunct="1">
              <a:lnSpc>
                <a:spcPct val="90000"/>
              </a:lnSpc>
              <a:spcAft>
                <a:spcPts val="600"/>
              </a:spcAft>
            </a:pPr>
            <a:r>
              <a:rPr lang="en-US" sz="2400" dirty="0">
                <a:solidFill>
                  <a:srgbClr val="010004"/>
                </a:solidFill>
              </a:rPr>
              <a:t>The </a:t>
            </a:r>
            <a:r>
              <a:rPr lang="en-US" sz="2400" dirty="0" err="1">
                <a:solidFill>
                  <a:srgbClr val="010004"/>
                </a:solidFill>
              </a:rPr>
              <a:t>EMH</a:t>
            </a:r>
            <a:r>
              <a:rPr lang="en-US" sz="2400" dirty="0">
                <a:solidFill>
                  <a:srgbClr val="010004"/>
                </a:solidFill>
              </a:rPr>
              <a:t> has three implications for corporate finance:</a:t>
            </a:r>
          </a:p>
          <a:p>
            <a:pPr marL="971550" lvl="1" indent="-396875" eaLnBrk="1" hangingPunct="1">
              <a:lnSpc>
                <a:spcPct val="90000"/>
              </a:lnSpc>
              <a:spcAft>
                <a:spcPts val="600"/>
              </a:spcAft>
              <a:buFont typeface="Wingdings" charset="2"/>
              <a:buChar char="Ø"/>
            </a:pPr>
            <a:r>
              <a:rPr lang="en-US" sz="2000" dirty="0">
                <a:solidFill>
                  <a:srgbClr val="010004"/>
                </a:solidFill>
              </a:rPr>
              <a:t>The price of a company’</a:t>
            </a:r>
            <a:r>
              <a:rPr lang="en-US" altLang="ja-JP" sz="2000" dirty="0">
                <a:solidFill>
                  <a:srgbClr val="010004"/>
                </a:solidFill>
              </a:rPr>
              <a:t>s stock cannot be affected by a change in accounting.  For example, what should we expect to occur when a company begins to adjust earnings for stock options issued to employees?</a:t>
            </a:r>
          </a:p>
          <a:p>
            <a:pPr marL="971550" lvl="1" indent="-396875" eaLnBrk="1" hangingPunct="1">
              <a:lnSpc>
                <a:spcPct val="90000"/>
              </a:lnSpc>
              <a:spcAft>
                <a:spcPts val="600"/>
              </a:spcAft>
              <a:buFont typeface="Wingdings" charset="2"/>
              <a:buChar char="Ø"/>
            </a:pPr>
            <a:r>
              <a:rPr lang="en-US" sz="2000" dirty="0">
                <a:solidFill>
                  <a:srgbClr val="010004"/>
                </a:solidFill>
              </a:rPr>
              <a:t>Financial managers cannot </a:t>
            </a:r>
            <a:r>
              <a:rPr lang="ja-JP" altLang="en-US" sz="2000" dirty="0">
                <a:solidFill>
                  <a:srgbClr val="010004"/>
                </a:solidFill>
              </a:rPr>
              <a:t>“</a:t>
            </a:r>
            <a:r>
              <a:rPr lang="en-US" altLang="ja-JP" sz="2000" dirty="0">
                <a:solidFill>
                  <a:srgbClr val="010004"/>
                </a:solidFill>
              </a:rPr>
              <a:t>time</a:t>
            </a:r>
            <a:r>
              <a:rPr lang="ja-JP" altLang="en-US" sz="2000" dirty="0">
                <a:solidFill>
                  <a:srgbClr val="010004"/>
                </a:solidFill>
              </a:rPr>
              <a:t>”</a:t>
            </a:r>
            <a:r>
              <a:rPr lang="en-US" altLang="ja-JP" sz="2000" dirty="0">
                <a:solidFill>
                  <a:srgbClr val="010004"/>
                </a:solidFill>
              </a:rPr>
              <a:t> issues of stocks and bonds using publicly available information.</a:t>
            </a:r>
          </a:p>
          <a:p>
            <a:pPr marL="971550" lvl="1" indent="-396875" eaLnBrk="1" hangingPunct="1">
              <a:lnSpc>
                <a:spcPct val="90000"/>
              </a:lnSpc>
              <a:spcAft>
                <a:spcPts val="600"/>
              </a:spcAft>
              <a:buFont typeface="Wingdings" charset="2"/>
              <a:buChar char="Ø"/>
            </a:pPr>
            <a:r>
              <a:rPr lang="en-US" sz="2000" dirty="0">
                <a:solidFill>
                  <a:srgbClr val="010004"/>
                </a:solidFill>
              </a:rPr>
              <a:t>A firm can sell as many shares of stocks or bonds as it desires without depressing prices.</a:t>
            </a:r>
          </a:p>
          <a:p>
            <a:pPr marL="476250" indent="-476250" eaLnBrk="1" hangingPunct="1">
              <a:lnSpc>
                <a:spcPct val="90000"/>
              </a:lnSpc>
              <a:spcAft>
                <a:spcPts val="600"/>
              </a:spcAft>
            </a:pPr>
            <a:r>
              <a:rPr lang="en-US" sz="2400" dirty="0">
                <a:solidFill>
                  <a:srgbClr val="010004"/>
                </a:solidFill>
              </a:rPr>
              <a:t>There is conflicting empirical evidence on all three points.</a:t>
            </a:r>
          </a:p>
        </p:txBody>
      </p:sp>
      <p:sp>
        <p:nvSpPr>
          <p:cNvPr id="99331" name="Rectangle 2"/>
          <p:cNvSpPr>
            <a:spLocks noGrp="1" noChangeArrowheads="1"/>
          </p:cNvSpPr>
          <p:nvPr>
            <p:ph type="title"/>
          </p:nvPr>
        </p:nvSpPr>
        <p:spPr/>
        <p:txBody>
          <a:bodyPr/>
          <a:lstStyle/>
          <a:p>
            <a:pPr eaLnBrk="1" hangingPunct="1"/>
            <a:r>
              <a:rPr lang="en-US" b="1">
                <a:solidFill>
                  <a:srgbClr val="010004"/>
                </a:solidFill>
              </a:rPr>
              <a:t>Implications for Corporate Finance</a:t>
            </a:r>
            <a:endParaRPr lang="en-US" b="1"/>
          </a:p>
        </p:txBody>
      </p:sp>
      <p:sp>
        <p:nvSpPr>
          <p:cNvPr id="99330" name="Slide Number Placeholder 4"/>
          <p:cNvSpPr>
            <a:spLocks noGrp="1"/>
          </p:cNvSpPr>
          <p:nvPr>
            <p:ph type="sldNum" sz="quarter" idx="10"/>
          </p:nvPr>
        </p:nvSpPr>
        <p:spPr>
          <a:noFill/>
        </p:spPr>
        <p:txBody>
          <a:bodyPr/>
          <a:lstStyle/>
          <a:p>
            <a:fld id="{BD5CA0A9-E087-40F4-BA82-EF6BA0E8D55C}" type="slidenum">
              <a:rPr lang="en-US"/>
              <a:pPr/>
              <a:t>52</a:t>
            </a:fld>
            <a:endParaRPr lang="en-US"/>
          </a:p>
        </p:txBody>
      </p:sp>
      <p:sp>
        <p:nvSpPr>
          <p:cNvPr id="99329" name="Footer Placeholder 3"/>
          <p:cNvSpPr>
            <a:spLocks noGrp="1"/>
          </p:cNvSpPr>
          <p:nvPr>
            <p:ph type="ftr" sz="quarter" idx="11"/>
          </p:nvPr>
        </p:nvSpPr>
        <p:spPr>
          <a:noFill/>
        </p:spPr>
        <p:txBody>
          <a:bodyPr/>
          <a:lstStyle/>
          <a:p>
            <a:r>
              <a:rPr lang="en-US">
                <a:ea typeface="ＭＳ Ｐゴシック" charset="-128"/>
              </a:rPr>
              <a:t>Market Efficiency</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58083">
                                            <p:txEl>
                                              <p:pRg st="0" end="0"/>
                                            </p:txEl>
                                          </p:spTgt>
                                        </p:tgtEl>
                                        <p:attrNameLst>
                                          <p:attrName>style.visibility</p:attrName>
                                        </p:attrNameLst>
                                      </p:cBhvr>
                                      <p:to>
                                        <p:strVal val="visible"/>
                                      </p:to>
                                    </p:set>
                                    <p:animEffect transition="in" filter="fade">
                                      <p:cBhvr>
                                        <p:cTn id="7" dur="1000"/>
                                        <p:tgtEl>
                                          <p:spTgt spid="558083">
                                            <p:txEl>
                                              <p:pRg st="0" end="0"/>
                                            </p:txEl>
                                          </p:spTgt>
                                        </p:tgtEl>
                                      </p:cBhvr>
                                    </p:animEffect>
                                    <p:anim calcmode="lin" valueType="num">
                                      <p:cBhvr>
                                        <p:cTn id="8" dur="1000" fill="hold"/>
                                        <p:tgtEl>
                                          <p:spTgt spid="55808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5808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58083">
                                            <p:txEl>
                                              <p:pRg st="1" end="1"/>
                                            </p:txEl>
                                          </p:spTgt>
                                        </p:tgtEl>
                                        <p:attrNameLst>
                                          <p:attrName>style.visibility</p:attrName>
                                        </p:attrNameLst>
                                      </p:cBhvr>
                                      <p:to>
                                        <p:strVal val="visible"/>
                                      </p:to>
                                    </p:set>
                                    <p:animEffect transition="in" filter="fade">
                                      <p:cBhvr>
                                        <p:cTn id="12" dur="1000"/>
                                        <p:tgtEl>
                                          <p:spTgt spid="558083">
                                            <p:txEl>
                                              <p:pRg st="1" end="1"/>
                                            </p:txEl>
                                          </p:spTgt>
                                        </p:tgtEl>
                                      </p:cBhvr>
                                    </p:animEffect>
                                    <p:anim calcmode="lin" valueType="num">
                                      <p:cBhvr>
                                        <p:cTn id="13" dur="1000" fill="hold"/>
                                        <p:tgtEl>
                                          <p:spTgt spid="55808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55808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558083">
                                            <p:txEl>
                                              <p:pRg st="2" end="2"/>
                                            </p:txEl>
                                          </p:spTgt>
                                        </p:tgtEl>
                                        <p:attrNameLst>
                                          <p:attrName>style.visibility</p:attrName>
                                        </p:attrNameLst>
                                      </p:cBhvr>
                                      <p:to>
                                        <p:strVal val="visible"/>
                                      </p:to>
                                    </p:set>
                                    <p:animEffect transition="in" filter="fade">
                                      <p:cBhvr>
                                        <p:cTn id="17" dur="1000"/>
                                        <p:tgtEl>
                                          <p:spTgt spid="558083">
                                            <p:txEl>
                                              <p:pRg st="2" end="2"/>
                                            </p:txEl>
                                          </p:spTgt>
                                        </p:tgtEl>
                                      </p:cBhvr>
                                    </p:animEffect>
                                    <p:anim calcmode="lin" valueType="num">
                                      <p:cBhvr>
                                        <p:cTn id="18" dur="1000" fill="hold"/>
                                        <p:tgtEl>
                                          <p:spTgt spid="55808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55808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558083">
                                            <p:txEl>
                                              <p:pRg st="3" end="3"/>
                                            </p:txEl>
                                          </p:spTgt>
                                        </p:tgtEl>
                                        <p:attrNameLst>
                                          <p:attrName>style.visibility</p:attrName>
                                        </p:attrNameLst>
                                      </p:cBhvr>
                                      <p:to>
                                        <p:strVal val="visible"/>
                                      </p:to>
                                    </p:set>
                                    <p:animEffect transition="in" filter="fade">
                                      <p:cBhvr>
                                        <p:cTn id="22" dur="1000"/>
                                        <p:tgtEl>
                                          <p:spTgt spid="558083">
                                            <p:txEl>
                                              <p:pRg st="3" end="3"/>
                                            </p:txEl>
                                          </p:spTgt>
                                        </p:tgtEl>
                                      </p:cBhvr>
                                    </p:animEffect>
                                    <p:anim calcmode="lin" valueType="num">
                                      <p:cBhvr>
                                        <p:cTn id="23" dur="1000" fill="hold"/>
                                        <p:tgtEl>
                                          <p:spTgt spid="55808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55808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558083">
                                            <p:txEl>
                                              <p:pRg st="4" end="4"/>
                                            </p:txEl>
                                          </p:spTgt>
                                        </p:tgtEl>
                                        <p:attrNameLst>
                                          <p:attrName>style.visibility</p:attrName>
                                        </p:attrNameLst>
                                      </p:cBhvr>
                                      <p:to>
                                        <p:strVal val="visible"/>
                                      </p:to>
                                    </p:set>
                                    <p:animEffect transition="in" filter="fade">
                                      <p:cBhvr>
                                        <p:cTn id="29" dur="1000"/>
                                        <p:tgtEl>
                                          <p:spTgt spid="558083">
                                            <p:txEl>
                                              <p:pRg st="4" end="4"/>
                                            </p:txEl>
                                          </p:spTgt>
                                        </p:tgtEl>
                                      </p:cBhvr>
                                    </p:animEffect>
                                    <p:anim calcmode="lin" valueType="num">
                                      <p:cBhvr>
                                        <p:cTn id="30" dur="1000" fill="hold"/>
                                        <p:tgtEl>
                                          <p:spTgt spid="55808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55808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808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3"/>
          <p:cNvSpPr>
            <a:spLocks noGrp="1" noChangeArrowheads="1"/>
          </p:cNvSpPr>
          <p:nvPr>
            <p:ph idx="1"/>
          </p:nvPr>
        </p:nvSpPr>
        <p:spPr/>
        <p:txBody>
          <a:bodyPr/>
          <a:lstStyle/>
          <a:p>
            <a:pPr marL="292100" indent="-292100" eaLnBrk="1" hangingPunct="1">
              <a:lnSpc>
                <a:spcPct val="90000"/>
              </a:lnSpc>
              <a:spcAft>
                <a:spcPts val="600"/>
              </a:spcAft>
            </a:pPr>
            <a:r>
              <a:rPr lang="en-US" sz="2400" i="1" dirty="0"/>
              <a:t>Classical finance</a:t>
            </a:r>
            <a:r>
              <a:rPr lang="en-US" sz="2400" dirty="0"/>
              <a:t> proponents believe markets are efficient.</a:t>
            </a:r>
          </a:p>
          <a:p>
            <a:pPr marL="635000" lvl="1" indent="-177800" eaLnBrk="1" hangingPunct="1">
              <a:lnSpc>
                <a:spcPct val="90000"/>
              </a:lnSpc>
              <a:spcAft>
                <a:spcPts val="600"/>
              </a:spcAft>
            </a:pPr>
            <a:r>
              <a:rPr lang="en-US" sz="2000" dirty="0"/>
              <a:t>Efficient Market Hypothesis (EMH) holds for all securities.</a:t>
            </a:r>
          </a:p>
          <a:p>
            <a:pPr marL="292100" indent="-292100" eaLnBrk="1" hangingPunct="1">
              <a:lnSpc>
                <a:spcPct val="90000"/>
              </a:lnSpc>
              <a:spcAft>
                <a:spcPts val="600"/>
              </a:spcAft>
            </a:pPr>
            <a:r>
              <a:rPr lang="en-US" sz="2400" i="1" dirty="0"/>
              <a:t>Behavioral finance</a:t>
            </a:r>
            <a:r>
              <a:rPr lang="en-US" sz="2400" dirty="0"/>
              <a:t> proponents believe markets do not use all available information.</a:t>
            </a:r>
          </a:p>
          <a:p>
            <a:pPr marL="635000" lvl="1" indent="-177800" eaLnBrk="1" hangingPunct="1">
              <a:lnSpc>
                <a:spcPct val="90000"/>
              </a:lnSpc>
              <a:spcAft>
                <a:spcPts val="600"/>
              </a:spcAft>
            </a:pPr>
            <a:r>
              <a:rPr lang="en-US" sz="2000" dirty="0"/>
              <a:t>Behavioral finance views markets as having dumb and smart investors.</a:t>
            </a:r>
          </a:p>
          <a:p>
            <a:pPr marL="635000" lvl="1" indent="-177800" eaLnBrk="1" hangingPunct="1">
              <a:lnSpc>
                <a:spcPct val="90000"/>
              </a:lnSpc>
              <a:spcAft>
                <a:spcPts val="600"/>
              </a:spcAft>
            </a:pPr>
            <a:r>
              <a:rPr lang="en-US" sz="2000" dirty="0"/>
              <a:t>Smart investors find a market rich in opportunities and compete for profits.</a:t>
            </a:r>
          </a:p>
          <a:p>
            <a:pPr marL="292100" indent="-292100" eaLnBrk="1" hangingPunct="1">
              <a:lnSpc>
                <a:spcPct val="90000"/>
              </a:lnSpc>
              <a:spcAft>
                <a:spcPts val="600"/>
              </a:spcAft>
            </a:pPr>
            <a:r>
              <a:rPr lang="en-US" sz="2400" dirty="0"/>
              <a:t>Both views on efficiency require arbitrage, and a reasonable amount of perfection in a market is necessary to price assets correctly</a:t>
            </a:r>
            <a:r>
              <a:rPr lang="en-US" sz="2000" dirty="0"/>
              <a:t>.</a:t>
            </a:r>
          </a:p>
          <a:p>
            <a:pPr marL="292100" indent="-292100" eaLnBrk="1" hangingPunct="1">
              <a:lnSpc>
                <a:spcPct val="90000"/>
              </a:lnSpc>
              <a:spcAft>
                <a:spcPts val="600"/>
              </a:spcAft>
            </a:pPr>
            <a:r>
              <a:rPr lang="en-US" sz="2400" dirty="0"/>
              <a:t>Abnormal profits:  Market inefficiency or bad pricing model?</a:t>
            </a:r>
          </a:p>
          <a:p>
            <a:pPr marL="292100" indent="-292100" eaLnBrk="1" hangingPunct="1">
              <a:lnSpc>
                <a:spcPct val="90000"/>
              </a:lnSpc>
            </a:pPr>
            <a:endParaRPr lang="en-US" dirty="0"/>
          </a:p>
        </p:txBody>
      </p:sp>
      <p:sp>
        <p:nvSpPr>
          <p:cNvPr id="24579" name="Rectangle 2"/>
          <p:cNvSpPr>
            <a:spLocks noGrp="1" noChangeArrowheads="1"/>
          </p:cNvSpPr>
          <p:nvPr>
            <p:ph type="title"/>
          </p:nvPr>
        </p:nvSpPr>
        <p:spPr/>
        <p:txBody>
          <a:bodyPr/>
          <a:lstStyle/>
          <a:p>
            <a:pPr eaLnBrk="1" hangingPunct="1"/>
            <a:r>
              <a:rPr lang="en-US" b="1" dirty="0"/>
              <a:t>Market Efficiency</a:t>
            </a:r>
            <a:endParaRPr lang="en-US" dirty="0"/>
          </a:p>
        </p:txBody>
      </p:sp>
      <p:sp>
        <p:nvSpPr>
          <p:cNvPr id="24578" name="Slide Number Placeholder 4"/>
          <p:cNvSpPr>
            <a:spLocks noGrp="1"/>
          </p:cNvSpPr>
          <p:nvPr>
            <p:ph type="sldNum" sz="quarter" idx="10"/>
          </p:nvPr>
        </p:nvSpPr>
        <p:spPr>
          <a:noFill/>
        </p:spPr>
        <p:txBody>
          <a:bodyPr/>
          <a:lstStyle/>
          <a:p>
            <a:fld id="{4377AD26-895C-4A32-8ECB-78F5A4276AA8}" type="slidenum">
              <a:rPr lang="en-US"/>
              <a:pPr/>
              <a:t>6</a:t>
            </a:fld>
            <a:endParaRPr lang="en-US" dirty="0"/>
          </a:p>
        </p:txBody>
      </p:sp>
      <p:sp>
        <p:nvSpPr>
          <p:cNvPr id="24577" name="Footer Placeholder 3"/>
          <p:cNvSpPr>
            <a:spLocks noGrp="1"/>
          </p:cNvSpPr>
          <p:nvPr>
            <p:ph type="ftr" sz="quarter" idx="11"/>
          </p:nvPr>
        </p:nvSpPr>
        <p:spPr>
          <a:noFill/>
        </p:spPr>
        <p:txBody>
          <a:bodyPr/>
          <a:lstStyle/>
          <a:p>
            <a:r>
              <a:rPr lang="en-US">
                <a:ea typeface="ＭＳ Ｐゴシック" charset="-128"/>
              </a:rPr>
              <a:t>Market Efficiency</a:t>
            </a:r>
            <a:endParaRPr lang="en-US" dirty="0">
              <a:ea typeface="ＭＳ Ｐゴシック" charset="-128"/>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458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4580">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4580">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4580">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4580">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24580">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2458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787" name="Rectangle 3"/>
          <p:cNvSpPr>
            <a:spLocks noGrp="1" noChangeArrowheads="1"/>
          </p:cNvSpPr>
          <p:nvPr>
            <p:ph idx="1"/>
          </p:nvPr>
        </p:nvSpPr>
        <p:spPr/>
        <p:txBody>
          <a:bodyPr/>
          <a:lstStyle/>
          <a:p>
            <a:pPr marL="342900" indent="-342900" algn="just" eaLnBrk="1" hangingPunct="1">
              <a:lnSpc>
                <a:spcPct val="90000"/>
              </a:lnSpc>
              <a:spcAft>
                <a:spcPts val="600"/>
              </a:spcAft>
            </a:pPr>
            <a:r>
              <a:rPr lang="en-US" sz="2400" dirty="0">
                <a:solidFill>
                  <a:srgbClr val="010004"/>
                </a:solidFill>
              </a:rPr>
              <a:t>Weak Form</a:t>
            </a:r>
          </a:p>
          <a:p>
            <a:pPr marL="742950" lvl="1" indent="-285750" algn="just" eaLnBrk="1" hangingPunct="1">
              <a:lnSpc>
                <a:spcPct val="90000"/>
              </a:lnSpc>
              <a:spcAft>
                <a:spcPts val="600"/>
              </a:spcAft>
            </a:pPr>
            <a:r>
              <a:rPr lang="en-US" sz="2000" dirty="0">
                <a:solidFill>
                  <a:srgbClr val="010004"/>
                </a:solidFill>
              </a:rPr>
              <a:t>Security prices reflect all information found in past prices and volume.</a:t>
            </a:r>
          </a:p>
          <a:p>
            <a:pPr marL="742950" lvl="1" indent="-285750" algn="just" eaLnBrk="1" hangingPunct="1">
              <a:lnSpc>
                <a:spcPct val="90000"/>
              </a:lnSpc>
              <a:spcAft>
                <a:spcPts val="600"/>
              </a:spcAft>
            </a:pPr>
            <a:endParaRPr lang="en-US" sz="2000" dirty="0">
              <a:solidFill>
                <a:srgbClr val="010004"/>
              </a:solidFill>
            </a:endParaRPr>
          </a:p>
          <a:p>
            <a:pPr marL="342900" indent="-342900" algn="just" eaLnBrk="1" hangingPunct="1">
              <a:lnSpc>
                <a:spcPct val="90000"/>
              </a:lnSpc>
              <a:spcAft>
                <a:spcPts val="600"/>
              </a:spcAft>
            </a:pPr>
            <a:r>
              <a:rPr lang="en-US" sz="2400" dirty="0">
                <a:solidFill>
                  <a:srgbClr val="010004"/>
                </a:solidFill>
              </a:rPr>
              <a:t>Semi-Strong Form</a:t>
            </a:r>
          </a:p>
          <a:p>
            <a:pPr marL="742950" lvl="1" indent="-285750" algn="just" eaLnBrk="1" hangingPunct="1">
              <a:lnSpc>
                <a:spcPct val="90000"/>
              </a:lnSpc>
              <a:spcAft>
                <a:spcPts val="600"/>
              </a:spcAft>
            </a:pPr>
            <a:r>
              <a:rPr lang="en-US" sz="2000" dirty="0">
                <a:solidFill>
                  <a:srgbClr val="010004"/>
                </a:solidFill>
              </a:rPr>
              <a:t>Security prices reflect all publicly available information.</a:t>
            </a:r>
          </a:p>
          <a:p>
            <a:pPr marL="742950" lvl="1" indent="-285750" algn="just" eaLnBrk="1" hangingPunct="1">
              <a:lnSpc>
                <a:spcPct val="90000"/>
              </a:lnSpc>
              <a:spcAft>
                <a:spcPts val="600"/>
              </a:spcAft>
            </a:pPr>
            <a:endParaRPr lang="en-US" sz="2000" dirty="0">
              <a:solidFill>
                <a:srgbClr val="010004"/>
              </a:solidFill>
            </a:endParaRPr>
          </a:p>
          <a:p>
            <a:pPr marL="342900" indent="-342900" algn="just" eaLnBrk="1" hangingPunct="1">
              <a:lnSpc>
                <a:spcPct val="90000"/>
              </a:lnSpc>
              <a:spcAft>
                <a:spcPts val="600"/>
              </a:spcAft>
            </a:pPr>
            <a:r>
              <a:rPr lang="en-US" sz="2400" dirty="0">
                <a:solidFill>
                  <a:srgbClr val="010004"/>
                </a:solidFill>
              </a:rPr>
              <a:t>Strong Form</a:t>
            </a:r>
          </a:p>
          <a:p>
            <a:pPr marL="742950" lvl="1" indent="-285750" algn="just" eaLnBrk="1" hangingPunct="1">
              <a:lnSpc>
                <a:spcPct val="90000"/>
              </a:lnSpc>
              <a:spcAft>
                <a:spcPts val="600"/>
              </a:spcAft>
            </a:pPr>
            <a:r>
              <a:rPr lang="en-US" sz="2000" dirty="0">
                <a:solidFill>
                  <a:srgbClr val="010004"/>
                </a:solidFill>
              </a:rPr>
              <a:t>Security prices reflect all information—public and private.</a:t>
            </a:r>
          </a:p>
        </p:txBody>
      </p:sp>
      <p:sp>
        <p:nvSpPr>
          <p:cNvPr id="25603" name="Rectangle 2"/>
          <p:cNvSpPr>
            <a:spLocks noGrp="1" noChangeArrowheads="1"/>
          </p:cNvSpPr>
          <p:nvPr>
            <p:ph type="title"/>
          </p:nvPr>
        </p:nvSpPr>
        <p:spPr/>
        <p:txBody>
          <a:bodyPr/>
          <a:lstStyle/>
          <a:p>
            <a:pPr eaLnBrk="1" hangingPunct="1"/>
            <a:r>
              <a:rPr lang="en-US" b="1" dirty="0">
                <a:solidFill>
                  <a:srgbClr val="010004"/>
                </a:solidFill>
              </a:rPr>
              <a:t>Different Types of Market Efficiency</a:t>
            </a:r>
            <a:endParaRPr lang="en-US" b="1" dirty="0"/>
          </a:p>
        </p:txBody>
      </p:sp>
      <p:sp>
        <p:nvSpPr>
          <p:cNvPr id="25602" name="Slide Number Placeholder 4"/>
          <p:cNvSpPr>
            <a:spLocks noGrp="1"/>
          </p:cNvSpPr>
          <p:nvPr>
            <p:ph type="sldNum" sz="quarter" idx="10"/>
          </p:nvPr>
        </p:nvSpPr>
        <p:spPr>
          <a:noFill/>
        </p:spPr>
        <p:txBody>
          <a:bodyPr/>
          <a:lstStyle/>
          <a:p>
            <a:fld id="{5DC8541F-C09C-4B7D-937E-A8F96DD22D0E}" type="slidenum">
              <a:rPr lang="en-US"/>
              <a:pPr/>
              <a:t>7</a:t>
            </a:fld>
            <a:endParaRPr lang="en-US" dirty="0"/>
          </a:p>
        </p:txBody>
      </p:sp>
      <p:sp>
        <p:nvSpPr>
          <p:cNvPr id="25601" name="Footer Placeholder 3"/>
          <p:cNvSpPr>
            <a:spLocks noGrp="1"/>
          </p:cNvSpPr>
          <p:nvPr>
            <p:ph type="ftr" sz="quarter" idx="11"/>
          </p:nvPr>
        </p:nvSpPr>
        <p:spPr>
          <a:noFill/>
        </p:spPr>
        <p:txBody>
          <a:bodyPr/>
          <a:lstStyle/>
          <a:p>
            <a:r>
              <a:rPr lang="en-US">
                <a:ea typeface="ＭＳ Ｐゴシック" charset="-128"/>
              </a:rPr>
              <a:t>Market Efficiency</a:t>
            </a:r>
            <a:endParaRPr lang="en-US" dirty="0">
              <a:ea typeface="ＭＳ Ｐゴシック" charset="-128"/>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02787">
                                            <p:txEl>
                                              <p:pRg st="0" end="0"/>
                                            </p:txEl>
                                          </p:spTgt>
                                        </p:tgtEl>
                                        <p:attrNameLst>
                                          <p:attrName>style.visibility</p:attrName>
                                        </p:attrNameLst>
                                      </p:cBhvr>
                                      <p:to>
                                        <p:strVal val="visible"/>
                                      </p:to>
                                    </p:set>
                                    <p:animEffect transition="in" filter="fade">
                                      <p:cBhvr>
                                        <p:cTn id="7" dur="1000"/>
                                        <p:tgtEl>
                                          <p:spTgt spid="502787">
                                            <p:txEl>
                                              <p:pRg st="0" end="0"/>
                                            </p:txEl>
                                          </p:spTgt>
                                        </p:tgtEl>
                                      </p:cBhvr>
                                    </p:animEffect>
                                    <p:anim calcmode="lin" valueType="num">
                                      <p:cBhvr>
                                        <p:cTn id="8" dur="1000" fill="hold"/>
                                        <p:tgtEl>
                                          <p:spTgt spid="50278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02787">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502787">
                                            <p:txEl>
                                              <p:pRg st="1" end="1"/>
                                            </p:txEl>
                                          </p:spTgt>
                                        </p:tgtEl>
                                        <p:attrNameLst>
                                          <p:attrName>style.visibility</p:attrName>
                                        </p:attrNameLst>
                                      </p:cBhvr>
                                      <p:to>
                                        <p:strVal val="visible"/>
                                      </p:to>
                                    </p:set>
                                    <p:animEffect transition="in" filter="fade">
                                      <p:cBhvr>
                                        <p:cTn id="12" dur="1000"/>
                                        <p:tgtEl>
                                          <p:spTgt spid="502787">
                                            <p:txEl>
                                              <p:pRg st="1" end="1"/>
                                            </p:txEl>
                                          </p:spTgt>
                                        </p:tgtEl>
                                      </p:cBhvr>
                                    </p:animEffect>
                                    <p:anim calcmode="lin" valueType="num">
                                      <p:cBhvr>
                                        <p:cTn id="13" dur="1000" fill="hold"/>
                                        <p:tgtEl>
                                          <p:spTgt spid="502787">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50278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502787">
                                            <p:txEl>
                                              <p:pRg st="3" end="3"/>
                                            </p:txEl>
                                          </p:spTgt>
                                        </p:tgtEl>
                                        <p:attrNameLst>
                                          <p:attrName>style.visibility</p:attrName>
                                        </p:attrNameLst>
                                      </p:cBhvr>
                                      <p:to>
                                        <p:strVal val="visible"/>
                                      </p:to>
                                    </p:set>
                                    <p:animEffect transition="in" filter="fade">
                                      <p:cBhvr>
                                        <p:cTn id="19" dur="1000"/>
                                        <p:tgtEl>
                                          <p:spTgt spid="502787">
                                            <p:txEl>
                                              <p:pRg st="3" end="3"/>
                                            </p:txEl>
                                          </p:spTgt>
                                        </p:tgtEl>
                                      </p:cBhvr>
                                    </p:animEffect>
                                    <p:anim calcmode="lin" valueType="num">
                                      <p:cBhvr>
                                        <p:cTn id="20" dur="1000" fill="hold"/>
                                        <p:tgtEl>
                                          <p:spTgt spid="502787">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502787">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502787">
                                            <p:txEl>
                                              <p:pRg st="4" end="4"/>
                                            </p:txEl>
                                          </p:spTgt>
                                        </p:tgtEl>
                                        <p:attrNameLst>
                                          <p:attrName>style.visibility</p:attrName>
                                        </p:attrNameLst>
                                      </p:cBhvr>
                                      <p:to>
                                        <p:strVal val="visible"/>
                                      </p:to>
                                    </p:set>
                                    <p:animEffect transition="in" filter="fade">
                                      <p:cBhvr>
                                        <p:cTn id="24" dur="1000"/>
                                        <p:tgtEl>
                                          <p:spTgt spid="502787">
                                            <p:txEl>
                                              <p:pRg st="4" end="4"/>
                                            </p:txEl>
                                          </p:spTgt>
                                        </p:tgtEl>
                                      </p:cBhvr>
                                    </p:animEffect>
                                    <p:anim calcmode="lin" valueType="num">
                                      <p:cBhvr>
                                        <p:cTn id="25" dur="1000" fill="hold"/>
                                        <p:tgtEl>
                                          <p:spTgt spid="502787">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50278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502787">
                                            <p:txEl>
                                              <p:pRg st="6" end="6"/>
                                            </p:txEl>
                                          </p:spTgt>
                                        </p:tgtEl>
                                        <p:attrNameLst>
                                          <p:attrName>style.visibility</p:attrName>
                                        </p:attrNameLst>
                                      </p:cBhvr>
                                      <p:to>
                                        <p:strVal val="visible"/>
                                      </p:to>
                                    </p:set>
                                    <p:animEffect transition="in" filter="fade">
                                      <p:cBhvr>
                                        <p:cTn id="31" dur="1000"/>
                                        <p:tgtEl>
                                          <p:spTgt spid="502787">
                                            <p:txEl>
                                              <p:pRg st="6" end="6"/>
                                            </p:txEl>
                                          </p:spTgt>
                                        </p:tgtEl>
                                      </p:cBhvr>
                                    </p:animEffect>
                                    <p:anim calcmode="lin" valueType="num">
                                      <p:cBhvr>
                                        <p:cTn id="32" dur="1000" fill="hold"/>
                                        <p:tgtEl>
                                          <p:spTgt spid="502787">
                                            <p:txEl>
                                              <p:pRg st="6" end="6"/>
                                            </p:txEl>
                                          </p:spTgt>
                                        </p:tgtEl>
                                        <p:attrNameLst>
                                          <p:attrName>ppt_x</p:attrName>
                                        </p:attrNameLst>
                                      </p:cBhvr>
                                      <p:tavLst>
                                        <p:tav tm="0">
                                          <p:val>
                                            <p:strVal val="#ppt_x"/>
                                          </p:val>
                                        </p:tav>
                                        <p:tav tm="100000">
                                          <p:val>
                                            <p:strVal val="#ppt_x"/>
                                          </p:val>
                                        </p:tav>
                                      </p:tavLst>
                                    </p:anim>
                                    <p:anim calcmode="lin" valueType="num">
                                      <p:cBhvr>
                                        <p:cTn id="33" dur="1000" fill="hold"/>
                                        <p:tgtEl>
                                          <p:spTgt spid="502787">
                                            <p:txEl>
                                              <p:pRg st="6" end="6"/>
                                            </p:txEl>
                                          </p:spTgt>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502787">
                                            <p:txEl>
                                              <p:pRg st="7" end="7"/>
                                            </p:txEl>
                                          </p:spTgt>
                                        </p:tgtEl>
                                        <p:attrNameLst>
                                          <p:attrName>style.visibility</p:attrName>
                                        </p:attrNameLst>
                                      </p:cBhvr>
                                      <p:to>
                                        <p:strVal val="visible"/>
                                      </p:to>
                                    </p:set>
                                    <p:animEffect transition="in" filter="fade">
                                      <p:cBhvr>
                                        <p:cTn id="36" dur="1000"/>
                                        <p:tgtEl>
                                          <p:spTgt spid="502787">
                                            <p:txEl>
                                              <p:pRg st="7" end="7"/>
                                            </p:txEl>
                                          </p:spTgt>
                                        </p:tgtEl>
                                      </p:cBhvr>
                                    </p:animEffect>
                                    <p:anim calcmode="lin" valueType="num">
                                      <p:cBhvr>
                                        <p:cTn id="37" dur="1000" fill="hold"/>
                                        <p:tgtEl>
                                          <p:spTgt spid="502787">
                                            <p:txEl>
                                              <p:pRg st="7" end="7"/>
                                            </p:txEl>
                                          </p:spTgt>
                                        </p:tgtEl>
                                        <p:attrNameLst>
                                          <p:attrName>ppt_x</p:attrName>
                                        </p:attrNameLst>
                                      </p:cBhvr>
                                      <p:tavLst>
                                        <p:tav tm="0">
                                          <p:val>
                                            <p:strVal val="#ppt_x"/>
                                          </p:val>
                                        </p:tav>
                                        <p:tav tm="100000">
                                          <p:val>
                                            <p:strVal val="#ppt_x"/>
                                          </p:val>
                                        </p:tav>
                                      </p:tavLst>
                                    </p:anim>
                                    <p:anim calcmode="lin" valueType="num">
                                      <p:cBhvr>
                                        <p:cTn id="38" dur="1000" fill="hold"/>
                                        <p:tgtEl>
                                          <p:spTgt spid="502787">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2787"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835" name="Rectangle 3"/>
          <p:cNvSpPr>
            <a:spLocks noGrp="1" noChangeArrowheads="1"/>
          </p:cNvSpPr>
          <p:nvPr>
            <p:ph idx="1"/>
          </p:nvPr>
        </p:nvSpPr>
        <p:spPr/>
        <p:txBody>
          <a:bodyPr/>
          <a:lstStyle/>
          <a:p>
            <a:pPr marL="342900" indent="-342900" eaLnBrk="1" hangingPunct="1">
              <a:lnSpc>
                <a:spcPct val="90000"/>
              </a:lnSpc>
              <a:spcAft>
                <a:spcPts val="600"/>
              </a:spcAft>
            </a:pPr>
            <a:r>
              <a:rPr lang="en-US" sz="2400" dirty="0">
                <a:solidFill>
                  <a:srgbClr val="010004"/>
                </a:solidFill>
              </a:rPr>
              <a:t>Security prices reflect all information found in past prices and volume.</a:t>
            </a:r>
          </a:p>
          <a:p>
            <a:pPr marL="342900" indent="-342900" eaLnBrk="1" hangingPunct="1">
              <a:lnSpc>
                <a:spcPct val="90000"/>
              </a:lnSpc>
              <a:spcAft>
                <a:spcPts val="600"/>
              </a:spcAft>
            </a:pPr>
            <a:r>
              <a:rPr lang="en-US" sz="2400" dirty="0">
                <a:solidFill>
                  <a:srgbClr val="010004"/>
                </a:solidFill>
              </a:rPr>
              <a:t>If the weak form of market efficiency holds, then </a:t>
            </a:r>
            <a:r>
              <a:rPr lang="en-US" sz="2400" i="1" dirty="0">
                <a:solidFill>
                  <a:srgbClr val="010004"/>
                </a:solidFill>
              </a:rPr>
              <a:t>technical analysis </a:t>
            </a:r>
            <a:r>
              <a:rPr lang="en-US" sz="2400" dirty="0">
                <a:solidFill>
                  <a:srgbClr val="010004"/>
                </a:solidFill>
              </a:rPr>
              <a:t>is of </a:t>
            </a:r>
            <a:r>
              <a:rPr lang="en-US" sz="2400" b="1" dirty="0">
                <a:solidFill>
                  <a:srgbClr val="010004"/>
                </a:solidFill>
              </a:rPr>
              <a:t>no</a:t>
            </a:r>
            <a:r>
              <a:rPr lang="en-US" sz="2400" dirty="0">
                <a:solidFill>
                  <a:srgbClr val="010004"/>
                </a:solidFill>
              </a:rPr>
              <a:t> value.</a:t>
            </a:r>
          </a:p>
          <a:p>
            <a:pPr marL="342900" indent="-342900" eaLnBrk="1" hangingPunct="1">
              <a:lnSpc>
                <a:spcPct val="90000"/>
              </a:lnSpc>
              <a:spcAft>
                <a:spcPts val="600"/>
              </a:spcAft>
            </a:pPr>
            <a:r>
              <a:rPr lang="en-US" sz="2400" dirty="0">
                <a:solidFill>
                  <a:srgbClr val="010004"/>
                </a:solidFill>
              </a:rPr>
              <a:t>Often weak-form efficiency is represented as:</a:t>
            </a:r>
          </a:p>
          <a:p>
            <a:pPr marL="342900" indent="-342900" eaLnBrk="1" hangingPunct="1">
              <a:lnSpc>
                <a:spcPct val="90000"/>
              </a:lnSpc>
              <a:spcAft>
                <a:spcPts val="600"/>
              </a:spcAft>
              <a:buFontTx/>
              <a:buNone/>
            </a:pPr>
            <a:r>
              <a:rPr lang="en-US" sz="2400" i="1" dirty="0">
                <a:solidFill>
                  <a:srgbClr val="010004"/>
                </a:solidFill>
              </a:rPr>
              <a:t>			P</a:t>
            </a:r>
            <a:r>
              <a:rPr lang="en-US" sz="2400" i="1" baseline="-25000" dirty="0">
                <a:solidFill>
                  <a:srgbClr val="010004"/>
                </a:solidFill>
              </a:rPr>
              <a:t>t</a:t>
            </a:r>
            <a:r>
              <a:rPr lang="en-US" sz="2400" dirty="0">
                <a:solidFill>
                  <a:srgbClr val="010004"/>
                </a:solidFill>
              </a:rPr>
              <a:t> = </a:t>
            </a:r>
            <a:r>
              <a:rPr lang="en-US" sz="2400" i="1" dirty="0">
                <a:solidFill>
                  <a:srgbClr val="010004"/>
                </a:solidFill>
              </a:rPr>
              <a:t>P</a:t>
            </a:r>
            <a:r>
              <a:rPr lang="en-US" sz="2400" i="1" baseline="-25000" dirty="0">
                <a:solidFill>
                  <a:srgbClr val="010004"/>
                </a:solidFill>
              </a:rPr>
              <a:t>t</a:t>
            </a:r>
            <a:r>
              <a:rPr lang="en-US" sz="2400" baseline="-25000" dirty="0">
                <a:solidFill>
                  <a:srgbClr val="010004"/>
                </a:solidFill>
              </a:rPr>
              <a:t>-1</a:t>
            </a:r>
            <a:r>
              <a:rPr lang="en-US" sz="2400" dirty="0">
                <a:solidFill>
                  <a:srgbClr val="010004"/>
                </a:solidFill>
              </a:rPr>
              <a:t> </a:t>
            </a:r>
            <a:r>
              <a:rPr lang="en-US" sz="2400" i="1" dirty="0">
                <a:solidFill>
                  <a:srgbClr val="010004"/>
                </a:solidFill>
              </a:rPr>
              <a:t>+ Expected return </a:t>
            </a:r>
            <a:r>
              <a:rPr lang="en-US" sz="2400" dirty="0">
                <a:solidFill>
                  <a:srgbClr val="010004"/>
                </a:solidFill>
              </a:rPr>
              <a:t>+ </a:t>
            </a:r>
            <a:r>
              <a:rPr lang="en-US" sz="2400" i="1" dirty="0">
                <a:solidFill>
                  <a:srgbClr val="010004"/>
                </a:solidFill>
              </a:rPr>
              <a:t>random error </a:t>
            </a:r>
            <a:r>
              <a:rPr lang="en-US" sz="2400" i="1" baseline="-25000" dirty="0">
                <a:solidFill>
                  <a:srgbClr val="010004"/>
                </a:solidFill>
              </a:rPr>
              <a:t>t</a:t>
            </a:r>
          </a:p>
          <a:p>
            <a:pPr marL="342900" indent="-342900" eaLnBrk="1" hangingPunct="1">
              <a:lnSpc>
                <a:spcPct val="90000"/>
              </a:lnSpc>
              <a:spcAft>
                <a:spcPts val="600"/>
              </a:spcAft>
            </a:pPr>
            <a:r>
              <a:rPr lang="en-US" sz="2400" dirty="0">
                <a:solidFill>
                  <a:srgbClr val="010004"/>
                </a:solidFill>
              </a:rPr>
              <a:t>Since stock prices only respond to </a:t>
            </a:r>
            <a:r>
              <a:rPr lang="en-US" sz="2400" b="1" i="1" dirty="0">
                <a:solidFill>
                  <a:srgbClr val="010004"/>
                </a:solidFill>
              </a:rPr>
              <a:t>new</a:t>
            </a:r>
            <a:r>
              <a:rPr lang="en-US" sz="2400" b="1" dirty="0">
                <a:solidFill>
                  <a:srgbClr val="010004"/>
                </a:solidFill>
              </a:rPr>
              <a:t> information (the random error),</a:t>
            </a:r>
            <a:r>
              <a:rPr lang="en-US" sz="2400" dirty="0">
                <a:solidFill>
                  <a:srgbClr val="010004"/>
                </a:solidFill>
              </a:rPr>
              <a:t> which by definition arrives randomly, stock prices are said to follow a </a:t>
            </a:r>
            <a:r>
              <a:rPr lang="en-US" sz="2400" b="1" dirty="0">
                <a:solidFill>
                  <a:srgbClr val="010004"/>
                </a:solidFill>
              </a:rPr>
              <a:t>random walk</a:t>
            </a:r>
            <a:r>
              <a:rPr lang="en-US" sz="2400" dirty="0"/>
              <a:t>.</a:t>
            </a:r>
          </a:p>
        </p:txBody>
      </p:sp>
      <p:sp>
        <p:nvSpPr>
          <p:cNvPr id="27651" name="Rectangle 2"/>
          <p:cNvSpPr>
            <a:spLocks noGrp="1" noChangeArrowheads="1"/>
          </p:cNvSpPr>
          <p:nvPr>
            <p:ph type="title"/>
          </p:nvPr>
        </p:nvSpPr>
        <p:spPr/>
        <p:txBody>
          <a:bodyPr/>
          <a:lstStyle/>
          <a:p>
            <a:pPr eaLnBrk="1" hangingPunct="1">
              <a:spcAft>
                <a:spcPts val="600"/>
              </a:spcAft>
            </a:pPr>
            <a:r>
              <a:rPr lang="en-US" b="1" dirty="0">
                <a:solidFill>
                  <a:srgbClr val="010004"/>
                </a:solidFill>
              </a:rPr>
              <a:t>Weak Form of Market Efficiency</a:t>
            </a:r>
            <a:endParaRPr lang="en-US" b="1" dirty="0"/>
          </a:p>
        </p:txBody>
      </p:sp>
      <p:sp>
        <p:nvSpPr>
          <p:cNvPr id="27650" name="Slide Number Placeholder 4"/>
          <p:cNvSpPr>
            <a:spLocks noGrp="1"/>
          </p:cNvSpPr>
          <p:nvPr>
            <p:ph type="sldNum" sz="quarter" idx="10"/>
          </p:nvPr>
        </p:nvSpPr>
        <p:spPr>
          <a:noFill/>
        </p:spPr>
        <p:txBody>
          <a:bodyPr/>
          <a:lstStyle/>
          <a:p>
            <a:fld id="{C9B60C37-6ECC-40B1-950D-C11DE1E2F043}" type="slidenum">
              <a:rPr lang="en-US"/>
              <a:pPr/>
              <a:t>8</a:t>
            </a:fld>
            <a:endParaRPr lang="en-US" dirty="0"/>
          </a:p>
        </p:txBody>
      </p:sp>
      <p:sp>
        <p:nvSpPr>
          <p:cNvPr id="27649" name="Footer Placeholder 3"/>
          <p:cNvSpPr>
            <a:spLocks noGrp="1"/>
          </p:cNvSpPr>
          <p:nvPr>
            <p:ph type="ftr" sz="quarter" idx="11"/>
          </p:nvPr>
        </p:nvSpPr>
        <p:spPr>
          <a:noFill/>
        </p:spPr>
        <p:txBody>
          <a:bodyPr/>
          <a:lstStyle/>
          <a:p>
            <a:r>
              <a:rPr lang="en-US">
                <a:ea typeface="ＭＳ Ｐゴシック" charset="-128"/>
              </a:rPr>
              <a:t>Market Efficiency</a:t>
            </a:r>
            <a:endParaRPr lang="en-US" dirty="0">
              <a:ea typeface="ＭＳ Ｐゴシック" charset="-128"/>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04835">
                                            <p:txEl>
                                              <p:pRg st="0" end="0"/>
                                            </p:txEl>
                                          </p:spTgt>
                                        </p:tgtEl>
                                        <p:attrNameLst>
                                          <p:attrName>style.visibility</p:attrName>
                                        </p:attrNameLst>
                                      </p:cBhvr>
                                      <p:to>
                                        <p:strVal val="visible"/>
                                      </p:to>
                                    </p:set>
                                    <p:animEffect transition="in" filter="fade">
                                      <p:cBhvr>
                                        <p:cTn id="7" dur="1000"/>
                                        <p:tgtEl>
                                          <p:spTgt spid="504835">
                                            <p:txEl>
                                              <p:pRg st="0" end="0"/>
                                            </p:txEl>
                                          </p:spTgt>
                                        </p:tgtEl>
                                      </p:cBhvr>
                                    </p:animEffect>
                                    <p:anim calcmode="lin" valueType="num">
                                      <p:cBhvr>
                                        <p:cTn id="8" dur="1000" fill="hold"/>
                                        <p:tgtEl>
                                          <p:spTgt spid="50483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0483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04835">
                                            <p:txEl>
                                              <p:pRg st="1" end="1"/>
                                            </p:txEl>
                                          </p:spTgt>
                                        </p:tgtEl>
                                        <p:attrNameLst>
                                          <p:attrName>style.visibility</p:attrName>
                                        </p:attrNameLst>
                                      </p:cBhvr>
                                      <p:to>
                                        <p:strVal val="visible"/>
                                      </p:to>
                                    </p:set>
                                    <p:animEffect transition="in" filter="fade">
                                      <p:cBhvr>
                                        <p:cTn id="14" dur="1000"/>
                                        <p:tgtEl>
                                          <p:spTgt spid="504835">
                                            <p:txEl>
                                              <p:pRg st="1" end="1"/>
                                            </p:txEl>
                                          </p:spTgt>
                                        </p:tgtEl>
                                      </p:cBhvr>
                                    </p:animEffect>
                                    <p:anim calcmode="lin" valueType="num">
                                      <p:cBhvr>
                                        <p:cTn id="15" dur="1000" fill="hold"/>
                                        <p:tgtEl>
                                          <p:spTgt spid="504835">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504835">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04835">
                                            <p:txEl>
                                              <p:pRg st="2" end="2"/>
                                            </p:txEl>
                                          </p:spTgt>
                                        </p:tgtEl>
                                        <p:attrNameLst>
                                          <p:attrName>style.visibility</p:attrName>
                                        </p:attrNameLst>
                                      </p:cBhvr>
                                      <p:to>
                                        <p:strVal val="visible"/>
                                      </p:to>
                                    </p:set>
                                    <p:animEffect transition="in" filter="fade">
                                      <p:cBhvr>
                                        <p:cTn id="21" dur="1000"/>
                                        <p:tgtEl>
                                          <p:spTgt spid="504835">
                                            <p:txEl>
                                              <p:pRg st="2" end="2"/>
                                            </p:txEl>
                                          </p:spTgt>
                                        </p:tgtEl>
                                      </p:cBhvr>
                                    </p:animEffect>
                                    <p:anim calcmode="lin" valueType="num">
                                      <p:cBhvr>
                                        <p:cTn id="22" dur="1000" fill="hold"/>
                                        <p:tgtEl>
                                          <p:spTgt spid="50483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50483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504835">
                                            <p:txEl>
                                              <p:pRg st="3" end="3"/>
                                            </p:txEl>
                                          </p:spTgt>
                                        </p:tgtEl>
                                        <p:attrNameLst>
                                          <p:attrName>style.visibility</p:attrName>
                                        </p:attrNameLst>
                                      </p:cBhvr>
                                      <p:to>
                                        <p:strVal val="visible"/>
                                      </p:to>
                                    </p:set>
                                    <p:animEffect transition="in" filter="fade">
                                      <p:cBhvr>
                                        <p:cTn id="28" dur="1000"/>
                                        <p:tgtEl>
                                          <p:spTgt spid="504835">
                                            <p:txEl>
                                              <p:pRg st="3" end="3"/>
                                            </p:txEl>
                                          </p:spTgt>
                                        </p:tgtEl>
                                      </p:cBhvr>
                                    </p:animEffect>
                                    <p:anim calcmode="lin" valueType="num">
                                      <p:cBhvr>
                                        <p:cTn id="29" dur="1000" fill="hold"/>
                                        <p:tgtEl>
                                          <p:spTgt spid="504835">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504835">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504835">
                                            <p:txEl>
                                              <p:pRg st="4" end="4"/>
                                            </p:txEl>
                                          </p:spTgt>
                                        </p:tgtEl>
                                        <p:attrNameLst>
                                          <p:attrName>style.visibility</p:attrName>
                                        </p:attrNameLst>
                                      </p:cBhvr>
                                      <p:to>
                                        <p:strVal val="visible"/>
                                      </p:to>
                                    </p:set>
                                    <p:animEffect transition="in" filter="fade">
                                      <p:cBhvr>
                                        <p:cTn id="35" dur="1000"/>
                                        <p:tgtEl>
                                          <p:spTgt spid="504835">
                                            <p:txEl>
                                              <p:pRg st="4" end="4"/>
                                            </p:txEl>
                                          </p:spTgt>
                                        </p:tgtEl>
                                      </p:cBhvr>
                                    </p:animEffect>
                                    <p:anim calcmode="lin" valueType="num">
                                      <p:cBhvr>
                                        <p:cTn id="36" dur="1000" fill="hold"/>
                                        <p:tgtEl>
                                          <p:spTgt spid="504835">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504835">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4835"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p:txBody>
          <a:bodyPr/>
          <a:lstStyle/>
          <a:p>
            <a:pPr eaLnBrk="1" hangingPunct="1"/>
            <a:r>
              <a:rPr lang="en-US" b="1" dirty="0">
                <a:solidFill>
                  <a:srgbClr val="010004"/>
                </a:solidFill>
              </a:rPr>
              <a:t>Why Technical Analysis Fails</a:t>
            </a:r>
            <a:endParaRPr lang="en-US" b="1" dirty="0"/>
          </a:p>
        </p:txBody>
      </p:sp>
      <p:sp>
        <p:nvSpPr>
          <p:cNvPr id="29698" name="Slide Number Placeholder 3"/>
          <p:cNvSpPr>
            <a:spLocks noGrp="1"/>
          </p:cNvSpPr>
          <p:nvPr>
            <p:ph type="sldNum" sz="quarter" idx="10"/>
          </p:nvPr>
        </p:nvSpPr>
        <p:spPr>
          <a:noFill/>
        </p:spPr>
        <p:txBody>
          <a:bodyPr/>
          <a:lstStyle/>
          <a:p>
            <a:fld id="{407365DD-52F5-475B-9C45-19F9BE6BE796}" type="slidenum">
              <a:rPr lang="en-US"/>
              <a:pPr/>
              <a:t>9</a:t>
            </a:fld>
            <a:endParaRPr lang="en-US"/>
          </a:p>
        </p:txBody>
      </p:sp>
      <p:sp>
        <p:nvSpPr>
          <p:cNvPr id="29697" name="Footer Placeholder 2"/>
          <p:cNvSpPr>
            <a:spLocks noGrp="1"/>
          </p:cNvSpPr>
          <p:nvPr>
            <p:ph type="ftr" sz="quarter" idx="11"/>
          </p:nvPr>
        </p:nvSpPr>
        <p:spPr>
          <a:noFill/>
        </p:spPr>
        <p:txBody>
          <a:bodyPr/>
          <a:lstStyle/>
          <a:p>
            <a:r>
              <a:rPr lang="en-US">
                <a:ea typeface="ＭＳ Ｐゴシック" charset="-128"/>
              </a:rPr>
              <a:t>Market Efficiency</a:t>
            </a:r>
          </a:p>
        </p:txBody>
      </p:sp>
      <p:sp>
        <p:nvSpPr>
          <p:cNvPr id="29700" name="Line 3"/>
          <p:cNvSpPr>
            <a:spLocks noChangeShapeType="1"/>
          </p:cNvSpPr>
          <p:nvPr/>
        </p:nvSpPr>
        <p:spPr bwMode="auto">
          <a:xfrm>
            <a:off x="1447800" y="1981200"/>
            <a:ext cx="0" cy="3733800"/>
          </a:xfrm>
          <a:prstGeom prst="line">
            <a:avLst/>
          </a:prstGeom>
          <a:noFill/>
          <a:ln w="38100">
            <a:solidFill>
              <a:schemeClr val="tx1"/>
            </a:solidFill>
            <a:round/>
            <a:headEnd/>
            <a:tailEnd/>
          </a:ln>
        </p:spPr>
        <p:txBody>
          <a:bodyPr/>
          <a:lstStyle/>
          <a:p>
            <a:endParaRPr lang="en-US" dirty="0">
              <a:latin typeface="Calibri" pitchFamily="34" charset="0"/>
            </a:endParaRPr>
          </a:p>
        </p:txBody>
      </p:sp>
      <p:sp>
        <p:nvSpPr>
          <p:cNvPr id="29701" name="Line 4"/>
          <p:cNvSpPr>
            <a:spLocks noChangeShapeType="1"/>
          </p:cNvSpPr>
          <p:nvPr/>
        </p:nvSpPr>
        <p:spPr bwMode="auto">
          <a:xfrm>
            <a:off x="1600200" y="5791200"/>
            <a:ext cx="6934200" cy="0"/>
          </a:xfrm>
          <a:prstGeom prst="line">
            <a:avLst/>
          </a:prstGeom>
          <a:noFill/>
          <a:ln w="38100">
            <a:solidFill>
              <a:schemeClr val="tx1"/>
            </a:solidFill>
            <a:round/>
            <a:headEnd/>
            <a:tailEnd/>
          </a:ln>
        </p:spPr>
        <p:txBody>
          <a:bodyPr/>
          <a:lstStyle/>
          <a:p>
            <a:endParaRPr lang="en-US" dirty="0">
              <a:latin typeface="Calibri" pitchFamily="34" charset="0"/>
            </a:endParaRPr>
          </a:p>
        </p:txBody>
      </p:sp>
      <p:sp>
        <p:nvSpPr>
          <p:cNvPr id="29702" name="Text Box 5"/>
          <p:cNvSpPr txBox="1">
            <a:spLocks noChangeArrowheads="1"/>
          </p:cNvSpPr>
          <p:nvPr/>
        </p:nvSpPr>
        <p:spPr bwMode="auto">
          <a:xfrm rot="-5400000">
            <a:off x="415131" y="2328069"/>
            <a:ext cx="1760538" cy="457200"/>
          </a:xfrm>
          <a:prstGeom prst="rect">
            <a:avLst/>
          </a:prstGeom>
          <a:noFill/>
          <a:ln w="9525">
            <a:noFill/>
            <a:miter lim="800000"/>
            <a:headEnd/>
            <a:tailEnd/>
          </a:ln>
        </p:spPr>
        <p:txBody>
          <a:bodyPr>
            <a:spAutoFit/>
          </a:bodyPr>
          <a:lstStyle/>
          <a:p>
            <a:pPr>
              <a:spcBef>
                <a:spcPct val="50000"/>
              </a:spcBef>
            </a:pPr>
            <a:r>
              <a:rPr lang="en-US" sz="2400" b="0">
                <a:latin typeface="Times New Roman" pitchFamily="18" charset="0"/>
              </a:rPr>
              <a:t>Stock Price</a:t>
            </a:r>
          </a:p>
        </p:txBody>
      </p:sp>
      <p:sp>
        <p:nvSpPr>
          <p:cNvPr id="29703" name="Text Box 6"/>
          <p:cNvSpPr txBox="1">
            <a:spLocks noChangeArrowheads="1"/>
          </p:cNvSpPr>
          <p:nvPr/>
        </p:nvSpPr>
        <p:spPr bwMode="auto">
          <a:xfrm>
            <a:off x="7543800" y="5486400"/>
            <a:ext cx="914400" cy="276999"/>
          </a:xfrm>
          <a:prstGeom prst="rect">
            <a:avLst/>
          </a:prstGeom>
          <a:noFill/>
          <a:ln w="9525">
            <a:noFill/>
            <a:miter lim="800000"/>
            <a:headEnd/>
            <a:tailEnd/>
          </a:ln>
        </p:spPr>
        <p:txBody>
          <a:bodyPr>
            <a:spAutoFit/>
          </a:bodyPr>
          <a:lstStyle/>
          <a:p>
            <a:pPr>
              <a:spcBef>
                <a:spcPct val="50000"/>
              </a:spcBef>
            </a:pPr>
            <a:r>
              <a:rPr lang="en-US" sz="1200" b="0">
                <a:latin typeface="Times New Roman" pitchFamily="18" charset="0"/>
              </a:rPr>
              <a:t>Time</a:t>
            </a:r>
          </a:p>
        </p:txBody>
      </p:sp>
      <p:sp>
        <p:nvSpPr>
          <p:cNvPr id="506887" name="Text Box 7"/>
          <p:cNvSpPr txBox="1">
            <a:spLocks noChangeArrowheads="1"/>
          </p:cNvSpPr>
          <p:nvPr/>
        </p:nvSpPr>
        <p:spPr bwMode="auto">
          <a:xfrm>
            <a:off x="1600200" y="1143000"/>
            <a:ext cx="7239000" cy="946150"/>
          </a:xfrm>
          <a:prstGeom prst="rect">
            <a:avLst/>
          </a:prstGeom>
          <a:noFill/>
          <a:ln w="9525">
            <a:noFill/>
            <a:miter lim="800000"/>
            <a:headEnd/>
            <a:tailEnd/>
          </a:ln>
        </p:spPr>
        <p:txBody>
          <a:bodyPr>
            <a:spAutoFit/>
          </a:bodyPr>
          <a:lstStyle/>
          <a:p>
            <a:pPr>
              <a:spcBef>
                <a:spcPct val="50000"/>
              </a:spcBef>
            </a:pPr>
            <a:r>
              <a:rPr lang="en-US" sz="2800" b="0">
                <a:latin typeface="Times New Roman" pitchFamily="18" charset="0"/>
              </a:rPr>
              <a:t>Investor behavior tends to eliminate any profit opportunity associated with stock price patterns.</a:t>
            </a:r>
          </a:p>
        </p:txBody>
      </p:sp>
      <p:sp>
        <p:nvSpPr>
          <p:cNvPr id="506888" name="Text Box 8"/>
          <p:cNvSpPr txBox="1">
            <a:spLocks noChangeArrowheads="1"/>
          </p:cNvSpPr>
          <p:nvPr/>
        </p:nvSpPr>
        <p:spPr bwMode="auto">
          <a:xfrm>
            <a:off x="5410200" y="2438400"/>
            <a:ext cx="3581400" cy="2647950"/>
          </a:xfrm>
          <a:prstGeom prst="rect">
            <a:avLst/>
          </a:prstGeom>
          <a:noFill/>
          <a:ln w="9525">
            <a:noFill/>
            <a:miter lim="800000"/>
            <a:headEnd/>
            <a:tailEnd/>
          </a:ln>
        </p:spPr>
        <p:txBody>
          <a:bodyPr>
            <a:spAutoFit/>
          </a:bodyPr>
          <a:lstStyle/>
          <a:p>
            <a:pPr>
              <a:spcBef>
                <a:spcPct val="50000"/>
              </a:spcBef>
            </a:pPr>
            <a:r>
              <a:rPr lang="en-US" sz="2400" b="0">
                <a:latin typeface="Times New Roman" pitchFamily="18" charset="0"/>
              </a:rPr>
              <a:t>If it were possible to make big money simply by finding </a:t>
            </a:r>
            <a:r>
              <a:rPr lang="ja-JP" altLang="en-US" sz="2400" b="0">
                <a:latin typeface="Times New Roman" pitchFamily="18" charset="0"/>
              </a:rPr>
              <a:t>“</a:t>
            </a:r>
            <a:r>
              <a:rPr lang="en-US" altLang="ja-JP" sz="2400" b="0">
                <a:latin typeface="Times New Roman" pitchFamily="18" charset="0"/>
              </a:rPr>
              <a:t>the pattern</a:t>
            </a:r>
            <a:r>
              <a:rPr lang="ja-JP" altLang="en-US" sz="2400" b="0">
                <a:latin typeface="Times New Roman" pitchFamily="18" charset="0"/>
              </a:rPr>
              <a:t>”</a:t>
            </a:r>
            <a:r>
              <a:rPr lang="en-US" altLang="ja-JP" sz="2400" b="0">
                <a:latin typeface="Times New Roman" pitchFamily="18" charset="0"/>
              </a:rPr>
              <a:t> in the stock price movements, everyone would do it and the profits would be competed away.</a:t>
            </a:r>
            <a:endParaRPr lang="en-US" sz="2400" b="0">
              <a:latin typeface="Times New Roman" pitchFamily="18" charset="0"/>
            </a:endParaRPr>
          </a:p>
        </p:txBody>
      </p:sp>
      <p:sp>
        <p:nvSpPr>
          <p:cNvPr id="506889" name="Freeform 9"/>
          <p:cNvSpPr>
            <a:spLocks/>
          </p:cNvSpPr>
          <p:nvPr/>
        </p:nvSpPr>
        <p:spPr bwMode="auto">
          <a:xfrm>
            <a:off x="1447800" y="2532822"/>
            <a:ext cx="3505200" cy="1981200"/>
          </a:xfrm>
          <a:custGeom>
            <a:avLst/>
            <a:gdLst>
              <a:gd name="T0" fmla="*/ 0 w 2208"/>
              <a:gd name="T1" fmla="*/ 2147483647 h 1248"/>
              <a:gd name="T2" fmla="*/ 2147483647 w 2208"/>
              <a:gd name="T3" fmla="*/ 2147483647 h 1248"/>
              <a:gd name="T4" fmla="*/ 2147483647 w 2208"/>
              <a:gd name="T5" fmla="*/ 2147483647 h 1248"/>
              <a:gd name="T6" fmla="*/ 2147483647 w 2208"/>
              <a:gd name="T7" fmla="*/ 2147483647 h 1248"/>
              <a:gd name="T8" fmla="*/ 2147483647 w 2208"/>
              <a:gd name="T9" fmla="*/ 2147483647 h 1248"/>
              <a:gd name="T10" fmla="*/ 2147483647 w 2208"/>
              <a:gd name="T11" fmla="*/ 0 h 1248"/>
              <a:gd name="T12" fmla="*/ 0 60000 65536"/>
              <a:gd name="T13" fmla="*/ 0 60000 65536"/>
              <a:gd name="T14" fmla="*/ 0 60000 65536"/>
              <a:gd name="T15" fmla="*/ 0 60000 65536"/>
              <a:gd name="T16" fmla="*/ 0 60000 65536"/>
              <a:gd name="T17" fmla="*/ 0 60000 65536"/>
              <a:gd name="T18" fmla="*/ 0 w 2208"/>
              <a:gd name="T19" fmla="*/ 0 h 1248"/>
              <a:gd name="T20" fmla="*/ 2208 w 2208"/>
              <a:gd name="T21" fmla="*/ 1248 h 1248"/>
            </a:gdLst>
            <a:ahLst/>
            <a:cxnLst>
              <a:cxn ang="T12">
                <a:pos x="T0" y="T1"/>
              </a:cxn>
              <a:cxn ang="T13">
                <a:pos x="T2" y="T3"/>
              </a:cxn>
              <a:cxn ang="T14">
                <a:pos x="T4" y="T5"/>
              </a:cxn>
              <a:cxn ang="T15">
                <a:pos x="T6" y="T7"/>
              </a:cxn>
              <a:cxn ang="T16">
                <a:pos x="T8" y="T9"/>
              </a:cxn>
              <a:cxn ang="T17">
                <a:pos x="T10" y="T11"/>
              </a:cxn>
            </a:cxnLst>
            <a:rect l="T18" t="T19" r="T20" b="T21"/>
            <a:pathLst>
              <a:path w="2208" h="1248">
                <a:moveTo>
                  <a:pt x="0" y="1104"/>
                </a:moveTo>
                <a:cubicBezTo>
                  <a:pt x="96" y="832"/>
                  <a:pt x="192" y="560"/>
                  <a:pt x="336" y="576"/>
                </a:cubicBezTo>
                <a:cubicBezTo>
                  <a:pt x="480" y="592"/>
                  <a:pt x="704" y="1248"/>
                  <a:pt x="864" y="1200"/>
                </a:cubicBezTo>
                <a:cubicBezTo>
                  <a:pt x="1024" y="1152"/>
                  <a:pt x="1144" y="344"/>
                  <a:pt x="1296" y="288"/>
                </a:cubicBezTo>
                <a:cubicBezTo>
                  <a:pt x="1448" y="232"/>
                  <a:pt x="1624" y="912"/>
                  <a:pt x="1776" y="864"/>
                </a:cubicBezTo>
                <a:cubicBezTo>
                  <a:pt x="1928" y="816"/>
                  <a:pt x="2068" y="408"/>
                  <a:pt x="2208" y="0"/>
                </a:cubicBezTo>
              </a:path>
            </a:pathLst>
          </a:custGeom>
          <a:noFill/>
          <a:ln w="38100">
            <a:solidFill>
              <a:schemeClr val="accent2"/>
            </a:solidFill>
            <a:round/>
            <a:headEnd/>
            <a:tailEnd/>
          </a:ln>
        </p:spPr>
        <p:txBody>
          <a:bodyPr/>
          <a:lstStyle/>
          <a:p>
            <a:endParaRPr lang="en-US" dirty="0">
              <a:latin typeface="Calibri" pitchFamily="34" charset="0"/>
            </a:endParaRPr>
          </a:p>
        </p:txBody>
      </p:sp>
      <p:sp>
        <p:nvSpPr>
          <p:cNvPr id="506890" name="Line 10"/>
          <p:cNvSpPr>
            <a:spLocks noChangeShapeType="1"/>
          </p:cNvSpPr>
          <p:nvPr/>
        </p:nvSpPr>
        <p:spPr bwMode="auto">
          <a:xfrm flipV="1">
            <a:off x="1447800" y="2971800"/>
            <a:ext cx="3657600" cy="1295400"/>
          </a:xfrm>
          <a:prstGeom prst="line">
            <a:avLst/>
          </a:prstGeom>
          <a:noFill/>
          <a:ln w="38100">
            <a:solidFill>
              <a:srgbClr val="FF0000"/>
            </a:solidFill>
            <a:round/>
            <a:headEnd/>
            <a:tailEnd/>
          </a:ln>
        </p:spPr>
        <p:txBody>
          <a:bodyPr/>
          <a:lstStyle/>
          <a:p>
            <a:endParaRPr lang="en-US" dirty="0">
              <a:latin typeface="Calibri" pitchFamily="34" charset="0"/>
            </a:endParaRPr>
          </a:p>
        </p:txBody>
      </p:sp>
      <p:grpSp>
        <p:nvGrpSpPr>
          <p:cNvPr id="2" name="Group 11"/>
          <p:cNvGrpSpPr>
            <a:grpSpLocks/>
          </p:cNvGrpSpPr>
          <p:nvPr/>
        </p:nvGrpSpPr>
        <p:grpSpPr bwMode="auto">
          <a:xfrm>
            <a:off x="1600200" y="3048000"/>
            <a:ext cx="685800" cy="685800"/>
            <a:chOff x="1008" y="1920"/>
            <a:chExt cx="432" cy="432"/>
          </a:xfrm>
        </p:grpSpPr>
        <p:sp>
          <p:nvSpPr>
            <p:cNvPr id="29719" name="Line 12"/>
            <p:cNvSpPr>
              <a:spLocks noChangeShapeType="1"/>
            </p:cNvSpPr>
            <p:nvPr/>
          </p:nvSpPr>
          <p:spPr bwMode="auto">
            <a:xfrm>
              <a:off x="1224" y="2160"/>
              <a:ext cx="0" cy="192"/>
            </a:xfrm>
            <a:prstGeom prst="line">
              <a:avLst/>
            </a:prstGeom>
            <a:noFill/>
            <a:ln w="38100">
              <a:solidFill>
                <a:schemeClr val="tx1"/>
              </a:solidFill>
              <a:round/>
              <a:headEnd/>
              <a:tailEnd type="triangle" w="med" len="med"/>
            </a:ln>
          </p:spPr>
          <p:txBody>
            <a:bodyPr/>
            <a:lstStyle/>
            <a:p>
              <a:endParaRPr lang="en-US" dirty="0">
                <a:latin typeface="Calibri" pitchFamily="34" charset="0"/>
              </a:endParaRPr>
            </a:p>
          </p:txBody>
        </p:sp>
        <p:sp>
          <p:nvSpPr>
            <p:cNvPr id="29720" name="Text Box 13"/>
            <p:cNvSpPr txBox="1">
              <a:spLocks noChangeArrowheads="1"/>
            </p:cNvSpPr>
            <p:nvPr/>
          </p:nvSpPr>
          <p:spPr bwMode="auto">
            <a:xfrm>
              <a:off x="1008" y="1920"/>
              <a:ext cx="432" cy="288"/>
            </a:xfrm>
            <a:prstGeom prst="rect">
              <a:avLst/>
            </a:prstGeom>
            <a:noFill/>
            <a:ln w="9525">
              <a:noFill/>
              <a:miter lim="800000"/>
              <a:headEnd/>
              <a:tailEnd/>
            </a:ln>
          </p:spPr>
          <p:txBody>
            <a:bodyPr>
              <a:spAutoFit/>
            </a:bodyPr>
            <a:lstStyle/>
            <a:p>
              <a:pPr>
                <a:spcBef>
                  <a:spcPct val="50000"/>
                </a:spcBef>
              </a:pPr>
              <a:r>
                <a:rPr lang="en-US" sz="2400" b="0">
                  <a:latin typeface="Times New Roman" pitchFamily="18" charset="0"/>
                </a:rPr>
                <a:t>Sell</a:t>
              </a:r>
            </a:p>
          </p:txBody>
        </p:sp>
      </p:grpSp>
      <p:grpSp>
        <p:nvGrpSpPr>
          <p:cNvPr id="3" name="Group 14"/>
          <p:cNvGrpSpPr>
            <a:grpSpLocks/>
          </p:cNvGrpSpPr>
          <p:nvPr/>
        </p:nvGrpSpPr>
        <p:grpSpPr bwMode="auto">
          <a:xfrm>
            <a:off x="3200400" y="2590800"/>
            <a:ext cx="685800" cy="685800"/>
            <a:chOff x="1008" y="1920"/>
            <a:chExt cx="432" cy="432"/>
          </a:xfrm>
        </p:grpSpPr>
        <p:sp>
          <p:nvSpPr>
            <p:cNvPr id="29717" name="Line 15"/>
            <p:cNvSpPr>
              <a:spLocks noChangeShapeType="1"/>
            </p:cNvSpPr>
            <p:nvPr/>
          </p:nvSpPr>
          <p:spPr bwMode="auto">
            <a:xfrm>
              <a:off x="1224" y="2160"/>
              <a:ext cx="0" cy="192"/>
            </a:xfrm>
            <a:prstGeom prst="line">
              <a:avLst/>
            </a:prstGeom>
            <a:noFill/>
            <a:ln w="38100">
              <a:solidFill>
                <a:schemeClr val="tx1"/>
              </a:solidFill>
              <a:round/>
              <a:headEnd/>
              <a:tailEnd type="triangle" w="med" len="med"/>
            </a:ln>
          </p:spPr>
          <p:txBody>
            <a:bodyPr/>
            <a:lstStyle/>
            <a:p>
              <a:endParaRPr lang="en-US" dirty="0">
                <a:latin typeface="Calibri" pitchFamily="34" charset="0"/>
              </a:endParaRPr>
            </a:p>
          </p:txBody>
        </p:sp>
        <p:sp>
          <p:nvSpPr>
            <p:cNvPr id="29718" name="Text Box 16"/>
            <p:cNvSpPr txBox="1">
              <a:spLocks noChangeArrowheads="1"/>
            </p:cNvSpPr>
            <p:nvPr/>
          </p:nvSpPr>
          <p:spPr bwMode="auto">
            <a:xfrm>
              <a:off x="1008" y="1920"/>
              <a:ext cx="432" cy="288"/>
            </a:xfrm>
            <a:prstGeom prst="rect">
              <a:avLst/>
            </a:prstGeom>
            <a:noFill/>
            <a:ln w="9525">
              <a:noFill/>
              <a:miter lim="800000"/>
              <a:headEnd/>
              <a:tailEnd/>
            </a:ln>
          </p:spPr>
          <p:txBody>
            <a:bodyPr>
              <a:spAutoFit/>
            </a:bodyPr>
            <a:lstStyle/>
            <a:p>
              <a:pPr>
                <a:spcBef>
                  <a:spcPct val="50000"/>
                </a:spcBef>
              </a:pPr>
              <a:r>
                <a:rPr lang="en-US" sz="2400" b="0">
                  <a:latin typeface="Times New Roman" pitchFamily="18" charset="0"/>
                </a:rPr>
                <a:t>Sell</a:t>
              </a:r>
            </a:p>
          </p:txBody>
        </p:sp>
      </p:grpSp>
      <p:grpSp>
        <p:nvGrpSpPr>
          <p:cNvPr id="4" name="Group 17"/>
          <p:cNvGrpSpPr>
            <a:grpSpLocks/>
          </p:cNvGrpSpPr>
          <p:nvPr/>
        </p:nvGrpSpPr>
        <p:grpSpPr bwMode="auto">
          <a:xfrm>
            <a:off x="2438400" y="4114800"/>
            <a:ext cx="762000" cy="762000"/>
            <a:chOff x="1872" y="3216"/>
            <a:chExt cx="480" cy="480"/>
          </a:xfrm>
        </p:grpSpPr>
        <p:sp>
          <p:nvSpPr>
            <p:cNvPr id="29715" name="Line 18"/>
            <p:cNvSpPr>
              <a:spLocks noChangeShapeType="1"/>
            </p:cNvSpPr>
            <p:nvPr/>
          </p:nvSpPr>
          <p:spPr bwMode="auto">
            <a:xfrm>
              <a:off x="2112" y="3216"/>
              <a:ext cx="0" cy="192"/>
            </a:xfrm>
            <a:prstGeom prst="line">
              <a:avLst/>
            </a:prstGeom>
            <a:noFill/>
            <a:ln w="38100">
              <a:solidFill>
                <a:schemeClr val="tx1"/>
              </a:solidFill>
              <a:round/>
              <a:headEnd type="triangle" w="med" len="med"/>
              <a:tailEnd/>
            </a:ln>
          </p:spPr>
          <p:txBody>
            <a:bodyPr/>
            <a:lstStyle/>
            <a:p>
              <a:endParaRPr lang="en-US" dirty="0">
                <a:latin typeface="Calibri" pitchFamily="34" charset="0"/>
              </a:endParaRPr>
            </a:p>
          </p:txBody>
        </p:sp>
        <p:sp>
          <p:nvSpPr>
            <p:cNvPr id="29716" name="Text Box 19"/>
            <p:cNvSpPr txBox="1">
              <a:spLocks noChangeArrowheads="1"/>
            </p:cNvSpPr>
            <p:nvPr/>
          </p:nvSpPr>
          <p:spPr bwMode="auto">
            <a:xfrm>
              <a:off x="1872" y="3408"/>
              <a:ext cx="480" cy="288"/>
            </a:xfrm>
            <a:prstGeom prst="rect">
              <a:avLst/>
            </a:prstGeom>
            <a:noFill/>
            <a:ln w="9525">
              <a:noFill/>
              <a:miter lim="800000"/>
              <a:headEnd/>
              <a:tailEnd/>
            </a:ln>
          </p:spPr>
          <p:txBody>
            <a:bodyPr>
              <a:spAutoFit/>
            </a:bodyPr>
            <a:lstStyle/>
            <a:p>
              <a:pPr algn="ctr">
                <a:spcBef>
                  <a:spcPct val="50000"/>
                </a:spcBef>
              </a:pPr>
              <a:r>
                <a:rPr lang="en-US" sz="2400" b="0">
                  <a:latin typeface="Times New Roman" pitchFamily="18" charset="0"/>
                </a:rPr>
                <a:t>Buy</a:t>
              </a:r>
            </a:p>
          </p:txBody>
        </p:sp>
      </p:grpSp>
      <p:grpSp>
        <p:nvGrpSpPr>
          <p:cNvPr id="5" name="Group 20"/>
          <p:cNvGrpSpPr>
            <a:grpSpLocks/>
          </p:cNvGrpSpPr>
          <p:nvPr/>
        </p:nvGrpSpPr>
        <p:grpSpPr bwMode="auto">
          <a:xfrm>
            <a:off x="3886200" y="3581400"/>
            <a:ext cx="762000" cy="762000"/>
            <a:chOff x="1872" y="3216"/>
            <a:chExt cx="480" cy="480"/>
          </a:xfrm>
        </p:grpSpPr>
        <p:sp>
          <p:nvSpPr>
            <p:cNvPr id="29713" name="Line 21"/>
            <p:cNvSpPr>
              <a:spLocks noChangeShapeType="1"/>
            </p:cNvSpPr>
            <p:nvPr/>
          </p:nvSpPr>
          <p:spPr bwMode="auto">
            <a:xfrm>
              <a:off x="2112" y="3216"/>
              <a:ext cx="0" cy="192"/>
            </a:xfrm>
            <a:prstGeom prst="line">
              <a:avLst/>
            </a:prstGeom>
            <a:noFill/>
            <a:ln w="38100">
              <a:solidFill>
                <a:schemeClr val="tx1"/>
              </a:solidFill>
              <a:round/>
              <a:headEnd type="triangle" w="med" len="med"/>
              <a:tailEnd/>
            </a:ln>
          </p:spPr>
          <p:txBody>
            <a:bodyPr/>
            <a:lstStyle/>
            <a:p>
              <a:endParaRPr lang="en-US" dirty="0">
                <a:latin typeface="Calibri" pitchFamily="34" charset="0"/>
              </a:endParaRPr>
            </a:p>
          </p:txBody>
        </p:sp>
        <p:sp>
          <p:nvSpPr>
            <p:cNvPr id="29714" name="Text Box 22"/>
            <p:cNvSpPr txBox="1">
              <a:spLocks noChangeArrowheads="1"/>
            </p:cNvSpPr>
            <p:nvPr/>
          </p:nvSpPr>
          <p:spPr bwMode="auto">
            <a:xfrm>
              <a:off x="1872" y="3408"/>
              <a:ext cx="480" cy="288"/>
            </a:xfrm>
            <a:prstGeom prst="rect">
              <a:avLst/>
            </a:prstGeom>
            <a:noFill/>
            <a:ln w="9525">
              <a:noFill/>
              <a:miter lim="800000"/>
              <a:headEnd/>
              <a:tailEnd/>
            </a:ln>
          </p:spPr>
          <p:txBody>
            <a:bodyPr>
              <a:spAutoFit/>
            </a:bodyPr>
            <a:lstStyle/>
            <a:p>
              <a:pPr algn="ctr">
                <a:spcBef>
                  <a:spcPct val="50000"/>
                </a:spcBef>
              </a:pPr>
              <a:r>
                <a:rPr lang="en-US" sz="2400" b="0">
                  <a:latin typeface="Times New Roman" pitchFamily="18" charset="0"/>
                </a:rPr>
                <a:t>Buy</a:t>
              </a:r>
            </a:p>
          </p:txBody>
        </p:sp>
      </p:grpSp>
      <p:sp>
        <p:nvSpPr>
          <p:cNvPr id="506903" name="Freeform 23"/>
          <p:cNvSpPr>
            <a:spLocks/>
          </p:cNvSpPr>
          <p:nvPr/>
        </p:nvSpPr>
        <p:spPr bwMode="auto">
          <a:xfrm>
            <a:off x="1524000" y="2971800"/>
            <a:ext cx="3505200" cy="1371600"/>
          </a:xfrm>
          <a:custGeom>
            <a:avLst/>
            <a:gdLst>
              <a:gd name="T0" fmla="*/ 0 w 2208"/>
              <a:gd name="T1" fmla="*/ 2147483647 h 864"/>
              <a:gd name="T2" fmla="*/ 2147483647 w 2208"/>
              <a:gd name="T3" fmla="*/ 2147483647 h 864"/>
              <a:gd name="T4" fmla="*/ 2147483647 w 2208"/>
              <a:gd name="T5" fmla="*/ 2147483647 h 864"/>
              <a:gd name="T6" fmla="*/ 2147483647 w 2208"/>
              <a:gd name="T7" fmla="*/ 2147483647 h 864"/>
              <a:gd name="T8" fmla="*/ 2147483647 w 2208"/>
              <a:gd name="T9" fmla="*/ 2147483647 h 864"/>
              <a:gd name="T10" fmla="*/ 2147483647 w 2208"/>
              <a:gd name="T11" fmla="*/ 0 h 864"/>
              <a:gd name="T12" fmla="*/ 0 60000 65536"/>
              <a:gd name="T13" fmla="*/ 0 60000 65536"/>
              <a:gd name="T14" fmla="*/ 0 60000 65536"/>
              <a:gd name="T15" fmla="*/ 0 60000 65536"/>
              <a:gd name="T16" fmla="*/ 0 60000 65536"/>
              <a:gd name="T17" fmla="*/ 0 60000 65536"/>
              <a:gd name="T18" fmla="*/ 0 w 2208"/>
              <a:gd name="T19" fmla="*/ 0 h 864"/>
              <a:gd name="T20" fmla="*/ 2208 w 2208"/>
              <a:gd name="T21" fmla="*/ 864 h 864"/>
            </a:gdLst>
            <a:ahLst/>
            <a:cxnLst>
              <a:cxn ang="T12">
                <a:pos x="T0" y="T1"/>
              </a:cxn>
              <a:cxn ang="T13">
                <a:pos x="T2" y="T3"/>
              </a:cxn>
              <a:cxn ang="T14">
                <a:pos x="T4" y="T5"/>
              </a:cxn>
              <a:cxn ang="T15">
                <a:pos x="T6" y="T7"/>
              </a:cxn>
              <a:cxn ang="T16">
                <a:pos x="T8" y="T9"/>
              </a:cxn>
              <a:cxn ang="T17">
                <a:pos x="T10" y="T11"/>
              </a:cxn>
            </a:cxnLst>
            <a:rect l="T18" t="T19" r="T20" b="T21"/>
            <a:pathLst>
              <a:path w="2208" h="864">
                <a:moveTo>
                  <a:pt x="0" y="864"/>
                </a:moveTo>
                <a:cubicBezTo>
                  <a:pt x="76" y="752"/>
                  <a:pt x="152" y="640"/>
                  <a:pt x="288" y="624"/>
                </a:cubicBezTo>
                <a:cubicBezTo>
                  <a:pt x="424" y="608"/>
                  <a:pt x="656" y="816"/>
                  <a:pt x="816" y="768"/>
                </a:cubicBezTo>
                <a:cubicBezTo>
                  <a:pt x="976" y="720"/>
                  <a:pt x="1088" y="392"/>
                  <a:pt x="1248" y="336"/>
                </a:cubicBezTo>
                <a:cubicBezTo>
                  <a:pt x="1408" y="280"/>
                  <a:pt x="1616" y="488"/>
                  <a:pt x="1776" y="432"/>
                </a:cubicBezTo>
                <a:cubicBezTo>
                  <a:pt x="1936" y="376"/>
                  <a:pt x="2072" y="188"/>
                  <a:pt x="2208" y="0"/>
                </a:cubicBezTo>
              </a:path>
            </a:pathLst>
          </a:custGeom>
          <a:noFill/>
          <a:ln w="38100">
            <a:solidFill>
              <a:schemeClr val="accent5">
                <a:lumMod val="40000"/>
                <a:lumOff val="60000"/>
              </a:schemeClr>
            </a:solidFill>
            <a:round/>
            <a:headEnd/>
            <a:tailEnd/>
          </a:ln>
        </p:spPr>
        <p:txBody>
          <a:bodyPr/>
          <a:lstStyle/>
          <a:p>
            <a:endParaRPr lang="en-US" dirty="0">
              <a:latin typeface="Calibri" pitchFamily="34" charset="0"/>
            </a:endParaRPr>
          </a:p>
        </p:txBody>
      </p:sp>
      <p:sp>
        <p:nvSpPr>
          <p:cNvPr id="6" name="TextBox 5"/>
          <p:cNvSpPr txBox="1"/>
          <p:nvPr/>
        </p:nvSpPr>
        <p:spPr>
          <a:xfrm>
            <a:off x="701636" y="5978783"/>
            <a:ext cx="8263865" cy="369332"/>
          </a:xfrm>
          <a:prstGeom prst="rect">
            <a:avLst/>
          </a:prstGeom>
          <a:noFill/>
          <a:ln w="19050">
            <a:solidFill>
              <a:schemeClr val="accent1"/>
            </a:solidFill>
          </a:ln>
        </p:spPr>
        <p:txBody>
          <a:bodyPr wrap="none" rtlCol="0">
            <a:spAutoFit/>
          </a:bodyPr>
          <a:lstStyle/>
          <a:p>
            <a:r>
              <a:rPr lang="en-US" dirty="0"/>
              <a:t>QUERY:  What finance </a:t>
            </a:r>
            <a:r>
              <a:rPr lang="en-US" i="1" dirty="0"/>
              <a:t>anomaly</a:t>
            </a:r>
            <a:r>
              <a:rPr lang="en-US" dirty="0"/>
              <a:t> appears to violate weak-form efficiency?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06887"/>
                                        </p:tgtEl>
                                        <p:attrNameLst>
                                          <p:attrName>style.visibility</p:attrName>
                                        </p:attrNameLst>
                                      </p:cBhvr>
                                      <p:to>
                                        <p:strVal val="visible"/>
                                      </p:to>
                                    </p:set>
                                    <p:anim calcmode="lin" valueType="num">
                                      <p:cBhvr additive="base">
                                        <p:cTn id="7" dur="500" fill="hold"/>
                                        <p:tgtEl>
                                          <p:spTgt spid="506887"/>
                                        </p:tgtEl>
                                        <p:attrNameLst>
                                          <p:attrName>ppt_x</p:attrName>
                                        </p:attrNameLst>
                                      </p:cBhvr>
                                      <p:tavLst>
                                        <p:tav tm="0">
                                          <p:val>
                                            <p:strVal val="#ppt_x"/>
                                          </p:val>
                                        </p:tav>
                                        <p:tav tm="100000">
                                          <p:val>
                                            <p:strVal val="#ppt_x"/>
                                          </p:val>
                                        </p:tav>
                                      </p:tavLst>
                                    </p:anim>
                                    <p:anim calcmode="lin" valueType="num">
                                      <p:cBhvr additive="base">
                                        <p:cTn id="8" dur="500" fill="hold"/>
                                        <p:tgtEl>
                                          <p:spTgt spid="506887"/>
                                        </p:tgtEl>
                                        <p:attrNameLst>
                                          <p:attrName>ppt_y</p:attrName>
                                        </p:attrNameLst>
                                      </p:cBhvr>
                                      <p:tavLst>
                                        <p:tav tm="0">
                                          <p:val>
                                            <p:strVal val="1+#ppt_h/2"/>
                                          </p:val>
                                        </p:tav>
                                        <p:tav tm="100000">
                                          <p:val>
                                            <p:strVal val="#ppt_y"/>
                                          </p:val>
                                        </p:tav>
                                      </p:tavLst>
                                    </p:anim>
                                  </p:childTnLst>
                                </p:cTn>
                              </p:par>
                            </p:childTnLst>
                          </p:cTn>
                        </p:par>
                        <p:par>
                          <p:cTn id="9" fill="hold" nodeType="afterGroup">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506889"/>
                                        </p:tgtEl>
                                        <p:attrNameLst>
                                          <p:attrName>style.visibility</p:attrName>
                                        </p:attrNameLst>
                                      </p:cBhvr>
                                      <p:to>
                                        <p:strVal val="visible"/>
                                      </p:to>
                                    </p:set>
                                    <p:animEffect transition="in" filter="wipe(left)">
                                      <p:cBhvr>
                                        <p:cTn id="12" dur="500"/>
                                        <p:tgtEl>
                                          <p:spTgt spid="506889"/>
                                        </p:tgtEl>
                                      </p:cBhvr>
                                    </p:animEffect>
                                  </p:childTnLst>
                                </p:cTn>
                              </p:par>
                            </p:childTnLst>
                          </p:cTn>
                        </p:par>
                        <p:par>
                          <p:cTn id="13" fill="hold" nodeType="afterGroup">
                            <p:stCondLst>
                              <p:cond delay="1000"/>
                            </p:stCondLst>
                            <p:childTnLst>
                              <p:par>
                                <p:cTn id="14" presetID="1" presetClass="entr" presetSubtype="0" fill="hold" nodeType="afterEffect">
                                  <p:stCondLst>
                                    <p:cond delay="0"/>
                                  </p:stCondLst>
                                  <p:childTnLst>
                                    <p:set>
                                      <p:cBhvr>
                                        <p:cTn id="15" dur="1" fill="hold">
                                          <p:stCondLst>
                                            <p:cond delay="499"/>
                                          </p:stCondLst>
                                        </p:cTn>
                                        <p:tgtEl>
                                          <p:spTgt spid="2"/>
                                        </p:tgtEl>
                                        <p:attrNameLst>
                                          <p:attrName>style.visibility</p:attrName>
                                        </p:attrNameLst>
                                      </p:cBhvr>
                                      <p:to>
                                        <p:strVal val="visible"/>
                                      </p:to>
                                    </p:set>
                                  </p:childTnLst>
                                </p:cTn>
                              </p:par>
                            </p:childTnLst>
                          </p:cTn>
                        </p:par>
                        <p:par>
                          <p:cTn id="16" fill="hold" nodeType="afterGroup">
                            <p:stCondLst>
                              <p:cond delay="1500"/>
                            </p:stCondLst>
                            <p:childTnLst>
                              <p:par>
                                <p:cTn id="17" presetID="1" presetClass="entr" presetSubtype="0" fill="hold" nodeType="afterEffect">
                                  <p:stCondLst>
                                    <p:cond delay="0"/>
                                  </p:stCondLst>
                                  <p:childTnLst>
                                    <p:set>
                                      <p:cBhvr>
                                        <p:cTn id="18" dur="1" fill="hold">
                                          <p:stCondLst>
                                            <p:cond delay="499"/>
                                          </p:stCondLst>
                                        </p:cTn>
                                        <p:tgtEl>
                                          <p:spTgt spid="4"/>
                                        </p:tgtEl>
                                        <p:attrNameLst>
                                          <p:attrName>style.visibility</p:attrName>
                                        </p:attrNameLst>
                                      </p:cBhvr>
                                      <p:to>
                                        <p:strVal val="visible"/>
                                      </p:to>
                                    </p:set>
                                  </p:childTnLst>
                                </p:cTn>
                              </p:par>
                            </p:childTnLst>
                          </p:cTn>
                        </p:par>
                        <p:par>
                          <p:cTn id="19" fill="hold" nodeType="afterGroup">
                            <p:stCondLst>
                              <p:cond delay="2000"/>
                            </p:stCondLst>
                            <p:childTnLst>
                              <p:par>
                                <p:cTn id="20" presetID="1" presetClass="entr" presetSubtype="0" fill="hold" nodeType="afterEffect">
                                  <p:stCondLst>
                                    <p:cond delay="0"/>
                                  </p:stCondLst>
                                  <p:childTnLst>
                                    <p:set>
                                      <p:cBhvr>
                                        <p:cTn id="21" dur="1" fill="hold">
                                          <p:stCondLst>
                                            <p:cond delay="499"/>
                                          </p:stCondLst>
                                        </p:cTn>
                                        <p:tgtEl>
                                          <p:spTgt spid="3"/>
                                        </p:tgtEl>
                                        <p:attrNameLst>
                                          <p:attrName>style.visibility</p:attrName>
                                        </p:attrNameLst>
                                      </p:cBhvr>
                                      <p:to>
                                        <p:strVal val="visible"/>
                                      </p:to>
                                    </p:set>
                                  </p:childTnLst>
                                </p:cTn>
                              </p:par>
                            </p:childTnLst>
                          </p:cTn>
                        </p:par>
                        <p:par>
                          <p:cTn id="22" fill="hold" nodeType="afterGroup">
                            <p:stCondLst>
                              <p:cond delay="2500"/>
                            </p:stCondLst>
                            <p:childTnLst>
                              <p:par>
                                <p:cTn id="23" presetID="1" presetClass="entr" presetSubtype="0" fill="hold" nodeType="afterEffect">
                                  <p:stCondLst>
                                    <p:cond delay="0"/>
                                  </p:stCondLst>
                                  <p:childTnLst>
                                    <p:set>
                                      <p:cBhvr>
                                        <p:cTn id="24" dur="1" fill="hold">
                                          <p:stCondLst>
                                            <p:cond delay="499"/>
                                          </p:stCondLst>
                                        </p:cTn>
                                        <p:tgtEl>
                                          <p:spTgt spid="5"/>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506888"/>
                                        </p:tgtEl>
                                        <p:attrNameLst>
                                          <p:attrName>style.visibility</p:attrName>
                                        </p:attrNameLst>
                                      </p:cBhvr>
                                      <p:to>
                                        <p:strVal val="visible"/>
                                      </p:to>
                                    </p:set>
                                    <p:anim calcmode="lin" valueType="num">
                                      <p:cBhvr additive="base">
                                        <p:cTn id="29" dur="500" fill="hold"/>
                                        <p:tgtEl>
                                          <p:spTgt spid="506888"/>
                                        </p:tgtEl>
                                        <p:attrNameLst>
                                          <p:attrName>ppt_x</p:attrName>
                                        </p:attrNameLst>
                                      </p:cBhvr>
                                      <p:tavLst>
                                        <p:tav tm="0">
                                          <p:val>
                                            <p:strVal val="#ppt_x"/>
                                          </p:val>
                                        </p:tav>
                                        <p:tav tm="100000">
                                          <p:val>
                                            <p:strVal val="#ppt_x"/>
                                          </p:val>
                                        </p:tav>
                                      </p:tavLst>
                                    </p:anim>
                                    <p:anim calcmode="lin" valueType="num">
                                      <p:cBhvr additive="base">
                                        <p:cTn id="30" dur="500" fill="hold"/>
                                        <p:tgtEl>
                                          <p:spTgt spid="506888"/>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506903"/>
                                        </p:tgtEl>
                                        <p:attrNameLst>
                                          <p:attrName>style.visibility</p:attrName>
                                        </p:attrNameLst>
                                      </p:cBhvr>
                                      <p:to>
                                        <p:strVal val="visible"/>
                                      </p:to>
                                    </p:set>
                                    <p:animEffect transition="in" filter="wipe(left)">
                                      <p:cBhvr>
                                        <p:cTn id="35" dur="500"/>
                                        <p:tgtEl>
                                          <p:spTgt spid="506903"/>
                                        </p:tgtEl>
                                      </p:cBhvr>
                                    </p:animEffect>
                                  </p:childTnLst>
                                </p:cTn>
                              </p:par>
                            </p:childTnLst>
                          </p:cTn>
                        </p:par>
                        <p:par>
                          <p:cTn id="36" fill="hold" nodeType="afterGroup">
                            <p:stCondLst>
                              <p:cond delay="500"/>
                            </p:stCondLst>
                            <p:childTnLst>
                              <p:par>
                                <p:cTn id="37" presetID="22" presetClass="entr" presetSubtype="8" fill="hold" grpId="0" nodeType="afterEffect">
                                  <p:stCondLst>
                                    <p:cond delay="0"/>
                                  </p:stCondLst>
                                  <p:childTnLst>
                                    <p:set>
                                      <p:cBhvr>
                                        <p:cTn id="38" dur="1" fill="hold">
                                          <p:stCondLst>
                                            <p:cond delay="0"/>
                                          </p:stCondLst>
                                        </p:cTn>
                                        <p:tgtEl>
                                          <p:spTgt spid="506890"/>
                                        </p:tgtEl>
                                        <p:attrNameLst>
                                          <p:attrName>style.visibility</p:attrName>
                                        </p:attrNameLst>
                                      </p:cBhvr>
                                      <p:to>
                                        <p:strVal val="visible"/>
                                      </p:to>
                                    </p:set>
                                    <p:animEffect transition="in" filter="wipe(left)">
                                      <p:cBhvr>
                                        <p:cTn id="39" dur="500"/>
                                        <p:tgtEl>
                                          <p:spTgt spid="506890"/>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6887" grpId="0" autoUpdateAnimBg="0"/>
      <p:bldP spid="506888" grpId="0" autoUpdateAnimBg="0"/>
      <p:bldP spid="506889" grpId="0" animBg="1"/>
      <p:bldP spid="506890" grpId="0" animBg="1"/>
      <p:bldP spid="506903" grpId="0" animBg="1"/>
      <p:bldP spid="6" grpId="0" animBg="1"/>
    </p:bldLst>
  </p:timing>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25372</TotalTime>
  <Words>3524</Words>
  <Application>Microsoft Macintosh PowerPoint</Application>
  <PresentationFormat>On-screen Show (4:3)</PresentationFormat>
  <Paragraphs>422</Paragraphs>
  <Slides>52</Slides>
  <Notes>31</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52</vt:i4>
      </vt:variant>
    </vt:vector>
  </HeadingPairs>
  <TitlesOfParts>
    <vt:vector size="63" baseType="lpstr">
      <vt:lpstr>NSimSun</vt:lpstr>
      <vt:lpstr>Arial</vt:lpstr>
      <vt:lpstr>Calibri</vt:lpstr>
      <vt:lpstr>Courier New</vt:lpstr>
      <vt:lpstr>Helvetica</vt:lpstr>
      <vt:lpstr>Symbol</vt:lpstr>
      <vt:lpstr>Times New Roman</vt:lpstr>
      <vt:lpstr>Wingdings</vt:lpstr>
      <vt:lpstr>Wingdings 2</vt:lpstr>
      <vt:lpstr>CG Body - Standard</vt:lpstr>
      <vt:lpstr>Worksheet</vt:lpstr>
      <vt:lpstr>Perfect Markets and Efficient Markets</vt:lpstr>
      <vt:lpstr>Perfect Markets and Efficient Markets</vt:lpstr>
      <vt:lpstr>Market Efficiency</vt:lpstr>
      <vt:lpstr>Reaction of Stock Price to New Information in Efficient and Inefficient Markets</vt:lpstr>
      <vt:lpstr>Reaction of Stock Price to New Information in Efficient and Inefficient Markets</vt:lpstr>
      <vt:lpstr>Market Efficiency</vt:lpstr>
      <vt:lpstr>Different Types of Market Efficiency</vt:lpstr>
      <vt:lpstr>Weak Form of Market Efficiency</vt:lpstr>
      <vt:lpstr>Why Technical Analysis Fails</vt:lpstr>
      <vt:lpstr>Semi-Strong Form of Market Efficiency</vt:lpstr>
      <vt:lpstr>Strong Form of Market Efficiency</vt:lpstr>
      <vt:lpstr>Relationship among Three Different Information Sets</vt:lpstr>
      <vt:lpstr>What the EMH Does and Does NOT Say</vt:lpstr>
      <vt:lpstr>The Evidence</vt:lpstr>
      <vt:lpstr>Are Changes in Stock Prices Random?</vt:lpstr>
      <vt:lpstr>Issues:  Signal-to-Noise Ratio</vt:lpstr>
      <vt:lpstr>Images, Images</vt:lpstr>
      <vt:lpstr>S&amp;P 500 Daily Historical Changes (%): 2021</vt:lpstr>
      <vt:lpstr>SP500 Daily Returns (t, t+1): 2000-2020</vt:lpstr>
      <vt:lpstr>Event Studies: How Tests Are Structured</vt:lpstr>
      <vt:lpstr>How Tests Are Structured (cont.)</vt:lpstr>
      <vt:lpstr>Event Studies: Dividend Omissions</vt:lpstr>
      <vt:lpstr>Event Study Results</vt:lpstr>
      <vt:lpstr>Issues in Examining the Results</vt:lpstr>
      <vt:lpstr>Markets Responding to New Information</vt:lpstr>
      <vt:lpstr>The Record of Mutual Funds</vt:lpstr>
      <vt:lpstr>Mutual Funds:  Starting in the Red</vt:lpstr>
      <vt:lpstr>Hedge Funds?  Buyer Beware</vt:lpstr>
      <vt:lpstr>Hedge Funds?  Buyer Beware</vt:lpstr>
      <vt:lpstr>PE Investments in 401(k) Accounts Blessed by the DOL:  WCGW?</vt:lpstr>
      <vt:lpstr>PE Returns: Great for managers; mediocre for investors</vt:lpstr>
      <vt:lpstr>It’s easy, just buy the winners</vt:lpstr>
      <vt:lpstr>Hedge Funds?  Buyer Beware</vt:lpstr>
      <vt:lpstr>US Mutual Funds vs. Indices</vt:lpstr>
      <vt:lpstr>Foreign Mutual Funds vs. Indices</vt:lpstr>
      <vt:lpstr>Fixed Income Mutual vs. Benchmarks</vt:lpstr>
      <vt:lpstr>Mutual Funds</vt:lpstr>
      <vt:lpstr>Mutual Funds</vt:lpstr>
      <vt:lpstr>Mutual Funds: Survivorship</vt:lpstr>
      <vt:lpstr>The Cost of Active Investing</vt:lpstr>
      <vt:lpstr>Berkshire Hathaway v. SP 500 (1964-2020) </vt:lpstr>
      <vt:lpstr>Berkshire Hathaway: Letter to Shareholders ‘13</vt:lpstr>
      <vt:lpstr>Strong Form of the EMH</vt:lpstr>
      <vt:lpstr>The Behavioral Challenge to Market Efficiency</vt:lpstr>
      <vt:lpstr>The Behavioral Challenge to Market Efficiency</vt:lpstr>
      <vt:lpstr>The Behavioral Challenge to Market Efficiency</vt:lpstr>
      <vt:lpstr>Empirical Challenges to Market Efficiency: Anomalies</vt:lpstr>
      <vt:lpstr>Empirical Challenges to Market Efficiency: Anomalies</vt:lpstr>
      <vt:lpstr>Empirical Challenges to Market Efficiency (anomalies)</vt:lpstr>
      <vt:lpstr>No pain, no gain</vt:lpstr>
      <vt:lpstr>Implications for Corporate Finance</vt:lpstr>
      <vt:lpstr>Implications for Corporate Finance</vt:lpstr>
    </vt:vector>
  </TitlesOfParts>
  <Company>Fordham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XPUser</dc:creator>
  <cp:lastModifiedBy>Jeffrey M. Colon</cp:lastModifiedBy>
  <cp:revision>306</cp:revision>
  <dcterms:created xsi:type="dcterms:W3CDTF">2010-03-07T18:05:15Z</dcterms:created>
  <dcterms:modified xsi:type="dcterms:W3CDTF">2021-10-20T14:06:17Z</dcterms:modified>
</cp:coreProperties>
</file>