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4"/>
  </p:notesMasterIdLst>
  <p:handoutMasterIdLst>
    <p:handoutMasterId r:id="rId25"/>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2" r:id="rId16"/>
    <p:sldId id="436" r:id="rId17"/>
    <p:sldId id="423" r:id="rId18"/>
    <p:sldId id="420" r:id="rId19"/>
    <p:sldId id="406" r:id="rId20"/>
    <p:sldId id="431" r:id="rId21"/>
    <p:sldId id="435" r:id="rId22"/>
    <p:sldId id="438" r:id="rId23"/>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199" autoAdjust="0"/>
    <p:restoredTop sz="86439" autoAdjust="0"/>
  </p:normalViewPr>
  <p:slideViewPr>
    <p:cSldViewPr>
      <p:cViewPr varScale="1">
        <p:scale>
          <a:sx n="79" d="100"/>
          <a:sy n="79" d="100"/>
        </p:scale>
        <p:origin x="208" y="2048"/>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5367406-9F44-E4EC-66C6-8DFE99524E07}"/>
              </a:ext>
            </a:extLst>
          </p:cNvPr>
          <p:cNvSpPr txBox="1"/>
          <p:nvPr userDrawn="1"/>
        </p:nvSpPr>
        <p:spPr>
          <a:xfrm>
            <a:off x="731520" y="66243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CF_Ch10_CAPM_22</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1.emf"/><Relationship Id="rId4" Type="http://schemas.openxmlformats.org/officeDocument/2006/relationships/oleObject" Target="../embeddings/oleObject3.bin"/><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36871" name="Text Box 5"/>
          <p:cNvSpPr txBox="1">
            <a:spLocks noChangeArrowheads="1"/>
          </p:cNvSpPr>
          <p:nvPr/>
        </p:nvSpPr>
        <p:spPr bwMode="auto">
          <a:xfrm>
            <a:off x="1524000" y="6271051"/>
            <a:ext cx="3577037"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700" dirty="0">
                <a:latin typeface="Calibri"/>
              </a:rPr>
              <a:t>Source: Graham, </a:t>
            </a:r>
            <a:r>
              <a:rPr lang="en-US" sz="700" i="1" dirty="0">
                <a:latin typeface="Calibri"/>
              </a:rPr>
              <a:t>Corp. Fin. And Reality</a:t>
            </a:r>
            <a:r>
              <a:rPr lang="en-US" sz="700" dirty="0">
                <a:latin typeface="Calibri"/>
              </a:rPr>
              <a:t> , NBER (Mar. 2022)</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23" y="838200"/>
            <a:ext cx="3949700" cy="2133600"/>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pic>
        <p:nvPicPr>
          <p:cNvPr id="7" name="Picture 6" descr="Chart, bar chart&#10;&#10;Description automatically generated">
            <a:extLst>
              <a:ext uri="{FF2B5EF4-FFF2-40B4-BE49-F238E27FC236}">
                <a16:creationId xmlns:a16="http://schemas.microsoft.com/office/drawing/2014/main" id="{67619E41-9075-F14C-EF68-EF2D8BDEBCCC}"/>
              </a:ext>
            </a:extLst>
          </p:cNvPr>
          <p:cNvPicPr>
            <a:picLocks noChangeAspect="1"/>
          </p:cNvPicPr>
          <p:nvPr/>
        </p:nvPicPr>
        <p:blipFill>
          <a:blip r:embed="rId4"/>
          <a:stretch>
            <a:fillRect/>
          </a:stretch>
        </p:blipFill>
        <p:spPr>
          <a:xfrm>
            <a:off x="495311" y="524949"/>
            <a:ext cx="4267189" cy="4229100"/>
          </a:xfrm>
          <a:prstGeom prst="rect">
            <a:avLst/>
          </a:prstGeom>
        </p:spPr>
      </p:pic>
      <p:pic>
        <p:nvPicPr>
          <p:cNvPr id="9" name="Picture 8" descr="Text&#10;&#10;Description automatically generated">
            <a:extLst>
              <a:ext uri="{FF2B5EF4-FFF2-40B4-BE49-F238E27FC236}">
                <a16:creationId xmlns:a16="http://schemas.microsoft.com/office/drawing/2014/main" id="{7AE6A772-C2DD-4573-E595-D4F5E8441088}"/>
              </a:ext>
            </a:extLst>
          </p:cNvPr>
          <p:cNvPicPr>
            <a:picLocks noChangeAspect="1"/>
          </p:cNvPicPr>
          <p:nvPr/>
        </p:nvPicPr>
        <p:blipFill>
          <a:blip r:embed="rId5"/>
          <a:stretch>
            <a:fillRect/>
          </a:stretch>
        </p:blipFill>
        <p:spPr>
          <a:xfrm>
            <a:off x="462732" y="4744702"/>
            <a:ext cx="4342227" cy="1506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a:t>
            </a:r>
            <a:r>
              <a:rPr lang="en-US" dirty="0">
                <a:solidFill>
                  <a:srgbClr val="FF0000"/>
                </a:solidFill>
                <a:ea typeface="ＭＳ Ｐゴシック" charset="0"/>
                <a:cs typeface="ＭＳ Ｐゴシック" charset="0"/>
              </a:rPr>
              <a:t>Equity</a:t>
            </a:r>
            <a:r>
              <a:rPr lang="en-US" dirty="0">
                <a:ea typeface="ＭＳ Ｐゴシック" charset="0"/>
                <a:cs typeface="ＭＳ Ｐゴシック" charset="0"/>
              </a:rPr>
              <a:t>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a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b="1"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658587" y="4243299"/>
            <a:ext cx="4419600" cy="885102"/>
            <a:chOff x="528" y="3168"/>
            <a:chExt cx="2784" cy="603"/>
          </a:xfrm>
        </p:grpSpPr>
        <p:sp>
          <p:nvSpPr>
            <p:cNvPr id="8" name="Text Box 5"/>
            <p:cNvSpPr txBox="1">
              <a:spLocks noChangeArrowheads="1"/>
            </p:cNvSpPr>
            <p:nvPr/>
          </p:nvSpPr>
          <p:spPr bwMode="auto">
            <a:xfrm>
              <a:off x="528" y="3273"/>
              <a:ext cx="1200"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solidFill>
                    <a:srgbClr val="010004"/>
                  </a:solidFill>
                  <a:latin typeface="Symbol" charset="0"/>
                </a:rPr>
                <a:t>b</a:t>
              </a:r>
              <a:r>
                <a:rPr lang="en-US" b="1" i="1" baseline="-25000" dirty="0" err="1">
                  <a:solidFill>
                    <a:srgbClr val="010004"/>
                  </a:solidFill>
                  <a:latin typeface="Times New Roman" charset="0"/>
                </a:rPr>
                <a:t>Asset</a:t>
              </a:r>
              <a:r>
                <a:rPr lang="en-US" b="1"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2 + 1</a:t>
              </a:r>
            </a:p>
          </p:txBody>
        </p:sp>
        <p:sp>
          <p:nvSpPr>
            <p:cNvPr id="10" name="Text Box 7"/>
            <p:cNvSpPr txBox="1">
              <a:spLocks noChangeArrowheads="1"/>
            </p:cNvSpPr>
            <p:nvPr/>
          </p:nvSpPr>
          <p:spPr bwMode="auto">
            <a:xfrm>
              <a:off x="1884" y="3168"/>
              <a:ext cx="408"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b="1"/>
            </a:p>
          </p:txBody>
        </p:sp>
        <p:sp>
          <p:nvSpPr>
            <p:cNvPr id="12" name="Text Box 9"/>
            <p:cNvSpPr txBox="1">
              <a:spLocks noChangeArrowheads="1"/>
            </p:cNvSpPr>
            <p:nvPr/>
          </p:nvSpPr>
          <p:spPr bwMode="auto">
            <a:xfrm>
              <a:off x="2352" y="3273"/>
              <a:ext cx="960"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dirty="0">
                  <a:latin typeface="Times New Roman" charset="0"/>
                  <a:cs typeface="Times New Roman" charset="0"/>
                </a:rPr>
                <a:t>x</a:t>
              </a:r>
              <a:r>
                <a:rPr lang="en-US" b="1" i="1" dirty="0">
                  <a:latin typeface="Times New Roman" charset="0"/>
                  <a:cs typeface="Times New Roman" charset="0"/>
                </a:rPr>
                <a:t> </a:t>
              </a:r>
              <a:r>
                <a:rPr lang="en-US" b="1" i="1" dirty="0" err="1">
                  <a:latin typeface="Symbol" charset="0"/>
                  <a:cs typeface="Times New Roman" charset="0"/>
                </a:rPr>
                <a:t>b</a:t>
              </a:r>
              <a:r>
                <a:rPr lang="en-US" b="1" i="1" baseline="-25000" dirty="0" err="1">
                  <a:latin typeface="Times New Roman" charset="0"/>
                  <a:cs typeface="Times New Roman" charset="0"/>
                </a:rPr>
                <a:t>Equity</a:t>
              </a:r>
              <a:endParaRPr lang="en-US" b="1" dirty="0">
                <a:latin typeface="Times New Roman" charset="0"/>
                <a:cs typeface="Times New Roman" charset="0"/>
              </a:endParaRPr>
            </a:p>
          </p:txBody>
        </p:sp>
      </p:grpSp>
      <p:sp>
        <p:nvSpPr>
          <p:cNvPr id="13" name="Text Box 10"/>
          <p:cNvSpPr txBox="1">
            <a:spLocks noChangeArrowheads="1"/>
          </p:cNvSpPr>
          <p:nvPr/>
        </p:nvSpPr>
        <p:spPr bwMode="auto">
          <a:xfrm>
            <a:off x="1828800" y="5292472"/>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latin typeface="Symbol" charset="0"/>
              </a:rPr>
              <a:t>b</a:t>
            </a:r>
            <a:r>
              <a:rPr lang="en-US" b="1" i="1" baseline="-25000" dirty="0" err="1">
                <a:latin typeface="Times New Roman" charset="0"/>
              </a:rPr>
              <a:t>Equity</a:t>
            </a:r>
            <a:r>
              <a:rPr lang="en-US" b="1" i="1" baseline="-25000" dirty="0">
                <a:latin typeface="Times New Roman" charset="0"/>
              </a:rPr>
              <a:t> </a:t>
            </a:r>
            <a:r>
              <a:rPr lang="en-US" b="1" i="1" dirty="0">
                <a:latin typeface="Times New Roman" charset="0"/>
                <a:cs typeface="Times New Roman" charset="0"/>
              </a:rPr>
              <a:t>=</a:t>
            </a:r>
          </a:p>
        </p:txBody>
      </p:sp>
      <p:sp>
        <p:nvSpPr>
          <p:cNvPr id="14" name="Rectangle 11"/>
          <p:cNvSpPr>
            <a:spLocks noChangeArrowheads="1"/>
          </p:cNvSpPr>
          <p:nvPr/>
        </p:nvSpPr>
        <p:spPr bwMode="auto">
          <a:xfrm>
            <a:off x="2938593" y="5336519"/>
            <a:ext cx="212750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p>
            <a:r>
              <a:rPr lang="en-US" sz="2400" b="1" dirty="0">
                <a:latin typeface="Times New Roman" charset="0"/>
              </a:rPr>
              <a:t> 3 </a:t>
            </a:r>
            <a:r>
              <a:rPr lang="en-US" sz="2400" b="1"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4" name="TextBox 3">
            <a:extLst>
              <a:ext uri="{FF2B5EF4-FFF2-40B4-BE49-F238E27FC236}">
                <a16:creationId xmlns:a16="http://schemas.microsoft.com/office/drawing/2014/main" id="{442DEEB7-A36D-D6E0-47A4-F342A105CB3D}"/>
              </a:ext>
            </a:extLst>
          </p:cNvPr>
          <p:cNvSpPr txBox="1"/>
          <p:nvPr/>
        </p:nvSpPr>
        <p:spPr>
          <a:xfrm>
            <a:off x="1063832" y="3326374"/>
            <a:ext cx="4577936" cy="461665"/>
          </a:xfrm>
          <a:prstGeom prst="rect">
            <a:avLst/>
          </a:prstGeom>
          <a:noFill/>
        </p:spPr>
        <p:txBody>
          <a:bodyPr wrap="square">
            <a:spAutoFit/>
          </a:bodyPr>
          <a:lstStyle/>
          <a:p>
            <a:pPr marL="0" indent="0" algn="ctr">
              <a:buNone/>
              <a:tabLst>
                <a:tab pos="1420813" algn="l"/>
              </a:tabLst>
            </a:pPr>
            <a:r>
              <a:rPr lang="en-US" sz="2400" b="1" i="1" dirty="0" err="1">
                <a:latin typeface="Symbol" charset="0"/>
                <a:cs typeface="Calibri"/>
              </a:rPr>
              <a:t>b</a:t>
            </a:r>
            <a:r>
              <a:rPr lang="en-US" sz="2400" b="1" i="1" baseline="-25000" dirty="0" err="1">
                <a:latin typeface="Times New Roman" charset="0"/>
                <a:cs typeface="Calibri"/>
              </a:rPr>
              <a:t>Asset</a:t>
            </a:r>
            <a:r>
              <a:rPr lang="en-US" sz="2400" b="1" i="1" baseline="-25000" dirty="0">
                <a:latin typeface="Times New Roman" charset="0"/>
                <a:cs typeface="Calibri"/>
              </a:rPr>
              <a:t>  </a:t>
            </a:r>
            <a:r>
              <a:rPr lang="en-US" sz="2400" b="1" dirty="0">
                <a:latin typeface="Times New Roman" charset="0"/>
                <a:cs typeface="Calibri"/>
              </a:rPr>
              <a:t>x </a:t>
            </a:r>
            <a:r>
              <a:rPr lang="en-US" sz="2400" b="1" i="1" dirty="0">
                <a:latin typeface="Times New Roman" charset="0"/>
                <a:cs typeface="Calibri"/>
              </a:rPr>
              <a:t>(1+D/E) = </a:t>
            </a:r>
            <a:r>
              <a:rPr lang="en-US" sz="2400" b="1" i="1" dirty="0" err="1">
                <a:latin typeface="Symbol" charset="0"/>
                <a:cs typeface="Calibri"/>
              </a:rPr>
              <a:t>b</a:t>
            </a:r>
            <a:r>
              <a:rPr lang="en-US" sz="2400" b="1" i="1" baseline="-25000" dirty="0" err="1">
                <a:latin typeface="Times New Roman" charset="0"/>
                <a:cs typeface="Calibri"/>
              </a:rPr>
              <a:t>Equity</a:t>
            </a:r>
            <a:r>
              <a:rPr lang="en-US" sz="2400" i="1" dirty="0">
                <a:latin typeface="Times New Roman" charset="0"/>
                <a:cs typeface="Calibri"/>
              </a:rPr>
              <a:t> </a:t>
            </a:r>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Corp A, which is worth $900mm and has a beta of 2 and a SD of 20%, is considering combining with Corp B, which is worth $100mm and has a beta of 1 and a SD of 20%.  Assume that risk-free rate is 3% and the equity premium is 5%. </a:t>
            </a:r>
          </a:p>
          <a:p>
            <a:pPr lvl="1"/>
            <a:r>
              <a:rPr lang="en-US" sz="2400" dirty="0"/>
              <a:t>Very generally, will the risk of the combined company be greater or less than 20%?</a:t>
            </a:r>
          </a:p>
          <a:p>
            <a:pPr lvl="1"/>
            <a:r>
              <a:rPr lang="en-US" sz="2400" dirty="0"/>
              <a:t>What is the expected return of each company if the </a:t>
            </a:r>
            <a:r>
              <a:rPr lang="en-US" sz="2400" dirty="0" err="1"/>
              <a:t>CAPM</a:t>
            </a:r>
            <a:r>
              <a:rPr lang="en-US" sz="2400" dirty="0"/>
              <a:t> applies?</a:t>
            </a:r>
          </a:p>
          <a:p>
            <a:pPr lvl="1"/>
            <a:r>
              <a:rPr lang="en-US" sz="2400" dirty="0"/>
              <a:t>What will be the expected return (cost of capital) of the combined company?</a:t>
            </a:r>
          </a:p>
          <a:p>
            <a:pPr lvl="1"/>
            <a:r>
              <a:rPr lang="en-US" sz="2400" dirty="0"/>
              <a:t>If the beta of a portfolio is the weighted average of the portfolio betas, what is the beta of the combined company?</a:t>
            </a:r>
          </a:p>
          <a:p>
            <a:pPr lvl="1"/>
            <a:r>
              <a:rPr lang="en-US" sz="2400" dirty="0"/>
              <a:t>What will be the expected return of the combined company under </a:t>
            </a:r>
            <a:r>
              <a:rPr lang="en-US" sz="2400" dirty="0" err="1"/>
              <a:t>CAPM</a:t>
            </a:r>
            <a:r>
              <a:rPr lang="en-US" sz="24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i="1" dirty="0">
                <a:ea typeface="ＭＳ Ｐゴシック" charset="0"/>
              </a:rPr>
              <a:t>Equity Beta</a:t>
            </a:r>
            <a:r>
              <a:rPr lang="en-US" sz="2800" dirty="0">
                <a:ea typeface="ＭＳ Ｐゴシック" charset="0"/>
              </a:rPr>
              <a:t>,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i="1" dirty="0">
                <a:ea typeface="ＭＳ Ｐゴシック" charset="0"/>
              </a:rPr>
              <a:t>Equity beta </a:t>
            </a:r>
            <a:r>
              <a:rPr lang="en-US" altLang="ja-JP" sz="2800" dirty="0">
                <a:ea typeface="ＭＳ Ｐゴシック" charset="0"/>
              </a:rPr>
              <a:t>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3600" dirty="0">
                <a:ea typeface="ＭＳ Ｐゴシック" charset="0"/>
              </a:rPr>
              <a:t>Historical averages for </a:t>
            </a:r>
            <a:r>
              <a:rPr lang="en-US" sz="3600" i="1" dirty="0" err="1">
                <a:ea typeface="ＭＳ Ｐゴシック" charset="0"/>
              </a:rPr>
              <a:t>r</a:t>
            </a:r>
            <a:r>
              <a:rPr lang="en-US" sz="3600" i="1" baseline="-25000" dirty="0" err="1">
                <a:ea typeface="ＭＳ Ｐゴシック" charset="0"/>
              </a:rPr>
              <a:t>m</a:t>
            </a:r>
            <a:r>
              <a:rPr lang="en-US" sz="3600" dirty="0">
                <a:ea typeface="ＭＳ Ｐゴシック" charset="0"/>
              </a:rPr>
              <a:t>:  </a:t>
            </a:r>
          </a:p>
          <a:p>
            <a:pPr marL="814388" lvl="1" indent="-463550" eaLnBrk="1" hangingPunct="1">
              <a:lnSpc>
                <a:spcPct val="80000"/>
              </a:lnSpc>
            </a:pPr>
            <a:r>
              <a:rPr lang="en-US" sz="3200" dirty="0">
                <a:ea typeface="ＭＳ Ｐゴシック" charset="0"/>
              </a:rPr>
              <a:t>Time period? </a:t>
            </a:r>
          </a:p>
          <a:p>
            <a:pPr marL="814388" lvl="1" indent="-463550" eaLnBrk="1" hangingPunct="1">
              <a:lnSpc>
                <a:spcPct val="80000"/>
              </a:lnSpc>
            </a:pPr>
            <a:r>
              <a:rPr lang="en-US" sz="3200" dirty="0">
                <a:ea typeface="ＭＳ Ｐゴシック" charset="0"/>
              </a:rPr>
              <a:t>LT or ST bonds for </a:t>
            </a:r>
            <a:r>
              <a:rPr lang="en-US" sz="3200" i="1" dirty="0" err="1">
                <a:ea typeface="ＭＳ Ｐゴシック" charset="0"/>
              </a:rPr>
              <a:t>r</a:t>
            </a:r>
            <a:r>
              <a:rPr lang="en-US" sz="3200" i="1" baseline="-25000" dirty="0" err="1">
                <a:ea typeface="ＭＳ Ｐゴシック" charset="0"/>
              </a:rPr>
              <a:t>f</a:t>
            </a:r>
            <a:r>
              <a:rPr lang="en-US" sz="3200" dirty="0">
                <a:ea typeface="ＭＳ Ｐゴシック" charset="0"/>
              </a:rPr>
              <a:t>? </a:t>
            </a:r>
          </a:p>
          <a:p>
            <a:pPr marL="814388" lvl="1" indent="-463550" eaLnBrk="1" hangingPunct="1">
              <a:lnSpc>
                <a:spcPct val="80000"/>
              </a:lnSpc>
            </a:pPr>
            <a:r>
              <a:rPr lang="en-US" sz="3200" dirty="0">
                <a:ea typeface="ＭＳ Ｐゴシック" charset="0"/>
              </a:rPr>
              <a:t>Geometric v. arithmetic?</a:t>
            </a:r>
          </a:p>
          <a:p>
            <a:pPr marL="814388" lvl="1" indent="-463550" eaLnBrk="1" hangingPunct="1">
              <a:lnSpc>
                <a:spcPct val="80000"/>
              </a:lnSpc>
            </a:pPr>
            <a:r>
              <a:rPr lang="en-US" sz="3200" dirty="0">
                <a:ea typeface="ＭＳ Ｐゴシック" charset="0"/>
              </a:rPr>
              <a:t>Peso problem</a:t>
            </a:r>
          </a:p>
          <a:p>
            <a:pPr marL="814388" lvl="1" indent="-463550" eaLnBrk="1" hangingPunct="1">
              <a:lnSpc>
                <a:spcPct val="80000"/>
              </a:lnSpc>
            </a:pPr>
            <a:r>
              <a:rPr lang="en-US" sz="32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800" dirty="0">
                <a:ea typeface="ＭＳ Ｐゴシック" charset="0"/>
                <a:cs typeface="ＭＳ Ｐゴシック" charset="0"/>
              </a:rPr>
              <a:t>If a project has the same risk as the company as a whole and the company has debt, the equity beta is used to calculate the </a:t>
            </a:r>
            <a:r>
              <a:rPr lang="en-US" sz="2800" i="1" dirty="0">
                <a:ea typeface="ＭＳ Ｐゴシック" charset="0"/>
                <a:cs typeface="ＭＳ Ｐゴシック" charset="0"/>
              </a:rPr>
              <a:t>E(r)</a:t>
            </a:r>
            <a:r>
              <a:rPr lang="en-US" sz="2800" dirty="0">
                <a:ea typeface="ＭＳ Ｐゴシック" charset="0"/>
                <a:cs typeface="ＭＳ Ｐゴシック" charset="0"/>
              </a:rPr>
              <a:t> on equity and the WACC is used to discount the </a:t>
            </a:r>
            <a:r>
              <a:rPr lang="en-US" sz="2800" i="1" dirty="0">
                <a:ea typeface="ＭＳ Ｐゴシック" charset="0"/>
                <a:cs typeface="ＭＳ Ｐゴシック" charset="0"/>
              </a:rPr>
              <a:t>E(CFs)</a:t>
            </a:r>
            <a:r>
              <a:rPr lang="en-US" sz="2800" dirty="0">
                <a:ea typeface="ＭＳ Ｐゴシック" charset="0"/>
                <a:cs typeface="ＭＳ Ｐゴシック" charset="0"/>
              </a:rPr>
              <a:t> of the project. </a:t>
            </a:r>
          </a:p>
          <a:p>
            <a:pPr eaLnBrk="1" hangingPunct="1">
              <a:lnSpc>
                <a:spcPct val="90000"/>
              </a:lnSpc>
            </a:pPr>
            <a:r>
              <a:rPr lang="en-US" sz="2800" dirty="0">
                <a:solidFill>
                  <a:srgbClr val="010004"/>
                </a:solidFill>
                <a:ea typeface="ＭＳ Ｐゴシック" charset="0"/>
                <a:cs typeface="ＭＳ Ｐゴシック" charset="0"/>
              </a:rPr>
              <a:t>Any project’</a:t>
            </a:r>
            <a:r>
              <a:rPr lang="en-US" altLang="ja-JP" sz="2800" dirty="0">
                <a:solidFill>
                  <a:srgbClr val="010004"/>
                </a:solidFill>
                <a:ea typeface="ＭＳ Ｐゴシック" charset="0"/>
                <a:cs typeface="ＭＳ Ｐゴシック" charset="0"/>
              </a:rPr>
              <a:t>s cost of capital depends on the </a:t>
            </a:r>
            <a:r>
              <a:rPr lang="en-US" altLang="ja-JP" sz="2800" u="sng" dirty="0">
                <a:solidFill>
                  <a:srgbClr val="010004"/>
                </a:solidFill>
                <a:ea typeface="ＭＳ Ｐゴシック" charset="0"/>
                <a:cs typeface="ＭＳ Ｐゴシック" charset="0"/>
              </a:rPr>
              <a:t>use</a:t>
            </a:r>
            <a:r>
              <a:rPr lang="en-US" altLang="ja-JP" sz="28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800" dirty="0">
                <a:solidFill>
                  <a:srgbClr val="010004"/>
                </a:solidFill>
                <a:ea typeface="ＭＳ Ｐゴシック" charset="0"/>
                <a:cs typeface="ＭＳ Ｐゴシック" charset="0"/>
              </a:rPr>
              <a:t>Therefore, it depends on the </a:t>
            </a:r>
            <a:r>
              <a:rPr lang="en-US" sz="2800" i="1" u="sng" dirty="0">
                <a:solidFill>
                  <a:srgbClr val="010004"/>
                </a:solidFill>
                <a:ea typeface="ＭＳ Ｐゴシック" charset="0"/>
                <a:cs typeface="ＭＳ Ｐゴシック" charset="0"/>
              </a:rPr>
              <a:t>risk of the project</a:t>
            </a:r>
            <a:r>
              <a:rPr lang="en-US" sz="2800" u="sng" dirty="0">
                <a:solidFill>
                  <a:srgbClr val="010004"/>
                </a:solidFill>
                <a:ea typeface="ＭＳ Ｐゴシック" charset="0"/>
                <a:cs typeface="ＭＳ Ｐゴシック" charset="0"/>
              </a:rPr>
              <a:t> and not the risk of the </a:t>
            </a:r>
            <a:r>
              <a:rPr lang="en-US" sz="2800" i="1" u="sng" dirty="0">
                <a:solidFill>
                  <a:srgbClr val="010004"/>
                </a:solidFill>
                <a:ea typeface="ＭＳ Ｐゴシック" charset="0"/>
                <a:cs typeface="ＭＳ Ｐゴシック" charset="0"/>
              </a:rPr>
              <a:t>company</a:t>
            </a:r>
            <a:r>
              <a:rPr lang="en-US" sz="28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400" dirty="0">
                <a:solidFill>
                  <a:srgbClr val="010004"/>
                </a:solidFill>
                <a:ea typeface="ＭＳ Ｐゴシック" charset="0"/>
                <a:cs typeface="ＭＳ Ｐゴシック" charset="0"/>
              </a:rPr>
              <a:t>The Weighted Average Cost of Capital (</a:t>
            </a:r>
            <a:r>
              <a:rPr lang="en-US" sz="2400" dirty="0" err="1">
                <a:solidFill>
                  <a:srgbClr val="010004"/>
                </a:solidFill>
                <a:ea typeface="ＭＳ Ｐゴシック" charset="0"/>
                <a:cs typeface="ＭＳ Ｐゴシック" charset="0"/>
              </a:rPr>
              <a:t>WACC</a:t>
            </a:r>
            <a:r>
              <a:rPr lang="en-US" sz="24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dirty="0">
                  <a:latin typeface="Times New Roman" charset="0"/>
                </a:rPr>
                <a:t>E</a:t>
              </a:r>
              <a:r>
                <a:rPr lang="en-US" dirty="0">
                  <a:latin typeface="Times New Roman" charset="0"/>
                </a:rPr>
                <a:t> + </a:t>
              </a:r>
              <a:r>
                <a:rPr lang="en-US" i="1" dirty="0">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pic>
        <p:nvPicPr>
          <p:cNvPr id="9" name="Content Placeholder 8" descr="Chart, line chart&#10;&#10;Description automatically generated">
            <a:extLst>
              <a:ext uri="{FF2B5EF4-FFF2-40B4-BE49-F238E27FC236}">
                <a16:creationId xmlns:a16="http://schemas.microsoft.com/office/drawing/2014/main" id="{A101645D-EEEF-D91F-379B-3166A416E2FB}"/>
              </a:ext>
            </a:extLst>
          </p:cNvPr>
          <p:cNvPicPr>
            <a:picLocks noGrp="1" noChangeAspect="1"/>
          </p:cNvPicPr>
          <p:nvPr>
            <p:ph idx="1"/>
          </p:nvPr>
        </p:nvPicPr>
        <p:blipFill>
          <a:blip r:embed="rId2"/>
          <a:stretch>
            <a:fillRect/>
          </a:stretch>
        </p:blipFill>
        <p:spPr>
          <a:xfrm>
            <a:off x="384048" y="609600"/>
            <a:ext cx="8458200" cy="3761509"/>
          </a:xfrm>
        </p:spPr>
      </p:pic>
      <p:pic>
        <p:nvPicPr>
          <p:cNvPr id="11" name="Picture 10" descr="A picture containing text, person&#10;&#10;Description automatically generated">
            <a:extLst>
              <a:ext uri="{FF2B5EF4-FFF2-40B4-BE49-F238E27FC236}">
                <a16:creationId xmlns:a16="http://schemas.microsoft.com/office/drawing/2014/main" id="{17DAC251-F31B-1A84-9F08-204A40F30931}"/>
              </a:ext>
            </a:extLst>
          </p:cNvPr>
          <p:cNvPicPr>
            <a:picLocks noChangeAspect="1"/>
          </p:cNvPicPr>
          <p:nvPr/>
        </p:nvPicPr>
        <p:blipFill>
          <a:blip r:embed="rId3"/>
          <a:stretch>
            <a:fillRect/>
          </a:stretch>
        </p:blipFill>
        <p:spPr>
          <a:xfrm>
            <a:off x="609600" y="4370119"/>
            <a:ext cx="8150352" cy="1871932"/>
          </a:xfrm>
          <a:prstGeom prst="rect">
            <a:avLst/>
          </a:prstGeom>
        </p:spPr>
      </p:pic>
    </p:spTree>
    <p:extLst>
      <p:ext uri="{BB962C8B-B14F-4D97-AF65-F5344CB8AC3E}">
        <p14:creationId xmlns:p14="http://schemas.microsoft.com/office/powerpoint/2010/main" val="1752117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market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name="Equation" r:id="rId2" imgW="317500" imgH="152400" progId="Equation.3">
                  <p:embed/>
                </p:oleObj>
              </mc:Choice>
              <mc:Fallback>
                <p:oleObj name="Equation" r:id="rId2" imgW="317500" imgH="152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name="Equation" r:id="rId2" imgW="266700" imgH="241300" progId="Equation.3">
                  <p:embed/>
                </p:oleObj>
              </mc:Choice>
              <mc:Fallback>
                <p:oleObj name="Equation" r:id="rId2" imgW="2667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6" name="Oval 16"/>
          <p:cNvSpPr>
            <a:spLocks noChangeArrowheads="1"/>
          </p:cNvSpPr>
          <p:nvPr/>
        </p:nvSpPr>
        <p:spPr bwMode="auto">
          <a:xfrm>
            <a:off x="5979458" y="5020201"/>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Rectangle 19"/>
          <p:cNvSpPr>
            <a:spLocks noChangeArrowheads="1"/>
          </p:cNvSpPr>
          <p:nvPr/>
        </p:nvSpPr>
        <p:spPr bwMode="auto">
          <a:xfrm>
            <a:off x="3241077" y="3879830"/>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dirty="0">
                <a:latin typeface="Times New Roman" charset="0"/>
                <a:sym typeface="Monotype Sorts" charset="0"/>
              </a:rPr>
              <a:t></a:t>
            </a:r>
            <a:endParaRPr lang="en-US" sz="2400" b="1" dirty="0">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name="Equation" r:id="rId4" imgW="228600" imgH="177800" progId="Equation.3">
                  <p:embed/>
                </p:oleObj>
              </mc:Choice>
              <mc:Fallback>
                <p:oleObj name="Equation" r:id="rId4" imgW="2286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name="Equation" r:id="rId6" imgW="190500" imgH="177800" progId="Equation.3">
                  <p:embed/>
                </p:oleObj>
              </mc:Choice>
              <mc:Fallback>
                <p:oleObj name="Equation" r:id="rId6" imgW="1905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AF9B4ADF-366F-1884-CAA9-8E9B3A9C48AB}"/>
              </a:ext>
            </a:extLst>
          </p:cNvPr>
          <p:cNvSpPr txBox="1"/>
          <p:nvPr/>
        </p:nvSpPr>
        <p:spPr>
          <a:xfrm>
            <a:off x="443752" y="5680487"/>
            <a:ext cx="4746428" cy="369332"/>
          </a:xfrm>
          <a:prstGeom prst="rect">
            <a:avLst/>
          </a:prstGeom>
          <a:noFill/>
        </p:spPr>
        <p:txBody>
          <a:bodyPr wrap="none" rtlCol="0">
            <a:spAutoFit/>
          </a:bodyPr>
          <a:lstStyle/>
          <a:p>
            <a:r>
              <a:rPr lang="en-US" dirty="0"/>
              <a:t>Is this a riskless arbitrage opportunity?</a:t>
            </a:r>
          </a:p>
        </p:txBody>
      </p:sp>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3" grpId="0" animBg="1"/>
      <p:bldP spid="14" grpId="0"/>
      <p:bldP spid="15" grpId="0" animBg="1"/>
      <p:bldP spid="16" grpId="0" animBg="1"/>
      <p:bldP spid="17" grpId="0"/>
      <p:bldP spid="18" grpId="0" animBg="1"/>
      <p:bldP spid="19" grpId="0"/>
      <p:bldP spid="20" grpId="0"/>
      <p:bldP spid="21" grpId="0"/>
      <p:bldP spid="22" grpId="0"/>
      <p:bldP spid="23" grpId="0" animBg="1"/>
      <p:bldP spid="24" grpId="0" animBg="1"/>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22525</TotalTime>
  <Words>1529</Words>
  <Application>Microsoft Macintosh PowerPoint</Application>
  <PresentationFormat>On-screen Show (4:3)</PresentationFormat>
  <Paragraphs>241</Paragraphs>
  <Slides>22</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Equity Betas</vt:lpstr>
      <vt:lpstr>Financial Leverage and Beta: Example</vt:lpstr>
      <vt:lpstr>Combining Betas in Portfolios</vt:lpstr>
      <vt:lpstr>Estimating CAPM Inputs:  Beta</vt:lpstr>
      <vt:lpstr>CAPM Beta</vt:lpstr>
      <vt:lpstr>Estimating CAPM Inputs:  Beta</vt:lpstr>
      <vt:lpstr>CAPM Inputs:  Equity Risk Premium</vt:lpstr>
      <vt:lpstr>The Firm versus the Project</vt:lpstr>
      <vt:lpstr>The Cost of Capital with Debt</vt:lpstr>
      <vt:lpstr>Low Beta vs. High Beta Stock Returns</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423</cp:revision>
  <dcterms:created xsi:type="dcterms:W3CDTF">2011-02-27T12:28:13Z</dcterms:created>
  <dcterms:modified xsi:type="dcterms:W3CDTF">2022-10-05T00:13:25Z</dcterms:modified>
</cp:coreProperties>
</file>