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407" r:id="rId2"/>
    <p:sldId id="411" r:id="rId3"/>
    <p:sldId id="412" r:id="rId4"/>
    <p:sldId id="359" r:id="rId5"/>
    <p:sldId id="354" r:id="rId6"/>
    <p:sldId id="355" r:id="rId7"/>
    <p:sldId id="356" r:id="rId8"/>
    <p:sldId id="410" r:id="rId9"/>
    <p:sldId id="432" r:id="rId10"/>
    <p:sldId id="361" r:id="rId11"/>
    <p:sldId id="362" r:id="rId12"/>
    <p:sldId id="437" r:id="rId13"/>
    <p:sldId id="363" r:id="rId14"/>
    <p:sldId id="392" r:id="rId15"/>
    <p:sldId id="25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varScale="1">
        <p:scale>
          <a:sx n="124" d="100"/>
          <a:sy n="124" d="100"/>
        </p:scale>
        <p:origin x="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AA2E5-7703-214E-900F-300A1AABB24F}" type="datetimeFigureOut">
              <a:rPr lang="en-US" smtClean="0"/>
              <a:t>10/4/22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AF5A65-839F-294B-AFA4-7B4646A6F99F}" type="slidenum">
              <a:rPr lang="en-US" smtClean="0"/>
              <a:t>‹#›</a:t>
            </a:fld>
            <a:endParaRPr lang="en-US"/>
          </a:p>
        </p:txBody>
      </p:sp>
    </p:spTree>
    <p:extLst>
      <p:ext uri="{BB962C8B-B14F-4D97-AF65-F5344CB8AC3E}">
        <p14:creationId xmlns:p14="http://schemas.microsoft.com/office/powerpoint/2010/main" val="1357011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A0FA9A4E-302D-8348-A009-BB5603021A2D}" type="slidenum">
              <a:rPr lang="en-US" sz="1200">
                <a:latin typeface="Calibri"/>
              </a:rPr>
              <a:pPr eaLnBrk="1" hangingPunct="1"/>
              <a:t>1</a:t>
            </a:fld>
            <a:endParaRPr lang="en-US" sz="1200">
              <a:latin typeface="Calibri"/>
            </a:endParaRPr>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3324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917F1DB8-E425-E340-90EA-57C6D1C400AA}" type="slidenum">
              <a:rPr lang="en-US" sz="1200">
                <a:latin typeface="Calibri"/>
              </a:rPr>
              <a:pPr eaLnBrk="1" hangingPunct="1"/>
              <a:t>11</a:t>
            </a:fld>
            <a:endParaRPr lang="en-US" sz="1200">
              <a:latin typeface="Calibri"/>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34655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1A2715E6-4B89-B847-A24F-9BFF5E7DCF80}" type="slidenum">
              <a:rPr lang="en-US" sz="1200">
                <a:latin typeface="Calibri"/>
              </a:rPr>
              <a:pPr eaLnBrk="1" hangingPunct="1"/>
              <a:t>13</a:t>
            </a:fld>
            <a:endParaRPr lang="en-US" sz="1200">
              <a:latin typeface="Calibri"/>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99804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3A4F492F-CDF6-F743-8AF0-9E1D8D4EA972}" type="slidenum">
              <a:rPr lang="en-US" sz="1200">
                <a:latin typeface="Calibri"/>
              </a:rPr>
              <a:pPr eaLnBrk="1" hangingPunct="1"/>
              <a:t>14</a:t>
            </a:fld>
            <a:endParaRPr lang="en-US" sz="1200">
              <a:latin typeface="Calibri"/>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49881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E3965CEF-C105-D543-BFB8-3CF7F6095699}" type="slidenum">
              <a:rPr lang="en-US" sz="1200">
                <a:latin typeface="Calibri"/>
              </a:rPr>
              <a:pPr eaLnBrk="1" hangingPunct="1"/>
              <a:t>2</a:t>
            </a:fld>
            <a:endParaRPr lang="en-US" sz="1200">
              <a:latin typeface="Calibri"/>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234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2E183245-EF49-2549-8E73-06DAA27C97CC}" type="slidenum">
              <a:rPr lang="en-US" sz="1200">
                <a:latin typeface="Calibri"/>
              </a:rPr>
              <a:pPr eaLnBrk="1" hangingPunct="1"/>
              <a:t>3</a:t>
            </a:fld>
            <a:endParaRPr lang="en-US" sz="1200">
              <a:latin typeface="Calibri"/>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46278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ED688FFF-5A7D-D04A-869C-4E76BC4619D5}" type="slidenum">
              <a:rPr lang="en-US" sz="1200">
                <a:latin typeface="Calibri"/>
              </a:rPr>
              <a:pPr eaLnBrk="1" hangingPunct="1"/>
              <a:t>4</a:t>
            </a:fld>
            <a:endParaRPr lang="en-US" sz="1200">
              <a:latin typeface="Calibri"/>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86124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B411A900-580B-EF4E-AA99-501D9DA7E61D}" type="slidenum">
              <a:rPr lang="en-US" sz="1200">
                <a:latin typeface="Calibri"/>
              </a:rPr>
              <a:pPr eaLnBrk="1" hangingPunct="1"/>
              <a:t>5</a:t>
            </a:fld>
            <a:endParaRPr lang="en-US" sz="1200">
              <a:latin typeface="Calibri"/>
            </a:endParaRPr>
          </a:p>
        </p:txBody>
      </p:sp>
      <p:sp>
        <p:nvSpPr>
          <p:cNvPr id="58371" name="Rectangle 2"/>
          <p:cNvSpPr>
            <a:spLocks noGrp="1" noRot="1" noChangeAspect="1" noChangeArrowheads="1" noTextEdit="1"/>
          </p:cNvSpPr>
          <p:nvPr>
            <p:ph type="sldImg"/>
          </p:nvPr>
        </p:nvSpPr>
        <p:spPr>
          <a:xfrm>
            <a:off x="1135063" y="688975"/>
            <a:ext cx="4589462" cy="3441700"/>
          </a:xfrm>
          <a:ln w="12700" cap="flat">
            <a:solidFill>
              <a:schemeClr val="tx1"/>
            </a:solidFill>
          </a:ln>
        </p:spPr>
      </p:sp>
      <p:sp>
        <p:nvSpPr>
          <p:cNvPr id="58372" name="Rectangle 3"/>
          <p:cNvSpPr>
            <a:spLocks noGrp="1" noChangeArrowheads="1"/>
          </p:cNvSpPr>
          <p:nvPr>
            <p:ph type="body" idx="1"/>
          </p:nvPr>
        </p:nvSpPr>
        <p:spPr>
          <a:xfrm>
            <a:off x="914400" y="4360863"/>
            <a:ext cx="5029200" cy="4130675"/>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629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9C3C06A4-AA7A-4142-A7F5-D4B59B71C251}" type="slidenum">
              <a:rPr lang="en-US" sz="1200">
                <a:latin typeface="Calibri"/>
              </a:rPr>
              <a:pPr eaLnBrk="1" hangingPunct="1"/>
              <a:t>6</a:t>
            </a:fld>
            <a:endParaRPr lang="en-US" sz="1200">
              <a:latin typeface="Calibri"/>
            </a:endParaRPr>
          </a:p>
        </p:txBody>
      </p:sp>
      <p:sp>
        <p:nvSpPr>
          <p:cNvPr id="60419" name="Rectangle 2"/>
          <p:cNvSpPr>
            <a:spLocks noGrp="1" noRot="1" noChangeAspect="1" noChangeArrowheads="1" noTextEdit="1"/>
          </p:cNvSpPr>
          <p:nvPr>
            <p:ph type="sldImg"/>
          </p:nvPr>
        </p:nvSpPr>
        <p:spPr>
          <a:xfrm>
            <a:off x="1135063" y="688975"/>
            <a:ext cx="4589462" cy="3441700"/>
          </a:xfrm>
          <a:ln w="12700" cap="flat">
            <a:solidFill>
              <a:schemeClr val="tx1"/>
            </a:solidFill>
          </a:ln>
        </p:spPr>
      </p:sp>
      <p:sp>
        <p:nvSpPr>
          <p:cNvPr id="60420" name="Rectangle 3"/>
          <p:cNvSpPr>
            <a:spLocks noGrp="1" noChangeArrowheads="1"/>
          </p:cNvSpPr>
          <p:nvPr>
            <p:ph type="body" idx="1"/>
          </p:nvPr>
        </p:nvSpPr>
        <p:spPr>
          <a:xfrm>
            <a:off x="914400" y="4360863"/>
            <a:ext cx="5029200" cy="4130675"/>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9966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B687D8E9-3CC5-5A42-9C97-8BEFF4209762}" type="slidenum">
              <a:rPr lang="en-US" sz="1200">
                <a:latin typeface="Calibri"/>
              </a:rPr>
              <a:pPr eaLnBrk="1" hangingPunct="1"/>
              <a:t>7</a:t>
            </a:fld>
            <a:endParaRPr lang="en-US" sz="1200">
              <a:latin typeface="Calibri"/>
            </a:endParaRPr>
          </a:p>
        </p:txBody>
      </p:sp>
      <p:sp>
        <p:nvSpPr>
          <p:cNvPr id="62467" name="Rectangle 2"/>
          <p:cNvSpPr>
            <a:spLocks noGrp="1" noRot="1" noChangeAspect="1" noChangeArrowheads="1" noTextEdit="1"/>
          </p:cNvSpPr>
          <p:nvPr>
            <p:ph type="sldImg"/>
          </p:nvPr>
        </p:nvSpPr>
        <p:spPr>
          <a:xfrm>
            <a:off x="1135063" y="688975"/>
            <a:ext cx="4589462" cy="3441700"/>
          </a:xfrm>
          <a:ln w="12700" cap="flat">
            <a:solidFill>
              <a:schemeClr val="tx1"/>
            </a:solidFill>
          </a:ln>
        </p:spPr>
      </p:sp>
      <p:sp>
        <p:nvSpPr>
          <p:cNvPr id="62468" name="Rectangle 3"/>
          <p:cNvSpPr>
            <a:spLocks noGrp="1" noChangeArrowheads="1"/>
          </p:cNvSpPr>
          <p:nvPr>
            <p:ph type="body" idx="1"/>
          </p:nvPr>
        </p:nvSpPr>
        <p:spPr>
          <a:xfrm>
            <a:off x="914400" y="4360863"/>
            <a:ext cx="5029200" cy="4130675"/>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30312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7D2BFD49-FAAF-FB42-9897-32D391D6B936}" type="slidenum">
              <a:rPr lang="en-US" sz="1200">
                <a:latin typeface="Calibri"/>
              </a:rPr>
              <a:pPr eaLnBrk="1" hangingPunct="1"/>
              <a:t>8</a:t>
            </a:fld>
            <a:endParaRPr lang="en-US" sz="1200">
              <a:latin typeface="Calibri"/>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733488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00489432-AA0F-754E-96A0-362CF73DC257}" type="slidenum">
              <a:rPr lang="en-US" sz="1200">
                <a:latin typeface="Calibri"/>
              </a:rPr>
              <a:pPr eaLnBrk="1" hangingPunct="1"/>
              <a:t>10</a:t>
            </a:fld>
            <a:endParaRPr lang="en-US" sz="1200">
              <a:latin typeface="Calibri"/>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43183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E159D-5DEA-0AAA-D11B-DA5D00984F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ED135-C0EA-6295-978F-4E33EFD365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8FD9C5-31A1-8F53-9B18-FE555F12359E}"/>
              </a:ext>
            </a:extLst>
          </p:cNvPr>
          <p:cNvSpPr>
            <a:spLocks noGrp="1"/>
          </p:cNvSpPr>
          <p:nvPr>
            <p:ph type="dt" sz="half" idx="10"/>
          </p:nvPr>
        </p:nvSpPr>
        <p:spPr/>
        <p:txBody>
          <a:bodyPr/>
          <a:lstStyle/>
          <a:p>
            <a:fld id="{A7EC7E6E-864F-C14A-A7AD-D29B301ACDDA}" type="datetimeFigureOut">
              <a:rPr lang="en-US" smtClean="0"/>
              <a:t>10/4/22</a:t>
            </a:fld>
            <a:endParaRPr lang="en-US"/>
          </a:p>
        </p:txBody>
      </p:sp>
      <p:sp>
        <p:nvSpPr>
          <p:cNvPr id="5" name="Footer Placeholder 4">
            <a:extLst>
              <a:ext uri="{FF2B5EF4-FFF2-40B4-BE49-F238E27FC236}">
                <a16:creationId xmlns:a16="http://schemas.microsoft.com/office/drawing/2014/main" id="{B8B8A17E-3B80-29B2-25BC-0B749C5BE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00E90-0924-482C-A669-EDCE4D4248C0}"/>
              </a:ext>
            </a:extLst>
          </p:cNvPr>
          <p:cNvSpPr>
            <a:spLocks noGrp="1"/>
          </p:cNvSpPr>
          <p:nvPr>
            <p:ph type="sldNum" sz="quarter" idx="12"/>
          </p:nvPr>
        </p:nvSpPr>
        <p:spPr/>
        <p:txBody>
          <a:bodyPr/>
          <a:lstStyle/>
          <a:p>
            <a:fld id="{0E05E971-C68C-8742-8CE0-052DF68E2711}" type="slidenum">
              <a:rPr lang="en-US" smtClean="0"/>
              <a:t>‹#›</a:t>
            </a:fld>
            <a:endParaRPr lang="en-US"/>
          </a:p>
        </p:txBody>
      </p:sp>
    </p:spTree>
    <p:extLst>
      <p:ext uri="{BB962C8B-B14F-4D97-AF65-F5344CB8AC3E}">
        <p14:creationId xmlns:p14="http://schemas.microsoft.com/office/powerpoint/2010/main" val="182800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811D9-1576-B99F-F5B3-DD0FFEAAD2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B49886-52FF-68D0-62CD-3299EBCBB7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C7DED2-72FD-A4C6-606B-6C03C05D2F4C}"/>
              </a:ext>
            </a:extLst>
          </p:cNvPr>
          <p:cNvSpPr>
            <a:spLocks noGrp="1"/>
          </p:cNvSpPr>
          <p:nvPr>
            <p:ph type="dt" sz="half" idx="10"/>
          </p:nvPr>
        </p:nvSpPr>
        <p:spPr/>
        <p:txBody>
          <a:bodyPr/>
          <a:lstStyle/>
          <a:p>
            <a:fld id="{A7EC7E6E-864F-C14A-A7AD-D29B301ACDDA}" type="datetimeFigureOut">
              <a:rPr lang="en-US" smtClean="0"/>
              <a:t>10/4/22</a:t>
            </a:fld>
            <a:endParaRPr lang="en-US"/>
          </a:p>
        </p:txBody>
      </p:sp>
      <p:sp>
        <p:nvSpPr>
          <p:cNvPr id="5" name="Footer Placeholder 4">
            <a:extLst>
              <a:ext uri="{FF2B5EF4-FFF2-40B4-BE49-F238E27FC236}">
                <a16:creationId xmlns:a16="http://schemas.microsoft.com/office/drawing/2014/main" id="{83E77DD5-042B-8BB0-39C1-F3C1B115F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C47A8-06F1-E3F5-41A0-370C3544EC0D}"/>
              </a:ext>
            </a:extLst>
          </p:cNvPr>
          <p:cNvSpPr>
            <a:spLocks noGrp="1"/>
          </p:cNvSpPr>
          <p:nvPr>
            <p:ph type="sldNum" sz="quarter" idx="12"/>
          </p:nvPr>
        </p:nvSpPr>
        <p:spPr/>
        <p:txBody>
          <a:bodyPr/>
          <a:lstStyle/>
          <a:p>
            <a:fld id="{0E05E971-C68C-8742-8CE0-052DF68E2711}" type="slidenum">
              <a:rPr lang="en-US" smtClean="0"/>
              <a:t>‹#›</a:t>
            </a:fld>
            <a:endParaRPr lang="en-US"/>
          </a:p>
        </p:txBody>
      </p:sp>
    </p:spTree>
    <p:extLst>
      <p:ext uri="{BB962C8B-B14F-4D97-AF65-F5344CB8AC3E}">
        <p14:creationId xmlns:p14="http://schemas.microsoft.com/office/powerpoint/2010/main" val="336177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4F0937-2A04-FB10-8F28-F94AC75CCF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BF6A2A-2B82-D5C0-1A2C-FFAAC81522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542E9-A448-5F85-8826-E99F1994B2E4}"/>
              </a:ext>
            </a:extLst>
          </p:cNvPr>
          <p:cNvSpPr>
            <a:spLocks noGrp="1"/>
          </p:cNvSpPr>
          <p:nvPr>
            <p:ph type="dt" sz="half" idx="10"/>
          </p:nvPr>
        </p:nvSpPr>
        <p:spPr/>
        <p:txBody>
          <a:bodyPr/>
          <a:lstStyle/>
          <a:p>
            <a:fld id="{A7EC7E6E-864F-C14A-A7AD-D29B301ACDDA}" type="datetimeFigureOut">
              <a:rPr lang="en-US" smtClean="0"/>
              <a:t>10/4/22</a:t>
            </a:fld>
            <a:endParaRPr lang="en-US"/>
          </a:p>
        </p:txBody>
      </p:sp>
      <p:sp>
        <p:nvSpPr>
          <p:cNvPr id="5" name="Footer Placeholder 4">
            <a:extLst>
              <a:ext uri="{FF2B5EF4-FFF2-40B4-BE49-F238E27FC236}">
                <a16:creationId xmlns:a16="http://schemas.microsoft.com/office/drawing/2014/main" id="{29D7C130-D73F-EE24-9CBA-07B122A5E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FACCD-AACA-A9FB-C246-740383116600}"/>
              </a:ext>
            </a:extLst>
          </p:cNvPr>
          <p:cNvSpPr>
            <a:spLocks noGrp="1"/>
          </p:cNvSpPr>
          <p:nvPr>
            <p:ph type="sldNum" sz="quarter" idx="12"/>
          </p:nvPr>
        </p:nvSpPr>
        <p:spPr/>
        <p:txBody>
          <a:bodyPr/>
          <a:lstStyle/>
          <a:p>
            <a:fld id="{0E05E971-C68C-8742-8CE0-052DF68E2711}" type="slidenum">
              <a:rPr lang="en-US" smtClean="0"/>
              <a:t>‹#›</a:t>
            </a:fld>
            <a:endParaRPr lang="en-US"/>
          </a:p>
        </p:txBody>
      </p:sp>
    </p:spTree>
    <p:extLst>
      <p:ext uri="{BB962C8B-B14F-4D97-AF65-F5344CB8AC3E}">
        <p14:creationId xmlns:p14="http://schemas.microsoft.com/office/powerpoint/2010/main" val="1860057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5"/>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7"/>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r>
              <a:rPr lang="en-US"/>
              <a:t>CAPM</a:t>
            </a:r>
            <a:endParaRPr lang="en-US" dirty="0"/>
          </a:p>
        </p:txBody>
      </p:sp>
      <p:sp>
        <p:nvSpPr>
          <p:cNvPr id="8" name="Rectangle 7"/>
          <p:cNvSpPr/>
          <p:nvPr userDrawn="1"/>
        </p:nvSpPr>
        <p:spPr>
          <a:xfrm>
            <a:off x="512064" y="407061"/>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05367406-9F44-E4EC-66C6-8DFE99524E07}"/>
              </a:ext>
            </a:extLst>
          </p:cNvPr>
          <p:cNvSpPr txBox="1"/>
          <p:nvPr userDrawn="1"/>
        </p:nvSpPr>
        <p:spPr>
          <a:xfrm>
            <a:off x="975361" y="6624320"/>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97001706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3879-62A2-EB76-8643-AE318858EE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9A74EC-F42D-EF1F-0845-FDF3F9724D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D9D202-6140-517A-9159-E0E118F325B0}"/>
              </a:ext>
            </a:extLst>
          </p:cNvPr>
          <p:cNvSpPr>
            <a:spLocks noGrp="1"/>
          </p:cNvSpPr>
          <p:nvPr>
            <p:ph type="dt" sz="half" idx="10"/>
          </p:nvPr>
        </p:nvSpPr>
        <p:spPr/>
        <p:txBody>
          <a:bodyPr/>
          <a:lstStyle/>
          <a:p>
            <a:fld id="{A7EC7E6E-864F-C14A-A7AD-D29B301ACDDA}" type="datetimeFigureOut">
              <a:rPr lang="en-US" smtClean="0"/>
              <a:t>10/4/22</a:t>
            </a:fld>
            <a:endParaRPr lang="en-US"/>
          </a:p>
        </p:txBody>
      </p:sp>
      <p:sp>
        <p:nvSpPr>
          <p:cNvPr id="5" name="Footer Placeholder 4">
            <a:extLst>
              <a:ext uri="{FF2B5EF4-FFF2-40B4-BE49-F238E27FC236}">
                <a16:creationId xmlns:a16="http://schemas.microsoft.com/office/drawing/2014/main" id="{7C5369FB-93C1-958B-425C-C1CBC2495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C9A2E8-A93F-5E6D-C5FD-A5DC6D2EAE98}"/>
              </a:ext>
            </a:extLst>
          </p:cNvPr>
          <p:cNvSpPr>
            <a:spLocks noGrp="1"/>
          </p:cNvSpPr>
          <p:nvPr>
            <p:ph type="sldNum" sz="quarter" idx="12"/>
          </p:nvPr>
        </p:nvSpPr>
        <p:spPr/>
        <p:txBody>
          <a:bodyPr/>
          <a:lstStyle/>
          <a:p>
            <a:fld id="{0E05E971-C68C-8742-8CE0-052DF68E2711}" type="slidenum">
              <a:rPr lang="en-US" smtClean="0"/>
              <a:t>‹#›</a:t>
            </a:fld>
            <a:endParaRPr lang="en-US"/>
          </a:p>
        </p:txBody>
      </p:sp>
    </p:spTree>
    <p:extLst>
      <p:ext uri="{BB962C8B-B14F-4D97-AF65-F5344CB8AC3E}">
        <p14:creationId xmlns:p14="http://schemas.microsoft.com/office/powerpoint/2010/main" val="427058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C6D48-A15B-C504-4117-BD87D0D7B5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C46958-F855-7D61-1575-6C019D4F34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AA5108-B0EB-7F67-9B70-7907232D4DB9}"/>
              </a:ext>
            </a:extLst>
          </p:cNvPr>
          <p:cNvSpPr>
            <a:spLocks noGrp="1"/>
          </p:cNvSpPr>
          <p:nvPr>
            <p:ph type="dt" sz="half" idx="10"/>
          </p:nvPr>
        </p:nvSpPr>
        <p:spPr/>
        <p:txBody>
          <a:bodyPr/>
          <a:lstStyle/>
          <a:p>
            <a:fld id="{A7EC7E6E-864F-C14A-A7AD-D29B301ACDDA}" type="datetimeFigureOut">
              <a:rPr lang="en-US" smtClean="0"/>
              <a:t>10/4/22</a:t>
            </a:fld>
            <a:endParaRPr lang="en-US"/>
          </a:p>
        </p:txBody>
      </p:sp>
      <p:sp>
        <p:nvSpPr>
          <p:cNvPr id="5" name="Footer Placeholder 4">
            <a:extLst>
              <a:ext uri="{FF2B5EF4-FFF2-40B4-BE49-F238E27FC236}">
                <a16:creationId xmlns:a16="http://schemas.microsoft.com/office/drawing/2014/main" id="{6700A7F4-4DE5-E97D-E341-F29A29712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68E800-F06E-1648-B8A8-AF5ADD22B9A2}"/>
              </a:ext>
            </a:extLst>
          </p:cNvPr>
          <p:cNvSpPr>
            <a:spLocks noGrp="1"/>
          </p:cNvSpPr>
          <p:nvPr>
            <p:ph type="sldNum" sz="quarter" idx="12"/>
          </p:nvPr>
        </p:nvSpPr>
        <p:spPr/>
        <p:txBody>
          <a:bodyPr/>
          <a:lstStyle/>
          <a:p>
            <a:fld id="{0E05E971-C68C-8742-8CE0-052DF68E2711}" type="slidenum">
              <a:rPr lang="en-US" smtClean="0"/>
              <a:t>‹#›</a:t>
            </a:fld>
            <a:endParaRPr lang="en-US"/>
          </a:p>
        </p:txBody>
      </p:sp>
    </p:spTree>
    <p:extLst>
      <p:ext uri="{BB962C8B-B14F-4D97-AF65-F5344CB8AC3E}">
        <p14:creationId xmlns:p14="http://schemas.microsoft.com/office/powerpoint/2010/main" val="295374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37F8-91F5-0D89-5B3C-93598F7C5E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5DA1E9-DFE0-1417-EDEF-C866035135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6563F9-0D5E-3C9A-A474-6436B33A07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0AA4F8-18BD-9893-FABB-97246C11D40D}"/>
              </a:ext>
            </a:extLst>
          </p:cNvPr>
          <p:cNvSpPr>
            <a:spLocks noGrp="1"/>
          </p:cNvSpPr>
          <p:nvPr>
            <p:ph type="dt" sz="half" idx="10"/>
          </p:nvPr>
        </p:nvSpPr>
        <p:spPr/>
        <p:txBody>
          <a:bodyPr/>
          <a:lstStyle/>
          <a:p>
            <a:fld id="{A7EC7E6E-864F-C14A-A7AD-D29B301ACDDA}" type="datetimeFigureOut">
              <a:rPr lang="en-US" smtClean="0"/>
              <a:t>10/4/22</a:t>
            </a:fld>
            <a:endParaRPr lang="en-US"/>
          </a:p>
        </p:txBody>
      </p:sp>
      <p:sp>
        <p:nvSpPr>
          <p:cNvPr id="6" name="Footer Placeholder 5">
            <a:extLst>
              <a:ext uri="{FF2B5EF4-FFF2-40B4-BE49-F238E27FC236}">
                <a16:creationId xmlns:a16="http://schemas.microsoft.com/office/drawing/2014/main" id="{249786F9-AA55-3E92-8F26-9EC4520B6E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37B2D-6895-ADA6-9186-6EC1186104D1}"/>
              </a:ext>
            </a:extLst>
          </p:cNvPr>
          <p:cNvSpPr>
            <a:spLocks noGrp="1"/>
          </p:cNvSpPr>
          <p:nvPr>
            <p:ph type="sldNum" sz="quarter" idx="12"/>
          </p:nvPr>
        </p:nvSpPr>
        <p:spPr/>
        <p:txBody>
          <a:bodyPr/>
          <a:lstStyle/>
          <a:p>
            <a:fld id="{0E05E971-C68C-8742-8CE0-052DF68E2711}" type="slidenum">
              <a:rPr lang="en-US" smtClean="0"/>
              <a:t>‹#›</a:t>
            </a:fld>
            <a:endParaRPr lang="en-US"/>
          </a:p>
        </p:txBody>
      </p:sp>
    </p:spTree>
    <p:extLst>
      <p:ext uri="{BB962C8B-B14F-4D97-AF65-F5344CB8AC3E}">
        <p14:creationId xmlns:p14="http://schemas.microsoft.com/office/powerpoint/2010/main" val="3762758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7B693-A1F9-7020-9DC5-4F8E20E0B6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173422-6157-6011-ED3F-2BA389680C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2C6931-083B-4658-8DAB-FBDF155351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70DFC8-5D52-B45B-2AB4-D468778833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7E9087-E076-58DE-087F-9B02E91DBE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C1AD44-835D-3F87-330B-BB0406000C41}"/>
              </a:ext>
            </a:extLst>
          </p:cNvPr>
          <p:cNvSpPr>
            <a:spLocks noGrp="1"/>
          </p:cNvSpPr>
          <p:nvPr>
            <p:ph type="dt" sz="half" idx="10"/>
          </p:nvPr>
        </p:nvSpPr>
        <p:spPr/>
        <p:txBody>
          <a:bodyPr/>
          <a:lstStyle/>
          <a:p>
            <a:fld id="{A7EC7E6E-864F-C14A-A7AD-D29B301ACDDA}" type="datetimeFigureOut">
              <a:rPr lang="en-US" smtClean="0"/>
              <a:t>10/4/22</a:t>
            </a:fld>
            <a:endParaRPr lang="en-US"/>
          </a:p>
        </p:txBody>
      </p:sp>
      <p:sp>
        <p:nvSpPr>
          <p:cNvPr id="8" name="Footer Placeholder 7">
            <a:extLst>
              <a:ext uri="{FF2B5EF4-FFF2-40B4-BE49-F238E27FC236}">
                <a16:creationId xmlns:a16="http://schemas.microsoft.com/office/drawing/2014/main" id="{68DF77F7-D025-79B5-F057-35A8D19048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AE4ED4-2727-FF89-A7D4-0E642654F109}"/>
              </a:ext>
            </a:extLst>
          </p:cNvPr>
          <p:cNvSpPr>
            <a:spLocks noGrp="1"/>
          </p:cNvSpPr>
          <p:nvPr>
            <p:ph type="sldNum" sz="quarter" idx="12"/>
          </p:nvPr>
        </p:nvSpPr>
        <p:spPr/>
        <p:txBody>
          <a:bodyPr/>
          <a:lstStyle/>
          <a:p>
            <a:fld id="{0E05E971-C68C-8742-8CE0-052DF68E2711}" type="slidenum">
              <a:rPr lang="en-US" smtClean="0"/>
              <a:t>‹#›</a:t>
            </a:fld>
            <a:endParaRPr lang="en-US"/>
          </a:p>
        </p:txBody>
      </p:sp>
    </p:spTree>
    <p:extLst>
      <p:ext uri="{BB962C8B-B14F-4D97-AF65-F5344CB8AC3E}">
        <p14:creationId xmlns:p14="http://schemas.microsoft.com/office/powerpoint/2010/main" val="2092108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74C1-F7B6-A12D-E504-AB48D53B21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B1C900-0379-EB8B-4DE5-8E706DE5558A}"/>
              </a:ext>
            </a:extLst>
          </p:cNvPr>
          <p:cNvSpPr>
            <a:spLocks noGrp="1"/>
          </p:cNvSpPr>
          <p:nvPr>
            <p:ph type="dt" sz="half" idx="10"/>
          </p:nvPr>
        </p:nvSpPr>
        <p:spPr/>
        <p:txBody>
          <a:bodyPr/>
          <a:lstStyle/>
          <a:p>
            <a:fld id="{A7EC7E6E-864F-C14A-A7AD-D29B301ACDDA}" type="datetimeFigureOut">
              <a:rPr lang="en-US" smtClean="0"/>
              <a:t>10/4/22</a:t>
            </a:fld>
            <a:endParaRPr lang="en-US"/>
          </a:p>
        </p:txBody>
      </p:sp>
      <p:sp>
        <p:nvSpPr>
          <p:cNvPr id="4" name="Footer Placeholder 3">
            <a:extLst>
              <a:ext uri="{FF2B5EF4-FFF2-40B4-BE49-F238E27FC236}">
                <a16:creationId xmlns:a16="http://schemas.microsoft.com/office/drawing/2014/main" id="{1BD67F81-34D6-0BB1-6393-8BF55FE5ED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F6762F-8775-E061-CDBD-CB81BB3E83BD}"/>
              </a:ext>
            </a:extLst>
          </p:cNvPr>
          <p:cNvSpPr>
            <a:spLocks noGrp="1"/>
          </p:cNvSpPr>
          <p:nvPr>
            <p:ph type="sldNum" sz="quarter" idx="12"/>
          </p:nvPr>
        </p:nvSpPr>
        <p:spPr/>
        <p:txBody>
          <a:bodyPr/>
          <a:lstStyle/>
          <a:p>
            <a:fld id="{0E05E971-C68C-8742-8CE0-052DF68E2711}" type="slidenum">
              <a:rPr lang="en-US" smtClean="0"/>
              <a:t>‹#›</a:t>
            </a:fld>
            <a:endParaRPr lang="en-US"/>
          </a:p>
        </p:txBody>
      </p:sp>
    </p:spTree>
    <p:extLst>
      <p:ext uri="{BB962C8B-B14F-4D97-AF65-F5344CB8AC3E}">
        <p14:creationId xmlns:p14="http://schemas.microsoft.com/office/powerpoint/2010/main" val="1881261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BEB329-3009-F96E-301C-A2370F0B9F39}"/>
              </a:ext>
            </a:extLst>
          </p:cNvPr>
          <p:cNvSpPr>
            <a:spLocks noGrp="1"/>
          </p:cNvSpPr>
          <p:nvPr>
            <p:ph type="dt" sz="half" idx="10"/>
          </p:nvPr>
        </p:nvSpPr>
        <p:spPr/>
        <p:txBody>
          <a:bodyPr/>
          <a:lstStyle/>
          <a:p>
            <a:fld id="{A7EC7E6E-864F-C14A-A7AD-D29B301ACDDA}" type="datetimeFigureOut">
              <a:rPr lang="en-US" smtClean="0"/>
              <a:t>10/4/22</a:t>
            </a:fld>
            <a:endParaRPr lang="en-US"/>
          </a:p>
        </p:txBody>
      </p:sp>
      <p:sp>
        <p:nvSpPr>
          <p:cNvPr id="3" name="Footer Placeholder 2">
            <a:extLst>
              <a:ext uri="{FF2B5EF4-FFF2-40B4-BE49-F238E27FC236}">
                <a16:creationId xmlns:a16="http://schemas.microsoft.com/office/drawing/2014/main" id="{51EA8A73-11B5-4A93-2190-ED20A1ACCF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286310-FA05-0E86-00EC-4BB32E69B124}"/>
              </a:ext>
            </a:extLst>
          </p:cNvPr>
          <p:cNvSpPr>
            <a:spLocks noGrp="1"/>
          </p:cNvSpPr>
          <p:nvPr>
            <p:ph type="sldNum" sz="quarter" idx="12"/>
          </p:nvPr>
        </p:nvSpPr>
        <p:spPr/>
        <p:txBody>
          <a:bodyPr/>
          <a:lstStyle/>
          <a:p>
            <a:fld id="{0E05E971-C68C-8742-8CE0-052DF68E2711}" type="slidenum">
              <a:rPr lang="en-US" smtClean="0"/>
              <a:t>‹#›</a:t>
            </a:fld>
            <a:endParaRPr lang="en-US"/>
          </a:p>
        </p:txBody>
      </p:sp>
    </p:spTree>
    <p:extLst>
      <p:ext uri="{BB962C8B-B14F-4D97-AF65-F5344CB8AC3E}">
        <p14:creationId xmlns:p14="http://schemas.microsoft.com/office/powerpoint/2010/main" val="2854743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054F-D07F-C093-1662-02A8582CBB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E7CAB1-F965-C390-B0C3-6299608055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B4567A-D62B-5783-8FD0-B60B125251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CB1B3-9DE3-B635-35BC-23A74C5D315D}"/>
              </a:ext>
            </a:extLst>
          </p:cNvPr>
          <p:cNvSpPr>
            <a:spLocks noGrp="1"/>
          </p:cNvSpPr>
          <p:nvPr>
            <p:ph type="dt" sz="half" idx="10"/>
          </p:nvPr>
        </p:nvSpPr>
        <p:spPr/>
        <p:txBody>
          <a:bodyPr/>
          <a:lstStyle/>
          <a:p>
            <a:fld id="{A7EC7E6E-864F-C14A-A7AD-D29B301ACDDA}" type="datetimeFigureOut">
              <a:rPr lang="en-US" smtClean="0"/>
              <a:t>10/4/22</a:t>
            </a:fld>
            <a:endParaRPr lang="en-US"/>
          </a:p>
        </p:txBody>
      </p:sp>
      <p:sp>
        <p:nvSpPr>
          <p:cNvPr id="6" name="Footer Placeholder 5">
            <a:extLst>
              <a:ext uri="{FF2B5EF4-FFF2-40B4-BE49-F238E27FC236}">
                <a16:creationId xmlns:a16="http://schemas.microsoft.com/office/drawing/2014/main" id="{824EDE6F-A42C-5CCF-1F6E-6B2CFF7DC2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4CE296-F988-F8E4-CD45-96808978F655}"/>
              </a:ext>
            </a:extLst>
          </p:cNvPr>
          <p:cNvSpPr>
            <a:spLocks noGrp="1"/>
          </p:cNvSpPr>
          <p:nvPr>
            <p:ph type="sldNum" sz="quarter" idx="12"/>
          </p:nvPr>
        </p:nvSpPr>
        <p:spPr/>
        <p:txBody>
          <a:bodyPr/>
          <a:lstStyle/>
          <a:p>
            <a:fld id="{0E05E971-C68C-8742-8CE0-052DF68E2711}" type="slidenum">
              <a:rPr lang="en-US" smtClean="0"/>
              <a:t>‹#›</a:t>
            </a:fld>
            <a:endParaRPr lang="en-US"/>
          </a:p>
        </p:txBody>
      </p:sp>
    </p:spTree>
    <p:extLst>
      <p:ext uri="{BB962C8B-B14F-4D97-AF65-F5344CB8AC3E}">
        <p14:creationId xmlns:p14="http://schemas.microsoft.com/office/powerpoint/2010/main" val="911695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BA30-08AA-1899-D2BF-27E41219B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649719-58BD-C90E-87AE-8851E9C768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536A33-121A-B54F-E4C5-94284E649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1662DB-4159-EBAA-F05E-68D3061EC2E0}"/>
              </a:ext>
            </a:extLst>
          </p:cNvPr>
          <p:cNvSpPr>
            <a:spLocks noGrp="1"/>
          </p:cNvSpPr>
          <p:nvPr>
            <p:ph type="dt" sz="half" idx="10"/>
          </p:nvPr>
        </p:nvSpPr>
        <p:spPr/>
        <p:txBody>
          <a:bodyPr/>
          <a:lstStyle/>
          <a:p>
            <a:fld id="{A7EC7E6E-864F-C14A-A7AD-D29B301ACDDA}" type="datetimeFigureOut">
              <a:rPr lang="en-US" smtClean="0"/>
              <a:t>10/4/22</a:t>
            </a:fld>
            <a:endParaRPr lang="en-US"/>
          </a:p>
        </p:txBody>
      </p:sp>
      <p:sp>
        <p:nvSpPr>
          <p:cNvPr id="6" name="Footer Placeholder 5">
            <a:extLst>
              <a:ext uri="{FF2B5EF4-FFF2-40B4-BE49-F238E27FC236}">
                <a16:creationId xmlns:a16="http://schemas.microsoft.com/office/drawing/2014/main" id="{A07F30AB-99E6-1F39-AAE6-71FCB491E0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8A4D03-D152-0D03-FD51-25D22C27294B}"/>
              </a:ext>
            </a:extLst>
          </p:cNvPr>
          <p:cNvSpPr>
            <a:spLocks noGrp="1"/>
          </p:cNvSpPr>
          <p:nvPr>
            <p:ph type="sldNum" sz="quarter" idx="12"/>
          </p:nvPr>
        </p:nvSpPr>
        <p:spPr/>
        <p:txBody>
          <a:bodyPr/>
          <a:lstStyle/>
          <a:p>
            <a:fld id="{0E05E971-C68C-8742-8CE0-052DF68E2711}" type="slidenum">
              <a:rPr lang="en-US" smtClean="0"/>
              <a:t>‹#›</a:t>
            </a:fld>
            <a:endParaRPr lang="en-US"/>
          </a:p>
        </p:txBody>
      </p:sp>
    </p:spTree>
    <p:extLst>
      <p:ext uri="{BB962C8B-B14F-4D97-AF65-F5344CB8AC3E}">
        <p14:creationId xmlns:p14="http://schemas.microsoft.com/office/powerpoint/2010/main" val="2582710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F7005E-77B7-5207-74F6-C231040916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39AC99-BF7C-47DA-3B20-369BAC055F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5A6DD-DC73-73C3-9365-474351EC79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C7E6E-864F-C14A-A7AD-D29B301ACDDA}" type="datetimeFigureOut">
              <a:rPr lang="en-US" smtClean="0"/>
              <a:t>10/4/22</a:t>
            </a:fld>
            <a:endParaRPr lang="en-US"/>
          </a:p>
        </p:txBody>
      </p:sp>
      <p:sp>
        <p:nvSpPr>
          <p:cNvPr id="5" name="Footer Placeholder 4">
            <a:extLst>
              <a:ext uri="{FF2B5EF4-FFF2-40B4-BE49-F238E27FC236}">
                <a16:creationId xmlns:a16="http://schemas.microsoft.com/office/drawing/2014/main" id="{D1C9D4AA-6AF9-3384-D9CA-CEF12BA71D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23F57E-E7B6-7748-ABAB-07C17B0DE1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5E971-C68C-8742-8CE0-052DF68E2711}" type="slidenum">
              <a:rPr lang="en-US" smtClean="0"/>
              <a:t>‹#›</a:t>
            </a:fld>
            <a:endParaRPr lang="en-US"/>
          </a:p>
        </p:txBody>
      </p:sp>
    </p:spTree>
    <p:extLst>
      <p:ext uri="{BB962C8B-B14F-4D97-AF65-F5344CB8AC3E}">
        <p14:creationId xmlns:p14="http://schemas.microsoft.com/office/powerpoint/2010/main" val="2367482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5" name="Rectangle 3"/>
          <p:cNvSpPr>
            <a:spLocks noGrp="1" noChangeArrowheads="1"/>
          </p:cNvSpPr>
          <p:nvPr>
            <p:ph idx="1"/>
          </p:nvPr>
        </p:nvSpPr>
        <p:spPr/>
        <p:txBody>
          <a:bodyPr/>
          <a:lstStyle/>
          <a:p>
            <a:pPr marL="50800" indent="-50800">
              <a:buNone/>
            </a:pPr>
            <a:r>
              <a:rPr lang="en-US" sz="2000" dirty="0">
                <a:solidFill>
                  <a:srgbClr val="010004"/>
                </a:solidFill>
                <a:ea typeface="ＭＳ Ｐゴシック" charset="0"/>
                <a:cs typeface="ＭＳ Ｐゴシック" charset="0"/>
              </a:rPr>
              <a:t>A firm that uses one discount rate for all projects may over time increase the risk of the firm while decreasing its value.</a:t>
            </a:r>
          </a:p>
        </p:txBody>
      </p:sp>
      <p:sp>
        <p:nvSpPr>
          <p:cNvPr id="55091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Capital Budgeting &amp; Project Risk</a:t>
            </a:r>
            <a:endParaRPr lang="en-US">
              <a:ea typeface="ＭＳ Ｐゴシック" charset="0"/>
              <a:cs typeface="ＭＳ Ｐゴシック" charset="0"/>
            </a:endParaRPr>
          </a:p>
        </p:txBody>
      </p:sp>
      <p:sp>
        <p:nvSpPr>
          <p:cNvPr id="37" name="Footer Placeholder 3"/>
          <p:cNvSpPr>
            <a:spLocks noGrp="1"/>
          </p:cNvSpPr>
          <p:nvPr>
            <p:ph type="ftr" sz="quarter" idx="11"/>
          </p:nvPr>
        </p:nvSpPr>
        <p:spPr/>
        <p:txBody>
          <a:bodyPr/>
          <a:lstStyle/>
          <a:p>
            <a:r>
              <a:rPr lang="en-US"/>
              <a:t>CAPM</a:t>
            </a:r>
          </a:p>
        </p:txBody>
      </p:sp>
      <p:sp>
        <p:nvSpPr>
          <p:cNvPr id="49160" name="Line 4"/>
          <p:cNvSpPr>
            <a:spLocks noChangeShapeType="1"/>
          </p:cNvSpPr>
          <p:nvPr/>
        </p:nvSpPr>
        <p:spPr bwMode="auto">
          <a:xfrm>
            <a:off x="3810000" y="4800600"/>
            <a:ext cx="38862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9161" name="Text Box 5"/>
          <p:cNvSpPr txBox="1">
            <a:spLocks noChangeArrowheads="1"/>
          </p:cNvSpPr>
          <p:nvPr/>
        </p:nvSpPr>
        <p:spPr bwMode="auto">
          <a:xfrm rot="16200000">
            <a:off x="2590800" y="2000250"/>
            <a:ext cx="1828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dirty="0">
                <a:latin typeface="Times New Roman" charset="0"/>
              </a:rPr>
              <a:t>Project IRR</a:t>
            </a:r>
          </a:p>
        </p:txBody>
      </p:sp>
      <p:sp>
        <p:nvSpPr>
          <p:cNvPr id="49162" name="Text Box 6"/>
          <p:cNvSpPr txBox="1">
            <a:spLocks noChangeArrowheads="1"/>
          </p:cNvSpPr>
          <p:nvPr/>
        </p:nvSpPr>
        <p:spPr bwMode="auto">
          <a:xfrm>
            <a:off x="6400800" y="4572000"/>
            <a:ext cx="3962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a:latin typeface="Times New Roman" charset="0"/>
                <a:sym typeface="Symbol" charset="0"/>
              </a:rPr>
              <a:t>Firm’</a:t>
            </a:r>
            <a:r>
              <a:rPr lang="en-US" altLang="ja-JP">
                <a:latin typeface="Times New Roman" charset="0"/>
                <a:sym typeface="Symbol" charset="0"/>
              </a:rPr>
              <a:t>s risk (beta)</a:t>
            </a:r>
            <a:endParaRPr lang="en-US" baseline="-25000">
              <a:latin typeface="Times New Roman" charset="0"/>
            </a:endParaRPr>
          </a:p>
        </p:txBody>
      </p:sp>
      <p:sp>
        <p:nvSpPr>
          <p:cNvPr id="550919" name="Line 7"/>
          <p:cNvSpPr>
            <a:spLocks noChangeShapeType="1"/>
          </p:cNvSpPr>
          <p:nvPr/>
        </p:nvSpPr>
        <p:spPr bwMode="auto">
          <a:xfrm flipV="1">
            <a:off x="3810000" y="2057400"/>
            <a:ext cx="4419600" cy="2209800"/>
          </a:xfrm>
          <a:prstGeom prst="line">
            <a:avLst/>
          </a:prstGeom>
          <a:noFill/>
          <a:ln w="38100">
            <a:solidFill>
              <a:srgbClr val="CC33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49164" name="Line 9"/>
          <p:cNvSpPr>
            <a:spLocks noChangeShapeType="1"/>
          </p:cNvSpPr>
          <p:nvPr/>
        </p:nvSpPr>
        <p:spPr bwMode="auto">
          <a:xfrm flipV="1">
            <a:off x="3810000" y="1752600"/>
            <a:ext cx="0" cy="30480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nvGrpSpPr>
          <p:cNvPr id="2" name="Group 10"/>
          <p:cNvGrpSpPr>
            <a:grpSpLocks/>
          </p:cNvGrpSpPr>
          <p:nvPr/>
        </p:nvGrpSpPr>
        <p:grpSpPr bwMode="auto">
          <a:xfrm>
            <a:off x="3124200" y="4038600"/>
            <a:ext cx="685800" cy="457200"/>
            <a:chOff x="1008" y="2448"/>
            <a:chExt cx="432" cy="288"/>
          </a:xfrm>
        </p:grpSpPr>
        <p:sp>
          <p:nvSpPr>
            <p:cNvPr id="49189" name="Line 11"/>
            <p:cNvSpPr>
              <a:spLocks noChangeShapeType="1"/>
            </p:cNvSpPr>
            <p:nvPr/>
          </p:nvSpPr>
          <p:spPr bwMode="auto">
            <a:xfrm flipH="1" flipV="1">
              <a:off x="1344" y="2592"/>
              <a:ext cx="96" cy="0"/>
            </a:xfrm>
            <a:prstGeom prst="line">
              <a:avLst/>
            </a:prstGeom>
            <a:noFill/>
            <a:ln w="38100">
              <a:solidFill>
                <a:schemeClr val="bg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90" name="Text Box 12"/>
            <p:cNvSpPr txBox="1">
              <a:spLocks noChangeArrowheads="1"/>
            </p:cNvSpPr>
            <p:nvPr/>
          </p:nvSpPr>
          <p:spPr bwMode="auto">
            <a:xfrm>
              <a:off x="1008" y="2448"/>
              <a:ext cx="38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r</a:t>
              </a:r>
              <a:r>
                <a:rPr lang="en-US" i="1" baseline="-25000">
                  <a:latin typeface="Times New Roman" charset="0"/>
                </a:rPr>
                <a:t>f</a:t>
              </a:r>
            </a:p>
          </p:txBody>
        </p:sp>
      </p:grpSp>
      <p:sp>
        <p:nvSpPr>
          <p:cNvPr id="550925" name="Line 13"/>
          <p:cNvSpPr>
            <a:spLocks noChangeShapeType="1"/>
          </p:cNvSpPr>
          <p:nvPr/>
        </p:nvSpPr>
        <p:spPr bwMode="auto">
          <a:xfrm flipH="1" flipV="1">
            <a:off x="3681413" y="3432175"/>
            <a:ext cx="157162" cy="0"/>
          </a:xfrm>
          <a:prstGeom prst="line">
            <a:avLst/>
          </a:prstGeom>
          <a:noFill/>
          <a:ln w="38100">
            <a:solidFill>
              <a:schemeClr val="bg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50926" name="Oval 14"/>
          <p:cNvSpPr>
            <a:spLocks noChangeArrowheads="1"/>
          </p:cNvSpPr>
          <p:nvPr/>
        </p:nvSpPr>
        <p:spPr bwMode="auto">
          <a:xfrm>
            <a:off x="6477000" y="30480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27" name="Oval 15"/>
          <p:cNvSpPr>
            <a:spLocks noChangeArrowheads="1"/>
          </p:cNvSpPr>
          <p:nvPr/>
        </p:nvSpPr>
        <p:spPr bwMode="auto">
          <a:xfrm>
            <a:off x="4267200" y="35814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28" name="Line 16"/>
          <p:cNvSpPr>
            <a:spLocks noChangeShapeType="1"/>
          </p:cNvSpPr>
          <p:nvPr/>
        </p:nvSpPr>
        <p:spPr bwMode="auto">
          <a:xfrm>
            <a:off x="5448300" y="4800600"/>
            <a:ext cx="0" cy="1524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3" name="Group 17"/>
          <p:cNvGrpSpPr>
            <a:grpSpLocks/>
          </p:cNvGrpSpPr>
          <p:nvPr/>
        </p:nvGrpSpPr>
        <p:grpSpPr bwMode="auto">
          <a:xfrm>
            <a:off x="5029200" y="3429000"/>
            <a:ext cx="838200" cy="1981200"/>
            <a:chOff x="2208" y="2064"/>
            <a:chExt cx="528" cy="1248"/>
          </a:xfrm>
        </p:grpSpPr>
        <p:sp>
          <p:nvSpPr>
            <p:cNvPr id="49187" name="Text Box 18"/>
            <p:cNvSpPr txBox="1">
              <a:spLocks noChangeArrowheads="1"/>
            </p:cNvSpPr>
            <p:nvPr/>
          </p:nvSpPr>
          <p:spPr bwMode="auto">
            <a:xfrm>
              <a:off x="2208" y="3024"/>
              <a:ext cx="5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Symbol" charset="0"/>
                </a:rPr>
                <a:t>b</a:t>
              </a:r>
              <a:r>
                <a:rPr lang="en-US" i="1" baseline="-25000">
                  <a:latin typeface="Times New Roman" charset="0"/>
                </a:rPr>
                <a:t>FIRM</a:t>
              </a:r>
            </a:p>
          </p:txBody>
        </p:sp>
        <p:sp>
          <p:nvSpPr>
            <p:cNvPr id="49188" name="Line 19"/>
            <p:cNvSpPr>
              <a:spLocks noChangeShapeType="1"/>
            </p:cNvSpPr>
            <p:nvPr/>
          </p:nvSpPr>
          <p:spPr bwMode="auto">
            <a:xfrm flipV="1">
              <a:off x="2472" y="2064"/>
              <a:ext cx="0" cy="864"/>
            </a:xfrm>
            <a:prstGeom prst="line">
              <a:avLst/>
            </a:prstGeom>
            <a:noFill/>
            <a:ln w="9525">
              <a:solidFill>
                <a:schemeClr val="bg2"/>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4" name="Group 20"/>
          <p:cNvGrpSpPr>
            <a:grpSpLocks/>
          </p:cNvGrpSpPr>
          <p:nvPr/>
        </p:nvGrpSpPr>
        <p:grpSpPr bwMode="auto">
          <a:xfrm>
            <a:off x="4343400" y="3749678"/>
            <a:ext cx="4495800" cy="830263"/>
            <a:chOff x="1920" y="2256"/>
            <a:chExt cx="2832" cy="523"/>
          </a:xfrm>
        </p:grpSpPr>
        <p:sp>
          <p:nvSpPr>
            <p:cNvPr id="49185" name="Text Box 21"/>
            <p:cNvSpPr txBox="1">
              <a:spLocks noChangeArrowheads="1"/>
            </p:cNvSpPr>
            <p:nvPr/>
          </p:nvSpPr>
          <p:spPr bwMode="auto">
            <a:xfrm>
              <a:off x="2784" y="2256"/>
              <a:ext cx="1968" cy="5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chemeClr val="accent2"/>
                  </a:solidFill>
                  <a:latin typeface="Times New Roman" charset="0"/>
                </a:rPr>
                <a:t>Incorrectly rejected positive NPV projects</a:t>
              </a:r>
            </a:p>
          </p:txBody>
        </p:sp>
        <p:sp>
          <p:nvSpPr>
            <p:cNvPr id="49186" name="Arc 22"/>
            <p:cNvSpPr>
              <a:spLocks/>
            </p:cNvSpPr>
            <p:nvPr/>
          </p:nvSpPr>
          <p:spPr bwMode="auto">
            <a:xfrm flipH="1" flipV="1">
              <a:off x="1920" y="2256"/>
              <a:ext cx="768"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38100">
              <a:solidFill>
                <a:schemeClr val="accent2"/>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nvGrpSpPr>
          <p:cNvPr id="5" name="Group 23"/>
          <p:cNvGrpSpPr>
            <a:grpSpLocks/>
          </p:cNvGrpSpPr>
          <p:nvPr/>
        </p:nvGrpSpPr>
        <p:grpSpPr bwMode="auto">
          <a:xfrm>
            <a:off x="7086600" y="2362202"/>
            <a:ext cx="3581400" cy="830263"/>
            <a:chOff x="3264" y="1498"/>
            <a:chExt cx="2256" cy="523"/>
          </a:xfrm>
        </p:grpSpPr>
        <p:sp>
          <p:nvSpPr>
            <p:cNvPr id="49183" name="Text Box 24"/>
            <p:cNvSpPr txBox="1">
              <a:spLocks noChangeArrowheads="1"/>
            </p:cNvSpPr>
            <p:nvPr/>
          </p:nvSpPr>
          <p:spPr bwMode="auto">
            <a:xfrm>
              <a:off x="3600" y="1498"/>
              <a:ext cx="1920" cy="5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rgbClr val="336600"/>
                  </a:solidFill>
                  <a:latin typeface="Times New Roman" charset="0"/>
                </a:rPr>
                <a:t>Incorrectly accepted negative NPV projects</a:t>
              </a:r>
            </a:p>
          </p:txBody>
        </p:sp>
        <p:sp>
          <p:nvSpPr>
            <p:cNvPr id="49184" name="Line 25"/>
            <p:cNvSpPr>
              <a:spLocks noChangeShapeType="1"/>
            </p:cNvSpPr>
            <p:nvPr/>
          </p:nvSpPr>
          <p:spPr bwMode="auto">
            <a:xfrm flipH="1">
              <a:off x="3264" y="1728"/>
              <a:ext cx="384" cy="96"/>
            </a:xfrm>
            <a:prstGeom prst="line">
              <a:avLst/>
            </a:prstGeom>
            <a:noFill/>
            <a:ln w="38100">
              <a:solidFill>
                <a:srgbClr val="3366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550938" name="Oval 26"/>
          <p:cNvSpPr>
            <a:spLocks noChangeArrowheads="1"/>
          </p:cNvSpPr>
          <p:nvPr/>
        </p:nvSpPr>
        <p:spPr bwMode="auto">
          <a:xfrm>
            <a:off x="3962400" y="35814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39" name="Oval 27"/>
          <p:cNvSpPr>
            <a:spLocks noChangeArrowheads="1"/>
          </p:cNvSpPr>
          <p:nvPr/>
        </p:nvSpPr>
        <p:spPr bwMode="auto">
          <a:xfrm>
            <a:off x="4038600" y="38862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40" name="Oval 28"/>
          <p:cNvSpPr>
            <a:spLocks noChangeArrowheads="1"/>
          </p:cNvSpPr>
          <p:nvPr/>
        </p:nvSpPr>
        <p:spPr bwMode="auto">
          <a:xfrm>
            <a:off x="4724400" y="35814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41" name="Oval 29"/>
          <p:cNvSpPr>
            <a:spLocks noChangeArrowheads="1"/>
          </p:cNvSpPr>
          <p:nvPr/>
        </p:nvSpPr>
        <p:spPr bwMode="auto">
          <a:xfrm>
            <a:off x="6629400" y="32004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42" name="Oval 30"/>
          <p:cNvSpPr>
            <a:spLocks noChangeArrowheads="1"/>
          </p:cNvSpPr>
          <p:nvPr/>
        </p:nvSpPr>
        <p:spPr bwMode="auto">
          <a:xfrm>
            <a:off x="6019800" y="32766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43" name="Oval 31"/>
          <p:cNvSpPr>
            <a:spLocks noChangeArrowheads="1"/>
          </p:cNvSpPr>
          <p:nvPr/>
        </p:nvSpPr>
        <p:spPr bwMode="auto">
          <a:xfrm>
            <a:off x="7162800" y="31242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44" name="Text Box 32"/>
          <p:cNvSpPr txBox="1">
            <a:spLocks noChangeArrowheads="1"/>
          </p:cNvSpPr>
          <p:nvPr/>
        </p:nvSpPr>
        <p:spPr bwMode="auto">
          <a:xfrm>
            <a:off x="2590800" y="3124201"/>
            <a:ext cx="11430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a:latin typeface="Times New Roman" charset="0"/>
              </a:rPr>
              <a:t>Hurdle rate</a:t>
            </a:r>
          </a:p>
        </p:txBody>
      </p:sp>
      <p:graphicFrame>
        <p:nvGraphicFramePr>
          <p:cNvPr id="550945" name="Object 2"/>
          <p:cNvGraphicFramePr>
            <a:graphicFrameLocks noChangeAspect="1"/>
          </p:cNvGraphicFramePr>
          <p:nvPr/>
        </p:nvGraphicFramePr>
        <p:xfrm>
          <a:off x="6767514" y="3184525"/>
          <a:ext cx="3214687" cy="496888"/>
        </p:xfrm>
        <a:graphic>
          <a:graphicData uri="http://schemas.openxmlformats.org/presentationml/2006/ole">
            <mc:AlternateContent xmlns:mc="http://schemas.openxmlformats.org/markup-compatibility/2006">
              <mc:Choice xmlns:v="urn:schemas-microsoft-com:vml" Requires="v">
                <p:oleObj name="Equation" r:id="rId3" imgW="1320800" imgH="203200" progId="Equation.3">
                  <p:embed/>
                </p:oleObj>
              </mc:Choice>
              <mc:Fallback>
                <p:oleObj name="Equation" r:id="rId3" imgW="1320800" imgH="203200" progId="Equation.3">
                  <p:embed/>
                  <p:pic>
                    <p:nvPicPr>
                      <p:cNvPr id="55094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7514" y="3184525"/>
                        <a:ext cx="3214687" cy="4968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50946" name="Line 34"/>
          <p:cNvSpPr>
            <a:spLocks noChangeShapeType="1"/>
          </p:cNvSpPr>
          <p:nvPr/>
        </p:nvSpPr>
        <p:spPr bwMode="auto">
          <a:xfrm flipV="1">
            <a:off x="3810000" y="3429000"/>
            <a:ext cx="1676400" cy="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50947" name="Line 35"/>
          <p:cNvSpPr>
            <a:spLocks noChangeShapeType="1"/>
          </p:cNvSpPr>
          <p:nvPr/>
        </p:nvSpPr>
        <p:spPr bwMode="auto">
          <a:xfrm>
            <a:off x="3810000" y="3429000"/>
            <a:ext cx="2895600" cy="0"/>
          </a:xfrm>
          <a:prstGeom prst="line">
            <a:avLst/>
          </a:prstGeom>
          <a:noFill/>
          <a:ln w="57150">
            <a:solidFill>
              <a:schemeClr val="bg2"/>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50948" name="Text Box 36"/>
          <p:cNvSpPr txBox="1">
            <a:spLocks noChangeArrowheads="1"/>
          </p:cNvSpPr>
          <p:nvPr/>
        </p:nvSpPr>
        <p:spPr bwMode="auto">
          <a:xfrm>
            <a:off x="4114800" y="2057400"/>
            <a:ext cx="3657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rgbClr val="FF0000"/>
                </a:solidFill>
                <a:latin typeface="Times New Roman" charset="0"/>
              </a:rPr>
              <a:t>The SML can tell us why:</a:t>
            </a:r>
          </a:p>
        </p:txBody>
      </p:sp>
      <p:graphicFrame>
        <p:nvGraphicFramePr>
          <p:cNvPr id="49155" name="Object 3"/>
          <p:cNvGraphicFramePr>
            <a:graphicFrameLocks noChangeAspect="1"/>
          </p:cNvGraphicFramePr>
          <p:nvPr/>
        </p:nvGraphicFramePr>
        <p:xfrm>
          <a:off x="8305800" y="1600200"/>
          <a:ext cx="762000" cy="547688"/>
        </p:xfrm>
        <a:graphic>
          <a:graphicData uri="http://schemas.openxmlformats.org/presentationml/2006/ole">
            <mc:AlternateContent xmlns:mc="http://schemas.openxmlformats.org/markup-compatibility/2006">
              <mc:Choice xmlns:v="urn:schemas-microsoft-com:vml" Requires="v">
                <p:oleObj name="Equation" r:id="rId5" imgW="330200" imgH="127000" progId="Equation.3">
                  <p:embed/>
                </p:oleObj>
              </mc:Choice>
              <mc:Fallback>
                <p:oleObj name="Equation" r:id="rId5" imgW="330200" imgH="127000" progId="Equation.3">
                  <p:embed/>
                  <p:pic>
                    <p:nvPicPr>
                      <p:cNvPr id="4915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5800" y="1600200"/>
                        <a:ext cx="762000" cy="547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 name="Slide Number Placeholder 5"/>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509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0915">
                                            <p:txEl>
                                              <p:pRg st="0" end="0"/>
                                            </p:txEl>
                                          </p:spTgt>
                                        </p:tgtEl>
                                        <p:attrNameLst>
                                          <p:attrName>style.visibility</p:attrName>
                                        </p:attrNameLst>
                                      </p:cBhvr>
                                      <p:to>
                                        <p:strVal val="visible"/>
                                      </p:to>
                                    </p:set>
                                  </p:childTnLst>
                                </p:cTn>
                              </p:par>
                            </p:childTnLst>
                          </p:cTn>
                        </p:par>
                        <p:par>
                          <p:cTn id="11" fill="hold" nodeType="afterGroup">
                            <p:stCondLst>
                              <p:cond delay="500"/>
                            </p:stCondLst>
                            <p:childTnLst>
                              <p:par>
                                <p:cTn id="12" presetID="22" presetClass="entr" presetSubtype="4"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par>
                          <p:cTn id="15" fill="hold" nodeType="afterGroup">
                            <p:stCondLst>
                              <p:cond delay="1000"/>
                            </p:stCondLst>
                            <p:childTnLst>
                              <p:par>
                                <p:cTn id="16" presetID="1" presetClass="entr" presetSubtype="0" fill="hold" grpId="0" nodeType="afterEffect">
                                  <p:stCondLst>
                                    <p:cond delay="0"/>
                                  </p:stCondLst>
                                  <p:childTnLst>
                                    <p:set>
                                      <p:cBhvr>
                                        <p:cTn id="17" dur="1" fill="hold">
                                          <p:stCondLst>
                                            <p:cond delay="499"/>
                                          </p:stCondLst>
                                        </p:cTn>
                                        <p:tgtEl>
                                          <p:spTgt spid="550928"/>
                                        </p:tgtEl>
                                        <p:attrNameLst>
                                          <p:attrName>style.visibility</p:attrName>
                                        </p:attrNameLst>
                                      </p:cBhvr>
                                      <p:to>
                                        <p:strVal val="visible"/>
                                      </p:to>
                                    </p:set>
                                  </p:childTnLst>
                                </p:cTn>
                              </p:par>
                            </p:childTnLst>
                          </p:cTn>
                        </p:par>
                        <p:par>
                          <p:cTn id="18" fill="hold" nodeType="afterGroup">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550946"/>
                                        </p:tgtEl>
                                        <p:attrNameLst>
                                          <p:attrName>style.visibility</p:attrName>
                                        </p:attrNameLst>
                                      </p:cBhvr>
                                      <p:to>
                                        <p:strVal val="visible"/>
                                      </p:to>
                                    </p:set>
                                    <p:animEffect transition="in" filter="wipe(right)">
                                      <p:cBhvr>
                                        <p:cTn id="21" dur="500"/>
                                        <p:tgtEl>
                                          <p:spTgt spid="550946"/>
                                        </p:tgtEl>
                                      </p:cBhvr>
                                    </p:animEffect>
                                  </p:childTnLst>
                                </p:cTn>
                              </p:par>
                            </p:childTnLst>
                          </p:cTn>
                        </p:par>
                        <p:par>
                          <p:cTn id="22" fill="hold" nodeType="afterGroup">
                            <p:stCondLst>
                              <p:cond delay="2000"/>
                            </p:stCondLst>
                            <p:childTnLst>
                              <p:par>
                                <p:cTn id="23" presetID="1" presetClass="entr" presetSubtype="0" fill="hold" grpId="0" nodeType="afterEffect">
                                  <p:stCondLst>
                                    <p:cond delay="0"/>
                                  </p:stCondLst>
                                  <p:childTnLst>
                                    <p:set>
                                      <p:cBhvr>
                                        <p:cTn id="24" dur="1" fill="hold">
                                          <p:stCondLst>
                                            <p:cond delay="499"/>
                                          </p:stCondLst>
                                        </p:cTn>
                                        <p:tgtEl>
                                          <p:spTgt spid="550925"/>
                                        </p:tgtEl>
                                        <p:attrNameLst>
                                          <p:attrName>style.visibility</p:attrName>
                                        </p:attrNameLst>
                                      </p:cBhvr>
                                      <p:to>
                                        <p:strVal val="visible"/>
                                      </p:to>
                                    </p:set>
                                  </p:childTnLst>
                                </p:cTn>
                              </p:par>
                            </p:childTnLst>
                          </p:cTn>
                        </p:par>
                        <p:par>
                          <p:cTn id="25" fill="hold" nodeType="afterGroup">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550944"/>
                                        </p:tgtEl>
                                        <p:attrNameLst>
                                          <p:attrName>style.visibility</p:attrName>
                                        </p:attrNameLst>
                                      </p:cBhvr>
                                      <p:to>
                                        <p:strVal val="visible"/>
                                      </p:to>
                                    </p:se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50947"/>
                                        </p:tgtEl>
                                        <p:attrNameLst>
                                          <p:attrName>style.visibility</p:attrName>
                                        </p:attrNameLst>
                                      </p:cBhvr>
                                      <p:to>
                                        <p:strVal val="visible"/>
                                      </p:to>
                                    </p:set>
                                    <p:animEffect transition="in" filter="wipe(left)">
                                      <p:cBhvr>
                                        <p:cTn id="31" dur="500"/>
                                        <p:tgtEl>
                                          <p:spTgt spid="550947"/>
                                        </p:tgtEl>
                                      </p:cBhvr>
                                    </p:animEffect>
                                  </p:childTnLst>
                                </p:cTn>
                              </p:par>
                            </p:childTnLst>
                          </p:cTn>
                        </p:par>
                        <p:par>
                          <p:cTn id="32" fill="hold" nodeType="afterGroup">
                            <p:stCondLst>
                              <p:cond delay="3500"/>
                            </p:stCondLst>
                            <p:childTnLst>
                              <p:par>
                                <p:cTn id="33" presetID="1" presetClass="entr" presetSubtype="0" fill="hold" nodeType="afterEffect">
                                  <p:stCondLst>
                                    <p:cond delay="0"/>
                                  </p:stCondLst>
                                  <p:childTnLst>
                                    <p:set>
                                      <p:cBhvr>
                                        <p:cTn id="34" dur="1" fill="hold">
                                          <p:stCondLst>
                                            <p:cond delay="499"/>
                                          </p:stCondLst>
                                        </p:cTn>
                                        <p:tgtEl>
                                          <p:spTgt spid="550945"/>
                                        </p:tgtEl>
                                        <p:attrNameLst>
                                          <p:attrName>style.visibility</p:attrName>
                                        </p:attrNameLst>
                                      </p:cBhvr>
                                      <p:to>
                                        <p:strVal val="visible"/>
                                      </p:to>
                                    </p:set>
                                  </p:childTnLst>
                                </p:cTn>
                              </p:par>
                            </p:childTnLst>
                          </p:cTn>
                        </p:par>
                        <p:par>
                          <p:cTn id="35" fill="hold" nodeType="afterGroup">
                            <p:stCondLst>
                              <p:cond delay="4000"/>
                            </p:stCondLst>
                            <p:childTnLst>
                              <p:par>
                                <p:cTn id="36" presetID="1" presetClass="entr" presetSubtype="0" fill="hold" grpId="0" nodeType="afterEffect">
                                  <p:stCondLst>
                                    <p:cond delay="0"/>
                                  </p:stCondLst>
                                  <p:childTnLst>
                                    <p:set>
                                      <p:cBhvr>
                                        <p:cTn id="37" dur="1" fill="hold">
                                          <p:stCondLst>
                                            <p:cond delay="499"/>
                                          </p:stCondLst>
                                        </p:cTn>
                                        <p:tgtEl>
                                          <p:spTgt spid="550939"/>
                                        </p:tgtEl>
                                        <p:attrNameLst>
                                          <p:attrName>style.visibility</p:attrName>
                                        </p:attrNameLst>
                                      </p:cBhvr>
                                      <p:to>
                                        <p:strVal val="visible"/>
                                      </p:to>
                                    </p:set>
                                  </p:childTnLst>
                                </p:cTn>
                              </p:par>
                            </p:childTnLst>
                          </p:cTn>
                        </p:par>
                        <p:par>
                          <p:cTn id="38" fill="hold" nodeType="afterGroup">
                            <p:stCondLst>
                              <p:cond delay="4500"/>
                            </p:stCondLst>
                            <p:childTnLst>
                              <p:par>
                                <p:cTn id="39" presetID="1" presetClass="entr" presetSubtype="0" fill="hold" grpId="0" nodeType="afterEffect">
                                  <p:stCondLst>
                                    <p:cond delay="0"/>
                                  </p:stCondLst>
                                  <p:childTnLst>
                                    <p:set>
                                      <p:cBhvr>
                                        <p:cTn id="40" dur="1" fill="hold">
                                          <p:stCondLst>
                                            <p:cond delay="499"/>
                                          </p:stCondLst>
                                        </p:cTn>
                                        <p:tgtEl>
                                          <p:spTgt spid="550938"/>
                                        </p:tgtEl>
                                        <p:attrNameLst>
                                          <p:attrName>style.visibility</p:attrName>
                                        </p:attrNameLst>
                                      </p:cBhvr>
                                      <p:to>
                                        <p:strVal val="visible"/>
                                      </p:to>
                                    </p:set>
                                  </p:childTnLst>
                                </p:cTn>
                              </p:par>
                            </p:childTnLst>
                          </p:cTn>
                        </p:par>
                        <p:par>
                          <p:cTn id="41" fill="hold" nodeType="afterGroup">
                            <p:stCondLst>
                              <p:cond delay="5000"/>
                            </p:stCondLst>
                            <p:childTnLst>
                              <p:par>
                                <p:cTn id="42" presetID="1" presetClass="entr" presetSubtype="0" fill="hold" grpId="0" nodeType="afterEffect">
                                  <p:stCondLst>
                                    <p:cond delay="0"/>
                                  </p:stCondLst>
                                  <p:childTnLst>
                                    <p:set>
                                      <p:cBhvr>
                                        <p:cTn id="43" dur="1" fill="hold">
                                          <p:stCondLst>
                                            <p:cond delay="499"/>
                                          </p:stCondLst>
                                        </p:cTn>
                                        <p:tgtEl>
                                          <p:spTgt spid="550927"/>
                                        </p:tgtEl>
                                        <p:attrNameLst>
                                          <p:attrName>style.visibility</p:attrName>
                                        </p:attrNameLst>
                                      </p:cBhvr>
                                      <p:to>
                                        <p:strVal val="visible"/>
                                      </p:to>
                                    </p:set>
                                  </p:childTnLst>
                                </p:cTn>
                              </p:par>
                            </p:childTnLst>
                          </p:cTn>
                        </p:par>
                        <p:par>
                          <p:cTn id="44" fill="hold" nodeType="afterGroup">
                            <p:stCondLst>
                              <p:cond delay="5500"/>
                            </p:stCondLst>
                            <p:childTnLst>
                              <p:par>
                                <p:cTn id="45" presetID="1" presetClass="entr" presetSubtype="0" fill="hold" grpId="0" nodeType="afterEffect">
                                  <p:stCondLst>
                                    <p:cond delay="0"/>
                                  </p:stCondLst>
                                  <p:childTnLst>
                                    <p:set>
                                      <p:cBhvr>
                                        <p:cTn id="46" dur="1" fill="hold">
                                          <p:stCondLst>
                                            <p:cond delay="499"/>
                                          </p:stCondLst>
                                        </p:cTn>
                                        <p:tgtEl>
                                          <p:spTgt spid="550940"/>
                                        </p:tgtEl>
                                        <p:attrNameLst>
                                          <p:attrName>style.visibility</p:attrName>
                                        </p:attrNameLst>
                                      </p:cBhvr>
                                      <p:to>
                                        <p:strVal val="visible"/>
                                      </p:to>
                                    </p:set>
                                  </p:childTnLst>
                                </p:cTn>
                              </p:par>
                            </p:childTnLst>
                          </p:cTn>
                        </p:par>
                        <p:par>
                          <p:cTn id="47" fill="hold" nodeType="afterGroup">
                            <p:stCondLst>
                              <p:cond delay="6000"/>
                            </p:stCondLst>
                            <p:childTnLst>
                              <p:par>
                                <p:cTn id="48" presetID="1" presetClass="entr" presetSubtype="0" fill="hold" grpId="0" nodeType="afterEffect">
                                  <p:stCondLst>
                                    <p:cond delay="0"/>
                                  </p:stCondLst>
                                  <p:childTnLst>
                                    <p:set>
                                      <p:cBhvr>
                                        <p:cTn id="49" dur="1" fill="hold">
                                          <p:stCondLst>
                                            <p:cond delay="499"/>
                                          </p:stCondLst>
                                        </p:cTn>
                                        <p:tgtEl>
                                          <p:spTgt spid="550942"/>
                                        </p:tgtEl>
                                        <p:attrNameLst>
                                          <p:attrName>style.visibility</p:attrName>
                                        </p:attrNameLst>
                                      </p:cBhvr>
                                      <p:to>
                                        <p:strVal val="visible"/>
                                      </p:to>
                                    </p:set>
                                  </p:childTnLst>
                                </p:cTn>
                              </p:par>
                            </p:childTnLst>
                          </p:cTn>
                        </p:par>
                        <p:par>
                          <p:cTn id="50" fill="hold" nodeType="afterGroup">
                            <p:stCondLst>
                              <p:cond delay="6500"/>
                            </p:stCondLst>
                            <p:childTnLst>
                              <p:par>
                                <p:cTn id="51" presetID="1" presetClass="entr" presetSubtype="0" fill="hold" grpId="0" nodeType="afterEffect">
                                  <p:stCondLst>
                                    <p:cond delay="0"/>
                                  </p:stCondLst>
                                  <p:childTnLst>
                                    <p:set>
                                      <p:cBhvr>
                                        <p:cTn id="52" dur="1" fill="hold">
                                          <p:stCondLst>
                                            <p:cond delay="499"/>
                                          </p:stCondLst>
                                        </p:cTn>
                                        <p:tgtEl>
                                          <p:spTgt spid="550926"/>
                                        </p:tgtEl>
                                        <p:attrNameLst>
                                          <p:attrName>style.visibility</p:attrName>
                                        </p:attrNameLst>
                                      </p:cBhvr>
                                      <p:to>
                                        <p:strVal val="visible"/>
                                      </p:to>
                                    </p:set>
                                  </p:childTnLst>
                                </p:cTn>
                              </p:par>
                            </p:childTnLst>
                          </p:cTn>
                        </p:par>
                        <p:par>
                          <p:cTn id="53" fill="hold" nodeType="afterGroup">
                            <p:stCondLst>
                              <p:cond delay="7000"/>
                            </p:stCondLst>
                            <p:childTnLst>
                              <p:par>
                                <p:cTn id="54" presetID="1" presetClass="entr" presetSubtype="0" fill="hold" grpId="0" nodeType="afterEffect">
                                  <p:stCondLst>
                                    <p:cond delay="0"/>
                                  </p:stCondLst>
                                  <p:childTnLst>
                                    <p:set>
                                      <p:cBhvr>
                                        <p:cTn id="55" dur="1" fill="hold">
                                          <p:stCondLst>
                                            <p:cond delay="499"/>
                                          </p:stCondLst>
                                        </p:cTn>
                                        <p:tgtEl>
                                          <p:spTgt spid="550941"/>
                                        </p:tgtEl>
                                        <p:attrNameLst>
                                          <p:attrName>style.visibility</p:attrName>
                                        </p:attrNameLst>
                                      </p:cBhvr>
                                      <p:to>
                                        <p:strVal val="visible"/>
                                      </p:to>
                                    </p:set>
                                  </p:childTnLst>
                                </p:cTn>
                              </p:par>
                            </p:childTnLst>
                          </p:cTn>
                        </p:par>
                        <p:par>
                          <p:cTn id="56" fill="hold" nodeType="afterGroup">
                            <p:stCondLst>
                              <p:cond delay="7500"/>
                            </p:stCondLst>
                            <p:childTnLst>
                              <p:par>
                                <p:cTn id="57" presetID="1" presetClass="entr" presetSubtype="0" fill="hold" grpId="0" nodeType="afterEffect">
                                  <p:stCondLst>
                                    <p:cond delay="0"/>
                                  </p:stCondLst>
                                  <p:childTnLst>
                                    <p:set>
                                      <p:cBhvr>
                                        <p:cTn id="58" dur="1" fill="hold">
                                          <p:stCondLst>
                                            <p:cond delay="499"/>
                                          </p:stCondLst>
                                        </p:cTn>
                                        <p:tgtEl>
                                          <p:spTgt spid="55094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50948"/>
                                        </p:tgtEl>
                                        <p:attrNameLst>
                                          <p:attrName>style.visibility</p:attrName>
                                        </p:attrNameLst>
                                      </p:cBhvr>
                                      <p:to>
                                        <p:strVal val="visible"/>
                                      </p:to>
                                    </p:set>
                                  </p:childTnLst>
                                </p:cTn>
                              </p:par>
                            </p:childTnLst>
                          </p:cTn>
                        </p:par>
                        <p:par>
                          <p:cTn id="63" fill="hold" nodeType="afterGroup">
                            <p:stCondLst>
                              <p:cond delay="500"/>
                            </p:stCondLst>
                            <p:childTnLst>
                              <p:par>
                                <p:cTn id="64" presetID="1" presetClass="entr" presetSubtype="0" fill="hold" nodeType="afterEffect">
                                  <p:stCondLst>
                                    <p:cond delay="0"/>
                                  </p:stCondLst>
                                  <p:childTnLst>
                                    <p:set>
                                      <p:cBhvr>
                                        <p:cTn id="65" dur="1" fill="hold">
                                          <p:stCondLst>
                                            <p:cond delay="499"/>
                                          </p:stCondLst>
                                        </p:cTn>
                                        <p:tgtEl>
                                          <p:spTgt spid="2"/>
                                        </p:tgtEl>
                                        <p:attrNameLst>
                                          <p:attrName>style.visibility</p:attrName>
                                        </p:attrNameLst>
                                      </p:cBhvr>
                                      <p:to>
                                        <p:strVal val="visible"/>
                                      </p:to>
                                    </p:set>
                                  </p:childTnLst>
                                </p:cTn>
                              </p:par>
                            </p:childTnLst>
                          </p:cTn>
                        </p:par>
                        <p:par>
                          <p:cTn id="66" fill="hold" nodeType="afterGroup">
                            <p:stCondLst>
                              <p:cond delay="1000"/>
                            </p:stCondLst>
                            <p:childTnLst>
                              <p:par>
                                <p:cTn id="67" presetID="22" presetClass="entr" presetSubtype="4" fill="hold" grpId="0" nodeType="afterEffect">
                                  <p:stCondLst>
                                    <p:cond delay="0"/>
                                  </p:stCondLst>
                                  <p:childTnLst>
                                    <p:set>
                                      <p:cBhvr>
                                        <p:cTn id="68" dur="1" fill="hold">
                                          <p:stCondLst>
                                            <p:cond delay="0"/>
                                          </p:stCondLst>
                                        </p:cTn>
                                        <p:tgtEl>
                                          <p:spTgt spid="550919"/>
                                        </p:tgtEl>
                                        <p:attrNameLst>
                                          <p:attrName>style.visibility</p:attrName>
                                        </p:attrNameLst>
                                      </p:cBhvr>
                                      <p:to>
                                        <p:strVal val="visible"/>
                                      </p:to>
                                    </p:set>
                                    <p:animEffect transition="in" filter="wipe(down)">
                                      <p:cBhvr>
                                        <p:cTn id="69" dur="500"/>
                                        <p:tgtEl>
                                          <p:spTgt spid="55091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499"/>
                                          </p:stCondLst>
                                        </p:cTn>
                                        <p:tgtEl>
                                          <p:spTgt spid="4"/>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nodeType="clickEffect">
                                  <p:stCondLst>
                                    <p:cond delay="0"/>
                                  </p:stCondLst>
                                  <p:childTnLst>
                                    <p:set>
                                      <p:cBhvr>
                                        <p:cTn id="77"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build="p" autoUpdateAnimBg="0"/>
      <p:bldP spid="550914" grpId="0" autoUpdateAnimBg="0"/>
      <p:bldP spid="550919" grpId="0" animBg="1"/>
      <p:bldP spid="550925" grpId="0" animBg="1"/>
      <p:bldP spid="550926" grpId="0" animBg="1"/>
      <p:bldP spid="550927" grpId="0" animBg="1"/>
      <p:bldP spid="550928" grpId="0" animBg="1"/>
      <p:bldP spid="550938" grpId="0" animBg="1"/>
      <p:bldP spid="550939" grpId="0" animBg="1"/>
      <p:bldP spid="550940" grpId="0" animBg="1"/>
      <p:bldP spid="550941" grpId="0" animBg="1"/>
      <p:bldP spid="550942" grpId="0" animBg="1"/>
      <p:bldP spid="550943" grpId="0" animBg="1"/>
      <p:bldP spid="550944" grpId="0" autoUpdateAnimBg="0"/>
      <p:bldP spid="550946" grpId="0" animBg="1"/>
      <p:bldP spid="550947" grpId="0" animBg="1"/>
      <p:bldP spid="55094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2"/>
          <p:cNvGraphicFramePr>
            <a:graphicFrameLocks noGrp="1" noChangeAspect="1"/>
          </p:cNvGraphicFramePr>
          <p:nvPr>
            <p:ph idx="1"/>
          </p:nvPr>
        </p:nvGraphicFramePr>
        <p:xfrm>
          <a:off x="3089275" y="1407319"/>
          <a:ext cx="6096000" cy="4064000"/>
        </p:xfrm>
        <a:graphic>
          <a:graphicData uri="http://schemas.openxmlformats.org/presentationml/2006/ole">
            <mc:AlternateContent xmlns:mc="http://schemas.openxmlformats.org/markup-compatibility/2006">
              <mc:Choice xmlns:v="urn:schemas-microsoft-com:vml" Requires="v">
                <p:oleObj name="Chart" r:id="rId3" imgW="6096000" imgH="4064000" progId="MSGraph.Chart.8">
                  <p:embed followColorScheme="full"/>
                </p:oleObj>
              </mc:Choice>
              <mc:Fallback>
                <p:oleObj name="Chart" r:id="rId3" imgW="6096000" imgH="4064000" progId="MSGraph.Chart.8">
                  <p:embed followColorScheme="full"/>
                  <p:pic>
                    <p:nvPicPr>
                      <p:cNvPr id="6758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9275" y="1407319"/>
                        <a:ext cx="6096000" cy="4064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7589" name="Rectangle 2"/>
          <p:cNvSpPr>
            <a:spLocks noGrp="1" noChangeArrowheads="1"/>
          </p:cNvSpPr>
          <p:nvPr>
            <p:ph type="title"/>
          </p:nvPr>
        </p:nvSpPr>
        <p:spPr/>
        <p:txBody>
          <a:bodyPr/>
          <a:lstStyle/>
          <a:p>
            <a:pPr eaLnBrk="1" hangingPunct="1"/>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10" name="Footer Placeholder 3"/>
          <p:cNvSpPr>
            <a:spLocks noGrp="1"/>
          </p:cNvSpPr>
          <p:nvPr>
            <p:ph type="ftr" sz="quarter" idx="11"/>
          </p:nvPr>
        </p:nvSpPr>
        <p:spPr/>
        <p:txBody>
          <a:bodyPr/>
          <a:lstStyle/>
          <a:p>
            <a:r>
              <a:rPr lang="en-US"/>
              <a:t>CAPM</a:t>
            </a:r>
          </a:p>
        </p:txBody>
      </p:sp>
      <p:sp>
        <p:nvSpPr>
          <p:cNvPr id="67590" name="Text Box 4"/>
          <p:cNvSpPr txBox="1">
            <a:spLocks noChangeArrowheads="1"/>
          </p:cNvSpPr>
          <p:nvPr/>
        </p:nvSpPr>
        <p:spPr bwMode="auto">
          <a:xfrm>
            <a:off x="3260726" y="1184275"/>
            <a:ext cx="5127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u="sng">
                <a:solidFill>
                  <a:srgbClr val="010004"/>
                </a:solidFill>
                <a:latin typeface="Times New Roman" charset="0"/>
              </a:rPr>
              <a:t>Company Size versus Average Return</a:t>
            </a:r>
          </a:p>
        </p:txBody>
      </p:sp>
      <p:sp>
        <p:nvSpPr>
          <p:cNvPr id="67591" name="Text Box 5"/>
          <p:cNvSpPr txBox="1">
            <a:spLocks noChangeArrowheads="1"/>
          </p:cNvSpPr>
          <p:nvPr/>
        </p:nvSpPr>
        <p:spPr bwMode="auto">
          <a:xfrm rot="16200000">
            <a:off x="1889919" y="2682082"/>
            <a:ext cx="17065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Return</a:t>
            </a:r>
          </a:p>
        </p:txBody>
      </p:sp>
      <p:sp>
        <p:nvSpPr>
          <p:cNvPr id="67592" name="Text Box 6"/>
          <p:cNvSpPr txBox="1">
            <a:spLocks noChangeArrowheads="1"/>
          </p:cNvSpPr>
          <p:nvPr/>
        </p:nvSpPr>
        <p:spPr bwMode="auto">
          <a:xfrm>
            <a:off x="5726113" y="5224126"/>
            <a:ext cx="20558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dirty="0">
                <a:solidFill>
                  <a:srgbClr val="010004"/>
                </a:solidFill>
                <a:latin typeface="Times New Roman" charset="0"/>
              </a:rPr>
              <a:t>Company Size</a:t>
            </a:r>
            <a:endParaRPr lang="en-US" b="1" dirty="0">
              <a:latin typeface="Times New Roman" charset="0"/>
            </a:endParaRPr>
          </a:p>
        </p:txBody>
      </p:sp>
      <p:sp>
        <p:nvSpPr>
          <p:cNvPr id="67593" name="Text Box 7"/>
          <p:cNvSpPr txBox="1">
            <a:spLocks noChangeArrowheads="1"/>
          </p:cNvSpPr>
          <p:nvPr/>
        </p:nvSpPr>
        <p:spPr bwMode="auto">
          <a:xfrm>
            <a:off x="3363912" y="5376526"/>
            <a:ext cx="12842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dirty="0">
                <a:solidFill>
                  <a:srgbClr val="010004"/>
                </a:solidFill>
                <a:latin typeface="Times New Roman" charset="0"/>
              </a:rPr>
              <a:t>Smallest</a:t>
            </a:r>
            <a:endParaRPr lang="en-US" b="1" dirty="0">
              <a:latin typeface="Times New Roman" charset="0"/>
            </a:endParaRPr>
          </a:p>
        </p:txBody>
      </p:sp>
      <p:sp>
        <p:nvSpPr>
          <p:cNvPr id="67594" name="Text Box 8"/>
          <p:cNvSpPr txBox="1">
            <a:spLocks noChangeArrowheads="1"/>
          </p:cNvSpPr>
          <p:nvPr/>
        </p:nvSpPr>
        <p:spPr bwMode="auto">
          <a:xfrm>
            <a:off x="8277224" y="5215456"/>
            <a:ext cx="11826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dirty="0">
                <a:solidFill>
                  <a:srgbClr val="010004"/>
                </a:solidFill>
                <a:latin typeface="Times New Roman" charset="0"/>
              </a:rPr>
              <a:t>Largest</a:t>
            </a:r>
            <a:endParaRPr lang="en-US" b="1" dirty="0">
              <a:latin typeface="Times New Roman" charset="0"/>
            </a:endParaRPr>
          </a:p>
        </p:txBody>
      </p:sp>
      <p:sp>
        <p:nvSpPr>
          <p:cNvPr id="67595" name="Rectangle 9"/>
          <p:cNvSpPr>
            <a:spLocks noChangeArrowheads="1"/>
          </p:cNvSpPr>
          <p:nvPr/>
        </p:nvSpPr>
        <p:spPr bwMode="auto">
          <a:xfrm>
            <a:off x="5649118" y="5272440"/>
            <a:ext cx="2209800" cy="53340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Object 2"/>
          <p:cNvGraphicFramePr>
            <a:graphicFrameLocks noGrp="1" noChangeAspect="1"/>
          </p:cNvGraphicFramePr>
          <p:nvPr>
            <p:ph idx="1"/>
          </p:nvPr>
        </p:nvGraphicFramePr>
        <p:xfrm>
          <a:off x="1908175" y="619828"/>
          <a:ext cx="8458200" cy="5638983"/>
        </p:xfrm>
        <a:graphic>
          <a:graphicData uri="http://schemas.openxmlformats.org/presentationml/2006/ole">
            <mc:AlternateContent xmlns:mc="http://schemas.openxmlformats.org/markup-compatibility/2006">
              <mc:Choice xmlns:v="urn:schemas-microsoft-com:vml" Requires="v">
                <p:oleObj name="Chart" r:id="rId3" imgW="24380952" imgH="16253968" progId="MSGraph.Chart.8">
                  <p:embed followColorScheme="full"/>
                </p:oleObj>
              </mc:Choice>
              <mc:Fallback>
                <p:oleObj name="Chart" r:id="rId3" imgW="24380952" imgH="16253968" progId="MSGraph.Chart.8">
                  <p:embed followColorScheme="full"/>
                  <p:pic>
                    <p:nvPicPr>
                      <p:cNvPr id="6963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619828"/>
                        <a:ext cx="8458200" cy="563898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9637" name="Rectangle 2"/>
          <p:cNvSpPr>
            <a:spLocks noGrp="1" noChangeArrowheads="1"/>
          </p:cNvSpPr>
          <p:nvPr>
            <p:ph type="title"/>
          </p:nvPr>
        </p:nvSpPr>
        <p:spPr/>
        <p:txBody>
          <a:bodyPr/>
          <a:lstStyle/>
          <a:p>
            <a:pPr eaLnBrk="1" hangingPunct="1"/>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10" name="Footer Placeholder 3"/>
          <p:cNvSpPr>
            <a:spLocks noGrp="1"/>
          </p:cNvSpPr>
          <p:nvPr>
            <p:ph type="ftr" sz="quarter" idx="11"/>
          </p:nvPr>
        </p:nvSpPr>
        <p:spPr/>
        <p:txBody>
          <a:bodyPr/>
          <a:lstStyle/>
          <a:p>
            <a:r>
              <a:rPr lang="en-US"/>
              <a:t>CAPM</a:t>
            </a:r>
          </a:p>
        </p:txBody>
      </p:sp>
      <p:sp>
        <p:nvSpPr>
          <p:cNvPr id="69638" name="Text Box 4"/>
          <p:cNvSpPr txBox="1">
            <a:spLocks noChangeArrowheads="1"/>
          </p:cNvSpPr>
          <p:nvPr/>
        </p:nvSpPr>
        <p:spPr bwMode="auto">
          <a:xfrm>
            <a:off x="3962400" y="1143000"/>
            <a:ext cx="50180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u="sng">
                <a:solidFill>
                  <a:srgbClr val="010004"/>
                </a:solidFill>
                <a:latin typeface="Times New Roman" charset="0"/>
              </a:rPr>
              <a:t>Book-Market versus Average Return</a:t>
            </a:r>
          </a:p>
        </p:txBody>
      </p:sp>
      <p:sp>
        <p:nvSpPr>
          <p:cNvPr id="69639" name="Text Box 5"/>
          <p:cNvSpPr txBox="1">
            <a:spLocks noChangeArrowheads="1"/>
          </p:cNvSpPr>
          <p:nvPr/>
        </p:nvSpPr>
        <p:spPr bwMode="auto">
          <a:xfrm rot="16200000">
            <a:off x="1283369" y="2682081"/>
            <a:ext cx="17065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Return</a:t>
            </a:r>
          </a:p>
        </p:txBody>
      </p:sp>
      <p:sp>
        <p:nvSpPr>
          <p:cNvPr id="69640" name="Text Box 6"/>
          <p:cNvSpPr txBox="1">
            <a:spLocks noChangeArrowheads="1"/>
          </p:cNvSpPr>
          <p:nvPr/>
        </p:nvSpPr>
        <p:spPr bwMode="auto">
          <a:xfrm>
            <a:off x="3124200" y="5943600"/>
            <a:ext cx="11826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Highest</a:t>
            </a:r>
          </a:p>
        </p:txBody>
      </p:sp>
      <p:sp>
        <p:nvSpPr>
          <p:cNvPr id="69641" name="Text Box 7"/>
          <p:cNvSpPr txBox="1">
            <a:spLocks noChangeArrowheads="1"/>
          </p:cNvSpPr>
          <p:nvPr/>
        </p:nvSpPr>
        <p:spPr bwMode="auto">
          <a:xfrm>
            <a:off x="8763001" y="5943600"/>
            <a:ext cx="11160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Lowest</a:t>
            </a:r>
          </a:p>
        </p:txBody>
      </p:sp>
      <p:sp>
        <p:nvSpPr>
          <p:cNvPr id="69642" name="Text Box 8"/>
          <p:cNvSpPr txBox="1">
            <a:spLocks noChangeArrowheads="1"/>
          </p:cNvSpPr>
          <p:nvPr/>
        </p:nvSpPr>
        <p:spPr bwMode="auto">
          <a:xfrm>
            <a:off x="5105400" y="59436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b="1">
                <a:solidFill>
                  <a:srgbClr val="010004"/>
                </a:solidFill>
                <a:latin typeface="Times New Roman" charset="0"/>
              </a:rPr>
              <a:t>Book-Market Ratio</a:t>
            </a:r>
            <a:endParaRPr lang="en-US" sz="2000">
              <a:latin typeface="Times New Roman" charset="0"/>
            </a:endParaRPr>
          </a:p>
        </p:txBody>
      </p:sp>
      <p:sp>
        <p:nvSpPr>
          <p:cNvPr id="69643" name="Rectangle 9"/>
          <p:cNvSpPr>
            <a:spLocks noChangeArrowheads="1"/>
          </p:cNvSpPr>
          <p:nvPr/>
        </p:nvSpPr>
        <p:spPr bwMode="auto">
          <a:xfrm>
            <a:off x="5029200" y="5867400"/>
            <a:ext cx="2971800" cy="53340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DE22D9-5DA9-FB42-AB7A-E44E4FC7745C}"/>
              </a:ext>
            </a:extLst>
          </p:cNvPr>
          <p:cNvSpPr>
            <a:spLocks noGrp="1"/>
          </p:cNvSpPr>
          <p:nvPr>
            <p:ph idx="1"/>
          </p:nvPr>
        </p:nvSpPr>
        <p:spPr/>
        <p:txBody>
          <a:bodyPr/>
          <a:lstStyle/>
          <a:p>
            <a:r>
              <a:rPr lang="en-US" sz="2000" dirty="0"/>
              <a:t>In the earliest days of empirical work in academic finance, the size effect was the first market anomaly to challenge the standard asset pricing model and prompt debates about market efficiency. The notion that small stocks have higher average returns than large stocks, even after risk-adjustment, was a pathbreaking discovery, and for decades it has been taken as an unwavering fact of financial markets. In practice, the discovery of the size effect fueled a crowd of small cap indices and active funds to a point where the investment landscape is now segmented into large and small stock universes. However, despite its long and illustrious history in academia and its commonplace acceptance in practice, there is still confusion and debate about the size effect. We examine many claims about the size effect and aim to clarify some of the misunderstanding surrounding it by performing simple tests using publicly available data. For one, using 90+ years of U.S. data, </a:t>
            </a:r>
            <a:r>
              <a:rPr lang="en-US" sz="2000" b="1" dirty="0"/>
              <a:t>there is no evidence of a pure size effect, and moreover, it may not have existed in the first place, if not for data errors and insufficient adjustments for risk and liquidity. </a:t>
            </a:r>
          </a:p>
          <a:p>
            <a:pPr lvl="1"/>
            <a:r>
              <a:rPr lang="en-US" i="1" dirty="0"/>
              <a:t>Fact, Fiction, and the Size Effect</a:t>
            </a:r>
            <a:r>
              <a:rPr lang="en-US" dirty="0"/>
              <a:t>, </a:t>
            </a:r>
            <a:r>
              <a:rPr lang="en-US" dirty="0" err="1"/>
              <a:t>Alquist</a:t>
            </a:r>
            <a:r>
              <a:rPr lang="en-US" dirty="0"/>
              <a:t>, Israel, Moskowitz (June 2018)</a:t>
            </a:r>
          </a:p>
          <a:p>
            <a:endParaRPr lang="en-US" dirty="0"/>
          </a:p>
        </p:txBody>
      </p:sp>
      <p:sp>
        <p:nvSpPr>
          <p:cNvPr id="3" name="Title 2">
            <a:extLst>
              <a:ext uri="{FF2B5EF4-FFF2-40B4-BE49-F238E27FC236}">
                <a16:creationId xmlns:a16="http://schemas.microsoft.com/office/drawing/2014/main" id="{D1EFF456-37D7-DB43-B982-ACD23E1511EB}"/>
              </a:ext>
            </a:extLst>
          </p:cNvPr>
          <p:cNvSpPr>
            <a:spLocks noGrp="1"/>
          </p:cNvSpPr>
          <p:nvPr>
            <p:ph type="title"/>
          </p:nvPr>
        </p:nvSpPr>
        <p:spPr/>
        <p:txBody>
          <a:bodyPr/>
          <a:lstStyle/>
          <a:p>
            <a:r>
              <a:rPr lang="en-US" dirty="0"/>
              <a:t>Size Effect:  Illusion?</a:t>
            </a:r>
          </a:p>
        </p:txBody>
      </p:sp>
      <p:sp>
        <p:nvSpPr>
          <p:cNvPr id="4" name="Slide Number Placeholder 3">
            <a:extLst>
              <a:ext uri="{FF2B5EF4-FFF2-40B4-BE49-F238E27FC236}">
                <a16:creationId xmlns:a16="http://schemas.microsoft.com/office/drawing/2014/main" id="{E9FA44F0-3C5F-2346-8D15-B9CE8D3351D4}"/>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2D3C0913-25A2-664B-8855-A9842835125C}"/>
              </a:ext>
            </a:extLst>
          </p:cNvPr>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200089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3"/>
          <p:cNvSpPr>
            <a:spLocks noGrp="1" noChangeArrowheads="1"/>
          </p:cNvSpPr>
          <p:nvPr>
            <p:ph idx="1"/>
          </p:nvPr>
        </p:nvSpPr>
        <p:spPr/>
        <p:txBody>
          <a:bodyPr/>
          <a:lstStyle/>
          <a:p>
            <a:pPr eaLnBrk="1" hangingPunct="1"/>
            <a:endParaRPr lang="en-US">
              <a:solidFill>
                <a:srgbClr val="010004"/>
              </a:solidFill>
              <a:ea typeface="ＭＳ Ｐゴシック" charset="0"/>
              <a:cs typeface="ＭＳ Ｐゴシック" charset="0"/>
            </a:endParaRPr>
          </a:p>
          <a:p>
            <a:pPr lvl="1" eaLnBrk="1" hangingPunct="1"/>
            <a:endParaRPr lang="en-US">
              <a:ea typeface="ＭＳ Ｐゴシック" charset="0"/>
            </a:endParaRPr>
          </a:p>
          <a:p>
            <a:pPr eaLnBrk="1" hangingPunct="1"/>
            <a:endParaRPr lang="en-US">
              <a:ea typeface="ＭＳ Ｐゴシック" charset="0"/>
              <a:cs typeface="ＭＳ Ｐゴシック" charset="0"/>
            </a:endParaRPr>
          </a:p>
          <a:p>
            <a:pPr eaLnBrk="1" hangingPunct="1">
              <a:buFontTx/>
              <a:buNone/>
            </a:pPr>
            <a:endParaRPr lang="en-US">
              <a:ea typeface="ＭＳ Ｐゴシック" charset="0"/>
              <a:cs typeface="ＭＳ Ｐゴシック" charset="0"/>
            </a:endParaRPr>
          </a:p>
          <a:p>
            <a:pPr eaLnBrk="1" hangingPunct="1">
              <a:buFontTx/>
              <a:buNone/>
            </a:pPr>
            <a:endParaRPr lang="en-US">
              <a:ea typeface="ＭＳ Ｐゴシック" charset="0"/>
              <a:cs typeface="ＭＳ Ｐゴシック" charset="0"/>
            </a:endParaRPr>
          </a:p>
        </p:txBody>
      </p:sp>
      <p:sp>
        <p:nvSpPr>
          <p:cNvPr id="71684" name="Rectangle 2"/>
          <p:cNvSpPr>
            <a:spLocks noGrp="1" noChangeArrowheads="1"/>
          </p:cNvSpPr>
          <p:nvPr>
            <p:ph type="title"/>
          </p:nvPr>
        </p:nvSpPr>
        <p:spPr/>
        <p:txBody>
          <a:bodyPr/>
          <a:lstStyle/>
          <a:p>
            <a:pPr eaLnBrk="1" hangingPunct="1"/>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58" name="Footer Placeholder 3"/>
          <p:cNvSpPr>
            <a:spLocks noGrp="1"/>
          </p:cNvSpPr>
          <p:nvPr>
            <p:ph type="ftr" sz="quarter" idx="11"/>
          </p:nvPr>
        </p:nvSpPr>
        <p:spPr/>
        <p:txBody>
          <a:bodyPr/>
          <a:lstStyle/>
          <a:p>
            <a:r>
              <a:rPr lang="en-US"/>
              <a:t>CAPM</a:t>
            </a:r>
          </a:p>
        </p:txBody>
      </p:sp>
      <p:graphicFrame>
        <p:nvGraphicFramePr>
          <p:cNvPr id="432187" name="Group 59"/>
          <p:cNvGraphicFramePr>
            <a:graphicFrameLocks noGrp="1"/>
          </p:cNvGraphicFramePr>
          <p:nvPr/>
        </p:nvGraphicFramePr>
        <p:xfrm>
          <a:off x="2286000" y="1219200"/>
          <a:ext cx="7467600" cy="4846638"/>
        </p:xfrm>
        <a:graphic>
          <a:graphicData uri="http://schemas.openxmlformats.org/drawingml/2006/table">
            <a:tbl>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866900">
                  <a:extLst>
                    <a:ext uri="{9D8B030D-6E8A-4147-A177-3AD203B41FA5}">
                      <a16:colId xmlns:a16="http://schemas.microsoft.com/office/drawing/2014/main" val="20003"/>
                    </a:ext>
                  </a:extLst>
                </a:gridCol>
              </a:tblGrid>
              <a:tr h="8230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rgbClr val="010004"/>
                        </a:solidFill>
                        <a:effectLst/>
                        <a:latin typeface="Calibri"/>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 (%)</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Low Betas (%)</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High Betas (%)</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15</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16.1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13.7</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Small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18.2</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20.5</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17</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Large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10.7</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12.1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6.7</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rgbClr val="010004"/>
                        </a:solidFill>
                        <a:effectLst/>
                        <a:latin typeface="Calibri"/>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10004"/>
                        </a:solidFill>
                        <a:effectLst/>
                        <a:latin typeface="Calibri"/>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10004"/>
                        </a:solidFill>
                        <a:effectLst/>
                        <a:latin typeface="Calibri"/>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10004"/>
                        </a:solidFill>
                        <a:effectLst/>
                        <a:latin typeface="Calibri"/>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8230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a:t>
                      </a:r>
                    </a:p>
                  </a:txBody>
                  <a:tcPr marT="45723" marB="4572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High ME/BE</a:t>
                      </a:r>
                    </a:p>
                  </a:txBody>
                  <a:tcPr marT="45723" marB="4572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Low ME/BE</a:t>
                      </a:r>
                    </a:p>
                  </a:txBody>
                  <a:tcPr marT="45723" marB="45723"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14.8</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7.7</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19.6</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Small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17.6</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8.4</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23</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Large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10.7</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11.2</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10004"/>
                          </a:solidFill>
                          <a:effectLst/>
                          <a:latin typeface="Calibri"/>
                        </a:rPr>
                        <a:t>14.2</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1738" name="Text Box 56"/>
          <p:cNvSpPr txBox="1">
            <a:spLocks noChangeArrowheads="1"/>
          </p:cNvSpPr>
          <p:nvPr/>
        </p:nvSpPr>
        <p:spPr bwMode="auto">
          <a:xfrm>
            <a:off x="4668078" y="6169489"/>
            <a:ext cx="249299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000" dirty="0" err="1">
                <a:solidFill>
                  <a:srgbClr val="010004"/>
                </a:solidFill>
                <a:latin typeface="Times New Roman" charset="0"/>
              </a:rPr>
              <a:t>Fama</a:t>
            </a:r>
            <a:r>
              <a:rPr lang="en-US" sz="1000" dirty="0">
                <a:solidFill>
                  <a:srgbClr val="010004"/>
                </a:solidFill>
                <a:latin typeface="Times New Roman" charset="0"/>
              </a:rPr>
              <a:t> and French (1992).  Data from </a:t>
            </a:r>
            <a:r>
              <a:rPr lang="fr-FR" altLang="ja-JP" sz="1000" dirty="0">
                <a:solidFill>
                  <a:srgbClr val="010004"/>
                </a:solidFill>
                <a:latin typeface="Times New Roman" charset="0"/>
              </a:rPr>
              <a:t>’</a:t>
            </a:r>
            <a:r>
              <a:rPr lang="en-US" altLang="ja-JP" sz="1000" dirty="0">
                <a:solidFill>
                  <a:srgbClr val="010004"/>
                </a:solidFill>
                <a:latin typeface="Times New Roman" charset="0"/>
              </a:rPr>
              <a:t>63-’90</a:t>
            </a:r>
            <a:endParaRPr lang="en-US" sz="1000" dirty="0">
              <a:latin typeface="Times New Roman" charset="0"/>
            </a:endParaRPr>
          </a:p>
        </p:txBody>
      </p:sp>
      <p:sp>
        <p:nvSpPr>
          <p:cNvPr id="71739" name="Oval 58"/>
          <p:cNvSpPr>
            <a:spLocks noChangeArrowheads="1"/>
          </p:cNvSpPr>
          <p:nvPr/>
        </p:nvSpPr>
        <p:spPr bwMode="auto">
          <a:xfrm>
            <a:off x="8382000" y="5105400"/>
            <a:ext cx="914400" cy="533400"/>
          </a:xfrm>
          <a:prstGeom prst="ellipse">
            <a:avLst/>
          </a:prstGeom>
          <a:solidFill>
            <a:srgbClr val="2EE4F7">
              <a:alpha val="27058"/>
            </a:srgbClr>
          </a:solidFill>
          <a:ln w="38100">
            <a:solidFill>
              <a:schemeClr val="tx2"/>
            </a:solidFill>
            <a:round/>
            <a:headEnd/>
            <a:tailEnd/>
          </a:ln>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3"/>
          <p:cNvSpPr>
            <a:spLocks noGrp="1" noChangeArrowheads="1"/>
          </p:cNvSpPr>
          <p:nvPr>
            <p:ph idx="1"/>
          </p:nvPr>
        </p:nvSpPr>
        <p:spPr/>
        <p:txBody>
          <a:bodyPr/>
          <a:lstStyle/>
          <a:p>
            <a:pPr eaLnBrk="1" hangingPunct="1">
              <a:buFontTx/>
              <a:buNone/>
            </a:pPr>
            <a:r>
              <a:rPr lang="en-US" dirty="0">
                <a:ea typeface="ＭＳ Ｐゴシック" charset="0"/>
                <a:cs typeface="ＭＳ Ｐゴシック" charset="0"/>
              </a:rPr>
              <a:t> </a:t>
            </a:r>
          </a:p>
        </p:txBody>
      </p:sp>
      <p:sp>
        <p:nvSpPr>
          <p:cNvPr id="81924" name="Rectangle 2"/>
          <p:cNvSpPr>
            <a:spLocks noGrp="1" noChangeArrowheads="1"/>
          </p:cNvSpPr>
          <p:nvPr>
            <p:ph type="title"/>
          </p:nvPr>
        </p:nvSpPr>
        <p:spPr/>
        <p:txBody>
          <a:bodyPr/>
          <a:lstStyle/>
          <a:p>
            <a:pPr eaLnBrk="1" hangingPunct="1"/>
            <a:r>
              <a:rPr lang="en-US" sz="1600" dirty="0" err="1">
                <a:ea typeface="ＭＳ Ｐゴシック" charset="0"/>
                <a:cs typeface="ＭＳ Ｐゴシック" charset="0"/>
              </a:rPr>
              <a:t>Fama</a:t>
            </a:r>
            <a:r>
              <a:rPr lang="en-US" sz="1600" dirty="0">
                <a:ea typeface="ＭＳ Ｐゴシック" charset="0"/>
                <a:cs typeface="ＭＳ Ｐゴシック" charset="0"/>
              </a:rPr>
              <a:t>-French</a:t>
            </a:r>
          </a:p>
        </p:txBody>
      </p:sp>
      <p:sp>
        <p:nvSpPr>
          <p:cNvPr id="40" name="Footer Placeholder 3"/>
          <p:cNvSpPr>
            <a:spLocks noGrp="1"/>
          </p:cNvSpPr>
          <p:nvPr>
            <p:ph type="ftr" sz="quarter" idx="11"/>
          </p:nvPr>
        </p:nvSpPr>
        <p:spPr/>
        <p:txBody>
          <a:bodyPr/>
          <a:lstStyle/>
          <a:p>
            <a:r>
              <a:rPr lang="en-US"/>
              <a:t>CAPM</a:t>
            </a:r>
          </a:p>
        </p:txBody>
      </p:sp>
      <p:graphicFrame>
        <p:nvGraphicFramePr>
          <p:cNvPr id="499799" name="Group 87"/>
          <p:cNvGraphicFramePr>
            <a:graphicFrameLocks noGrp="1"/>
          </p:cNvGraphicFramePr>
          <p:nvPr/>
        </p:nvGraphicFramePr>
        <p:xfrm>
          <a:off x="2057400" y="1397000"/>
          <a:ext cx="8153400" cy="3338132"/>
        </p:xfrm>
        <a:graphic>
          <a:graphicData uri="http://schemas.openxmlformats.org/drawingml/2006/table">
            <a:tbl>
              <a:tblPr/>
              <a:tblGrid>
                <a:gridCol w="1630680">
                  <a:extLst>
                    <a:ext uri="{9D8B030D-6E8A-4147-A177-3AD203B41FA5}">
                      <a16:colId xmlns:a16="http://schemas.microsoft.com/office/drawing/2014/main" val="20000"/>
                    </a:ext>
                  </a:extLst>
                </a:gridCol>
                <a:gridCol w="1260071">
                  <a:extLst>
                    <a:ext uri="{9D8B030D-6E8A-4147-A177-3AD203B41FA5}">
                      <a16:colId xmlns:a16="http://schemas.microsoft.com/office/drawing/2014/main" val="20001"/>
                    </a:ext>
                  </a:extLst>
                </a:gridCol>
                <a:gridCol w="1778924">
                  <a:extLst>
                    <a:ext uri="{9D8B030D-6E8A-4147-A177-3AD203B41FA5}">
                      <a16:colId xmlns:a16="http://schemas.microsoft.com/office/drawing/2014/main" val="20002"/>
                    </a:ext>
                  </a:extLst>
                </a:gridCol>
                <a:gridCol w="1482436">
                  <a:extLst>
                    <a:ext uri="{9D8B030D-6E8A-4147-A177-3AD203B41FA5}">
                      <a16:colId xmlns:a16="http://schemas.microsoft.com/office/drawing/2014/main" val="20003"/>
                    </a:ext>
                  </a:extLst>
                </a:gridCol>
                <a:gridCol w="918802">
                  <a:extLst>
                    <a:ext uri="{9D8B030D-6E8A-4147-A177-3AD203B41FA5}">
                      <a16:colId xmlns:a16="http://schemas.microsoft.com/office/drawing/2014/main" val="20004"/>
                    </a:ext>
                  </a:extLst>
                </a:gridCol>
                <a:gridCol w="1082487">
                  <a:extLst>
                    <a:ext uri="{9D8B030D-6E8A-4147-A177-3AD203B41FA5}">
                      <a16:colId xmlns:a16="http://schemas.microsoft.com/office/drawing/2014/main" val="20005"/>
                    </a:ext>
                  </a:extLst>
                </a:gridCol>
              </a:tblGrid>
              <a:tr h="769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cs typeface="ＭＳ Ｐゴシック" charset="0"/>
                        </a:rPr>
                        <a:t>Three-factor Model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CAPM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EE4F7"/>
                    </a:solid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Calibri"/>
                        <a:ea typeface="ＭＳ Ｐゴシック" charset="0"/>
                        <a:cs typeface="ＭＳ Ｐゴシック"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B(Market)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B(Size)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(Sm - Large)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B(</a:t>
                      </a:r>
                      <a:r>
                        <a:rPr kumimoji="0" lang="en-US" sz="1800" b="1" i="0" u="none" strike="noStrike" cap="none" normalizeH="0" baseline="0" dirty="0" err="1">
                          <a:ln>
                            <a:noFill/>
                          </a:ln>
                          <a:solidFill>
                            <a:schemeClr val="tx1"/>
                          </a:solidFill>
                          <a:effectLst/>
                          <a:latin typeface="Calibri"/>
                          <a:ea typeface="ＭＳ Ｐゴシック" charset="0"/>
                          <a:cs typeface="ＭＳ Ｐゴシック" charset="0"/>
                        </a:rPr>
                        <a:t>HBk-LBk</a:t>
                      </a: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E(r)-</a:t>
                      </a:r>
                      <a:r>
                        <a:rPr kumimoji="0" lang="en-US" sz="1800" b="1" i="0" u="none" strike="noStrike" cap="none" normalizeH="0" baseline="0" dirty="0" err="1">
                          <a:ln>
                            <a:noFill/>
                          </a:ln>
                          <a:solidFill>
                            <a:schemeClr val="tx1"/>
                          </a:solidFill>
                          <a:effectLst/>
                          <a:latin typeface="Calibri"/>
                          <a:ea typeface="ＭＳ Ｐゴシック" charset="0"/>
                          <a:cs typeface="ＭＳ Ｐゴシック" charset="0"/>
                        </a:rPr>
                        <a:t>r</a:t>
                      </a:r>
                      <a:r>
                        <a:rPr kumimoji="0" lang="en-US" sz="1800" b="1" i="0" u="none" strike="noStrike" cap="none" normalizeH="0" baseline="-25000" dirty="0" err="1">
                          <a:ln>
                            <a:noFill/>
                          </a:ln>
                          <a:solidFill>
                            <a:schemeClr val="tx1"/>
                          </a:solidFill>
                          <a:effectLst/>
                          <a:latin typeface="Calibri"/>
                          <a:ea typeface="ＭＳ Ｐゴシック" charset="0"/>
                          <a:cs typeface="ＭＳ Ｐゴシック" charset="0"/>
                        </a:rPr>
                        <a:t>f</a:t>
                      </a:r>
                      <a:endParaRPr kumimoji="0" lang="en-US" sz="1800" b="1" i="0" u="none" strike="noStrike" cap="none" normalizeH="0" baseline="-25000" dirty="0">
                        <a:ln>
                          <a:noFill/>
                        </a:ln>
                        <a:solidFill>
                          <a:schemeClr val="tx1"/>
                        </a:solidFill>
                        <a:effectLst/>
                        <a:latin typeface="Calibri"/>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0"/>
                          <a:cs typeface="ＭＳ Ｐゴシック" charset="0"/>
                        </a:rPr>
                        <a:t>E(r)-r</a:t>
                      </a:r>
                      <a:r>
                        <a:rPr kumimoji="0" lang="en-US" sz="1800" b="1" i="0" u="none" strike="noStrike" cap="none" normalizeH="0" baseline="-25000">
                          <a:ln>
                            <a:noFill/>
                          </a:ln>
                          <a:solidFill>
                            <a:schemeClr val="tx1"/>
                          </a:solidFill>
                          <a:effectLst/>
                          <a:latin typeface="Calibri"/>
                          <a:ea typeface="ＭＳ Ｐゴシック" charset="0"/>
                          <a:cs typeface="ＭＳ Ｐゴシック" charset="0"/>
                        </a:rPr>
                        <a:t>f</a:t>
                      </a:r>
                      <a:endParaRPr kumimoji="0" lang="en-US" sz="1800" b="1" i="0" u="none" strike="noStrike" cap="none" normalizeH="0" baseline="0">
                        <a:ln>
                          <a:noFill/>
                        </a:ln>
                        <a:solidFill>
                          <a:schemeClr val="tx1"/>
                        </a:solidFill>
                        <a:effectLst/>
                        <a:latin typeface="Calibri"/>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EE4F7"/>
                    </a:solidFill>
                  </a:tcPr>
                </a:tc>
                <a:extLst>
                  <a:ext uri="{0D108BD9-81ED-4DB2-BD59-A6C34878D82A}">
                    <a16:rowId xmlns:a16="http://schemas.microsoft.com/office/drawing/2014/main" val="10001"/>
                  </a:ext>
                </a:extLst>
              </a:tr>
              <a:tr h="882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Computers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2.49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5.29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90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Petroleum &amp; Gas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.96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4.93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cs typeface="ＭＳ Ｐゴシック" charset="0"/>
                        </a:rPr>
                        <a:t>4.32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1960" name="Rectangle 64"/>
          <p:cNvSpPr>
            <a:spLocks noChangeArrowheads="1"/>
          </p:cNvSpPr>
          <p:nvPr/>
        </p:nvSpPr>
        <p:spPr bwMode="auto">
          <a:xfrm>
            <a:off x="3657600" y="4807667"/>
            <a:ext cx="5029200" cy="1465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u="sng" dirty="0"/>
              <a:t>Factor Risk Premiums (’63-’94)</a:t>
            </a:r>
            <a:r>
              <a:rPr lang="en-US" b="1" dirty="0"/>
              <a:t>:  </a:t>
            </a:r>
          </a:p>
          <a:p>
            <a:pPr lvl="1">
              <a:buFontTx/>
              <a:buChar char="•"/>
            </a:pPr>
            <a:r>
              <a:rPr lang="en-US" b="1" dirty="0"/>
              <a:t> Market: 		5.2%</a:t>
            </a:r>
          </a:p>
          <a:p>
            <a:pPr lvl="1">
              <a:buFontTx/>
              <a:buChar char="•"/>
            </a:pPr>
            <a:r>
              <a:rPr lang="en-US" b="1" dirty="0"/>
              <a:t> Size: 	 	3.2%</a:t>
            </a:r>
          </a:p>
          <a:p>
            <a:pPr lvl="1">
              <a:buFontTx/>
              <a:buChar char="•"/>
            </a:pPr>
            <a:r>
              <a:rPr lang="en-US" b="1" dirty="0"/>
              <a:t> HBM-LBM: 	5.4%</a:t>
            </a:r>
          </a:p>
          <a:p>
            <a:endParaRPr lang="en-US" dirty="0"/>
          </a:p>
        </p:txBody>
      </p:sp>
      <p:sp>
        <p:nvSpPr>
          <p:cNvPr id="81961" name="Rectangle 65"/>
          <p:cNvSpPr>
            <a:spLocks noChangeArrowheads="1"/>
          </p:cNvSpPr>
          <p:nvPr/>
        </p:nvSpPr>
        <p:spPr bwMode="auto">
          <a:xfrm>
            <a:off x="4615071" y="6104547"/>
            <a:ext cx="1662635"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000" dirty="0"/>
              <a:t>Source: </a:t>
            </a:r>
            <a:r>
              <a:rPr lang="en-US" sz="1000" dirty="0" err="1"/>
              <a:t>Fama</a:t>
            </a:r>
            <a:r>
              <a:rPr lang="en-US" sz="1000" dirty="0"/>
              <a:t> &amp; French (</a:t>
            </a:r>
            <a:r>
              <a:rPr lang="ja-JP" altLang="en-US" sz="1000" dirty="0"/>
              <a:t>‘</a:t>
            </a:r>
            <a:r>
              <a:rPr lang="en-US" altLang="ja-JP" sz="1000" dirty="0"/>
              <a:t>97)</a:t>
            </a:r>
            <a:endParaRPr lang="en-US" sz="1000" dirty="0"/>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3FF2-912E-2E9F-4304-F5916040E8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7B17F3D-4565-21AF-C612-1AE5615B7B8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2373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SML in Non-CAPM Worlds</a:t>
            </a:r>
          </a:p>
        </p:txBody>
      </p:sp>
      <p:sp>
        <p:nvSpPr>
          <p:cNvPr id="6" name="Footer Placeholder 3"/>
          <p:cNvSpPr>
            <a:spLocks noGrp="1"/>
          </p:cNvSpPr>
          <p:nvPr>
            <p:ph type="ftr" sz="quarter" idx="11"/>
          </p:nvPr>
        </p:nvSpPr>
        <p:spPr/>
        <p:txBody>
          <a:bodyPr/>
          <a:lstStyle/>
          <a:p>
            <a:r>
              <a:rPr lang="en-US"/>
              <a:t>CAPM</a:t>
            </a:r>
          </a:p>
        </p:txBody>
      </p:sp>
      <p:pic>
        <p:nvPicPr>
          <p:cNvPr id="512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570170"/>
            <a:ext cx="4267200" cy="300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4229" y="638886"/>
            <a:ext cx="4038600" cy="296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3825184"/>
            <a:ext cx="4419600"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SML in Non-CAPM Worlds</a:t>
            </a:r>
          </a:p>
        </p:txBody>
      </p:sp>
      <p:sp>
        <p:nvSpPr>
          <p:cNvPr id="6" name="Footer Placeholder 3"/>
          <p:cNvSpPr>
            <a:spLocks noGrp="1"/>
          </p:cNvSpPr>
          <p:nvPr>
            <p:ph type="ftr" sz="quarter" idx="11"/>
          </p:nvPr>
        </p:nvSpPr>
        <p:spPr/>
        <p:txBody>
          <a:bodyPr/>
          <a:lstStyle/>
          <a:p>
            <a:r>
              <a:rPr lang="en-US"/>
              <a:t>CAPM</a:t>
            </a:r>
          </a:p>
        </p:txBody>
      </p:sp>
      <p:pic>
        <p:nvPicPr>
          <p:cNvPr id="5325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762000"/>
            <a:ext cx="4648200" cy="251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325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3848" y="762000"/>
            <a:ext cx="3962400"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325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2919" y="3631539"/>
            <a:ext cx="4343400"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p:cNvSpPr>
            <a:spLocks noGrp="1" noChangeArrowheads="1"/>
          </p:cNvSpPr>
          <p:nvPr>
            <p:ph idx="1"/>
          </p:nvPr>
        </p:nvSpPr>
        <p:spPr/>
        <p:txBody>
          <a:bodyPr/>
          <a:lstStyle/>
          <a:p>
            <a:pPr eaLnBrk="1" hangingPunct="1"/>
            <a:r>
              <a:rPr lang="en-US" sz="2800" i="1" dirty="0">
                <a:ea typeface="ＭＳ Ｐゴシック" charset="0"/>
                <a:cs typeface="ＭＳ Ｐゴシック" charset="0"/>
              </a:rPr>
              <a:t>Expected</a:t>
            </a:r>
            <a:r>
              <a:rPr lang="en-US" sz="2800" dirty="0">
                <a:ea typeface="ＭＳ Ｐゴシック" charset="0"/>
                <a:cs typeface="ＭＳ Ｐゴシック" charset="0"/>
              </a:rPr>
              <a:t> values vs. </a:t>
            </a:r>
            <a:r>
              <a:rPr lang="en-US" sz="2800" i="1" dirty="0">
                <a:ea typeface="ＭＳ Ｐゴシック" charset="0"/>
                <a:cs typeface="ＭＳ Ｐゴシック" charset="0"/>
              </a:rPr>
              <a:t>realized</a:t>
            </a:r>
            <a:r>
              <a:rPr lang="en-US" sz="2800" dirty="0">
                <a:ea typeface="ＭＳ Ｐゴシック" charset="0"/>
                <a:cs typeface="ＭＳ Ｐゴシック" charset="0"/>
              </a:rPr>
              <a:t> values for </a:t>
            </a:r>
            <a:r>
              <a:rPr lang="en-US" sz="2800" dirty="0" err="1">
                <a:ea typeface="ＭＳ Ｐゴシック" charset="0"/>
                <a:cs typeface="ＭＳ Ｐゴシック" charset="0"/>
              </a:rPr>
              <a:t>R</a:t>
            </a:r>
            <a:r>
              <a:rPr lang="en-US" sz="2800" baseline="-25000" dirty="0" err="1">
                <a:ea typeface="ＭＳ Ｐゴシック" charset="0"/>
                <a:cs typeface="ＭＳ Ｐゴシック" charset="0"/>
              </a:rPr>
              <a:t>m</a:t>
            </a:r>
            <a:r>
              <a:rPr lang="en-US" sz="2800" dirty="0">
                <a:ea typeface="ＭＳ Ｐゴシック" charset="0"/>
                <a:cs typeface="ＭＳ Ｐゴシック" charset="0"/>
              </a:rPr>
              <a:t>, </a:t>
            </a:r>
            <a:r>
              <a:rPr lang="el-GR" sz="2800" dirty="0">
                <a:ea typeface="ＭＳ Ｐゴシック" charset="0"/>
                <a:cs typeface="Calibri"/>
              </a:rPr>
              <a:t>β</a:t>
            </a:r>
            <a:r>
              <a:rPr lang="en-US" sz="2800" dirty="0">
                <a:ea typeface="ＭＳ Ｐゴシック" charset="0"/>
                <a:cs typeface="ＭＳ Ｐゴシック" charset="0"/>
              </a:rPr>
              <a:t>, and </a:t>
            </a:r>
            <a:r>
              <a:rPr lang="en-US" sz="2800" dirty="0" err="1">
                <a:ea typeface="ＭＳ Ｐゴシック" charset="0"/>
                <a:cs typeface="ＭＳ Ｐゴシック" charset="0"/>
              </a:rPr>
              <a:t>R</a:t>
            </a:r>
            <a:r>
              <a:rPr lang="en-US" sz="2800" baseline="-25000" dirty="0" err="1">
                <a:ea typeface="ＭＳ Ｐゴシック" charset="0"/>
                <a:cs typeface="ＭＳ Ｐゴシック" charset="0"/>
              </a:rPr>
              <a:t>m</a:t>
            </a:r>
            <a:r>
              <a:rPr lang="en-US" sz="2800" dirty="0">
                <a:ea typeface="ＭＳ Ｐゴシック" charset="0"/>
                <a:cs typeface="ＭＳ Ｐゴシック" charset="0"/>
              </a:rPr>
              <a:t>- </a:t>
            </a:r>
            <a:r>
              <a:rPr lang="en-US" sz="2800" dirty="0" err="1">
                <a:ea typeface="ＭＳ Ｐゴシック" charset="0"/>
                <a:cs typeface="ＭＳ Ｐゴシック" charset="0"/>
              </a:rPr>
              <a:t>R</a:t>
            </a:r>
            <a:r>
              <a:rPr lang="en-US" sz="2800" baseline="-25000" dirty="0" err="1">
                <a:ea typeface="ＭＳ Ｐゴシック" charset="0"/>
                <a:cs typeface="ＭＳ Ｐゴシック" charset="0"/>
              </a:rPr>
              <a:t>f</a:t>
            </a:r>
            <a:endParaRPr lang="en-US" sz="2800" baseline="-25000" dirty="0">
              <a:ea typeface="ＭＳ Ｐゴシック" charset="0"/>
              <a:cs typeface="ＭＳ Ｐゴシック" charset="0"/>
            </a:endParaRPr>
          </a:p>
          <a:p>
            <a:pPr eaLnBrk="1" hangingPunct="1"/>
            <a:r>
              <a:rPr lang="en-US" sz="2800" dirty="0">
                <a:ea typeface="ＭＳ Ｐゴシック" charset="0"/>
                <a:cs typeface="ＭＳ Ｐゴシック" charset="0"/>
              </a:rPr>
              <a:t>Right theory, wrong ruler; right ruler, wrong theory</a:t>
            </a:r>
          </a:p>
          <a:p>
            <a:pPr eaLnBrk="1" hangingPunct="1"/>
            <a:r>
              <a:rPr lang="en-US" sz="2800" dirty="0">
                <a:ea typeface="ＭＳ Ｐゴシック" charset="0"/>
                <a:cs typeface="ＭＳ Ｐゴシック" charset="0"/>
              </a:rPr>
              <a:t>Results</a:t>
            </a:r>
          </a:p>
          <a:p>
            <a:pPr lvl="1" eaLnBrk="1" hangingPunct="1"/>
            <a:r>
              <a:rPr lang="en-US" sz="2400" dirty="0">
                <a:ea typeface="ＭＳ Ｐゴシック" charset="0"/>
              </a:rPr>
              <a:t>Relationship between estimated </a:t>
            </a:r>
            <a:r>
              <a:rPr lang="el-GR" sz="2400" dirty="0">
                <a:ea typeface="ＭＳ Ｐゴシック" charset="0"/>
                <a:cs typeface="Calibri"/>
              </a:rPr>
              <a:t>β</a:t>
            </a:r>
            <a:r>
              <a:rPr lang="en-US" sz="2400" dirty="0">
                <a:ea typeface="ＭＳ Ｐゴシック" charset="0"/>
              </a:rPr>
              <a:t> and R is </a:t>
            </a:r>
            <a:r>
              <a:rPr lang="en-US" sz="2400" i="1" dirty="0">
                <a:ea typeface="ＭＳ Ｐゴシック" charset="0"/>
              </a:rPr>
              <a:t>weaker</a:t>
            </a:r>
            <a:r>
              <a:rPr lang="en-US" sz="2400" dirty="0">
                <a:ea typeface="ＭＳ Ｐゴシック" charset="0"/>
              </a:rPr>
              <a:t> than CAPM suggests (slope of SML is </a:t>
            </a:r>
            <a:r>
              <a:rPr lang="en-US" sz="2400" i="1" dirty="0">
                <a:ea typeface="ＭＳ Ｐゴシック" charset="0"/>
              </a:rPr>
              <a:t>flatter</a:t>
            </a:r>
            <a:r>
              <a:rPr lang="en-US" sz="2400" dirty="0">
                <a:ea typeface="ＭＳ Ｐゴシック" charset="0"/>
              </a:rPr>
              <a:t> than predicted by theory)</a:t>
            </a:r>
          </a:p>
          <a:p>
            <a:pPr lvl="1" eaLnBrk="1" hangingPunct="1">
              <a:buFont typeface="Wingdings" charset="0"/>
              <a:buNone/>
            </a:pPr>
            <a:endParaRPr lang="en-US" sz="2800" dirty="0">
              <a:ea typeface="ＭＳ Ｐゴシック" charset="0"/>
            </a:endParaRPr>
          </a:p>
        </p:txBody>
      </p:sp>
      <p:sp>
        <p:nvSpPr>
          <p:cNvPr id="5530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4" name="Footer Placeholder 3"/>
          <p:cNvSpPr>
            <a:spLocks noGrp="1"/>
          </p:cNvSpPr>
          <p:nvPr>
            <p:ph type="ftr" sz="quarter" idx="11"/>
          </p:nvPr>
        </p:nvSpPr>
        <p:spPr/>
        <p:txBody>
          <a:bodyPr/>
          <a:lstStyle/>
          <a:p>
            <a:r>
              <a:rPr lang="en-US"/>
              <a:t>CAPM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3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30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noFill/>
        </p:spPr>
        <p:txBody>
          <a:bodyPr vert="horz" wrap="square" lIns="92075" tIns="46038" rIns="92075" bIns="46038" numCol="1" rtlCol="0" anchor="b" anchorCtr="0" compatLnSpc="1">
            <a:prstTxWarp prst="textNoShape">
              <a:avLst/>
            </a:prstTxWarp>
            <a:normAutofit/>
          </a:bodyPr>
          <a:lstStyle/>
          <a:p>
            <a:pPr defTabSz="912813"/>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30" name="Footer Placeholder 3"/>
          <p:cNvSpPr>
            <a:spLocks noGrp="1"/>
          </p:cNvSpPr>
          <p:nvPr>
            <p:ph type="ftr" sz="quarter" idx="11"/>
          </p:nvPr>
        </p:nvSpPr>
        <p:spPr/>
        <p:txBody>
          <a:bodyPr/>
          <a:lstStyle/>
          <a:p>
            <a:r>
              <a:rPr lang="en-US"/>
              <a:t>CAPM</a:t>
            </a:r>
          </a:p>
        </p:txBody>
      </p:sp>
      <p:sp>
        <p:nvSpPr>
          <p:cNvPr id="57349" name="Line 3"/>
          <p:cNvSpPr>
            <a:spLocks noChangeShapeType="1"/>
          </p:cNvSpPr>
          <p:nvPr/>
        </p:nvSpPr>
        <p:spPr bwMode="auto">
          <a:xfrm>
            <a:off x="3124200" y="2362200"/>
            <a:ext cx="0" cy="32766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7350" name="Line 4"/>
          <p:cNvSpPr>
            <a:spLocks noChangeShapeType="1"/>
          </p:cNvSpPr>
          <p:nvPr/>
        </p:nvSpPr>
        <p:spPr bwMode="auto">
          <a:xfrm>
            <a:off x="3124200" y="5638800"/>
            <a:ext cx="44196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7351" name="Rectangle 5"/>
          <p:cNvSpPr>
            <a:spLocks noChangeArrowheads="1"/>
          </p:cNvSpPr>
          <p:nvPr/>
        </p:nvSpPr>
        <p:spPr bwMode="auto">
          <a:xfrm>
            <a:off x="2514600" y="1752600"/>
            <a:ext cx="22098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a:latin typeface="Calibri"/>
              </a:rPr>
              <a:t>Avg Risk Premium 1931-2002</a:t>
            </a:r>
            <a:endParaRPr lang="en-US" sz="2400" b="1">
              <a:latin typeface="Calibri"/>
            </a:endParaRPr>
          </a:p>
        </p:txBody>
      </p:sp>
      <p:sp>
        <p:nvSpPr>
          <p:cNvPr id="57352" name="Rectangle 6"/>
          <p:cNvSpPr>
            <a:spLocks noChangeArrowheads="1"/>
          </p:cNvSpPr>
          <p:nvPr/>
        </p:nvSpPr>
        <p:spPr bwMode="auto">
          <a:xfrm>
            <a:off x="7620000" y="5562600"/>
            <a:ext cx="1981200"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000" b="1">
                <a:latin typeface="Calibri"/>
              </a:rPr>
              <a:t>Portfolio Beta</a:t>
            </a:r>
            <a:endParaRPr lang="en-US" sz="2400" b="1">
              <a:latin typeface="Calibri"/>
            </a:endParaRPr>
          </a:p>
        </p:txBody>
      </p:sp>
      <p:sp>
        <p:nvSpPr>
          <p:cNvPr id="57353" name="Line 7"/>
          <p:cNvSpPr>
            <a:spLocks noChangeShapeType="1"/>
          </p:cNvSpPr>
          <p:nvPr/>
        </p:nvSpPr>
        <p:spPr bwMode="auto">
          <a:xfrm flipV="1">
            <a:off x="3124200" y="3048000"/>
            <a:ext cx="4191000" cy="2590800"/>
          </a:xfrm>
          <a:prstGeom prst="line">
            <a:avLst/>
          </a:prstGeom>
          <a:noFill/>
          <a:ln w="50800">
            <a:solidFill>
              <a:srgbClr val="0000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7354" name="Rectangle 8"/>
          <p:cNvSpPr>
            <a:spLocks noChangeArrowheads="1"/>
          </p:cNvSpPr>
          <p:nvPr/>
        </p:nvSpPr>
        <p:spPr bwMode="auto">
          <a:xfrm>
            <a:off x="5105400" y="5715001"/>
            <a:ext cx="6858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1.0</a:t>
            </a:r>
          </a:p>
        </p:txBody>
      </p:sp>
      <p:sp>
        <p:nvSpPr>
          <p:cNvPr id="57355" name="Rectangle 9"/>
          <p:cNvSpPr>
            <a:spLocks noChangeArrowheads="1"/>
          </p:cNvSpPr>
          <p:nvPr/>
        </p:nvSpPr>
        <p:spPr bwMode="auto">
          <a:xfrm>
            <a:off x="7391400" y="2667001"/>
            <a:ext cx="19812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SML</a:t>
            </a:r>
          </a:p>
        </p:txBody>
      </p:sp>
      <p:sp>
        <p:nvSpPr>
          <p:cNvPr id="57356" name="Text Box 10"/>
          <p:cNvSpPr txBox="1">
            <a:spLocks noChangeArrowheads="1"/>
          </p:cNvSpPr>
          <p:nvPr/>
        </p:nvSpPr>
        <p:spPr bwMode="auto">
          <a:xfrm>
            <a:off x="2286000" y="2514601"/>
            <a:ext cx="838200" cy="314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sz="2000">
                <a:latin typeface="Times New Roman" charset="0"/>
              </a:rPr>
              <a:t>30</a:t>
            </a:r>
          </a:p>
          <a:p>
            <a:pPr algn="r">
              <a:spcBef>
                <a:spcPct val="50000"/>
              </a:spcBef>
            </a:pPr>
            <a:endParaRPr lang="en-US" sz="2000">
              <a:latin typeface="Times New Roman" charset="0"/>
            </a:endParaRPr>
          </a:p>
          <a:p>
            <a:pPr algn="r">
              <a:spcBef>
                <a:spcPct val="50000"/>
              </a:spcBef>
            </a:pPr>
            <a:r>
              <a:rPr lang="en-US" sz="2000">
                <a:latin typeface="Times New Roman" charset="0"/>
              </a:rPr>
              <a:t>20</a:t>
            </a:r>
          </a:p>
          <a:p>
            <a:pPr algn="r">
              <a:spcBef>
                <a:spcPct val="50000"/>
              </a:spcBef>
            </a:pPr>
            <a:endParaRPr lang="en-US" sz="2000">
              <a:latin typeface="Times New Roman" charset="0"/>
            </a:endParaRPr>
          </a:p>
          <a:p>
            <a:pPr algn="r">
              <a:spcBef>
                <a:spcPct val="50000"/>
              </a:spcBef>
            </a:pPr>
            <a:r>
              <a:rPr lang="en-US" sz="2000">
                <a:latin typeface="Times New Roman" charset="0"/>
              </a:rPr>
              <a:t>10</a:t>
            </a:r>
          </a:p>
          <a:p>
            <a:pPr algn="r">
              <a:spcBef>
                <a:spcPct val="50000"/>
              </a:spcBef>
            </a:pPr>
            <a:endParaRPr lang="en-US" sz="2000">
              <a:latin typeface="Times New Roman" charset="0"/>
            </a:endParaRPr>
          </a:p>
          <a:p>
            <a:pPr algn="r">
              <a:spcBef>
                <a:spcPct val="50000"/>
              </a:spcBef>
            </a:pPr>
            <a:r>
              <a:rPr lang="en-US" sz="2000">
                <a:latin typeface="Times New Roman" charset="0"/>
              </a:rPr>
              <a:t>0</a:t>
            </a:r>
          </a:p>
        </p:txBody>
      </p:sp>
      <p:sp>
        <p:nvSpPr>
          <p:cNvPr id="57357" name="AutoShape 11"/>
          <p:cNvSpPr>
            <a:spLocks noChangeArrowheads="1"/>
          </p:cNvSpPr>
          <p:nvPr/>
        </p:nvSpPr>
        <p:spPr bwMode="auto">
          <a:xfrm>
            <a:off x="4267200" y="4572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58" name="AutoShape 12"/>
          <p:cNvSpPr>
            <a:spLocks noChangeArrowheads="1"/>
          </p:cNvSpPr>
          <p:nvPr/>
        </p:nvSpPr>
        <p:spPr bwMode="auto">
          <a:xfrm>
            <a:off x="5105400" y="4191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59" name="AutoShape 13"/>
          <p:cNvSpPr>
            <a:spLocks noChangeArrowheads="1"/>
          </p:cNvSpPr>
          <p:nvPr/>
        </p:nvSpPr>
        <p:spPr bwMode="auto">
          <a:xfrm>
            <a:off x="3886200" y="47244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0" name="AutoShape 14"/>
          <p:cNvSpPr>
            <a:spLocks noChangeArrowheads="1"/>
          </p:cNvSpPr>
          <p:nvPr/>
        </p:nvSpPr>
        <p:spPr bwMode="auto">
          <a:xfrm>
            <a:off x="4572000" y="4495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1" name="AutoShape 15"/>
          <p:cNvSpPr>
            <a:spLocks noChangeArrowheads="1"/>
          </p:cNvSpPr>
          <p:nvPr/>
        </p:nvSpPr>
        <p:spPr bwMode="auto">
          <a:xfrm>
            <a:off x="48768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2" name="AutoShape 16"/>
          <p:cNvSpPr>
            <a:spLocks noChangeArrowheads="1"/>
          </p:cNvSpPr>
          <p:nvPr/>
        </p:nvSpPr>
        <p:spPr bwMode="auto">
          <a:xfrm>
            <a:off x="5562600" y="3886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3" name="AutoShape 17"/>
          <p:cNvSpPr>
            <a:spLocks noChangeArrowheads="1"/>
          </p:cNvSpPr>
          <p:nvPr/>
        </p:nvSpPr>
        <p:spPr bwMode="auto">
          <a:xfrm>
            <a:off x="5867400" y="3810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4" name="AutoShape 18"/>
          <p:cNvSpPr>
            <a:spLocks noChangeArrowheads="1"/>
          </p:cNvSpPr>
          <p:nvPr/>
        </p:nvSpPr>
        <p:spPr bwMode="auto">
          <a:xfrm>
            <a:off x="6248400" y="3733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5" name="AutoShape 19"/>
          <p:cNvSpPr>
            <a:spLocks noChangeArrowheads="1"/>
          </p:cNvSpPr>
          <p:nvPr/>
        </p:nvSpPr>
        <p:spPr bwMode="auto">
          <a:xfrm>
            <a:off x="6553200" y="35814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6" name="AutoShape 20"/>
          <p:cNvSpPr>
            <a:spLocks noChangeArrowheads="1"/>
          </p:cNvSpPr>
          <p:nvPr/>
        </p:nvSpPr>
        <p:spPr bwMode="auto">
          <a:xfrm>
            <a:off x="6934200" y="3505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7" name="Text Box 21"/>
          <p:cNvSpPr txBox="1">
            <a:spLocks noChangeArrowheads="1"/>
          </p:cNvSpPr>
          <p:nvPr/>
        </p:nvSpPr>
        <p:spPr bwMode="auto">
          <a:xfrm>
            <a:off x="3352800" y="3276600"/>
            <a:ext cx="1600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Investors</a:t>
            </a:r>
          </a:p>
        </p:txBody>
      </p:sp>
      <p:sp>
        <p:nvSpPr>
          <p:cNvPr id="57368" name="Line 22"/>
          <p:cNvSpPr>
            <a:spLocks noChangeShapeType="1"/>
          </p:cNvSpPr>
          <p:nvPr/>
        </p:nvSpPr>
        <p:spPr bwMode="auto">
          <a:xfrm>
            <a:off x="3733800" y="3733800"/>
            <a:ext cx="152400" cy="7620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69" name="Line 23"/>
          <p:cNvSpPr>
            <a:spLocks noChangeShapeType="1"/>
          </p:cNvSpPr>
          <p:nvPr/>
        </p:nvSpPr>
        <p:spPr bwMode="auto">
          <a:xfrm>
            <a:off x="4191000" y="3657600"/>
            <a:ext cx="304800" cy="533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70" name="Line 24"/>
          <p:cNvSpPr>
            <a:spLocks noChangeShapeType="1"/>
          </p:cNvSpPr>
          <p:nvPr/>
        </p:nvSpPr>
        <p:spPr bwMode="auto">
          <a:xfrm>
            <a:off x="4648200" y="3505200"/>
            <a:ext cx="609600" cy="152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71" name="Text Box 25"/>
          <p:cNvSpPr txBox="1">
            <a:spLocks noChangeArrowheads="1"/>
          </p:cNvSpPr>
          <p:nvPr/>
        </p:nvSpPr>
        <p:spPr bwMode="auto">
          <a:xfrm>
            <a:off x="6553200" y="4648201"/>
            <a:ext cx="16002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Market Portfolio</a:t>
            </a:r>
          </a:p>
        </p:txBody>
      </p:sp>
      <p:sp>
        <p:nvSpPr>
          <p:cNvPr id="57372" name="AutoShape 26"/>
          <p:cNvSpPr>
            <a:spLocks noChangeArrowheads="1"/>
          </p:cNvSpPr>
          <p:nvPr/>
        </p:nvSpPr>
        <p:spPr bwMode="auto">
          <a:xfrm>
            <a:off x="5334000" y="4114800"/>
            <a:ext cx="228600" cy="228600"/>
          </a:xfrm>
          <a:prstGeom prst="star16">
            <a:avLst>
              <a:gd name="adj" fmla="val 37500"/>
            </a:avLst>
          </a:prstGeom>
          <a:solidFill>
            <a:schemeClr val="accent1"/>
          </a:solidFill>
          <a:ln w="9525">
            <a:solidFill>
              <a:schemeClr val="tx1"/>
            </a:solidFill>
            <a:miter lim="800000"/>
            <a:headEnd/>
            <a:tailEnd/>
          </a:ln>
        </p:spPr>
        <p:txBody>
          <a:bodyPr wrap="none" anchor="ctr"/>
          <a:lstStyle/>
          <a:p>
            <a:endParaRPr lang="en-US"/>
          </a:p>
        </p:txBody>
      </p:sp>
      <p:sp>
        <p:nvSpPr>
          <p:cNvPr id="57373" name="Line 27"/>
          <p:cNvSpPr>
            <a:spLocks noChangeShapeType="1"/>
          </p:cNvSpPr>
          <p:nvPr/>
        </p:nvSpPr>
        <p:spPr bwMode="auto">
          <a:xfrm flipH="1" flipV="1">
            <a:off x="5638800" y="4343400"/>
            <a:ext cx="914400" cy="609600"/>
          </a:xfrm>
          <a:prstGeom prst="line">
            <a:avLst/>
          </a:prstGeom>
          <a:noFill/>
          <a:ln w="38100" cmpd="dbl">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74" name="Text Box 28"/>
          <p:cNvSpPr txBox="1">
            <a:spLocks noChangeArrowheads="1"/>
          </p:cNvSpPr>
          <p:nvPr/>
        </p:nvSpPr>
        <p:spPr bwMode="auto">
          <a:xfrm>
            <a:off x="3505200" y="1219201"/>
            <a:ext cx="5410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sz="2800">
                <a:solidFill>
                  <a:srgbClr val="146BEC"/>
                </a:solidFill>
                <a:latin typeface="Times New Roman" charset="0"/>
              </a:rPr>
              <a:t>Beta vs. Average Risk Premium</a:t>
            </a:r>
            <a:endParaRPr lang="en-US" sz="2800">
              <a:solidFill>
                <a:srgbClr val="CC00FF"/>
              </a:solidFill>
              <a:latin typeface="Times New Roman" charset="0"/>
            </a:endParaRPr>
          </a:p>
        </p:txBody>
      </p:sp>
      <p:sp>
        <p:nvSpPr>
          <p:cNvPr id="57375" name="Line 29"/>
          <p:cNvSpPr>
            <a:spLocks noChangeShapeType="1"/>
          </p:cNvSpPr>
          <p:nvPr/>
        </p:nvSpPr>
        <p:spPr bwMode="auto">
          <a:xfrm>
            <a:off x="5410200" y="5486400"/>
            <a:ext cx="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ransition>
    <p:split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a:noFill/>
        </p:spPr>
        <p:txBody>
          <a:bodyPr vert="horz" wrap="square" lIns="92075" tIns="46038" rIns="92075" bIns="46038" numCol="1" rtlCol="0" anchor="b" anchorCtr="0" compatLnSpc="1">
            <a:prstTxWarp prst="textNoShape">
              <a:avLst/>
            </a:prstTxWarp>
            <a:normAutofit/>
          </a:bodyPr>
          <a:lstStyle/>
          <a:p>
            <a:pPr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29" name="Footer Placeholder 3"/>
          <p:cNvSpPr>
            <a:spLocks noGrp="1"/>
          </p:cNvSpPr>
          <p:nvPr>
            <p:ph type="ftr" sz="quarter" idx="11"/>
          </p:nvPr>
        </p:nvSpPr>
        <p:spPr/>
        <p:txBody>
          <a:bodyPr/>
          <a:lstStyle/>
          <a:p>
            <a:r>
              <a:rPr lang="en-US"/>
              <a:t>CAPM</a:t>
            </a:r>
          </a:p>
        </p:txBody>
      </p:sp>
      <p:sp>
        <p:nvSpPr>
          <p:cNvPr id="59397" name="Line 3"/>
          <p:cNvSpPr>
            <a:spLocks noChangeShapeType="1"/>
          </p:cNvSpPr>
          <p:nvPr/>
        </p:nvSpPr>
        <p:spPr bwMode="auto">
          <a:xfrm>
            <a:off x="3124200" y="2362200"/>
            <a:ext cx="0" cy="32766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9398" name="Line 4"/>
          <p:cNvSpPr>
            <a:spLocks noChangeShapeType="1"/>
          </p:cNvSpPr>
          <p:nvPr/>
        </p:nvSpPr>
        <p:spPr bwMode="auto">
          <a:xfrm>
            <a:off x="3124200" y="5638800"/>
            <a:ext cx="44196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9399" name="Rectangle 5"/>
          <p:cNvSpPr>
            <a:spLocks noChangeArrowheads="1"/>
          </p:cNvSpPr>
          <p:nvPr/>
        </p:nvSpPr>
        <p:spPr bwMode="auto">
          <a:xfrm>
            <a:off x="2514600" y="1752600"/>
            <a:ext cx="22098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a:latin typeface="Calibri"/>
              </a:rPr>
              <a:t>Avg Risk Premium 1931-65</a:t>
            </a:r>
            <a:endParaRPr lang="en-US" sz="2400" b="1">
              <a:latin typeface="Calibri"/>
            </a:endParaRPr>
          </a:p>
        </p:txBody>
      </p:sp>
      <p:sp>
        <p:nvSpPr>
          <p:cNvPr id="59400" name="Rectangle 6"/>
          <p:cNvSpPr>
            <a:spLocks noChangeArrowheads="1"/>
          </p:cNvSpPr>
          <p:nvPr/>
        </p:nvSpPr>
        <p:spPr bwMode="auto">
          <a:xfrm>
            <a:off x="7620000" y="5562600"/>
            <a:ext cx="1981200"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000" b="1">
                <a:latin typeface="Calibri"/>
              </a:rPr>
              <a:t>Portfolio Beta</a:t>
            </a:r>
            <a:endParaRPr lang="en-US" sz="2400" b="1">
              <a:latin typeface="Calibri"/>
            </a:endParaRPr>
          </a:p>
        </p:txBody>
      </p:sp>
      <p:sp>
        <p:nvSpPr>
          <p:cNvPr id="59401" name="Line 7"/>
          <p:cNvSpPr>
            <a:spLocks noChangeShapeType="1"/>
          </p:cNvSpPr>
          <p:nvPr/>
        </p:nvSpPr>
        <p:spPr bwMode="auto">
          <a:xfrm flipV="1">
            <a:off x="3124200" y="2514600"/>
            <a:ext cx="4038600" cy="3124200"/>
          </a:xfrm>
          <a:prstGeom prst="line">
            <a:avLst/>
          </a:prstGeom>
          <a:noFill/>
          <a:ln w="50800">
            <a:solidFill>
              <a:srgbClr val="0000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9402" name="Rectangle 8"/>
          <p:cNvSpPr>
            <a:spLocks noChangeArrowheads="1"/>
          </p:cNvSpPr>
          <p:nvPr/>
        </p:nvSpPr>
        <p:spPr bwMode="auto">
          <a:xfrm>
            <a:off x="5029200" y="5715001"/>
            <a:ext cx="11430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1.0</a:t>
            </a:r>
          </a:p>
        </p:txBody>
      </p:sp>
      <p:sp>
        <p:nvSpPr>
          <p:cNvPr id="59403" name="Rectangle 9"/>
          <p:cNvSpPr>
            <a:spLocks noChangeArrowheads="1"/>
          </p:cNvSpPr>
          <p:nvPr/>
        </p:nvSpPr>
        <p:spPr bwMode="auto">
          <a:xfrm>
            <a:off x="7239000" y="1981201"/>
            <a:ext cx="19812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SML</a:t>
            </a:r>
          </a:p>
        </p:txBody>
      </p:sp>
      <p:sp>
        <p:nvSpPr>
          <p:cNvPr id="59404" name="Text Box 10"/>
          <p:cNvSpPr txBox="1">
            <a:spLocks noChangeArrowheads="1"/>
          </p:cNvSpPr>
          <p:nvPr/>
        </p:nvSpPr>
        <p:spPr bwMode="auto">
          <a:xfrm>
            <a:off x="2286000" y="2514601"/>
            <a:ext cx="838200" cy="314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sz="2000">
                <a:latin typeface="Times New Roman" charset="0"/>
              </a:rPr>
              <a:t>30</a:t>
            </a:r>
          </a:p>
          <a:p>
            <a:pPr algn="r">
              <a:spcBef>
                <a:spcPct val="50000"/>
              </a:spcBef>
            </a:pPr>
            <a:endParaRPr lang="en-US" sz="2000">
              <a:latin typeface="Times New Roman" charset="0"/>
            </a:endParaRPr>
          </a:p>
          <a:p>
            <a:pPr algn="r">
              <a:spcBef>
                <a:spcPct val="50000"/>
              </a:spcBef>
            </a:pPr>
            <a:r>
              <a:rPr lang="en-US" sz="2000">
                <a:latin typeface="Times New Roman" charset="0"/>
              </a:rPr>
              <a:t>20</a:t>
            </a:r>
          </a:p>
          <a:p>
            <a:pPr algn="r">
              <a:spcBef>
                <a:spcPct val="50000"/>
              </a:spcBef>
            </a:pPr>
            <a:endParaRPr lang="en-US" sz="2000">
              <a:latin typeface="Times New Roman" charset="0"/>
            </a:endParaRPr>
          </a:p>
          <a:p>
            <a:pPr algn="r">
              <a:spcBef>
                <a:spcPct val="50000"/>
              </a:spcBef>
            </a:pPr>
            <a:r>
              <a:rPr lang="en-US" sz="2000">
                <a:latin typeface="Times New Roman" charset="0"/>
              </a:rPr>
              <a:t>10</a:t>
            </a:r>
          </a:p>
          <a:p>
            <a:pPr algn="r">
              <a:spcBef>
                <a:spcPct val="50000"/>
              </a:spcBef>
            </a:pPr>
            <a:endParaRPr lang="en-US" sz="2000">
              <a:latin typeface="Times New Roman" charset="0"/>
            </a:endParaRPr>
          </a:p>
          <a:p>
            <a:pPr algn="r">
              <a:spcBef>
                <a:spcPct val="50000"/>
              </a:spcBef>
            </a:pPr>
            <a:r>
              <a:rPr lang="en-US" sz="2000">
                <a:latin typeface="Times New Roman" charset="0"/>
              </a:rPr>
              <a:t>0</a:t>
            </a:r>
          </a:p>
        </p:txBody>
      </p:sp>
      <p:sp>
        <p:nvSpPr>
          <p:cNvPr id="59405" name="AutoShape 11"/>
          <p:cNvSpPr>
            <a:spLocks noChangeArrowheads="1"/>
          </p:cNvSpPr>
          <p:nvPr/>
        </p:nvSpPr>
        <p:spPr bwMode="auto">
          <a:xfrm>
            <a:off x="4191000" y="4419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6" name="AutoShape 12"/>
          <p:cNvSpPr>
            <a:spLocks noChangeArrowheads="1"/>
          </p:cNvSpPr>
          <p:nvPr/>
        </p:nvSpPr>
        <p:spPr bwMode="auto">
          <a:xfrm>
            <a:off x="5105400" y="39624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7" name="AutoShape 13"/>
          <p:cNvSpPr>
            <a:spLocks noChangeArrowheads="1"/>
          </p:cNvSpPr>
          <p:nvPr/>
        </p:nvSpPr>
        <p:spPr bwMode="auto">
          <a:xfrm>
            <a:off x="3886200" y="4572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8" name="AutoShape 14"/>
          <p:cNvSpPr>
            <a:spLocks noChangeArrowheads="1"/>
          </p:cNvSpPr>
          <p:nvPr/>
        </p:nvSpPr>
        <p:spPr bwMode="auto">
          <a:xfrm>
            <a:off x="45720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9" name="AutoShape 15"/>
          <p:cNvSpPr>
            <a:spLocks noChangeArrowheads="1"/>
          </p:cNvSpPr>
          <p:nvPr/>
        </p:nvSpPr>
        <p:spPr bwMode="auto">
          <a:xfrm>
            <a:off x="4876800" y="4114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0" name="AutoShape 16"/>
          <p:cNvSpPr>
            <a:spLocks noChangeArrowheads="1"/>
          </p:cNvSpPr>
          <p:nvPr/>
        </p:nvSpPr>
        <p:spPr bwMode="auto">
          <a:xfrm>
            <a:off x="5410200" y="3810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1" name="AutoShape 17"/>
          <p:cNvSpPr>
            <a:spLocks noChangeArrowheads="1"/>
          </p:cNvSpPr>
          <p:nvPr/>
        </p:nvSpPr>
        <p:spPr bwMode="auto">
          <a:xfrm>
            <a:off x="5715000" y="3657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2" name="AutoShape 18"/>
          <p:cNvSpPr>
            <a:spLocks noChangeArrowheads="1"/>
          </p:cNvSpPr>
          <p:nvPr/>
        </p:nvSpPr>
        <p:spPr bwMode="auto">
          <a:xfrm>
            <a:off x="6096000" y="3505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3" name="AutoShape 19"/>
          <p:cNvSpPr>
            <a:spLocks noChangeArrowheads="1"/>
          </p:cNvSpPr>
          <p:nvPr/>
        </p:nvSpPr>
        <p:spPr bwMode="auto">
          <a:xfrm>
            <a:off x="6477000" y="3352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4" name="AutoShape 20"/>
          <p:cNvSpPr>
            <a:spLocks noChangeArrowheads="1"/>
          </p:cNvSpPr>
          <p:nvPr/>
        </p:nvSpPr>
        <p:spPr bwMode="auto">
          <a:xfrm>
            <a:off x="6858000" y="2895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5" name="Text Box 21"/>
          <p:cNvSpPr txBox="1">
            <a:spLocks noChangeArrowheads="1"/>
          </p:cNvSpPr>
          <p:nvPr/>
        </p:nvSpPr>
        <p:spPr bwMode="auto">
          <a:xfrm>
            <a:off x="3352800" y="3276600"/>
            <a:ext cx="1600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Investors</a:t>
            </a:r>
          </a:p>
        </p:txBody>
      </p:sp>
      <p:sp>
        <p:nvSpPr>
          <p:cNvPr id="59416" name="Line 22"/>
          <p:cNvSpPr>
            <a:spLocks noChangeShapeType="1"/>
          </p:cNvSpPr>
          <p:nvPr/>
        </p:nvSpPr>
        <p:spPr bwMode="auto">
          <a:xfrm>
            <a:off x="3733800" y="3733800"/>
            <a:ext cx="152400" cy="7620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17" name="Line 23"/>
          <p:cNvSpPr>
            <a:spLocks noChangeShapeType="1"/>
          </p:cNvSpPr>
          <p:nvPr/>
        </p:nvSpPr>
        <p:spPr bwMode="auto">
          <a:xfrm>
            <a:off x="4191000" y="3657600"/>
            <a:ext cx="304800" cy="533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18" name="Line 24"/>
          <p:cNvSpPr>
            <a:spLocks noChangeShapeType="1"/>
          </p:cNvSpPr>
          <p:nvPr/>
        </p:nvSpPr>
        <p:spPr bwMode="auto">
          <a:xfrm>
            <a:off x="4648200" y="3505200"/>
            <a:ext cx="609600" cy="152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19" name="Text Box 25"/>
          <p:cNvSpPr txBox="1">
            <a:spLocks noChangeArrowheads="1"/>
          </p:cNvSpPr>
          <p:nvPr/>
        </p:nvSpPr>
        <p:spPr bwMode="auto">
          <a:xfrm>
            <a:off x="6324600" y="4343401"/>
            <a:ext cx="16002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Market Portfolio</a:t>
            </a:r>
          </a:p>
        </p:txBody>
      </p:sp>
      <p:sp>
        <p:nvSpPr>
          <p:cNvPr id="59420" name="AutoShape 26"/>
          <p:cNvSpPr>
            <a:spLocks noChangeArrowheads="1"/>
          </p:cNvSpPr>
          <p:nvPr/>
        </p:nvSpPr>
        <p:spPr bwMode="auto">
          <a:xfrm>
            <a:off x="5181600" y="3810000"/>
            <a:ext cx="228600" cy="228600"/>
          </a:xfrm>
          <a:prstGeom prst="star16">
            <a:avLst>
              <a:gd name="adj" fmla="val 37500"/>
            </a:avLst>
          </a:prstGeom>
          <a:solidFill>
            <a:schemeClr val="accent1"/>
          </a:solidFill>
          <a:ln w="9525">
            <a:solidFill>
              <a:schemeClr val="tx1"/>
            </a:solidFill>
            <a:miter lim="800000"/>
            <a:headEnd/>
            <a:tailEnd/>
          </a:ln>
        </p:spPr>
        <p:txBody>
          <a:bodyPr wrap="none" anchor="ctr"/>
          <a:lstStyle/>
          <a:p>
            <a:endParaRPr lang="en-US"/>
          </a:p>
        </p:txBody>
      </p:sp>
      <p:sp>
        <p:nvSpPr>
          <p:cNvPr id="59421" name="Line 27"/>
          <p:cNvSpPr>
            <a:spLocks noChangeShapeType="1"/>
          </p:cNvSpPr>
          <p:nvPr/>
        </p:nvSpPr>
        <p:spPr bwMode="auto">
          <a:xfrm flipH="1" flipV="1">
            <a:off x="5410200" y="4038600"/>
            <a:ext cx="914400" cy="609600"/>
          </a:xfrm>
          <a:prstGeom prst="line">
            <a:avLst/>
          </a:prstGeom>
          <a:noFill/>
          <a:ln w="38100" cmpd="dbl">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22" name="Text Box 28"/>
          <p:cNvSpPr txBox="1">
            <a:spLocks noChangeArrowheads="1"/>
          </p:cNvSpPr>
          <p:nvPr/>
        </p:nvSpPr>
        <p:spPr bwMode="auto">
          <a:xfrm>
            <a:off x="3505200" y="1219201"/>
            <a:ext cx="5410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sz="2800">
                <a:solidFill>
                  <a:srgbClr val="CC00FF"/>
                </a:solidFill>
                <a:latin typeface="Times New Roman" charset="0"/>
              </a:rPr>
              <a:t>Beta vs. Average Risk Premium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ransition>
    <p:split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a:noFill/>
        </p:spPr>
        <p:txBody>
          <a:bodyPr vert="horz" wrap="square" lIns="92075" tIns="46038" rIns="92075" bIns="46038" numCol="1" rtlCol="0" anchor="b" anchorCtr="0" compatLnSpc="1">
            <a:prstTxWarp prst="textNoShape">
              <a:avLst/>
            </a:prstTxWarp>
            <a:normAutofit/>
          </a:bodyPr>
          <a:lstStyle/>
          <a:p>
            <a:pPr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29" name="Footer Placeholder 3"/>
          <p:cNvSpPr>
            <a:spLocks noGrp="1"/>
          </p:cNvSpPr>
          <p:nvPr>
            <p:ph type="ftr" sz="quarter" idx="11"/>
          </p:nvPr>
        </p:nvSpPr>
        <p:spPr/>
        <p:txBody>
          <a:bodyPr/>
          <a:lstStyle/>
          <a:p>
            <a:r>
              <a:rPr lang="en-US"/>
              <a:t>CAPM</a:t>
            </a:r>
          </a:p>
        </p:txBody>
      </p:sp>
      <p:sp>
        <p:nvSpPr>
          <p:cNvPr id="61445" name="Line 3"/>
          <p:cNvSpPr>
            <a:spLocks noChangeShapeType="1"/>
          </p:cNvSpPr>
          <p:nvPr/>
        </p:nvSpPr>
        <p:spPr bwMode="auto">
          <a:xfrm>
            <a:off x="3124200" y="2362200"/>
            <a:ext cx="0" cy="32766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446" name="Line 4"/>
          <p:cNvSpPr>
            <a:spLocks noChangeShapeType="1"/>
          </p:cNvSpPr>
          <p:nvPr/>
        </p:nvSpPr>
        <p:spPr bwMode="auto">
          <a:xfrm>
            <a:off x="3124200" y="5638800"/>
            <a:ext cx="44196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447" name="Rectangle 5"/>
          <p:cNvSpPr>
            <a:spLocks noChangeArrowheads="1"/>
          </p:cNvSpPr>
          <p:nvPr/>
        </p:nvSpPr>
        <p:spPr bwMode="auto">
          <a:xfrm>
            <a:off x="2514600" y="1752600"/>
            <a:ext cx="22098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a:latin typeface="Calibri"/>
              </a:rPr>
              <a:t>Avg Risk Premium </a:t>
            </a:r>
            <a:r>
              <a:rPr lang="en-US" b="1">
                <a:solidFill>
                  <a:srgbClr val="FF0000"/>
                </a:solidFill>
                <a:latin typeface="Calibri"/>
              </a:rPr>
              <a:t>1966-2002</a:t>
            </a:r>
            <a:endParaRPr lang="en-US" sz="2400" b="1">
              <a:latin typeface="Calibri"/>
            </a:endParaRPr>
          </a:p>
        </p:txBody>
      </p:sp>
      <p:sp>
        <p:nvSpPr>
          <p:cNvPr id="61448" name="Rectangle 6"/>
          <p:cNvSpPr>
            <a:spLocks noChangeArrowheads="1"/>
          </p:cNvSpPr>
          <p:nvPr/>
        </p:nvSpPr>
        <p:spPr bwMode="auto">
          <a:xfrm>
            <a:off x="7620000" y="5562600"/>
            <a:ext cx="1981200"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000" b="1">
                <a:latin typeface="Calibri"/>
              </a:rPr>
              <a:t>Portfolio Beta</a:t>
            </a:r>
            <a:endParaRPr lang="en-US" sz="2400" b="1">
              <a:latin typeface="Calibri"/>
            </a:endParaRPr>
          </a:p>
        </p:txBody>
      </p:sp>
      <p:sp>
        <p:nvSpPr>
          <p:cNvPr id="61449" name="Line 7"/>
          <p:cNvSpPr>
            <a:spLocks noChangeShapeType="1"/>
          </p:cNvSpPr>
          <p:nvPr/>
        </p:nvSpPr>
        <p:spPr bwMode="auto">
          <a:xfrm flipV="1">
            <a:off x="3124200" y="3810000"/>
            <a:ext cx="4114800" cy="1828800"/>
          </a:xfrm>
          <a:prstGeom prst="line">
            <a:avLst/>
          </a:prstGeom>
          <a:noFill/>
          <a:ln w="50800">
            <a:solidFill>
              <a:srgbClr val="0000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450" name="Rectangle 8"/>
          <p:cNvSpPr>
            <a:spLocks noChangeArrowheads="1"/>
          </p:cNvSpPr>
          <p:nvPr/>
        </p:nvSpPr>
        <p:spPr bwMode="auto">
          <a:xfrm>
            <a:off x="5029200" y="5715001"/>
            <a:ext cx="11430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1.0</a:t>
            </a:r>
          </a:p>
        </p:txBody>
      </p:sp>
      <p:sp>
        <p:nvSpPr>
          <p:cNvPr id="61451" name="Rectangle 9"/>
          <p:cNvSpPr>
            <a:spLocks noChangeArrowheads="1"/>
          </p:cNvSpPr>
          <p:nvPr/>
        </p:nvSpPr>
        <p:spPr bwMode="auto">
          <a:xfrm>
            <a:off x="7391400" y="3429001"/>
            <a:ext cx="19812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SML</a:t>
            </a:r>
          </a:p>
        </p:txBody>
      </p:sp>
      <p:sp>
        <p:nvSpPr>
          <p:cNvPr id="61452" name="Text Box 10"/>
          <p:cNvSpPr txBox="1">
            <a:spLocks noChangeArrowheads="1"/>
          </p:cNvSpPr>
          <p:nvPr/>
        </p:nvSpPr>
        <p:spPr bwMode="auto">
          <a:xfrm>
            <a:off x="2286000" y="2514601"/>
            <a:ext cx="838200" cy="314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sz="2000">
                <a:latin typeface="Times New Roman" charset="0"/>
              </a:rPr>
              <a:t>30</a:t>
            </a:r>
          </a:p>
          <a:p>
            <a:pPr algn="r">
              <a:spcBef>
                <a:spcPct val="50000"/>
              </a:spcBef>
            </a:pPr>
            <a:endParaRPr lang="en-US" sz="2000">
              <a:latin typeface="Times New Roman" charset="0"/>
            </a:endParaRPr>
          </a:p>
          <a:p>
            <a:pPr algn="r">
              <a:spcBef>
                <a:spcPct val="50000"/>
              </a:spcBef>
            </a:pPr>
            <a:r>
              <a:rPr lang="en-US" sz="2000">
                <a:latin typeface="Times New Roman" charset="0"/>
              </a:rPr>
              <a:t>20</a:t>
            </a:r>
          </a:p>
          <a:p>
            <a:pPr algn="r">
              <a:spcBef>
                <a:spcPct val="50000"/>
              </a:spcBef>
            </a:pPr>
            <a:endParaRPr lang="en-US" sz="2000">
              <a:latin typeface="Times New Roman" charset="0"/>
            </a:endParaRPr>
          </a:p>
          <a:p>
            <a:pPr algn="r">
              <a:spcBef>
                <a:spcPct val="50000"/>
              </a:spcBef>
            </a:pPr>
            <a:r>
              <a:rPr lang="en-US" sz="2000">
                <a:latin typeface="Times New Roman" charset="0"/>
              </a:rPr>
              <a:t>10</a:t>
            </a:r>
          </a:p>
          <a:p>
            <a:pPr algn="r">
              <a:spcBef>
                <a:spcPct val="50000"/>
              </a:spcBef>
            </a:pPr>
            <a:endParaRPr lang="en-US" sz="2000">
              <a:latin typeface="Times New Roman" charset="0"/>
            </a:endParaRPr>
          </a:p>
          <a:p>
            <a:pPr algn="r">
              <a:spcBef>
                <a:spcPct val="50000"/>
              </a:spcBef>
            </a:pPr>
            <a:r>
              <a:rPr lang="en-US" sz="2000">
                <a:latin typeface="Times New Roman" charset="0"/>
              </a:rPr>
              <a:t>0</a:t>
            </a:r>
          </a:p>
        </p:txBody>
      </p:sp>
      <p:sp>
        <p:nvSpPr>
          <p:cNvPr id="61453" name="Text Box 11"/>
          <p:cNvSpPr txBox="1">
            <a:spLocks noChangeArrowheads="1"/>
          </p:cNvSpPr>
          <p:nvPr/>
        </p:nvSpPr>
        <p:spPr bwMode="auto">
          <a:xfrm>
            <a:off x="3276600" y="3657600"/>
            <a:ext cx="1600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Investors</a:t>
            </a:r>
          </a:p>
        </p:txBody>
      </p:sp>
      <p:sp>
        <p:nvSpPr>
          <p:cNvPr id="61454" name="Line 12"/>
          <p:cNvSpPr>
            <a:spLocks noChangeShapeType="1"/>
          </p:cNvSpPr>
          <p:nvPr/>
        </p:nvSpPr>
        <p:spPr bwMode="auto">
          <a:xfrm>
            <a:off x="3657600" y="4114800"/>
            <a:ext cx="152400" cy="6096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1455" name="Line 13"/>
          <p:cNvSpPr>
            <a:spLocks noChangeShapeType="1"/>
          </p:cNvSpPr>
          <p:nvPr/>
        </p:nvSpPr>
        <p:spPr bwMode="auto">
          <a:xfrm>
            <a:off x="4114800" y="4038600"/>
            <a:ext cx="304800" cy="533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1456" name="Line 14"/>
          <p:cNvSpPr>
            <a:spLocks noChangeShapeType="1"/>
          </p:cNvSpPr>
          <p:nvPr/>
        </p:nvSpPr>
        <p:spPr bwMode="auto">
          <a:xfrm>
            <a:off x="4572000" y="3886200"/>
            <a:ext cx="1143000" cy="152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1457" name="Text Box 15"/>
          <p:cNvSpPr txBox="1">
            <a:spLocks noChangeArrowheads="1"/>
          </p:cNvSpPr>
          <p:nvPr/>
        </p:nvSpPr>
        <p:spPr bwMode="auto">
          <a:xfrm>
            <a:off x="6019800" y="4876801"/>
            <a:ext cx="16002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Market Portfolio</a:t>
            </a:r>
          </a:p>
        </p:txBody>
      </p:sp>
      <p:sp>
        <p:nvSpPr>
          <p:cNvPr id="61458" name="AutoShape 16"/>
          <p:cNvSpPr>
            <a:spLocks noChangeArrowheads="1"/>
          </p:cNvSpPr>
          <p:nvPr/>
        </p:nvSpPr>
        <p:spPr bwMode="auto">
          <a:xfrm rot="1841110">
            <a:off x="4114800" y="4800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59" name="AutoShape 17"/>
          <p:cNvSpPr>
            <a:spLocks noChangeArrowheads="1"/>
          </p:cNvSpPr>
          <p:nvPr/>
        </p:nvSpPr>
        <p:spPr bwMode="auto">
          <a:xfrm rot="1841110">
            <a:off x="49530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0" name="AutoShape 18"/>
          <p:cNvSpPr>
            <a:spLocks noChangeArrowheads="1"/>
          </p:cNvSpPr>
          <p:nvPr/>
        </p:nvSpPr>
        <p:spPr bwMode="auto">
          <a:xfrm rot="1841110">
            <a:off x="3810000" y="4800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1" name="AutoShape 19"/>
          <p:cNvSpPr>
            <a:spLocks noChangeArrowheads="1"/>
          </p:cNvSpPr>
          <p:nvPr/>
        </p:nvSpPr>
        <p:spPr bwMode="auto">
          <a:xfrm rot="1841110">
            <a:off x="4495800" y="4800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2" name="AutoShape 20"/>
          <p:cNvSpPr>
            <a:spLocks noChangeArrowheads="1"/>
          </p:cNvSpPr>
          <p:nvPr/>
        </p:nvSpPr>
        <p:spPr bwMode="auto">
          <a:xfrm rot="1841110">
            <a:off x="4876800" y="4495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3" name="AutoShape 21"/>
          <p:cNvSpPr>
            <a:spLocks noChangeArrowheads="1"/>
          </p:cNvSpPr>
          <p:nvPr/>
        </p:nvSpPr>
        <p:spPr bwMode="auto">
          <a:xfrm rot="1841110">
            <a:off x="54864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4" name="AutoShape 22"/>
          <p:cNvSpPr>
            <a:spLocks noChangeArrowheads="1"/>
          </p:cNvSpPr>
          <p:nvPr/>
        </p:nvSpPr>
        <p:spPr bwMode="auto">
          <a:xfrm rot="1841110">
            <a:off x="5791200" y="4114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5" name="AutoShape 23"/>
          <p:cNvSpPr>
            <a:spLocks noChangeArrowheads="1"/>
          </p:cNvSpPr>
          <p:nvPr/>
        </p:nvSpPr>
        <p:spPr bwMode="auto">
          <a:xfrm rot="1841110">
            <a:off x="6172200" y="4191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6" name="AutoShape 24"/>
          <p:cNvSpPr>
            <a:spLocks noChangeArrowheads="1"/>
          </p:cNvSpPr>
          <p:nvPr/>
        </p:nvSpPr>
        <p:spPr bwMode="auto">
          <a:xfrm rot="1841110">
            <a:off x="6629400" y="4191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7" name="AutoShape 25"/>
          <p:cNvSpPr>
            <a:spLocks noChangeArrowheads="1"/>
          </p:cNvSpPr>
          <p:nvPr/>
        </p:nvSpPr>
        <p:spPr bwMode="auto">
          <a:xfrm rot="1841110">
            <a:off x="6934200" y="4648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8" name="AutoShape 26"/>
          <p:cNvSpPr>
            <a:spLocks noChangeArrowheads="1"/>
          </p:cNvSpPr>
          <p:nvPr/>
        </p:nvSpPr>
        <p:spPr bwMode="auto">
          <a:xfrm rot="1841110">
            <a:off x="5219700" y="4552950"/>
            <a:ext cx="228600" cy="228600"/>
          </a:xfrm>
          <a:prstGeom prst="star16">
            <a:avLst>
              <a:gd name="adj" fmla="val 37500"/>
            </a:avLst>
          </a:prstGeom>
          <a:solidFill>
            <a:schemeClr val="accent1"/>
          </a:solidFill>
          <a:ln w="9525">
            <a:solidFill>
              <a:schemeClr val="tx1"/>
            </a:solidFill>
            <a:miter lim="800000"/>
            <a:headEnd/>
            <a:tailEnd/>
          </a:ln>
        </p:spPr>
        <p:txBody>
          <a:bodyPr wrap="none" anchor="ctr"/>
          <a:lstStyle/>
          <a:p>
            <a:endParaRPr lang="en-US"/>
          </a:p>
        </p:txBody>
      </p:sp>
      <p:sp>
        <p:nvSpPr>
          <p:cNvPr id="61469" name="Line 27"/>
          <p:cNvSpPr>
            <a:spLocks noChangeShapeType="1"/>
          </p:cNvSpPr>
          <p:nvPr/>
        </p:nvSpPr>
        <p:spPr bwMode="auto">
          <a:xfrm flipH="1" flipV="1">
            <a:off x="5410200" y="4800600"/>
            <a:ext cx="685800" cy="609600"/>
          </a:xfrm>
          <a:prstGeom prst="line">
            <a:avLst/>
          </a:prstGeom>
          <a:noFill/>
          <a:ln w="38100" cmpd="dbl">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1470" name="Text Box 28"/>
          <p:cNvSpPr txBox="1">
            <a:spLocks noChangeArrowheads="1"/>
          </p:cNvSpPr>
          <p:nvPr/>
        </p:nvSpPr>
        <p:spPr bwMode="auto">
          <a:xfrm>
            <a:off x="3505200" y="1219201"/>
            <a:ext cx="5410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sz="2800">
                <a:solidFill>
                  <a:srgbClr val="CC00FF"/>
                </a:solidFill>
                <a:latin typeface="Times New Roman" charset="0"/>
              </a:rPr>
              <a:t>Beta vs. Average Risk Premium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ransition spd="slow">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Rates of Return and Market Betas (</a:t>
            </a:r>
            <a:r>
              <a:rPr lang="fr-FR" b="1">
                <a:ea typeface="ＭＳ Ｐゴシック" charset="0"/>
                <a:cs typeface="ＭＳ Ｐゴシック" charset="0"/>
              </a:rPr>
              <a:t>’</a:t>
            </a:r>
            <a:r>
              <a:rPr lang="en-US" b="1">
                <a:ea typeface="ＭＳ Ｐゴシック" charset="0"/>
                <a:cs typeface="ＭＳ Ｐゴシック" charset="0"/>
              </a:rPr>
              <a:t>70-’03)</a:t>
            </a:r>
            <a:endParaRPr lang="en-US">
              <a:ea typeface="ＭＳ Ｐゴシック" charset="0"/>
              <a:cs typeface="ＭＳ Ｐゴシック" charset="0"/>
            </a:endParaRPr>
          </a:p>
        </p:txBody>
      </p:sp>
      <p:sp>
        <p:nvSpPr>
          <p:cNvPr id="5" name="Footer Placeholder 3"/>
          <p:cNvSpPr>
            <a:spLocks noGrp="1"/>
          </p:cNvSpPr>
          <p:nvPr>
            <p:ph type="ftr" sz="quarter" idx="11"/>
          </p:nvPr>
        </p:nvSpPr>
        <p:spPr/>
        <p:txBody>
          <a:bodyPr/>
          <a:lstStyle/>
          <a:p>
            <a:r>
              <a:rPr lang="en-US"/>
              <a:t>CAPM</a:t>
            </a:r>
          </a:p>
        </p:txBody>
      </p:sp>
      <p:pic>
        <p:nvPicPr>
          <p:cNvPr id="2" name="Picture 1" descr="betacalc-decades-all-problem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114" y="1124466"/>
            <a:ext cx="9144000" cy="4572000"/>
          </a:xfrm>
          <a:prstGeom prst="rect">
            <a:avLst/>
          </a:prstGeom>
        </p:spPr>
      </p:pic>
      <p:sp>
        <p:nvSpPr>
          <p:cNvPr id="3" name="Slide Number Placeholder 2"/>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r>
              <a:rPr lang="en-US" sz="2400" dirty="0" err="1">
                <a:solidFill>
                  <a:srgbClr val="010004"/>
                </a:solidFill>
                <a:ea typeface="ＭＳ Ｐゴシック" charset="0"/>
                <a:cs typeface="ＭＳ Ｐゴシック" charset="0"/>
              </a:rPr>
              <a:t>FF</a:t>
            </a:r>
            <a:r>
              <a:rPr lang="en-US" sz="2400" dirty="0">
                <a:solidFill>
                  <a:srgbClr val="010004"/>
                </a:solidFill>
                <a:ea typeface="ＭＳ Ｐゴシック" charset="0"/>
                <a:cs typeface="ＭＳ Ｐゴシック" charset="0"/>
              </a:rPr>
              <a:t> (1992)  have found:</a:t>
            </a:r>
          </a:p>
          <a:p>
            <a:pPr marL="742950" lvl="1" indent="-285750"/>
            <a:r>
              <a:rPr lang="en-US" sz="1800" dirty="0">
                <a:solidFill>
                  <a:srgbClr val="010004"/>
                </a:solidFill>
                <a:ea typeface="ＭＳ Ｐゴシック" charset="0"/>
              </a:rPr>
              <a:t>The market capitalization or </a:t>
            </a:r>
            <a:r>
              <a:rPr lang="en-US" sz="1800" b="1" dirty="0">
                <a:solidFill>
                  <a:srgbClr val="010004"/>
                </a:solidFill>
                <a:ea typeface="ＭＳ Ｐゴシック" charset="0"/>
              </a:rPr>
              <a:t>size</a:t>
            </a:r>
            <a:r>
              <a:rPr lang="en-US" sz="1800" dirty="0">
                <a:solidFill>
                  <a:srgbClr val="010004"/>
                </a:solidFill>
                <a:ea typeface="ＭＳ Ｐゴシック" charset="0"/>
              </a:rPr>
              <a:t> of a firm is a predictor of its average historical return </a:t>
            </a:r>
          </a:p>
          <a:p>
            <a:pPr marL="742950" lvl="1" indent="-285750"/>
            <a:r>
              <a:rPr lang="en-US" sz="1800" dirty="0">
                <a:solidFill>
                  <a:srgbClr val="010004"/>
                </a:solidFill>
                <a:ea typeface="ＭＳ Ｐゴシック" charset="0"/>
              </a:rPr>
              <a:t>Stocks with low </a:t>
            </a:r>
            <a:r>
              <a:rPr lang="en-US" sz="1800" b="1" dirty="0">
                <a:solidFill>
                  <a:srgbClr val="010004"/>
                </a:solidFill>
                <a:ea typeface="ＭＳ Ｐゴシック" charset="0"/>
              </a:rPr>
              <a:t>market-to-book ratios</a:t>
            </a:r>
            <a:r>
              <a:rPr lang="en-US" sz="1800" dirty="0">
                <a:solidFill>
                  <a:srgbClr val="010004"/>
                </a:solidFill>
                <a:ea typeface="ＭＳ Ｐゴシック" charset="0"/>
              </a:rPr>
              <a:t> tend to have higher returns than stock with high market-to-book ratios.</a:t>
            </a:r>
          </a:p>
          <a:p>
            <a:pPr marL="742950" lvl="1" indent="-285750"/>
            <a:r>
              <a:rPr lang="en-US" sz="1800" dirty="0">
                <a:solidFill>
                  <a:srgbClr val="010004"/>
                </a:solidFill>
                <a:ea typeface="ＭＳ Ｐゴシック" charset="0"/>
              </a:rPr>
              <a:t>Differences in beta do </a:t>
            </a:r>
            <a:r>
              <a:rPr lang="en-US" sz="1800" b="1" dirty="0">
                <a:solidFill>
                  <a:srgbClr val="010004"/>
                </a:solidFill>
                <a:ea typeface="ＭＳ Ｐゴシック" charset="0"/>
              </a:rPr>
              <a:t>NOT</a:t>
            </a:r>
            <a:r>
              <a:rPr lang="en-US" sz="1800" dirty="0">
                <a:solidFill>
                  <a:srgbClr val="010004"/>
                </a:solidFill>
                <a:ea typeface="ＭＳ Ｐゴシック" charset="0"/>
              </a:rPr>
              <a:t> explain these differences</a:t>
            </a:r>
          </a:p>
          <a:p>
            <a:pPr marL="742950" lvl="1" indent="-285750"/>
            <a:endParaRPr lang="en-US" sz="1800" dirty="0">
              <a:ea typeface="ＭＳ Ｐゴシック" charset="0"/>
            </a:endParaRPr>
          </a:p>
          <a:p>
            <a:pPr marL="342900" indent="-342900"/>
            <a:r>
              <a:rPr lang="en-US" sz="2400" dirty="0">
                <a:solidFill>
                  <a:srgbClr val="010004"/>
                </a:solidFill>
                <a:ea typeface="ＭＳ Ｐゴシック" charset="0"/>
                <a:cs typeface="ＭＳ Ｐゴシック" charset="0"/>
              </a:rPr>
              <a:t>FF proposed a three-factor (now 5!) model for expected returns based on:</a:t>
            </a:r>
          </a:p>
          <a:p>
            <a:pPr marL="628650" lvl="1" indent="-284163"/>
            <a:r>
              <a:rPr lang="en-US" sz="1800" dirty="0">
                <a:solidFill>
                  <a:srgbClr val="010004"/>
                </a:solidFill>
                <a:ea typeface="ＭＳ Ｐゴシック" charset="0"/>
              </a:rPr>
              <a:t>the difference between the returns of small stocks and big stocks </a:t>
            </a:r>
            <a:r>
              <a:rPr lang="en-US" sz="1800" b="1" dirty="0">
                <a:solidFill>
                  <a:srgbClr val="010004"/>
                </a:solidFill>
                <a:ea typeface="ＭＳ Ｐゴシック" charset="0"/>
              </a:rPr>
              <a:t>(R</a:t>
            </a:r>
            <a:r>
              <a:rPr lang="en-US" sz="1800" b="1" baseline="-25000" dirty="0">
                <a:solidFill>
                  <a:srgbClr val="010004"/>
                </a:solidFill>
                <a:ea typeface="ＭＳ Ｐゴシック" charset="0"/>
              </a:rPr>
              <a:t>SMALL </a:t>
            </a:r>
            <a:r>
              <a:rPr lang="en-US" sz="1800" b="1" dirty="0">
                <a:solidFill>
                  <a:srgbClr val="010004"/>
                </a:solidFill>
                <a:ea typeface="ＭＳ Ｐゴシック" charset="0"/>
              </a:rPr>
              <a:t>– R</a:t>
            </a:r>
            <a:r>
              <a:rPr lang="en-US" sz="1800" b="1" baseline="-25000" dirty="0">
                <a:solidFill>
                  <a:srgbClr val="010004"/>
                </a:solidFill>
                <a:ea typeface="ＭＳ Ｐゴシック" charset="0"/>
              </a:rPr>
              <a:t>BIG</a:t>
            </a:r>
            <a:r>
              <a:rPr lang="en-US" sz="1800" b="1" dirty="0">
                <a:solidFill>
                  <a:srgbClr val="010004"/>
                </a:solidFill>
                <a:ea typeface="ＭＳ Ｐゴシック" charset="0"/>
              </a:rPr>
              <a:t>)</a:t>
            </a:r>
          </a:p>
          <a:p>
            <a:pPr marL="628650" lvl="1" indent="-284163"/>
            <a:r>
              <a:rPr lang="en-US" sz="1800" dirty="0">
                <a:solidFill>
                  <a:srgbClr val="010004"/>
                </a:solidFill>
                <a:ea typeface="ＭＳ Ｐゴシック" charset="0"/>
              </a:rPr>
              <a:t>the market premium </a:t>
            </a:r>
            <a:r>
              <a:rPr lang="en-US" sz="1800" b="1" dirty="0">
                <a:solidFill>
                  <a:srgbClr val="010004"/>
                </a:solidFill>
                <a:ea typeface="ＭＳ Ｐゴシック" charset="0"/>
              </a:rPr>
              <a:t>(R</a:t>
            </a:r>
            <a:r>
              <a:rPr lang="en-US" sz="1800" b="1" baseline="-25000" dirty="0">
                <a:solidFill>
                  <a:srgbClr val="010004"/>
                </a:solidFill>
                <a:ea typeface="ＭＳ Ｐゴシック" charset="0"/>
              </a:rPr>
              <a:t>M </a:t>
            </a:r>
            <a:r>
              <a:rPr lang="en-US" sz="1800" b="1" dirty="0">
                <a:solidFill>
                  <a:srgbClr val="010004"/>
                </a:solidFill>
                <a:ea typeface="ＭＳ Ｐゴシック" charset="0"/>
              </a:rPr>
              <a:t>– R</a:t>
            </a:r>
            <a:r>
              <a:rPr lang="en-US" sz="1800" b="1" baseline="-25000" dirty="0">
                <a:solidFill>
                  <a:srgbClr val="010004"/>
                </a:solidFill>
                <a:ea typeface="ＭＳ Ｐゴシック" charset="0"/>
              </a:rPr>
              <a:t>f</a:t>
            </a:r>
            <a:r>
              <a:rPr lang="en-US" sz="1800" b="1" dirty="0">
                <a:solidFill>
                  <a:srgbClr val="010004"/>
                </a:solidFill>
                <a:ea typeface="ＭＳ Ｐゴシック" charset="0"/>
              </a:rPr>
              <a:t>)</a:t>
            </a:r>
            <a:r>
              <a:rPr lang="en-US" sz="1800" dirty="0">
                <a:solidFill>
                  <a:srgbClr val="010004"/>
                </a:solidFill>
                <a:ea typeface="ＭＳ Ｐゴシック" charset="0"/>
              </a:rPr>
              <a:t> and </a:t>
            </a:r>
          </a:p>
          <a:p>
            <a:pPr marL="628650" lvl="1" indent="-284163"/>
            <a:r>
              <a:rPr lang="en-US" sz="1800" dirty="0">
                <a:solidFill>
                  <a:srgbClr val="010004"/>
                </a:solidFill>
                <a:ea typeface="ＭＳ Ｐゴシック" charset="0"/>
              </a:rPr>
              <a:t>the difference between the returns of high and low B/M stocks </a:t>
            </a:r>
            <a:r>
              <a:rPr lang="en-US" sz="1800" b="1" dirty="0">
                <a:solidFill>
                  <a:srgbClr val="010004"/>
                </a:solidFill>
                <a:ea typeface="ＭＳ Ｐゴシック" charset="0"/>
              </a:rPr>
              <a:t>(R</a:t>
            </a:r>
            <a:r>
              <a:rPr lang="en-US" sz="1800" b="1" baseline="-25000" dirty="0">
                <a:solidFill>
                  <a:srgbClr val="010004"/>
                </a:solidFill>
                <a:ea typeface="ＭＳ Ｐゴシック" charset="0"/>
              </a:rPr>
              <a:t>HIGHBM </a:t>
            </a:r>
            <a:r>
              <a:rPr lang="en-US" sz="1800" b="1" dirty="0">
                <a:solidFill>
                  <a:srgbClr val="010004"/>
                </a:solidFill>
                <a:ea typeface="ＭＳ Ｐゴシック" charset="0"/>
              </a:rPr>
              <a:t>- R</a:t>
            </a:r>
            <a:r>
              <a:rPr lang="en-US" sz="1800" b="1" baseline="-25000" dirty="0">
                <a:solidFill>
                  <a:srgbClr val="010004"/>
                </a:solidFill>
                <a:ea typeface="ＭＳ Ｐゴシック" charset="0"/>
              </a:rPr>
              <a:t>LOWBM</a:t>
            </a:r>
            <a:r>
              <a:rPr lang="en-US" sz="1800" b="1" dirty="0">
                <a:solidFill>
                  <a:srgbClr val="010004"/>
                </a:solidFill>
                <a:ea typeface="ＭＳ Ｐゴシック" charset="0"/>
              </a:rPr>
              <a:t>)</a:t>
            </a:r>
          </a:p>
          <a:p>
            <a:pPr marL="628650" lvl="1" indent="-284163"/>
            <a:endParaRPr lang="en-US" sz="1800" b="1" dirty="0">
              <a:solidFill>
                <a:srgbClr val="010004"/>
              </a:solidFill>
              <a:ea typeface="ＭＳ Ｐゴシック" charset="0"/>
            </a:endParaRPr>
          </a:p>
          <a:p>
            <a:pPr marL="457200" indent="-284163"/>
            <a:r>
              <a:rPr lang="en-US" sz="2400" dirty="0">
                <a:solidFill>
                  <a:srgbClr val="010004"/>
                </a:solidFill>
                <a:ea typeface="ＭＳ Ｐゴシック" charset="0"/>
              </a:rPr>
              <a:t>FF (‘92):  </a:t>
            </a:r>
          </a:p>
          <a:p>
            <a:pPr marL="457200" indent="-284163"/>
            <a:endParaRPr lang="en-US" sz="2400" dirty="0">
              <a:solidFill>
                <a:srgbClr val="010004"/>
              </a:solidFill>
              <a:ea typeface="ＭＳ Ｐゴシック" charset="0"/>
            </a:endParaRPr>
          </a:p>
          <a:p>
            <a:pPr marL="457200" indent="-284163"/>
            <a:r>
              <a:rPr lang="en-US" sz="2400" dirty="0">
                <a:solidFill>
                  <a:srgbClr val="010004"/>
                </a:solidFill>
                <a:ea typeface="ＭＳ Ｐゴシック" charset="0"/>
              </a:rPr>
              <a:t>FF (‘15): 2 additional factors:  </a:t>
            </a:r>
          </a:p>
          <a:p>
            <a:pPr marL="628650" lvl="1" indent="-284163"/>
            <a:r>
              <a:rPr lang="en-US" sz="2250" dirty="0">
                <a:solidFill>
                  <a:srgbClr val="010004"/>
                </a:solidFill>
                <a:ea typeface="ＭＳ Ｐゴシック" charset="0"/>
              </a:rPr>
              <a:t>Operating Profitability (RMW) &amp; Investment (CMA)</a:t>
            </a:r>
          </a:p>
          <a:p>
            <a:pPr marL="742950" lvl="1" indent="-285750"/>
            <a:endParaRPr lang="en-US" sz="1800" b="1" dirty="0">
              <a:solidFill>
                <a:srgbClr val="010004"/>
              </a:solidFill>
              <a:ea typeface="ＭＳ Ｐゴシック" charset="0"/>
            </a:endParaRPr>
          </a:p>
          <a:p>
            <a:endParaRPr lang="en-US" dirty="0"/>
          </a:p>
        </p:txBody>
      </p:sp>
      <p:sp>
        <p:nvSpPr>
          <p:cNvPr id="3" name="Title 2"/>
          <p:cNvSpPr>
            <a:spLocks noGrp="1"/>
          </p:cNvSpPr>
          <p:nvPr>
            <p:ph type="title"/>
          </p:nvPr>
        </p:nvSpPr>
        <p:spPr/>
        <p:txBody>
          <a:bodyPr/>
          <a:lstStyle/>
          <a:p>
            <a:r>
              <a:rPr lang="en-US" dirty="0" err="1">
                <a:solidFill>
                  <a:srgbClr val="010004"/>
                </a:solidFill>
                <a:ea typeface="ＭＳ Ｐゴシック" charset="0"/>
                <a:cs typeface="ＭＳ Ｐゴシック" charset="0"/>
              </a:rPr>
              <a:t>Fama</a:t>
            </a:r>
            <a:r>
              <a:rPr lang="en-US" dirty="0">
                <a:solidFill>
                  <a:srgbClr val="010004"/>
                </a:solidFill>
                <a:ea typeface="ＭＳ Ｐゴシック" charset="0"/>
                <a:cs typeface="ＭＳ Ｐゴシック" charset="0"/>
              </a:rPr>
              <a:t> and French</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graphicFrame>
        <p:nvGraphicFramePr>
          <p:cNvPr id="6" name="Object 2"/>
          <p:cNvGraphicFramePr>
            <a:graphicFrameLocks noChangeAspect="1"/>
          </p:cNvGraphicFramePr>
          <p:nvPr/>
        </p:nvGraphicFramePr>
        <p:xfrm>
          <a:off x="3657601" y="4419600"/>
          <a:ext cx="5714999" cy="762000"/>
        </p:xfrm>
        <a:graphic>
          <a:graphicData uri="http://schemas.openxmlformats.org/presentationml/2006/ole">
            <mc:AlternateContent xmlns:mc="http://schemas.openxmlformats.org/markup-compatibility/2006">
              <mc:Choice xmlns:v="urn:schemas-microsoft-com:vml" Requires="v">
                <p:oleObj name="Equation" r:id="rId2" imgW="2743200" imgH="241300" progId="Equation.3">
                  <p:embed/>
                </p:oleObj>
              </mc:Choice>
              <mc:Fallback>
                <p:oleObj name="Equation" r:id="rId2" imgW="2743200" imgH="241300" progId="Equation.3">
                  <p:embed/>
                  <p:pic>
                    <p:nvPicPr>
                      <p:cNvPr id="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1" y="4419600"/>
                        <a:ext cx="5714999" cy="762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7" name="Slide Number Placeholder 6"/>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27468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1"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778</Words>
  <Application>Microsoft Macintosh PowerPoint</Application>
  <PresentationFormat>Widescreen</PresentationFormat>
  <Paragraphs>195</Paragraphs>
  <Slides>15</Slides>
  <Notes>12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26" baseType="lpstr">
      <vt:lpstr>Arial</vt:lpstr>
      <vt:lpstr>Calibri</vt:lpstr>
      <vt:lpstr>Calibri Light</vt:lpstr>
      <vt:lpstr>Courier New</vt:lpstr>
      <vt:lpstr>Symbol</vt:lpstr>
      <vt:lpstr>Times New Roman</vt:lpstr>
      <vt:lpstr>Wingdings</vt:lpstr>
      <vt:lpstr>Wingdings 2</vt:lpstr>
      <vt:lpstr>Office Theme</vt:lpstr>
      <vt:lpstr>Equation</vt:lpstr>
      <vt:lpstr>Chart</vt:lpstr>
      <vt:lpstr>Capital Budgeting &amp; Project Risk</vt:lpstr>
      <vt:lpstr>SML in Non-CAPM Worlds</vt:lpstr>
      <vt:lpstr>SML in Non-CAPM Worlds</vt:lpstr>
      <vt:lpstr>Testing the CAPM</vt:lpstr>
      <vt:lpstr>Testing the CAPM</vt:lpstr>
      <vt:lpstr>Testing the CAPM</vt:lpstr>
      <vt:lpstr>Testing the CAPM</vt:lpstr>
      <vt:lpstr>Rates of Return and Market Betas (’70-’03)</vt:lpstr>
      <vt:lpstr>Fama and French</vt:lpstr>
      <vt:lpstr>Fama and French</vt:lpstr>
      <vt:lpstr>Fama and French</vt:lpstr>
      <vt:lpstr>Size Effect:  Illusion?</vt:lpstr>
      <vt:lpstr>Fama and French</vt:lpstr>
      <vt:lpstr>Fama-French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Budgeting &amp; Project Risk</dc:title>
  <dc:creator>Jeffrey M. Colon</dc:creator>
  <cp:lastModifiedBy>Jeffrey M. Colon</cp:lastModifiedBy>
  <cp:revision>2</cp:revision>
  <dcterms:created xsi:type="dcterms:W3CDTF">2022-10-05T00:07:02Z</dcterms:created>
  <dcterms:modified xsi:type="dcterms:W3CDTF">2022-10-05T00:09:34Z</dcterms:modified>
</cp:coreProperties>
</file>