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7"/>
  </p:notesMasterIdLst>
  <p:handoutMasterIdLst>
    <p:handoutMasterId r:id="rId48"/>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2" r:id="rId39"/>
    <p:sldId id="393" r:id="rId40"/>
    <p:sldId id="372" r:id="rId41"/>
    <p:sldId id="373" r:id="rId42"/>
    <p:sldId id="374" r:id="rId43"/>
    <p:sldId id="375" r:id="rId44"/>
    <p:sldId id="388" r:id="rId45"/>
    <p:sldId id="395" r:id="rId4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83"/>
  </p:normalViewPr>
  <p:slideViewPr>
    <p:cSldViewPr>
      <p:cViewPr varScale="1">
        <p:scale>
          <a:sx n="151" d="100"/>
          <a:sy n="151" d="100"/>
        </p:scale>
        <p:origin x="208" y="1464"/>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esktop/Treasury%20Yield%20Curve%20202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Sheet1!$B$2:$BP$2</c:f>
              <c:numCache>
                <c:formatCode>General</c:formatCode>
                <c:ptCount val="67"/>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Sheet1!$B$3:$BP$3</c:f>
              <c:numCache>
                <c:formatCode>General</c:formatCode>
                <c:ptCount val="67"/>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Treasury</a:t>
            </a:r>
            <a:r>
              <a:rPr lang="en-US" b="1" baseline="0"/>
              <a:t> YTM: Sept 3, 2019 and Sept 3, 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3-Sep-20</c:v>
          </c:tx>
          <c:spPr>
            <a:ln w="28575" cap="rnd">
              <a:solidFill>
                <a:schemeClr val="accent1"/>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Sheet1!$C$2:$C$13</c:f>
              <c:numCache>
                <c:formatCode>General</c:formatCode>
                <c:ptCount val="12"/>
                <c:pt idx="0">
                  <c:v>0.11</c:v>
                </c:pt>
                <c:pt idx="1">
                  <c:v>0.11</c:v>
                </c:pt>
                <c:pt idx="2">
                  <c:v>0.11</c:v>
                </c:pt>
                <c:pt idx="3">
                  <c:v>0.12</c:v>
                </c:pt>
                <c:pt idx="4">
                  <c:v>0.12</c:v>
                </c:pt>
                <c:pt idx="5">
                  <c:v>0.13</c:v>
                </c:pt>
                <c:pt idx="6">
                  <c:v>0.15</c:v>
                </c:pt>
                <c:pt idx="7">
                  <c:v>0.24</c:v>
                </c:pt>
                <c:pt idx="8">
                  <c:v>0.43</c:v>
                </c:pt>
                <c:pt idx="9">
                  <c:v>0.63</c:v>
                </c:pt>
                <c:pt idx="10">
                  <c:v>1.1299999999999999</c:v>
                </c:pt>
                <c:pt idx="11">
                  <c:v>1.34</c:v>
                </c:pt>
              </c:numCache>
            </c:numRef>
          </c:val>
          <c:smooth val="0"/>
          <c:extLst>
            <c:ext xmlns:c16="http://schemas.microsoft.com/office/drawing/2014/chart" uri="{C3380CC4-5D6E-409C-BE32-E72D297353CC}">
              <c16:uniqueId val="{00000000-68FA-B448-A3C4-B9E8E95B89A0}"/>
            </c:ext>
          </c:extLst>
        </c:ser>
        <c:ser>
          <c:idx val="1"/>
          <c:order val="1"/>
          <c:tx>
            <c:v>3-Sep-19</c:v>
          </c:tx>
          <c:spPr>
            <a:ln w="28575" cap="rnd">
              <a:solidFill>
                <a:schemeClr val="accent2"/>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Sheet1!$B$2:$B$13</c:f>
              <c:numCache>
                <c:formatCode>General</c:formatCode>
                <c:ptCount val="12"/>
                <c:pt idx="0">
                  <c:v>2.06</c:v>
                </c:pt>
                <c:pt idx="1">
                  <c:v>2.0099999999999998</c:v>
                </c:pt>
                <c:pt idx="2">
                  <c:v>1.98</c:v>
                </c:pt>
                <c:pt idx="3">
                  <c:v>1.88</c:v>
                </c:pt>
                <c:pt idx="4">
                  <c:v>1.72</c:v>
                </c:pt>
                <c:pt idx="5">
                  <c:v>1.47</c:v>
                </c:pt>
                <c:pt idx="6">
                  <c:v>1.38</c:v>
                </c:pt>
                <c:pt idx="7">
                  <c:v>1.35</c:v>
                </c:pt>
                <c:pt idx="8">
                  <c:v>1.42</c:v>
                </c:pt>
                <c:pt idx="9">
                  <c:v>1.47</c:v>
                </c:pt>
                <c:pt idx="10">
                  <c:v>1.77</c:v>
                </c:pt>
                <c:pt idx="11">
                  <c:v>1.95</c:v>
                </c:pt>
              </c:numCache>
            </c:numRef>
          </c:val>
          <c:smooth val="0"/>
          <c:extLst>
            <c:ext xmlns:c16="http://schemas.microsoft.com/office/drawing/2014/chart" uri="{C3380CC4-5D6E-409C-BE32-E72D297353CC}">
              <c16:uniqueId val="{00000001-68FA-B448-A3C4-B9E8E95B89A0}"/>
            </c:ext>
          </c:extLst>
        </c:ser>
        <c:dLbls>
          <c:showLegendKey val="0"/>
          <c:showVal val="0"/>
          <c:showCatName val="0"/>
          <c:showSerName val="0"/>
          <c:showPercent val="0"/>
          <c:showBubbleSize val="0"/>
        </c:dLbls>
        <c:smooth val="0"/>
        <c:axId val="1894875711"/>
        <c:axId val="1895613343"/>
      </c:lineChart>
      <c:catAx>
        <c:axId val="189487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95613343"/>
        <c:crosses val="autoZero"/>
        <c:auto val="1"/>
        <c:lblAlgn val="ctr"/>
        <c:lblOffset val="100"/>
        <c:noMultiLvlLbl val="0"/>
      </c:catAx>
      <c:valAx>
        <c:axId val="189561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YTM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875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40</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41</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42</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43</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CF_Ch5_YTM_20</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686"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687"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688"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689"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690"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44"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8870"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8871"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8872"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8873"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8874"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8875"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8876"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8877"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8878"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8879"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8880"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197"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198"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199"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200"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201"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202"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203"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204"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205"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206"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207"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208"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209"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210"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211"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212"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213"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214"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215"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216"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217"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16"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09904"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905"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09906"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907"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09908"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909"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09910"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911"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09912"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9913"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09914"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0961"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0962"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0963"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0964"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0965"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0966"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183"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16"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27"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360"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361"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362"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363"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364"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365"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lstStyle/>
          <a:p>
            <a:r>
              <a:rPr lang="en-US" dirty="0"/>
              <a:t>Treasury Yield Curve: Sept 3, 2019 and Sept 3,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a:lstStyle/>
          <a:p>
            <a:pPr>
              <a:defRPr/>
            </a:pPr>
            <a:r>
              <a:rPr lang="en-US"/>
              <a:t>Varying Rates of Return</a:t>
            </a:r>
            <a:endParaRPr lang="en-US" dirty="0"/>
          </a:p>
        </p:txBody>
      </p:sp>
      <p:cxnSp>
        <p:nvCxnSpPr>
          <p:cNvPr id="12" name="Straight Connector 11">
            <a:extLst>
              <a:ext uri="{FF2B5EF4-FFF2-40B4-BE49-F238E27FC236}">
                <a16:creationId xmlns:a16="http://schemas.microsoft.com/office/drawing/2014/main" id="{635E98F3-63B5-D941-9846-E8E6B546770A}"/>
              </a:ext>
            </a:extLst>
          </p:cNvPr>
          <p:cNvCxnSpPr>
            <a:cxnSpLocks/>
          </p:cNvCxnSpPr>
          <p:nvPr/>
        </p:nvCxnSpPr>
        <p:spPr>
          <a:xfrm>
            <a:off x="1374648" y="4953000"/>
            <a:ext cx="70104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52D445-2D53-9345-A0E1-F0E76FA06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26" y="4091727"/>
            <a:ext cx="8206674" cy="338667"/>
          </a:xfrm>
          <a:prstGeom prst="rect">
            <a:avLst/>
          </a:prstGeom>
        </p:spPr>
      </p:pic>
      <p:pic>
        <p:nvPicPr>
          <p:cNvPr id="11" name="Picture 10">
            <a:extLst>
              <a:ext uri="{FF2B5EF4-FFF2-40B4-BE49-F238E27FC236}">
                <a16:creationId xmlns:a16="http://schemas.microsoft.com/office/drawing/2014/main" id="{65CE0C4E-C0A0-D84E-8B6E-7C9C22FD7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4528364"/>
            <a:ext cx="8226552" cy="320040"/>
          </a:xfrm>
          <a:prstGeom prst="rect">
            <a:avLst/>
          </a:prstGeom>
        </p:spPr>
      </p:pic>
      <p:pic>
        <p:nvPicPr>
          <p:cNvPr id="14" name="Picture 13">
            <a:extLst>
              <a:ext uri="{FF2B5EF4-FFF2-40B4-BE49-F238E27FC236}">
                <a16:creationId xmlns:a16="http://schemas.microsoft.com/office/drawing/2014/main" id="{809F481F-4BE5-1843-B945-E6D0CA4B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48" y="5104201"/>
            <a:ext cx="8226552" cy="275090"/>
          </a:xfrm>
          <a:prstGeom prst="rect">
            <a:avLst/>
          </a:prstGeom>
        </p:spPr>
      </p:pic>
      <p:graphicFrame>
        <p:nvGraphicFramePr>
          <p:cNvPr id="19" name="Content Placeholder 18">
            <a:extLst>
              <a:ext uri="{FF2B5EF4-FFF2-40B4-BE49-F238E27FC236}">
                <a16:creationId xmlns:a16="http://schemas.microsoft.com/office/drawing/2014/main" id="{775032C7-DDF2-1742-8946-BCD8D6F633D6}"/>
              </a:ext>
            </a:extLst>
          </p:cNvPr>
          <p:cNvGraphicFramePr>
            <a:graphicFrameLocks noGrp="1"/>
          </p:cNvGraphicFramePr>
          <p:nvPr>
            <p:ph idx="1"/>
            <p:extLst>
              <p:ext uri="{D42A27DB-BD31-4B8C-83A1-F6EECF244321}">
                <p14:modId xmlns:p14="http://schemas.microsoft.com/office/powerpoint/2010/main" val="2758286356"/>
              </p:ext>
            </p:extLst>
          </p:nvPr>
        </p:nvGraphicFramePr>
        <p:xfrm>
          <a:off x="384175" y="533400"/>
          <a:ext cx="8458073" cy="332778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881"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8712645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1.90%</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(1.0179)</a:t>
            </a:r>
            <a:r>
              <a:rPr lang="en-US" sz="2400" baseline="30000" dirty="0">
                <a:ea typeface="ＭＳ Ｐゴシック" charset="0"/>
              </a:rPr>
              <a:t>2</a:t>
            </a:r>
            <a:r>
              <a:rPr lang="en-US" sz="2400" dirty="0">
                <a:ea typeface="ＭＳ Ｐゴシック" charset="0"/>
              </a:rPr>
              <a:t> / (1.0188) -1 = 1.70%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3204042580"/>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1.79%</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06"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130446110"/>
              </p:ext>
            </p:extLst>
          </p:nvPr>
        </p:nvGraphicFramePr>
        <p:xfrm>
          <a:off x="1371600" y="1952034"/>
          <a:ext cx="5791200" cy="1906647"/>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1.88%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1.70%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399"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err="1">
                <a:solidFill>
                  <a:srgbClr val="010004"/>
                </a:solidFill>
                <a:latin typeface="Calibri"/>
              </a:rPr>
              <a:t>YTM</a:t>
            </a:r>
            <a:r>
              <a:rPr lang="en-US" sz="2000" i="1" dirty="0">
                <a:solidFill>
                  <a:srgbClr val="010004"/>
                </a:solidFill>
                <a:latin typeface="Calibri"/>
              </a:rPr>
              <a:t> &lt; Coupon</a:t>
            </a:r>
            <a:r>
              <a:rPr lang="en-US" sz="2000" dirty="0">
                <a:solidFill>
                  <a:srgbClr val="010004"/>
                </a:solidFill>
                <a:latin typeface="Calibri"/>
              </a:rPr>
              <a:t>, the bond trades at a </a:t>
            </a:r>
            <a:r>
              <a:rPr lang="en-US" sz="2000" b="1" dirty="0">
                <a:solidFill>
                  <a:srgbClr val="010004"/>
                </a:solidFill>
                <a:latin typeface="Calibri"/>
              </a:rPr>
              <a:t>premium—&gt;Price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err="1">
                <a:solidFill>
                  <a:srgbClr val="010004"/>
                </a:solidFill>
                <a:latin typeface="Calibri"/>
              </a:rPr>
              <a:t>YTM</a:t>
            </a:r>
            <a:r>
              <a:rPr lang="en-US" sz="2000" i="1" dirty="0">
                <a:solidFill>
                  <a:srgbClr val="010004"/>
                </a:solidFill>
                <a:latin typeface="Calibri"/>
              </a:rPr>
              <a:t> = Coupon</a:t>
            </a:r>
            <a:r>
              <a:rPr lang="en-US" sz="2000" dirty="0">
                <a:solidFill>
                  <a:srgbClr val="010004"/>
                </a:solidFill>
                <a:latin typeface="Calibri"/>
              </a:rPr>
              <a:t>, the bond trades at </a:t>
            </a:r>
            <a:r>
              <a:rPr lang="en-US" sz="2000" b="1" dirty="0">
                <a:solidFill>
                  <a:srgbClr val="010004"/>
                </a:solidFill>
                <a:latin typeface="Calibri"/>
              </a:rPr>
              <a:t>par—&gt;Price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err="1">
                <a:solidFill>
                  <a:srgbClr val="010004"/>
                </a:solidFill>
                <a:latin typeface="Calibri"/>
              </a:rPr>
              <a:t>YTM</a:t>
            </a:r>
            <a:r>
              <a:rPr lang="en-US" sz="2000" i="1" dirty="0">
                <a:solidFill>
                  <a:srgbClr val="010004"/>
                </a:solidFill>
                <a:latin typeface="Calibri"/>
              </a:rPr>
              <a:t> &gt; Coupon</a:t>
            </a:r>
            <a:r>
              <a:rPr lang="en-US" sz="2000" dirty="0">
                <a:solidFill>
                  <a:srgbClr val="010004"/>
                </a:solidFill>
                <a:latin typeface="Calibri"/>
              </a:rPr>
              <a:t>, the bond trades at a </a:t>
            </a:r>
            <a:r>
              <a:rPr lang="en-US" sz="2000" b="1" dirty="0">
                <a:solidFill>
                  <a:srgbClr val="010004"/>
                </a:solidFill>
                <a:latin typeface="Calibri"/>
              </a:rPr>
              <a:t>discount—&gt;Price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29"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150"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151"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152"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923122474"/>
              </p:ext>
            </p:extLst>
          </p:nvPr>
        </p:nvGraphicFramePr>
        <p:xfrm>
          <a:off x="384048" y="685800"/>
          <a:ext cx="8001000" cy="4191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029213586"/>
              </p:ext>
            </p:extLst>
          </p:nvPr>
        </p:nvGraphicFramePr>
        <p:xfrm>
          <a:off x="666750" y="5155538"/>
          <a:ext cx="7124700" cy="1154430"/>
        </p:xfrm>
        <a:graphic>
          <a:graphicData uri="http://schemas.openxmlformats.org/drawingml/2006/table">
            <a:tbl>
              <a:tblPr>
                <a:tableStyleId>{5C22544A-7EE6-4342-B048-85BDC9FD1C3A}</a:tableStyleId>
              </a:tblPr>
              <a:tblGrid>
                <a:gridCol w="1639812">
                  <a:extLst>
                    <a:ext uri="{9D8B030D-6E8A-4147-A177-3AD203B41FA5}">
                      <a16:colId xmlns:a16="http://schemas.microsoft.com/office/drawing/2014/main" val="373357105"/>
                    </a:ext>
                  </a:extLst>
                </a:gridCol>
                <a:gridCol w="2035629">
                  <a:extLst>
                    <a:ext uri="{9D8B030D-6E8A-4147-A177-3AD203B41FA5}">
                      <a16:colId xmlns:a16="http://schemas.microsoft.com/office/drawing/2014/main" val="888073814"/>
                    </a:ext>
                  </a:extLst>
                </a:gridCol>
                <a:gridCol w="1639812">
                  <a:extLst>
                    <a:ext uri="{9D8B030D-6E8A-4147-A177-3AD203B41FA5}">
                      <a16:colId xmlns:a16="http://schemas.microsoft.com/office/drawing/2014/main" val="1958936916"/>
                    </a:ext>
                  </a:extLst>
                </a:gridCol>
                <a:gridCol w="1809447">
                  <a:extLst>
                    <a:ext uri="{9D8B030D-6E8A-4147-A177-3AD203B41FA5}">
                      <a16:colId xmlns:a16="http://schemas.microsoft.com/office/drawing/2014/main" val="3861292673"/>
                    </a:ext>
                  </a:extLst>
                </a:gridCol>
              </a:tblGrid>
              <a:tr h="178462">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181054">
                <a:tc>
                  <a:txBody>
                    <a:bodyPr/>
                    <a:lstStyle/>
                    <a:p>
                      <a:pPr algn="ctr" fontAlgn="b"/>
                      <a:r>
                        <a:rPr lang="en-US" sz="1200" u="none" strike="noStrike">
                          <a:effectLst/>
                        </a:rPr>
                        <a:t>5 YR</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0.24%</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-1.29%</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1.55%</a:t>
                      </a:r>
                      <a:endParaRPr lang="en-US" sz="1200" b="0" i="0" u="none" strike="noStrike">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181054">
                <a:tc>
                  <a:txBody>
                    <a:bodyPr/>
                    <a:lstStyle/>
                    <a:p>
                      <a:pPr algn="ctr" fontAlgn="b"/>
                      <a:r>
                        <a:rPr lang="en-US" sz="1200" u="none" strike="noStrike">
                          <a:effectLst/>
                        </a:rPr>
                        <a:t>7 YR</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0.43%</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-1.18%</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1.63%</a:t>
                      </a:r>
                      <a:endParaRPr lang="en-US" sz="1200" b="0" i="0" u="none" strike="noStrike">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181054">
                <a:tc>
                  <a:txBody>
                    <a:bodyPr/>
                    <a:lstStyle/>
                    <a:p>
                      <a:pPr algn="ctr" fontAlgn="b"/>
                      <a:r>
                        <a:rPr lang="en-US" sz="1200" u="none" strike="noStrike" dirty="0">
                          <a:effectLst/>
                        </a:rPr>
                        <a:t>10 YR</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0.63%</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-1.02%</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1.67%</a:t>
                      </a:r>
                      <a:endParaRPr lang="en-US" sz="12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181054">
                <a:tc>
                  <a:txBody>
                    <a:bodyPr/>
                    <a:lstStyle/>
                    <a:p>
                      <a:pPr algn="ctr" fontAlgn="b"/>
                      <a:r>
                        <a:rPr lang="en-US" sz="1200" u="none" strike="noStrike" dirty="0">
                          <a:effectLst/>
                        </a:rPr>
                        <a:t>20 YR</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1.13%</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a:effectLst/>
                        </a:rPr>
                        <a:t>-0.65%</a:t>
                      </a:r>
                      <a:endParaRPr lang="en-US" sz="12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1.79%</a:t>
                      </a:r>
                      <a:endParaRPr lang="en-US" sz="12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181054">
                <a:tc>
                  <a:txBody>
                    <a:bodyPr/>
                    <a:lstStyle/>
                    <a:p>
                      <a:pPr algn="ctr" fontAlgn="b"/>
                      <a:r>
                        <a:rPr lang="en-US" sz="1200" u="none" strike="noStrike" dirty="0">
                          <a:effectLst/>
                        </a:rPr>
                        <a:t>30 YR</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1.34%</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-0.39%</a:t>
                      </a:r>
                      <a:endParaRPr lang="en-US" sz="12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200" u="none" strike="noStrike" dirty="0">
                          <a:effectLst/>
                        </a:rPr>
                        <a:t>1.74%</a:t>
                      </a:r>
                      <a:endParaRPr lang="en-US" sz="12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00"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2020</a:t>
            </a:r>
            <a:r>
              <a:rPr lang="en-US" sz="2400" baseline="-25000" dirty="0">
                <a:ea typeface="ＭＳ Ｐゴシック" charset="0"/>
              </a:rPr>
              <a:t>July</a:t>
            </a:r>
            <a:r>
              <a:rPr lang="en-US" sz="2400" dirty="0">
                <a:ea typeface="ＭＳ Ｐゴシック" charset="0"/>
              </a:rPr>
              <a:t> = 259.101</a:t>
            </a:r>
          </a:p>
          <a:p>
            <a:pPr lvl="1"/>
            <a:r>
              <a:rPr lang="en-US" sz="2400" dirty="0">
                <a:ea typeface="ＭＳ Ｐゴシック" charset="0"/>
              </a:rPr>
              <a:t>CPI</a:t>
            </a:r>
            <a:r>
              <a:rPr lang="en-US" sz="2400" b="1" baseline="-25000" dirty="0">
                <a:ea typeface="ＭＳ Ｐゴシック" charset="0"/>
              </a:rPr>
              <a:t>(July/20)</a:t>
            </a:r>
            <a:r>
              <a:rPr lang="en-US" sz="2400" dirty="0">
                <a:ea typeface="ＭＳ Ｐゴシック" charset="0"/>
              </a:rPr>
              <a:t> = 259.101 and CPI</a:t>
            </a:r>
            <a:r>
              <a:rPr lang="en-US" sz="2400" b="1" baseline="-25000" dirty="0">
                <a:ea typeface="ＭＳ Ｐゴシック" charset="0"/>
              </a:rPr>
              <a:t>(July/19)</a:t>
            </a:r>
            <a:r>
              <a:rPr lang="en-US" sz="2400" dirty="0">
                <a:ea typeface="ＭＳ Ｐゴシック" charset="0"/>
              </a:rPr>
              <a:t>  = 256.571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(259.101 – 256.571) / 256.571 = 0.98%</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3% for 2020, $100 in </a:t>
            </a:r>
            <a:r>
              <a:rPr lang="en-US" sz="2800" i="1" dirty="0">
                <a:ea typeface="ＭＳ Ｐゴシック" charset="0"/>
                <a:cs typeface="ＭＳ Ｐゴシック" charset="0"/>
              </a:rPr>
              <a:t>2020</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2019</a:t>
            </a:r>
            <a:r>
              <a:rPr lang="en-US" sz="2800" dirty="0">
                <a:ea typeface="ＭＳ Ｐゴシック" charset="0"/>
                <a:cs typeface="ＭＳ Ｐゴシック" charset="0"/>
              </a:rPr>
              <a:t>: $100/1.03 = $97.087 </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27"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8" name="Content Placeholder 7">
            <a:extLst>
              <a:ext uri="{FF2B5EF4-FFF2-40B4-BE49-F238E27FC236}">
                <a16:creationId xmlns:a16="http://schemas.microsoft.com/office/drawing/2014/main" id="{CCC65461-0994-1247-8F3C-2ACC0D67C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52" y="3429000"/>
            <a:ext cx="8526865" cy="2667000"/>
          </a:xfrm>
        </p:spPr>
      </p:pic>
      <p:pic>
        <p:nvPicPr>
          <p:cNvPr id="12" name="Picture 11">
            <a:extLst>
              <a:ext uri="{FF2B5EF4-FFF2-40B4-BE49-F238E27FC236}">
                <a16:creationId xmlns:a16="http://schemas.microsoft.com/office/drawing/2014/main" id="{543A0291-23BF-EC43-AD06-B0D3E3E8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78" y="578628"/>
            <a:ext cx="8493370" cy="2850370"/>
          </a:xfrm>
          <a:prstGeom prst="rect">
            <a:avLst/>
          </a:prstGeom>
        </p:spPr>
      </p:pic>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04425699"/>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(1953-2019)</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Picture 5">
            <a:extLst>
              <a:ext uri="{FF2B5EF4-FFF2-40B4-BE49-F238E27FC236}">
                <a16:creationId xmlns:a16="http://schemas.microsoft.com/office/drawing/2014/main" id="{46F45DB5-82C5-8B47-A65A-8759283B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6" y="643476"/>
            <a:ext cx="8721852" cy="5562599"/>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15983</TotalTime>
  <Words>2825</Words>
  <Application>Microsoft Macintosh PowerPoint</Application>
  <PresentationFormat>On-screen Show (4:3)</PresentationFormat>
  <Paragraphs>589</Paragraphs>
  <Slides>45</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8"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3, 2019 and Sept 3, 2020</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19)</vt:lpstr>
      <vt:lpstr> Real YTM:  Treasuries and TIPS (Sept, 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480</cp:revision>
  <cp:lastPrinted>2019-09-18T17:49:05Z</cp:lastPrinted>
  <dcterms:created xsi:type="dcterms:W3CDTF">2011-02-09T01:02:55Z</dcterms:created>
  <dcterms:modified xsi:type="dcterms:W3CDTF">2020-09-06T21:13:55Z</dcterms:modified>
</cp:coreProperties>
</file>