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2.xml" ContentType="application/inkml+xml"/>
  <Override PartName="/ppt/ink/ink3.xml" ContentType="application/inkml+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5"/>
  </p:notesMasterIdLst>
  <p:handoutMasterIdLst>
    <p:handoutMasterId r:id="rId26"/>
  </p:handoutMasterIdLst>
  <p:sldIdLst>
    <p:sldId id="288" r:id="rId2"/>
    <p:sldId id="320" r:id="rId3"/>
    <p:sldId id="321" r:id="rId4"/>
    <p:sldId id="338" r:id="rId5"/>
    <p:sldId id="329" r:id="rId6"/>
    <p:sldId id="328" r:id="rId7"/>
    <p:sldId id="334" r:id="rId8"/>
    <p:sldId id="322" r:id="rId9"/>
    <p:sldId id="290" r:id="rId10"/>
    <p:sldId id="291" r:id="rId11"/>
    <p:sldId id="333" r:id="rId12"/>
    <p:sldId id="295" r:id="rId13"/>
    <p:sldId id="370" r:id="rId14"/>
    <p:sldId id="297" r:id="rId15"/>
    <p:sldId id="298" r:id="rId16"/>
    <p:sldId id="314" r:id="rId17"/>
    <p:sldId id="326" r:id="rId18"/>
    <p:sldId id="368" r:id="rId19"/>
    <p:sldId id="327" r:id="rId20"/>
    <p:sldId id="369" r:id="rId21"/>
    <p:sldId id="325" r:id="rId22"/>
    <p:sldId id="300" r:id="rId23"/>
    <p:sldId id="301" r:id="rId24"/>
  </p:sldIdLst>
  <p:sldSz cx="9144000" cy="6858000" type="screen4x3"/>
  <p:notesSz cx="6950075"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18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754"/>
    <p:restoredTop sz="95510" autoAdjust="0"/>
  </p:normalViewPr>
  <p:slideViewPr>
    <p:cSldViewPr>
      <p:cViewPr varScale="1">
        <p:scale>
          <a:sx n="118" d="100"/>
          <a:sy n="118" d="100"/>
        </p:scale>
        <p:origin x="584" y="192"/>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300" d="100"/>
        <a:sy n="300" d="100"/>
      </p:scale>
      <p:origin x="0" y="11232"/>
    </p:cViewPr>
  </p:sorterViewPr>
  <p:notesViewPr>
    <p:cSldViewPr>
      <p:cViewPr varScale="1">
        <p:scale>
          <a:sx n="83" d="100"/>
          <a:sy n="83" d="100"/>
        </p:scale>
        <p:origin x="-2214" y="-78"/>
      </p:cViewPr>
      <p:guideLst>
        <p:guide orient="horz" pos="2909"/>
        <p:guide pos="218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1" name="Rectangle 3"/>
          <p:cNvSpPr>
            <a:spLocks noGrp="1" noChangeArrowheads="1"/>
          </p:cNvSpPr>
          <p:nvPr>
            <p:ph type="dt" sz="quarter"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ea typeface="+mn-ea"/>
                <a:cs typeface="+mn-cs"/>
              </a:defRPr>
            </a:lvl1pPr>
          </a:lstStyle>
          <a:p>
            <a:pPr>
              <a:defRPr/>
            </a:pPr>
            <a:endParaRPr lang="en-US" dirty="0">
              <a:latin typeface="Calibri" panose="020F0502020204030204" pitchFamily="34" charset="0"/>
            </a:endParaRPr>
          </a:p>
        </p:txBody>
      </p:sp>
      <p:sp>
        <p:nvSpPr>
          <p:cNvPr id="99332" name="Rectangle 4"/>
          <p:cNvSpPr>
            <a:spLocks noGrp="1" noChangeArrowheads="1"/>
          </p:cNvSpPr>
          <p:nvPr>
            <p:ph type="ftr" sz="quarter" idx="2"/>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ea typeface="+mn-ea"/>
                <a:cs typeface="+mn-cs"/>
              </a:defRPr>
            </a:lvl1pPr>
          </a:lstStyle>
          <a:p>
            <a:pPr>
              <a:defRPr/>
            </a:pPr>
            <a:endParaRPr lang="en-US" dirty="0">
              <a:latin typeface="Calibri" panose="020F0502020204030204" pitchFamily="34" charset="0"/>
            </a:endParaRPr>
          </a:p>
        </p:txBody>
      </p:sp>
      <p:sp>
        <p:nvSpPr>
          <p:cNvPr id="99333" name="Rectangle 5"/>
          <p:cNvSpPr>
            <a:spLocks noGrp="1" noChangeArrowheads="1"/>
          </p:cNvSpPr>
          <p:nvPr>
            <p:ph type="sldNum" sz="quarter" idx="3"/>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vl1pPr>
          </a:lstStyle>
          <a:p>
            <a:fld id="{86E16AAD-689C-E94A-AE6D-83B7BE76B77A}" type="slidenum">
              <a:rPr lang="en-US">
                <a:latin typeface="Calibri" panose="020F0502020204030204" pitchFamily="34" charset="0"/>
              </a:rPr>
              <a:pPr/>
              <a:t>‹#›</a:t>
            </a:fld>
            <a:endParaRPr lang="en-US" dirty="0">
              <a:latin typeface="Calibri" panose="020F0502020204030204" pitchFamily="34" charset="0"/>
            </a:endParaRPr>
          </a:p>
        </p:txBody>
      </p:sp>
    </p:spTree>
    <p:extLst>
      <p:ext uri="{BB962C8B-B14F-4D97-AF65-F5344CB8AC3E}">
        <p14:creationId xmlns:p14="http://schemas.microsoft.com/office/powerpoint/2010/main" val="2072893414"/>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0T19:49:02.744"/>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213 1 16383,'52'0'0,"-6"0"0,-14 0 0,0 0 0,5 0 0,6 0 0,-2 0 0,-2 0 0,-9 1 0,-7 2 0,-4 3 0,-2 2 0,2 3 0,1 0 0,1 3 0,-2-1 0,-4 0 0,-2 1 0,-5 1 0,-2 2 0,-1 0 0,-3 3 0,0 5 0,-2 5 0,0 4 0,0 1 0,0 0 0,0 4 0,0 2 0,0 5 0,0 4 0,0 3 0,0 4 0,0 4 0,2 2 0,4-1 0,1-2 0,1 1 0,-1-1 0,-2 2 0,-1 0 0,-1-5 0,-3-6 0,0-9 0,0-7 0,0-4 0,0-2 0,0 3 0,0 3 0,0 7 0,0 6 0,0 8 0,0 7 0,-1 6 0,-2 5 0,0 6 0,-2 3 0,-1 0 0,-1-5 0,-4-9 0,-2-12 0,1-9 0,2-12 0,3-10 0,2-9 0,3-7 0,2 9 0,0 9 0,0 27 0,0 23 0,0 21 0,0-45 0,0 2 0,0 1 0,0 1 0,0-1 0,0-1 0,0 0 0,0-1 0,0-1 0,0-2 0,0-1 0,0-1 0,0 47 0,0-8 0,0-7 0,0-11 0,0-8 0,0-6 0,0-7 0,0-5 0,0-1 0,0 0 0,0 3 0,0 7 0,0 3 0,0 2 0,0-4 0,0-8 0,0-12 0,0-9 0,-1-13 0,-22-5 0,-3-9 0,-22-4 0,-1-4 0,2-3 0,3 0 0,7 3 0,8 3 0,1 2 0,-3 1 0,-2 3 0,-7 0 0,-6 0 0,-6 0 0,0 0 0,7 0 0,9 0 0,13 0 0,10 0 0,7-22 0,4 4 0,4-32 0,3 6 0,6-25 0,5-24 0,-8 38 0,1-2 0,1-8 0,-1-1 0,-1 0 0,-2 1 0,1 2 0,-2 1 0,-1 1 0,-1 2 0,-1 3 0,0 2 0,-1 3 0,-1 1 0,0-40 0,0 6 0,0 5 0,0-1 0,0-3 0,0-10 0,0 40 0,0-2 0,0-4 0,0-2 0,0-3 0,0 0 0,0 2 0,0 1 0,0 2 0,0 2 0,0 3 0,0 2 0,0-41 0,0 11 0,0 8 0,0 4 0,0-1 0,0-1 0,0-2 0,0-2 0,-2 1 0,-1 1 0,-2 2 0,-1 5 0,1 6 0,3 9 0,2 4 0,0 2 0,0-1 0,0-4 0,0-8 0,0-12 0,0-14 0,0-4 0,0 4 0,0 10 0,0 21 0,0 13 0,4 23 0,16 9 0,27 20 0,13 4 0,9 6 0,-10 2 0,-19-5 0,-11 0 0,-16 4 0,-6 8 0,-2 13 0,1 14 0,1 13 0,-1 9 0,-2 9 0,-1 5 0,0 4 0,0 0 0,7 1 0,-4-47 0,1 0 0,0 0 0,1 1 0,1 1 0,1 1 0,-1 0 0,-1-1 0,1 1 0,0-1 0,-1 1 0,-1-1 0,-1 0 0,-2 0 0,-1-2 0,0 0 0,-1 47 0,-2-4 0,3-4 0,0-3 0,0-1 0,0 0 0,-3-4 0,1-2 0,2-9 0,0-6 0,2-9 0,-2-10 0,0-10 0,-1-10 0,-1-3 0,-1 0 0,0 5 0,0 10 0,0 4 0,-2 6 0,-3 3 0,-5-3 0,-2-4 0,0-9 0,2-11 0,4-10 0,-3-4 0,-1 5 0,-10 13 0,-1 7 0,-3 5 0,2-6 0,7-10 0,3-7 0,6-9 0,-7-57 0,1 4 0,-6-50 0,6 21 0,3-8 0,5-7 0,-1-5 0,3 43 0,1-1 0,-1-5 0,1 0 0,-1-3 0,1-1 0,1-6 0,0 1 0,0-1 0,0 0 0,0 3 0,0 1 0,0 4 0,-1 3 0,-2-40 0,-4 21 0,-3 16 0,-2 9 0,-1 6 0,-1-1 0,-2-3 0,1-4 0,1-2 0,1-1 0,2 0 0,3 1 0,-1 2 0,4 4 0,0 7 0,0 6 0,1 8 0,-1 9 0,3 5 0,1-15 0,1 0 0,0-24 0,0-4 0,0-8 0,0-3 0,0 9 0,0 8 0,1 11 0,2 11 0,-1 10 0,0 8 0,0-6 0,2-6 0,3-18 0,1-3 0,-2 3 0,-3 8 0,-2 17 0,-1 5 0,3-16 0,2-6 0,1-22 0,-1 3 0,-3 9 0,-2 14 0,0 15 0,0 8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0T19:54:19.921"/>
    </inkml:context>
    <inkml:brush xml:id="br0">
      <inkml:brushProperty name="width" value="0.3" units="cm"/>
      <inkml:brushProperty name="height" value="0.6" units="cm"/>
      <inkml:brushProperty name="color" value="#FFACD5"/>
      <inkml:brushProperty name="tip" value="rectangle"/>
      <inkml:brushProperty name="rasterOp" value="maskPen"/>
    </inkml:brush>
  </inkml:definitions>
  <inkml:trace contextRef="#ctx0" brushRef="#br0">76 173 16383,'60'6'0,"0"0"0,-5 3 0,-3 8 0,-5 15 0,-6 9 0,1 18 0,-7 10 0,-5 22 0,-9 10 0,-6-13 0,-3 5 0,-3 2 0,-5-21 0,-1 2 0,-2 1 0,-1-1 0,1 1 0,-2 1 0,0-1 0,-1-1 0,-1 17 0,-1-1 0,-1-4 0,0-13 0,-1-3 0,-1-2 0,-2 20 0,-2-5 0,2-16 0,0-4 0,2-13 0,0-2 0,-8 33 0,2-8 0,5-5 0,2-1 0,6 0 0,2 0 0,5 3 0,7 7 0,4 10 0,-9-39 0,0 3 0,-3 3 0,-1 1 0,-2 0 0,-2 0 0,0-1 0,0 0 0,-1-3 0,0-2 0,0 41 0,0-10 0,0-14 0,0-14 0,0-9 0,0-7 0,0-3 0,0 4 0,2 6 0,4 7 0,6 7 0,3 4 0,2 1 0,3-1 0,-3-5 0,1-8 0,-3-9 0,-5-11 0,0-6 0,-6-14 0,18-3 0,2-12 0,24-5 0,4-6 0,8-5 0,-1-3 0,-10 2 0,-14 4 0,-13 7 0,-16 7 0,-45-16 0,11 6 0,-38-19 0,31 8 0,-1-7 0,6-4 0,6-8 0,6-7 0,7-7 0,5-1 0,3-1 0,2-2 0,1-1 0,0-9 0,0-11 0,4-16 0,-1 43 0,2-2 0,2-4 0,0-2 0,2-3 0,1-1 0,-1 1 0,0-1 0,-1-1 0,0-1 0,-2-1 0,-1 0 0,-1 1 0,-1-1 0,-1-1 0,-1 0 0,0-3 0,-2 0 0,1-1 0,0 0 0,0-4 0,0-1 0,0 1 0,0 0 0,0 1 0,-2 1 0,-1 1 0,-1-1 0,-2 1 0,-2-1 0,0-5 0,0 0 0,0-2 0,0 0 0,0 0 0,1 2 0,1 5 0,1 3 0,-1 12 0,1 3 0,-2-33 0,1 30 0,3 24 0,1 14 0,-1 7 0,3 1 0,0-4 0,0-10 0,0-14 0,0-8 0,-2-3 0,-2 7 0,0 11 0,0 12 0,0 9 0,-1 7 0,-7-10 0,0 0 0,-7-9 0,2 4 0,-3 6 0,1 4 0,2 7 0,3 3 0,-7 4 0,-11 3 0,-20 6 0,-11 7 0,-6 3 0,3 1 0,6-2 0,6-2 0,8 3 0,5-1 0,10 0 0,9-1 0,11-1 0,8 2 0,3 13 0,0 24 0,1 35 0,3-31 0,1 5 0,2 9 0,1 5 0,3 7 0,1 3 0,-1 5 0,-1 1 0,0 5 0,-2 0 0,-1 0 0,-2-2 0,-1-4 0,-2-2 0,0-4 0,0-2 0,-2-5 0,0-1 0,0-3 0,0 0 0,-1-1 0,2 1 0,0-1 0,0 0 0,1 1 0,0-1 0,3-3 0,0-1 0,2-5 0,0-1 0,1-9 0,0-2 0,11 35 0,-2-14 0,0-14 0,0-2 0,2-2 0,-1 8 0,3 13 0,-2 17 0,-9-39 0,-1 2 0,1 2 0,0 1 0,-1-2 0,-1-2 0,7 37 0,-4-25 0,-2-22 0,-2-15 0,-1-7 0,-2-2 0,1-3 0,-2-1 0,-1 2 0,0 8 0,-2 10 0,0 13 0,0 7 0,0-5 0,0-10 0,0-10 0,0-20 0,0-2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30T19:54:42.06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382 261 16383,'1'79'0,"6"-2"0,3-13 0,3-7 0,0-9 0,-4-14 0,-1-8 0,-3-5 0,0-2 0,2 0 0,-1-1 0,1-2 0,-1 4 0,-2 0 0,0 0 0,1 2 0,-1 1 0,0 2 0,0 1 0,0 3 0,-2 0 0,2 3 0,-1 5 0,0 1 0,1 1 0,-1-6 0,0-6 0,0-7 0,0-4 0,-2 1 0,2 14 0,0 24 0,2 13 0,1-20 0,2 4 0,2 11 0,2 3 0,0 10 0,0 5 0,1 16 0,-1 4 0,-5-33 0,0 0 0,-1 0 0,3 31 0,-1-3 0,0-9 0,-1-4 0,-1-17 0,0-6 0,1 25 0,-2-30 0,-3-18 0,0-5 0,0 0 0,-2 3 0,0 4 0,0 7 0,0 7 0,0 7 0,0 7 0,0 3 0,0-2 0,0-2 0,0-2 0,0-4 0,0-2 0,0-2 0,0 1 0,0 5 0,0 5 0,0 6 0,0-1 0,0-8 0,0-11 0,0-17 0,0-8 0,0-14 0,0 0 0,0 2 0,0 3 0,0 14 0,0 1 0,0 2 0,0-2 0,0-3 0,0-6 0,0-4 0,0-2 0,0-2 0,0-2 0,-26-4 0,2-4 0,-23-5 0,13-2 0,7 0 0,7 0 0,7 0 0,-5 0 0,3 0 0,0 0 0,-5-12 0,5 3 0,-8-9 0,3 6 0,1 4 0,6 0 0,5-4 0,5-11 0,1-15 0,-4-26 0,-4-21 0,2 27 0,-1-3 0,-1-10 0,1-2 0,-2-5 0,2-2 0,0-20 0,2 5 0,2 42 0,0 3 0,2-20 0,0 3 0,-2-4 0,-4-25 0,5 43 0,1 0 0,-6-38 0,2 12 0,3 5 0,-1 4 0,1-2 0,-3-2 0,2-5 0,-1-4 0,1 1 0,-1 1 0,-2 2 0,0 1 0,-1-1 0,0 0 0,-1-4 0,0-5 0,-5-7 0,8 45 0,-1-1 0,0-1 0,0-1 0,0 2 0,0 1 0,-5-43 0,0 9 0,4 13 0,1 9 0,2 4 0,4 3 0,-1 1 0,3 2 0,0 1 0,0 7 0,0 10 0,0 7 0,0 6 0,1-2 0,5-8 0,6-12 0,6-11 0,3-5 0,-1-1 0,-3 9 0,-3 10 0,-4 11 0,-1 10 0,1 2 0,2-2 0,3-2 0,0-6 0,-1-3 0,-1 2 0,-1 4 0,-6 10 0,3 5 0,16 8 0,4-3 0,23-4 0,-8-6 0,-4-2 0,-9 3 0,-7 3 0,-13 7 0,4 0 0,-2 4 0,2 0 0,1 14 0,-7 11 0,3 40 0,1 19 0,-5-22 0,-1 6 0,1 9 0,-1 4 0,-2 7 0,-1 3 0,1 6 0,-1 0 0,0-7 0,0-1 0,0-9 0,-1-1 0,1-6 0,0-2 0,-2-4 0,-1 0 0,1 2 0,-1 1 0,-1 7 0,0 2 0,0 2 0,0 1 0,0 4 0,0 1 0,0-2 0,0-1 0,0 0 0,0 0 0,0-3 0,0-1 0,0 2 0,0-1 0,2 4 0,1-1 0,1 1 0,1-2 0,3 0 0,1-2 0,1-6 0,0-3 0,-1-9 0,1-1 0,-2-10 0,1-1 0,2 39 0,-1-10 0,-3-3 0,-3-3 0,-1-3 0,-2-3 0,-1-2 0,0-5 0,0-9 0,0-10 0,0-13 0,0-8 0,0-10 0,0 7 0,0 15 0,0 33 0,0 31 0,0-46 0,0 0 0,0 42 0,0-23 0,0-28 0,0-8 0,-1-20 0,-9-5 0,-3-9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37010" y="0"/>
            <a:ext cx="3011489" cy="461172"/>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lvl1pPr algn="r" defTabSz="924786">
              <a:defRPr sz="1200">
                <a:latin typeface="Calibri" panose="020F0502020204030204" pitchFamily="34" charset="0"/>
                <a:ea typeface="+mn-ea"/>
                <a:cs typeface="+mn-cs"/>
              </a:defRPr>
            </a:lvl1pPr>
          </a:lstStyle>
          <a:p>
            <a:pPr>
              <a:defRPr/>
            </a:pPr>
            <a:endParaRPr lang="en-US" dirty="0"/>
          </a:p>
        </p:txBody>
      </p:sp>
      <p:sp>
        <p:nvSpPr>
          <p:cNvPr id="29700" name="Rectangle 4"/>
          <p:cNvSpPr>
            <a:spLocks noGrp="1" noRot="1" noChangeAspect="1" noChangeArrowheads="1" noTextEdit="1"/>
          </p:cNvSpPr>
          <p:nvPr>
            <p:ph type="sldImg" idx="2"/>
          </p:nvPr>
        </p:nvSpPr>
        <p:spPr bwMode="auto">
          <a:xfrm>
            <a:off x="1166813" y="693738"/>
            <a:ext cx="4616450" cy="346233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695324" y="4387452"/>
            <a:ext cx="5559429" cy="4155287"/>
          </a:xfrm>
          <a:prstGeom prst="rect">
            <a:avLst/>
          </a:prstGeom>
          <a:noFill/>
          <a:ln w="9525">
            <a:noFill/>
            <a:miter lim="800000"/>
            <a:headEnd/>
            <a:tailEnd/>
          </a:ln>
          <a:effectLst/>
        </p:spPr>
        <p:txBody>
          <a:bodyPr vert="horz" wrap="square" lIns="92482" tIns="46242" rIns="92482" bIns="46242"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defTabSz="924786">
              <a:defRPr sz="1200">
                <a:latin typeface="Calibri" panose="020F0502020204030204"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37010" y="8773324"/>
            <a:ext cx="3011489" cy="461172"/>
          </a:xfrm>
          <a:prstGeom prst="rect">
            <a:avLst/>
          </a:prstGeom>
          <a:noFill/>
          <a:ln w="9525">
            <a:noFill/>
            <a:miter lim="800000"/>
            <a:headEnd/>
            <a:tailEnd/>
          </a:ln>
          <a:effectLst/>
        </p:spPr>
        <p:txBody>
          <a:bodyPr vert="horz" wrap="square" lIns="92482" tIns="46242" rIns="92482" bIns="46242" numCol="1" anchor="b" anchorCtr="0" compatLnSpc="1">
            <a:prstTxWarp prst="textNoShape">
              <a:avLst/>
            </a:prstTxWarp>
          </a:bodyPr>
          <a:lstStyle>
            <a:lvl1pPr algn="r" defTabSz="924786">
              <a:defRPr sz="1200">
                <a:latin typeface="Calibri" panose="020F0502020204030204" pitchFamily="34" charset="0"/>
              </a:defRPr>
            </a:lvl1pPr>
          </a:lstStyle>
          <a:p>
            <a:fld id="{5BDF1D10-3DF4-1141-8E9B-5A5D6EA85451}" type="slidenum">
              <a:rPr lang="en-US" smtClean="0"/>
              <a:pPr/>
              <a:t>‹#›</a:t>
            </a:fld>
            <a:endParaRPr lang="en-US" dirty="0"/>
          </a:p>
        </p:txBody>
      </p:sp>
    </p:spTree>
    <p:extLst>
      <p:ext uri="{BB962C8B-B14F-4D97-AF65-F5344CB8AC3E}">
        <p14:creationId xmlns:p14="http://schemas.microsoft.com/office/powerpoint/2010/main" val="88834034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FD32AB5-30D0-FB47-974A-A8F269113B28}" type="slidenum">
              <a:rPr lang="en-US">
                <a:latin typeface="Calibri" panose="020F0502020204030204" pitchFamily="34" charset="0"/>
              </a:rPr>
              <a:pPr eaLnBrk="1" hangingPunct="1"/>
              <a:t>1</a:t>
            </a:fld>
            <a:endParaRPr lang="en-US" dirty="0">
              <a:latin typeface="Calibri" panose="020F0502020204030204" pitchFamily="34"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546238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E4A4566-1DBA-8342-97C1-E1C0F65C5AB9}" type="slidenum">
              <a:rPr lang="en-US">
                <a:latin typeface="Calibri" panose="020F0502020204030204" pitchFamily="34" charset="0"/>
              </a:rPr>
              <a:pPr eaLnBrk="1" hangingPunct="1"/>
              <a:t>23</a:t>
            </a:fld>
            <a:endParaRPr lang="en-US" dirty="0">
              <a:latin typeface="Calibri" panose="020F0502020204030204" pitchFamily="34"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223613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CFC647C-D198-6E4E-BCF1-B806F00A613F}" type="slidenum">
              <a:rPr lang="en-US">
                <a:latin typeface="Calibri" panose="020F0502020204030204" pitchFamily="34" charset="0"/>
              </a:rPr>
              <a:pPr eaLnBrk="1" hangingPunct="1"/>
              <a:t>2</a:t>
            </a:fld>
            <a:endParaRPr lang="en-US" dirty="0">
              <a:latin typeface="Calibri" panose="020F0502020204030204" pitchFamily="34"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313574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E666800-F482-324C-B685-DBB458709F7A}" type="slidenum">
              <a:rPr lang="en-US">
                <a:latin typeface="Calibri" panose="020F0502020204030204" pitchFamily="34" charset="0"/>
              </a:rPr>
              <a:pPr eaLnBrk="1" hangingPunct="1"/>
              <a:t>3</a:t>
            </a:fld>
            <a:endParaRPr lang="en-US" dirty="0">
              <a:latin typeface="Calibri" panose="020F0502020204030204" pitchFamily="34"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1624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42891EE-0549-A348-B477-6BF3772FFDEA}" type="slidenum">
              <a:rPr lang="en-US">
                <a:latin typeface="Calibri" panose="020F0502020204030204" pitchFamily="34" charset="0"/>
              </a:rPr>
              <a:pPr eaLnBrk="1" hangingPunct="1"/>
              <a:t>9</a:t>
            </a:fld>
            <a:endParaRPr lang="en-US" dirty="0">
              <a:latin typeface="Calibri" panose="020F0502020204030204" pitchFamily="34"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2800659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72657F32-BC49-3441-B539-E0CF0FE65DDB}" type="slidenum">
              <a:rPr lang="en-US">
                <a:latin typeface="Calibri" panose="020F0502020204030204" pitchFamily="34" charset="0"/>
              </a:rPr>
              <a:pPr eaLnBrk="1" hangingPunct="1"/>
              <a:t>10</a:t>
            </a:fld>
            <a:endParaRPr lang="en-US" dirty="0">
              <a:latin typeface="Calibri" panose="020F0502020204030204" pitchFamily="34"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9316166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F4408E5-B434-594E-B296-3E95A43FF691}" type="slidenum">
              <a:rPr lang="en-US">
                <a:latin typeface="Calibri" panose="020F0502020204030204" pitchFamily="34" charset="0"/>
              </a:rPr>
              <a:pPr eaLnBrk="1" hangingPunct="1"/>
              <a:t>12</a:t>
            </a:fld>
            <a:endParaRPr lang="en-US" dirty="0">
              <a:latin typeface="Calibri" panose="020F050202020403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endParaRPr>
          </a:p>
        </p:txBody>
      </p:sp>
    </p:spTree>
    <p:extLst>
      <p:ext uri="{BB962C8B-B14F-4D97-AF65-F5344CB8AC3E}">
        <p14:creationId xmlns:p14="http://schemas.microsoft.com/office/powerpoint/2010/main" val="1753498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236C56E-1BC0-0F46-A46F-0C4357EB79B2}" type="slidenum">
              <a:rPr lang="en-US">
                <a:latin typeface="Calibri" panose="020F0502020204030204" pitchFamily="34" charset="0"/>
              </a:rPr>
              <a:pPr eaLnBrk="1" hangingPunct="1"/>
              <a:t>14</a:t>
            </a:fld>
            <a:endParaRPr lang="en-US" dirty="0">
              <a:latin typeface="Calibri" panose="020F0502020204030204" pitchFamily="34"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12725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F1CA796-7420-6D4D-9C7B-8968419C4192}" type="slidenum">
              <a:rPr lang="en-US">
                <a:latin typeface="Calibri" panose="020F0502020204030204" pitchFamily="34" charset="0"/>
              </a:rPr>
              <a:pPr eaLnBrk="1" hangingPunct="1"/>
              <a:t>15</a:t>
            </a:fld>
            <a:endParaRPr lang="en-US" dirty="0">
              <a:latin typeface="Calibri" panose="020F0502020204030204" pitchFamily="34" charset="0"/>
            </a:endParaRPr>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6248738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24786" eaLnBrk="0" hangingPunct="0">
              <a:defRPr>
                <a:solidFill>
                  <a:schemeClr val="tx1"/>
                </a:solidFill>
                <a:latin typeface="Arial" charset="0"/>
                <a:ea typeface="ＭＳ Ｐゴシック" charset="0"/>
                <a:cs typeface="ＭＳ Ｐゴシック" charset="0"/>
              </a:defRPr>
            </a:lvl1pPr>
            <a:lvl2pPr marL="738567" indent="-284064" defTabSz="924786" eaLnBrk="0" hangingPunct="0">
              <a:defRPr>
                <a:solidFill>
                  <a:schemeClr val="tx1"/>
                </a:solidFill>
                <a:latin typeface="Arial" charset="0"/>
                <a:ea typeface="ＭＳ Ｐゴシック" charset="0"/>
              </a:defRPr>
            </a:lvl2pPr>
            <a:lvl3pPr marL="1136256" indent="-227251" defTabSz="924786" eaLnBrk="0" hangingPunct="0">
              <a:defRPr>
                <a:solidFill>
                  <a:schemeClr val="tx1"/>
                </a:solidFill>
                <a:latin typeface="Arial" charset="0"/>
                <a:ea typeface="ＭＳ Ｐゴシック" charset="0"/>
              </a:defRPr>
            </a:lvl3pPr>
            <a:lvl4pPr marL="1590759" indent="-227251" defTabSz="924786" eaLnBrk="0" hangingPunct="0">
              <a:defRPr>
                <a:solidFill>
                  <a:schemeClr val="tx1"/>
                </a:solidFill>
                <a:latin typeface="Arial" charset="0"/>
                <a:ea typeface="ＭＳ Ｐゴシック" charset="0"/>
              </a:defRPr>
            </a:lvl4pPr>
            <a:lvl5pPr marL="2045261" indent="-227251" defTabSz="924786" eaLnBrk="0" hangingPunct="0">
              <a:defRPr>
                <a:solidFill>
                  <a:schemeClr val="tx1"/>
                </a:solidFill>
                <a:latin typeface="Arial" charset="0"/>
                <a:ea typeface="ＭＳ Ｐゴシック" charset="0"/>
              </a:defRPr>
            </a:lvl5pPr>
            <a:lvl6pPr marL="2499764" indent="-227251" defTabSz="924786" eaLnBrk="0" fontAlgn="base" hangingPunct="0">
              <a:spcBef>
                <a:spcPct val="0"/>
              </a:spcBef>
              <a:spcAft>
                <a:spcPct val="0"/>
              </a:spcAft>
              <a:defRPr>
                <a:solidFill>
                  <a:schemeClr val="tx1"/>
                </a:solidFill>
                <a:latin typeface="Arial" charset="0"/>
                <a:ea typeface="ＭＳ Ｐゴシック" charset="0"/>
              </a:defRPr>
            </a:lvl6pPr>
            <a:lvl7pPr marL="2954266" indent="-227251" defTabSz="924786" eaLnBrk="0" fontAlgn="base" hangingPunct="0">
              <a:spcBef>
                <a:spcPct val="0"/>
              </a:spcBef>
              <a:spcAft>
                <a:spcPct val="0"/>
              </a:spcAft>
              <a:defRPr>
                <a:solidFill>
                  <a:schemeClr val="tx1"/>
                </a:solidFill>
                <a:latin typeface="Arial" charset="0"/>
                <a:ea typeface="ＭＳ Ｐゴシック" charset="0"/>
              </a:defRPr>
            </a:lvl7pPr>
            <a:lvl8pPr marL="3408769" indent="-227251" defTabSz="924786" eaLnBrk="0" fontAlgn="base" hangingPunct="0">
              <a:spcBef>
                <a:spcPct val="0"/>
              </a:spcBef>
              <a:spcAft>
                <a:spcPct val="0"/>
              </a:spcAft>
              <a:defRPr>
                <a:solidFill>
                  <a:schemeClr val="tx1"/>
                </a:solidFill>
                <a:latin typeface="Arial" charset="0"/>
                <a:ea typeface="ＭＳ Ｐゴシック" charset="0"/>
              </a:defRPr>
            </a:lvl8pPr>
            <a:lvl9pPr marL="3863271" indent="-227251" defTabSz="924786"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BED9356-F2B6-334E-A35B-A5663FFFBF6B}" type="slidenum">
              <a:rPr lang="en-US">
                <a:latin typeface="Calibri" panose="020F0502020204030204" pitchFamily="34" charset="0"/>
              </a:rPr>
              <a:pPr eaLnBrk="1" hangingPunct="1"/>
              <a:t>22</a:t>
            </a:fld>
            <a:endParaRPr lang="en-US" dirty="0">
              <a:latin typeface="Calibri" panose="020F0502020204030204" pitchFamily="34"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endParaRPr>
          </a:p>
        </p:txBody>
      </p:sp>
    </p:spTree>
    <p:extLst>
      <p:ext uri="{BB962C8B-B14F-4D97-AF65-F5344CB8AC3E}">
        <p14:creationId xmlns:p14="http://schemas.microsoft.com/office/powerpoint/2010/main" val="1060334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Comparables</a:t>
            </a:r>
            <a:endParaRPr lang="en-US" dirty="0"/>
          </a:p>
        </p:txBody>
      </p:sp>
    </p:spTree>
    <p:extLst>
      <p:ext uri="{BB962C8B-B14F-4D97-AF65-F5344CB8AC3E}">
        <p14:creationId xmlns:p14="http://schemas.microsoft.com/office/powerpoint/2010/main" val="347385115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887362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84275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21150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Comparables</a:t>
            </a:r>
            <a:endParaRPr lang="en-US" dirty="0"/>
          </a:p>
        </p:txBody>
      </p:sp>
    </p:spTree>
    <p:extLst>
      <p:ext uri="{BB962C8B-B14F-4D97-AF65-F5344CB8AC3E}">
        <p14:creationId xmlns:p14="http://schemas.microsoft.com/office/powerpoint/2010/main" val="31287938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599156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992202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65635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258927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5088481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883789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Comparables</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13427438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173684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158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6035787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858346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5415783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4160533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2051877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420086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1042882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675738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Comparables</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21717344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4529708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3316646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7712585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29099350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7625467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746027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043855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9340434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81074663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4616658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1539427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2999660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2431728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15502102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97810969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296750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13714287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1644072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33057795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74534452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52744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439472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30872598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534672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6491387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6173952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183018464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Comparables</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60604708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Comparables</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292729608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Comparables</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38470558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24041121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10039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Comparables</a:t>
            </a:r>
          </a:p>
        </p:txBody>
      </p:sp>
    </p:spTree>
    <p:extLst>
      <p:ext uri="{BB962C8B-B14F-4D97-AF65-F5344CB8AC3E}">
        <p14:creationId xmlns:p14="http://schemas.microsoft.com/office/powerpoint/2010/main" val="9652355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Comparables</a:t>
            </a:r>
          </a:p>
        </p:txBody>
      </p:sp>
    </p:spTree>
    <p:extLst>
      <p:ext uri="{BB962C8B-B14F-4D97-AF65-F5344CB8AC3E}">
        <p14:creationId xmlns:p14="http://schemas.microsoft.com/office/powerpoint/2010/main" val="128940909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err="1"/>
              <a:t>Comparables</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CF_Ch15_Comp_22</a:t>
            </a:r>
          </a:p>
        </p:txBody>
      </p:sp>
    </p:spTree>
    <p:extLst>
      <p:ext uri="{BB962C8B-B14F-4D97-AF65-F5344CB8AC3E}">
        <p14:creationId xmlns:p14="http://schemas.microsoft.com/office/powerpoint/2010/main" val="4093900752"/>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 id="2147483751" r:id="rId13"/>
    <p:sldLayoutId id="2147483752" r:id="rId14"/>
    <p:sldLayoutId id="2147483753" r:id="rId15"/>
    <p:sldLayoutId id="2147483754" r:id="rId16"/>
    <p:sldLayoutId id="2147483755" r:id="rId17"/>
    <p:sldLayoutId id="2147483756" r:id="rId18"/>
    <p:sldLayoutId id="2147483757" r:id="rId19"/>
    <p:sldLayoutId id="2147483758" r:id="rId20"/>
    <p:sldLayoutId id="2147483759" r:id="rId21"/>
    <p:sldLayoutId id="2147483760" r:id="rId22"/>
    <p:sldLayoutId id="2147483761" r:id="rId23"/>
    <p:sldLayoutId id="2147483762" r:id="rId24"/>
    <p:sldLayoutId id="2147483763" r:id="rId25"/>
    <p:sldLayoutId id="2147483764" r:id="rId26"/>
    <p:sldLayoutId id="2147483765" r:id="rId27"/>
    <p:sldLayoutId id="2147483766" r:id="rId28"/>
    <p:sldLayoutId id="2147483767" r:id="rId29"/>
    <p:sldLayoutId id="2147483768" r:id="rId30"/>
    <p:sldLayoutId id="2147483769" r:id="rId31"/>
    <p:sldLayoutId id="2147483770" r:id="rId32"/>
    <p:sldLayoutId id="2147483771" r:id="rId33"/>
    <p:sldLayoutId id="2147483772" r:id="rId34"/>
    <p:sldLayoutId id="2147483773" r:id="rId35"/>
    <p:sldLayoutId id="2147483774" r:id="rId36"/>
    <p:sldLayoutId id="2147483775" r:id="rId37"/>
    <p:sldLayoutId id="2147483776" r:id="rId38"/>
    <p:sldLayoutId id="2147483777" r:id="rId39"/>
    <p:sldLayoutId id="2147483778" r:id="rId40"/>
    <p:sldLayoutId id="2147483779" r:id="rId41"/>
    <p:sldLayoutId id="2147483780" r:id="rId42"/>
    <p:sldLayoutId id="2147483781" r:id="rId43"/>
    <p:sldLayoutId id="2147483782" r:id="rId44"/>
    <p:sldLayoutId id="2147483783" r:id="rId45"/>
    <p:sldLayoutId id="2147483784" r:id="rId46"/>
    <p:sldLayoutId id="2147483785" r:id="rId47"/>
    <p:sldLayoutId id="2147483786" r:id="rId48"/>
    <p:sldLayoutId id="2147483787" r:id="rId49"/>
    <p:sldLayoutId id="2147483788" r:id="rId50"/>
    <p:sldLayoutId id="2147483789" r:id="rId51"/>
    <p:sldLayoutId id="2147483790" r:id="rId52"/>
    <p:sldLayoutId id="2147483791" r:id="rId53"/>
    <p:sldLayoutId id="2147483792" r:id="rId54"/>
    <p:sldLayoutId id="2147483793" r:id="rId55"/>
    <p:sldLayoutId id="2147483794" r:id="rId56"/>
    <p:sldLayoutId id="2147483795" r:id="rId57"/>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wmf"/><Relationship Id="rId5" Type="http://schemas.openxmlformats.org/officeDocument/2006/relationships/oleObject" Target="../embeddings/oleObject5.bin"/><Relationship Id="rId4" Type="http://schemas.openxmlformats.org/officeDocument/2006/relationships/image" Target="../media/image11.wmf"/></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wmf"/><Relationship Id="rId5" Type="http://schemas.openxmlformats.org/officeDocument/2006/relationships/oleObject" Target="../embeddings/oleObject7.bin"/><Relationship Id="rId4" Type="http://schemas.openxmlformats.org/officeDocument/2006/relationships/image" Target="../media/image14.wmf"/></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emf"/><Relationship Id="rId7" Type="http://schemas.openxmlformats.org/officeDocument/2006/relationships/image" Target="../media/image21.png"/><Relationship Id="rId2" Type="http://schemas.openxmlformats.org/officeDocument/2006/relationships/package" Target="../embeddings/Microsoft_Excel_Worksheet1.xlsx"/><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200.png"/><Relationship Id="rId4" Type="http://schemas.openxmlformats.org/officeDocument/2006/relationships/customXml" Target="../ink/ink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9.wmf"/><Relationship Id="rId4" Type="http://schemas.openxmlformats.org/officeDocument/2006/relationships/oleObject" Target="../embeddings/oleObject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NPV </a:t>
            </a:r>
            <a:r>
              <a:rPr lang="en-US" sz="2400" i="1" dirty="0">
                <a:latin typeface="Calibri" panose="020F0502020204030204" pitchFamily="34" charset="0"/>
                <a:ea typeface="ＭＳ Ｐゴシック" charset="0"/>
              </a:rPr>
              <a:t>(Estimated)</a:t>
            </a:r>
          </a:p>
          <a:p>
            <a:pPr lvl="1" eaLnBrk="1" hangingPunct="1"/>
            <a:r>
              <a:rPr lang="en-US" dirty="0">
                <a:latin typeface="Calibri" panose="020F0502020204030204" pitchFamily="34" charset="0"/>
                <a:ea typeface="ＭＳ Ｐゴシック" charset="0"/>
              </a:rPr>
              <a:t>Your project vs. COC of similar projects</a:t>
            </a:r>
          </a:p>
          <a:p>
            <a:pPr lvl="1" eaLnBrk="1" hangingPunct="1"/>
            <a:r>
              <a:rPr lang="en-US" dirty="0">
                <a:latin typeface="Calibri" panose="020F0502020204030204" pitchFamily="34" charset="0"/>
                <a:ea typeface="ＭＳ Ｐゴシック" charset="0"/>
              </a:rPr>
              <a:t>Estimates of inputs, CFs and </a:t>
            </a:r>
            <a:r>
              <a:rPr lang="en-US" dirty="0" err="1">
                <a:latin typeface="Calibri" panose="020F0502020204030204" pitchFamily="34" charset="0"/>
                <a:ea typeface="ＭＳ Ｐゴシック" charset="0"/>
              </a:rPr>
              <a:t>DR</a:t>
            </a:r>
            <a:endParaRPr lang="en-US" dirty="0">
              <a:latin typeface="Calibri" panose="020F0502020204030204" pitchFamily="34" charset="0"/>
              <a:ea typeface="ＭＳ Ｐゴシック" charset="0"/>
            </a:endParaRPr>
          </a:p>
          <a:p>
            <a:pPr lvl="2"/>
            <a:r>
              <a:rPr lang="en-US" dirty="0">
                <a:latin typeface="Calibri" panose="020F0502020204030204" pitchFamily="34" charset="0"/>
                <a:ea typeface="ＭＳ Ｐゴシック" charset="0"/>
              </a:rPr>
              <a:t>Less restrictive than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a:p>
            <a:pPr eaLnBrk="1" hangingPunct="1"/>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a:t>
            </a:r>
          </a:p>
          <a:p>
            <a:pPr lvl="1" eaLnBrk="1" hangingPunct="1"/>
            <a:r>
              <a:rPr lang="en-US" dirty="0">
                <a:latin typeface="Calibri" panose="020F0502020204030204" pitchFamily="34" charset="0"/>
                <a:ea typeface="ＭＳ Ｐゴシック" charset="0"/>
              </a:rPr>
              <a:t>Project vs. some </a:t>
            </a:r>
            <a:r>
              <a:rPr lang="en-US" i="1" dirty="0">
                <a:latin typeface="Calibri" panose="020F0502020204030204" pitchFamily="34" charset="0"/>
                <a:ea typeface="ＭＳ Ｐゴシック" charset="0"/>
              </a:rPr>
              <a:t>attribute/metric</a:t>
            </a:r>
            <a:r>
              <a:rPr lang="en-US" dirty="0">
                <a:latin typeface="Calibri" panose="020F0502020204030204" pitchFamily="34" charset="0"/>
                <a:ea typeface="ＭＳ Ｐゴシック" charset="0"/>
              </a:rPr>
              <a:t>, </a:t>
            </a:r>
            <a:r>
              <a:rPr lang="en-US" i="1" dirty="0">
                <a:latin typeface="Calibri" panose="020F0502020204030204" pitchFamily="34" charset="0"/>
                <a:ea typeface="ＭＳ Ｐゴシック" charset="0"/>
              </a:rPr>
              <a:t>e.g.</a:t>
            </a:r>
            <a:r>
              <a:rPr lang="en-US" dirty="0">
                <a:latin typeface="Calibri" panose="020F0502020204030204" pitchFamily="34" charset="0"/>
                <a:ea typeface="ＭＳ Ｐゴシック" charset="0"/>
              </a:rPr>
              <a:t>, P/E ratio, sales, EBITDA, book value, of </a:t>
            </a:r>
            <a:r>
              <a:rPr lang="en-US" i="1" dirty="0">
                <a:latin typeface="Calibri" panose="020F0502020204030204" pitchFamily="34" charset="0"/>
                <a:ea typeface="ＭＳ Ｐゴシック" charset="0"/>
              </a:rPr>
              <a:t>similar companies</a:t>
            </a:r>
          </a:p>
          <a:p>
            <a:pPr lvl="2"/>
            <a:r>
              <a:rPr lang="en-US" dirty="0">
                <a:latin typeface="Calibri" panose="020F0502020204030204" pitchFamily="34" charset="0"/>
                <a:ea typeface="ＭＳ Ｐゴシック" charset="0"/>
              </a:rPr>
              <a:t>Comparable transactions</a:t>
            </a:r>
          </a:p>
          <a:p>
            <a:pPr lvl="1" eaLnBrk="1" hangingPunct="1"/>
            <a:r>
              <a:rPr lang="en-US" dirty="0">
                <a:latin typeface="Calibri" panose="020F0502020204030204" pitchFamily="34" charset="0"/>
                <a:ea typeface="ＭＳ Ｐゴシック" charset="0"/>
              </a:rPr>
              <a:t>(a) Finding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(firm, transaction) and (b) choosing correct attribute</a:t>
            </a:r>
          </a:p>
          <a:p>
            <a:pPr lvl="1" eaLnBrk="1" hangingPunct="1"/>
            <a:r>
              <a:rPr lang="en-US" dirty="0">
                <a:latin typeface="Calibri" panose="020F0502020204030204" pitchFamily="34" charset="0"/>
                <a:ea typeface="ＭＳ Ｐゴシック" charset="0"/>
              </a:rPr>
              <a:t>Verifiable inputs—aka </a:t>
            </a:r>
          </a:p>
          <a:p>
            <a:pPr eaLnBrk="1" hangingPunct="1"/>
            <a:r>
              <a:rPr lang="en-US" dirty="0">
                <a:latin typeface="Calibri" panose="020F0502020204030204" pitchFamily="34" charset="0"/>
                <a:ea typeface="ＭＳ Ｐゴシック" charset="0"/>
              </a:rPr>
              <a:t>Law of One Price:  relative valuations</a:t>
            </a:r>
          </a:p>
          <a:p>
            <a:pPr lvl="1" eaLnBrk="1" hangingPunct="1"/>
            <a:r>
              <a:rPr lang="en-US" dirty="0">
                <a:latin typeface="Calibri" panose="020F0502020204030204" pitchFamily="34" charset="0"/>
                <a:ea typeface="ＭＳ Ｐゴシック" charset="0"/>
              </a:rPr>
              <a:t>Companies with similar attributes should have the similar values</a:t>
            </a:r>
          </a:p>
          <a:p>
            <a:r>
              <a:rPr lang="en-US" dirty="0" err="1">
                <a:latin typeface="Calibri" panose="020F0502020204030204" pitchFamily="34" charset="0"/>
                <a:ea typeface="ＭＳ Ｐゴシック" charset="0"/>
              </a:rPr>
              <a:t>NPV</a:t>
            </a:r>
            <a:r>
              <a:rPr lang="en-US" dirty="0">
                <a:latin typeface="Calibri" panose="020F0502020204030204" pitchFamily="34" charset="0"/>
                <a:ea typeface="ＭＳ Ｐゴシック" charset="0"/>
              </a:rPr>
              <a:t> vs. </a:t>
            </a:r>
            <a:r>
              <a:rPr lang="en-US" dirty="0" err="1">
                <a:latin typeface="Calibri" panose="020F0502020204030204" pitchFamily="34" charset="0"/>
                <a:ea typeface="ＭＳ Ｐゴシック" charset="0"/>
              </a:rPr>
              <a:t>Comparables</a:t>
            </a:r>
            <a:r>
              <a:rPr lang="en-US" dirty="0">
                <a:latin typeface="Calibri" panose="020F0502020204030204" pitchFamily="34" charset="0"/>
                <a:ea typeface="ＭＳ Ｐゴシック" charset="0"/>
              </a:rPr>
              <a:t>: The tradeoffs</a:t>
            </a:r>
          </a:p>
          <a:p>
            <a:pPr lvl="1"/>
            <a:r>
              <a:rPr lang="en-US" dirty="0">
                <a:latin typeface="Calibri" panose="020F0502020204030204" pitchFamily="34" charset="0"/>
                <a:ea typeface="ＭＳ Ｐゴシック" charset="0"/>
              </a:rPr>
              <a:t>E(CFs) and E</a:t>
            </a:r>
            <a:r>
              <a:rPr lang="mr-IN" dirty="0">
                <a:latin typeface="Calibri" panose="020F0502020204030204" pitchFamily="34" charset="0"/>
                <a:ea typeface="ＭＳ Ｐゴシック" charset="0"/>
              </a:rPr>
              <a:t>(</a:t>
            </a:r>
            <a:r>
              <a:rPr lang="mr-IN" dirty="0" err="1">
                <a:latin typeface="Calibri" panose="020F0502020204030204" pitchFamily="34" charset="0"/>
                <a:ea typeface="ＭＳ Ｐゴシック" charset="0"/>
              </a:rPr>
              <a:t>r</a:t>
            </a:r>
            <a:r>
              <a:rPr lang="mr-IN" dirty="0">
                <a:latin typeface="Calibri" panose="020F0502020204030204" pitchFamily="34" charset="0"/>
                <a:ea typeface="ＭＳ Ｐゴシック" charset="0"/>
              </a:rPr>
              <a:t>)</a:t>
            </a:r>
            <a:r>
              <a:rPr lang="en-US" dirty="0">
                <a:latin typeface="Calibri" panose="020F0502020204030204" pitchFamily="34" charset="0"/>
                <a:ea typeface="ＭＳ Ｐゴシック" charset="0"/>
              </a:rPr>
              <a:t> vs. attribute and comparable firms</a:t>
            </a:r>
          </a:p>
        </p:txBody>
      </p:sp>
      <p:sp>
        <p:nvSpPr>
          <p:cNvPr id="1741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Two Approaches to Equity Valuations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Rectangle 3"/>
          <p:cNvSpPr>
            <a:spLocks noGrp="1" noChangeArrowheads="1"/>
          </p:cNvSpPr>
          <p:nvPr>
            <p:ph idx="1"/>
          </p:nvPr>
        </p:nvSpPr>
        <p:spPr/>
        <p:txBody>
          <a:bodyPr/>
          <a:lstStyle/>
          <a:p>
            <a:pPr eaLnBrk="1" hangingPunct="1">
              <a:lnSpc>
                <a:spcPct val="90000"/>
              </a:lnSpc>
            </a:pPr>
            <a:r>
              <a:rPr lang="en-US" sz="2800" dirty="0">
                <a:latin typeface="Calibri" panose="020F0502020204030204" pitchFamily="34" charset="0"/>
                <a:ea typeface="ＭＳ Ｐゴシック" charset="0"/>
              </a:rPr>
              <a:t>The price of a share can be calculated as the sum of </a:t>
            </a:r>
          </a:p>
          <a:p>
            <a:pPr lvl="1" eaLnBrk="1" hangingPunct="1">
              <a:lnSpc>
                <a:spcPct val="90000"/>
              </a:lnSpc>
            </a:pPr>
            <a:r>
              <a:rPr lang="en-US" sz="1800" dirty="0">
                <a:latin typeface="Calibri" panose="020F0502020204030204" pitchFamily="34" charset="0"/>
                <a:ea typeface="ＭＳ Ｐゴシック" charset="0"/>
              </a:rPr>
              <a:t>(1) its price as a cash cow (no growth), </a:t>
            </a:r>
            <a:r>
              <a:rPr lang="en-US" sz="1800" b="1" dirty="0">
                <a:latin typeface="Calibri" panose="020F0502020204030204" pitchFamily="34" charset="0"/>
                <a:ea typeface="ＭＳ Ｐゴシック" charset="0"/>
              </a:rPr>
              <a:t>plus</a:t>
            </a:r>
            <a:r>
              <a:rPr lang="en-US" sz="1800" dirty="0">
                <a:latin typeface="Calibri" panose="020F0502020204030204" pitchFamily="34" charset="0"/>
                <a:ea typeface="ＭＳ Ｐゴシック" charset="0"/>
              </a:rPr>
              <a:t> </a:t>
            </a:r>
          </a:p>
          <a:p>
            <a:pPr lvl="1" eaLnBrk="1" hangingPunct="1">
              <a:lnSpc>
                <a:spcPct val="90000"/>
              </a:lnSpc>
            </a:pPr>
            <a:r>
              <a:rPr lang="en-US" sz="1800" dirty="0">
                <a:latin typeface="Calibri" panose="020F0502020204030204" pitchFamily="34" charset="0"/>
                <a:ea typeface="ＭＳ Ｐゴシック" charset="0"/>
              </a:rPr>
              <a:t>(2) the value of its growth opportunities (which can be negative).</a:t>
            </a:r>
          </a:p>
          <a:p>
            <a:pPr eaLnBrk="1" hangingPunct="1">
              <a:lnSpc>
                <a:spcPct val="90000"/>
              </a:lnSpc>
            </a:pPr>
            <a:r>
              <a:rPr lang="en-US" sz="2800" dirty="0">
                <a:latin typeface="Calibri" panose="020F0502020204030204" pitchFamily="34" charset="0"/>
                <a:ea typeface="ＭＳ Ｐゴシック" charset="0"/>
              </a:rPr>
              <a:t>Assume E</a:t>
            </a:r>
            <a:r>
              <a:rPr lang="en-US" sz="2800" baseline="-25000" dirty="0">
                <a:latin typeface="Calibri" panose="020F0502020204030204" pitchFamily="34" charset="0"/>
                <a:ea typeface="ＭＳ Ｐゴシック" charset="0"/>
              </a:rPr>
              <a:t>1</a:t>
            </a:r>
            <a:r>
              <a:rPr lang="en-US" sz="2800" dirty="0">
                <a:latin typeface="Calibri" panose="020F0502020204030204" pitchFamily="34" charset="0"/>
                <a:ea typeface="ＭＳ Ｐゴシック" charset="0"/>
              </a:rPr>
              <a:t> is 5, E(r) is 10%, and E(g) is  5%.  </a:t>
            </a:r>
          </a:p>
          <a:p>
            <a:pPr lvl="1" eaLnBrk="1" hangingPunct="1">
              <a:lnSpc>
                <a:spcPct val="90000"/>
              </a:lnSpc>
            </a:pPr>
            <a:r>
              <a:rPr lang="en-US" sz="2400" dirty="0">
                <a:latin typeface="Calibri" panose="020F0502020204030204" pitchFamily="34" charset="0"/>
                <a:ea typeface="ＭＳ Ｐゴシック" charset="0"/>
              </a:rPr>
              <a:t>P = 5 / (.10 - .05)</a:t>
            </a:r>
          </a:p>
          <a:p>
            <a:pPr lvl="1" eaLnBrk="1" hangingPunct="1">
              <a:lnSpc>
                <a:spcPct val="90000"/>
              </a:lnSpc>
            </a:pPr>
            <a:r>
              <a:rPr lang="en-US" sz="2400" dirty="0">
                <a:latin typeface="Calibri" panose="020F0502020204030204" pitchFamily="34" charset="0"/>
                <a:ea typeface="ＭＳ Ｐゴシック" charset="0"/>
              </a:rPr>
              <a:t>P = 100</a:t>
            </a:r>
          </a:p>
          <a:p>
            <a:pPr lvl="1" eaLnBrk="1" hangingPunct="1">
              <a:lnSpc>
                <a:spcPct val="90000"/>
              </a:lnSpc>
            </a:pPr>
            <a:endParaRPr lang="en-US" sz="2400" dirty="0">
              <a:latin typeface="Calibri" panose="020F0502020204030204" pitchFamily="34" charset="0"/>
              <a:ea typeface="ＭＳ Ｐゴシック" charset="0"/>
            </a:endParaRPr>
          </a:p>
          <a:p>
            <a:pPr lvl="1" eaLnBrk="1" hangingPunct="1">
              <a:lnSpc>
                <a:spcPct val="90000"/>
              </a:lnSpc>
            </a:pPr>
            <a:r>
              <a:rPr lang="en-US" sz="2400" dirty="0">
                <a:latin typeface="Calibri" panose="020F0502020204030204" pitchFamily="34" charset="0"/>
                <a:ea typeface="ＭＳ Ｐゴシック" charset="0"/>
              </a:rPr>
              <a:t>P = 5/.10 + PVGO</a:t>
            </a:r>
          </a:p>
          <a:p>
            <a:pPr lvl="1" eaLnBrk="1" hangingPunct="1">
              <a:lnSpc>
                <a:spcPct val="90000"/>
              </a:lnSpc>
            </a:pPr>
            <a:r>
              <a:rPr lang="en-US" sz="2400" dirty="0">
                <a:latin typeface="Calibri" panose="020F0502020204030204" pitchFamily="34" charset="0"/>
                <a:ea typeface="ＭＳ Ｐゴシック" charset="0"/>
              </a:rPr>
              <a:t>100 = 50 + PVGO</a:t>
            </a:r>
          </a:p>
          <a:p>
            <a:pPr lvl="1" eaLnBrk="1" hangingPunct="1">
              <a:lnSpc>
                <a:spcPct val="90000"/>
              </a:lnSpc>
            </a:pPr>
            <a:r>
              <a:rPr lang="en-US" sz="2400" dirty="0">
                <a:latin typeface="Calibri" panose="020F0502020204030204" pitchFamily="34" charset="0"/>
                <a:ea typeface="ＭＳ Ｐゴシック" charset="0"/>
              </a:rPr>
              <a:t>PVGO = 50</a:t>
            </a:r>
          </a:p>
          <a:p>
            <a:pPr algn="l">
              <a:lnSpc>
                <a:spcPct val="90000"/>
              </a:lnSpc>
            </a:pPr>
            <a:r>
              <a:rPr lang="en-US" sz="2800" dirty="0">
                <a:latin typeface="Calibri" panose="020F0502020204030204" pitchFamily="34" charset="0"/>
                <a:ea typeface="ＭＳ Ｐゴシック" charset="0"/>
              </a:rPr>
              <a:t> </a:t>
            </a:r>
          </a:p>
          <a:p>
            <a:pPr algn="l">
              <a:lnSpc>
                <a:spcPct val="90000"/>
              </a:lnSpc>
            </a:pPr>
            <a:r>
              <a:rPr lang="en-US" sz="2800" dirty="0">
                <a:latin typeface="Calibri" panose="020F0502020204030204" pitchFamily="34" charset="0"/>
                <a:ea typeface="ＭＳ Ｐゴシック" charset="0"/>
              </a:rPr>
              <a:t> </a:t>
            </a:r>
          </a:p>
          <a:p>
            <a:pPr lvl="1" algn="l" eaLnBrk="1" hangingPunct="1">
              <a:lnSpc>
                <a:spcPct val="90000"/>
              </a:lnSpc>
            </a:pPr>
            <a:endParaRPr lang="en-US" sz="16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eaLnBrk="1" hangingPunct="1">
              <a:lnSpc>
                <a:spcPct val="90000"/>
              </a:lnSpc>
              <a:buFontTx/>
              <a:buNone/>
            </a:pPr>
            <a:r>
              <a:rPr lang="en-US" sz="1800" dirty="0">
                <a:latin typeface="Calibri" panose="020F0502020204030204" pitchFamily="34" charset="0"/>
                <a:ea typeface="ＭＳ Ｐゴシック" charset="0"/>
              </a:rPr>
              <a:t>  </a:t>
            </a:r>
          </a:p>
          <a:p>
            <a:pPr eaLnBrk="1" hangingPunct="1">
              <a:lnSpc>
                <a:spcPct val="90000"/>
              </a:lnSpc>
            </a:pPr>
            <a:endParaRPr lang="en-US" sz="1800" dirty="0">
              <a:latin typeface="Calibri" panose="020F0502020204030204" pitchFamily="34" charset="0"/>
              <a:ea typeface="ＭＳ Ｐゴシック" charset="0"/>
            </a:endParaRPr>
          </a:p>
          <a:p>
            <a:pPr marL="0" indent="0" eaLnBrk="1" hangingPunct="1">
              <a:lnSpc>
                <a:spcPct val="90000"/>
              </a:lnSpc>
              <a:buNone/>
            </a:pPr>
            <a:r>
              <a:rPr lang="en-US" sz="1800" dirty="0">
                <a:latin typeface="Calibri" panose="020F0502020204030204" pitchFamily="34" charset="0"/>
                <a:ea typeface="ＭＳ Ｐゴシック" charset="0"/>
              </a:rPr>
              <a:t>  </a:t>
            </a:r>
          </a:p>
          <a:p>
            <a:pPr lvl="1" eaLnBrk="1" hangingPunct="1">
              <a:lnSpc>
                <a:spcPct val="90000"/>
              </a:lnSpc>
            </a:pPr>
            <a:endParaRPr lang="en-US" sz="1600" dirty="0">
              <a:latin typeface="Calibri" panose="020F0502020204030204" pitchFamily="34" charset="0"/>
              <a:ea typeface="ＭＳ Ｐゴシック" charset="0"/>
            </a:endParaRPr>
          </a:p>
          <a:p>
            <a:pPr eaLnBrk="1" hangingPunct="1">
              <a:lnSpc>
                <a:spcPct val="90000"/>
              </a:lnSpc>
            </a:pPr>
            <a:endParaRPr lang="en-US" sz="1800" dirty="0">
              <a:latin typeface="Calibri" panose="020F0502020204030204" pitchFamily="34" charset="0"/>
              <a:ea typeface="ＭＳ Ｐゴシック" charset="0"/>
            </a:endParaRPr>
          </a:p>
        </p:txBody>
      </p:sp>
      <p:sp>
        <p:nvSpPr>
          <p:cNvPr id="205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PVGO</a:t>
            </a:r>
          </a:p>
        </p:txBody>
      </p:sp>
      <p:graphicFrame>
        <p:nvGraphicFramePr>
          <p:cNvPr id="2050" name="Object 7"/>
          <p:cNvGraphicFramePr>
            <a:graphicFrameLocks noChangeAspect="1"/>
          </p:cNvGraphicFramePr>
          <p:nvPr>
            <p:extLst>
              <p:ext uri="{D42A27DB-BD31-4B8C-83A1-F6EECF244321}">
                <p14:modId xmlns:p14="http://schemas.microsoft.com/office/powerpoint/2010/main" val="1524001717"/>
              </p:ext>
            </p:extLst>
          </p:nvPr>
        </p:nvGraphicFramePr>
        <p:xfrm>
          <a:off x="914400" y="4607897"/>
          <a:ext cx="5715000" cy="609600"/>
        </p:xfrm>
        <a:graphic>
          <a:graphicData uri="http://schemas.openxmlformats.org/presentationml/2006/ole">
            <mc:AlternateContent xmlns:mc="http://schemas.openxmlformats.org/markup-compatibility/2006">
              <mc:Choice xmlns:v="urn:schemas-microsoft-com:vml" Requires="v">
                <p:oleObj name="Equation" r:id="rId3" imgW="2603500" imgH="393700" progId="Equation.3">
                  <p:embed/>
                </p:oleObj>
              </mc:Choice>
              <mc:Fallback>
                <p:oleObj name="Equation" r:id="rId3" imgW="2603500" imgH="393700" progId="Equation.3">
                  <p:embed/>
                  <p:pic>
                    <p:nvPicPr>
                      <p:cNvPr id="205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4607897"/>
                        <a:ext cx="5715000" cy="6096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051" name="Object 8"/>
          <p:cNvGraphicFramePr>
            <a:graphicFrameLocks noChangeAspect="1"/>
          </p:cNvGraphicFramePr>
          <p:nvPr>
            <p:extLst>
              <p:ext uri="{D42A27DB-BD31-4B8C-83A1-F6EECF244321}">
                <p14:modId xmlns:p14="http://schemas.microsoft.com/office/powerpoint/2010/main" val="2827797245"/>
              </p:ext>
            </p:extLst>
          </p:nvPr>
        </p:nvGraphicFramePr>
        <p:xfrm>
          <a:off x="870857" y="5585466"/>
          <a:ext cx="3454400" cy="588963"/>
        </p:xfrm>
        <a:graphic>
          <a:graphicData uri="http://schemas.openxmlformats.org/presentationml/2006/ole">
            <mc:AlternateContent xmlns:mc="http://schemas.openxmlformats.org/markup-compatibility/2006">
              <mc:Choice xmlns:v="urn:schemas-microsoft-com:vml" Requires="v">
                <p:oleObj name="Equation" r:id="rId5" imgW="1574800" imgH="381000" progId="Equation.3">
                  <p:embed/>
                </p:oleObj>
              </mc:Choice>
              <mc:Fallback>
                <p:oleObj name="Equation" r:id="rId5" imgW="1574800" imgH="381000" progId="Equation.3">
                  <p:embed/>
                  <p:pic>
                    <p:nvPicPr>
                      <p:cNvPr id="2051"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0857" y="5585466"/>
                        <a:ext cx="3454400" cy="5889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5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55">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55">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3-yr Growth Rate of Earnings vs. Forward Earnings Yield (E/P) 2021</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pic>
        <p:nvPicPr>
          <p:cNvPr id="11" name="Content Placeholder 10">
            <a:extLst>
              <a:ext uri="{FF2B5EF4-FFF2-40B4-BE49-F238E27FC236}">
                <a16:creationId xmlns:a16="http://schemas.microsoft.com/office/drawing/2014/main" id="{373ABC18-801E-B9B8-B408-3EDF34775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378952" cy="5562600"/>
          </a:xfrm>
        </p:spPr>
      </p:pic>
    </p:spTree>
    <p:extLst>
      <p:ext uri="{BB962C8B-B14F-4D97-AF65-F5344CB8AC3E}">
        <p14:creationId xmlns:p14="http://schemas.microsoft.com/office/powerpoint/2010/main" val="2089103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p:txBody>
          <a:bodyPr/>
          <a:lstStyle/>
          <a:p>
            <a:pPr eaLnBrk="1" hangingPunct="1">
              <a:lnSpc>
                <a:spcPct val="90000"/>
              </a:lnSpc>
            </a:pPr>
            <a:r>
              <a:rPr lang="en-US" sz="2400" dirty="0">
                <a:latin typeface="Calibri" panose="020F0502020204030204" pitchFamily="34" charset="0"/>
                <a:ea typeface="ＭＳ Ｐゴシック" charset="0"/>
              </a:rPr>
              <a:t>If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increases </a:t>
            </a:r>
            <a:r>
              <a:rPr lang="en-US" sz="2400" b="1" dirty="0">
                <a:latin typeface="Calibri" panose="020F0502020204030204" pitchFamily="34" charset="0"/>
                <a:ea typeface="ＭＳ Ｐゴシック" charset="0"/>
              </a:rPr>
              <a:t>or</a:t>
            </a:r>
            <a:r>
              <a:rPr lang="en-US" sz="2400" dirty="0">
                <a:latin typeface="Calibri" panose="020F0502020204030204" pitchFamily="34" charset="0"/>
                <a:ea typeface="ＭＳ Ｐゴシック" charset="0"/>
              </a:rPr>
              <a:t>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decreases, the P/E ratio increases too:</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endParaRPr lang="en-US"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The growing perpetuity formula can also be used to infer </a:t>
            </a:r>
            <a:r>
              <a:rPr lang="en-US" sz="2400" i="1" dirty="0">
                <a:latin typeface="Calibri" panose="020F0502020204030204" pitchFamily="34" charset="0"/>
                <a:ea typeface="ＭＳ Ｐゴシック" charset="0"/>
              </a:rPr>
              <a:t>E(r)</a:t>
            </a:r>
            <a:r>
              <a:rPr lang="en-US" sz="2400" dirty="0">
                <a:latin typeface="Calibri" panose="020F0502020204030204" pitchFamily="34" charset="0"/>
                <a:ea typeface="ＭＳ Ｐゴシック" charset="0"/>
              </a:rPr>
              <a:t>, given a certain P/E ratio and </a:t>
            </a:r>
            <a:r>
              <a:rPr lang="en-US" sz="2400" i="1" dirty="0">
                <a:latin typeface="Calibri" panose="020F0502020204030204" pitchFamily="34" charset="0"/>
                <a:ea typeface="ＭＳ Ｐゴシック" charset="0"/>
              </a:rPr>
              <a:t>E(g)</a:t>
            </a:r>
            <a:r>
              <a:rPr lang="en-US" sz="2400" dirty="0">
                <a:latin typeface="Calibri" panose="020F0502020204030204" pitchFamily="34" charset="0"/>
                <a:ea typeface="ＭＳ Ｐゴシック" charset="0"/>
              </a:rPr>
              <a:t>. </a:t>
            </a:r>
          </a:p>
          <a:p>
            <a:pPr lvl="1" eaLnBrk="1" hangingPunct="1">
              <a:lnSpc>
                <a:spcPct val="90000"/>
              </a:lnSpc>
            </a:pPr>
            <a:endParaRPr lang="en-US" sz="2000" dirty="0">
              <a:latin typeface="Calibri" panose="020F0502020204030204" pitchFamily="34" charset="0"/>
              <a:ea typeface="ＭＳ Ｐゴシック" charset="0"/>
            </a:endParaRPr>
          </a:p>
          <a:p>
            <a:pPr lvl="1" eaLnBrk="1" hangingPunct="1">
              <a:lnSpc>
                <a:spcPct val="90000"/>
              </a:lnSpc>
            </a:pPr>
            <a:r>
              <a:rPr lang="en-US" sz="2000" dirty="0">
                <a:latin typeface="Calibri" panose="020F0502020204030204" pitchFamily="34" charset="0"/>
                <a:ea typeface="ＭＳ Ｐゴシック" charset="0"/>
              </a:rPr>
              <a:t>  </a:t>
            </a:r>
          </a:p>
          <a:p>
            <a:pPr lvl="1">
              <a:lnSpc>
                <a:spcPct val="90000"/>
              </a:lnSpc>
            </a:pPr>
            <a:endParaRPr lang="en-US" dirty="0">
              <a:latin typeface="Calibri" panose="020F0502020204030204" pitchFamily="34" charset="0"/>
              <a:ea typeface="ＭＳ Ｐゴシック" charset="0"/>
            </a:endParaRPr>
          </a:p>
          <a:p>
            <a:pPr eaLnBrk="1" hangingPunct="1">
              <a:lnSpc>
                <a:spcPct val="90000"/>
              </a:lnSpc>
            </a:pPr>
            <a:endParaRPr lang="en-US" sz="2400" dirty="0">
              <a:latin typeface="Calibri" panose="020F0502020204030204" pitchFamily="34" charset="0"/>
              <a:ea typeface="ＭＳ Ｐゴシック" charset="0"/>
            </a:endParaRPr>
          </a:p>
          <a:p>
            <a:pPr eaLnBrk="1" hangingPunct="1">
              <a:lnSpc>
                <a:spcPct val="90000"/>
              </a:lnSpc>
            </a:pPr>
            <a:r>
              <a:rPr lang="en-US" sz="2400" dirty="0">
                <a:latin typeface="Calibri" panose="020F0502020204030204" pitchFamily="34" charset="0"/>
                <a:ea typeface="ＭＳ Ｐゴシック" charset="0"/>
              </a:rPr>
              <a:t>Oct. 2022:  </a:t>
            </a:r>
          </a:p>
          <a:p>
            <a:pPr lvl="1" eaLnBrk="1" hangingPunct="1">
              <a:lnSpc>
                <a:spcPct val="90000"/>
              </a:lnSpc>
            </a:pPr>
            <a:r>
              <a:rPr lang="en-US" sz="2000" dirty="0">
                <a:latin typeface="Calibri" panose="020F0502020204030204" pitchFamily="34" charset="0"/>
                <a:ea typeface="ＭＳ Ｐゴシック" charset="0"/>
              </a:rPr>
              <a:t>P/E SP 500: 17.64 </a:t>
            </a:r>
            <a:r>
              <a:rPr lang="en-US" sz="1400" dirty="0">
                <a:latin typeface="Calibri" panose="020F0502020204030204" pitchFamily="34" charset="0"/>
                <a:ea typeface="ＭＳ Ｐゴシック" charset="0"/>
              </a:rPr>
              <a:t>(TTM) / </a:t>
            </a:r>
            <a:r>
              <a:rPr lang="en-US" dirty="0">
                <a:latin typeface="Calibri" panose="020F0502020204030204" pitchFamily="34" charset="0"/>
                <a:ea typeface="ＭＳ Ｐゴシック" charset="0"/>
              </a:rPr>
              <a:t>14.91</a:t>
            </a:r>
            <a:r>
              <a:rPr lang="en-US" sz="2000" dirty="0">
                <a:latin typeface="Calibri" panose="020F0502020204030204" pitchFamily="34" charset="0"/>
                <a:ea typeface="ＭＳ Ｐゴシック" charset="0"/>
              </a:rPr>
              <a:t> </a:t>
            </a:r>
            <a:r>
              <a:rPr lang="en-US" sz="1400" dirty="0">
                <a:latin typeface="Calibri" panose="020F0502020204030204" pitchFamily="34" charset="0"/>
                <a:ea typeface="ＭＳ Ｐゴシック" charset="0"/>
              </a:rPr>
              <a:t>(FY 1);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Yield: 1.59%</a:t>
            </a:r>
          </a:p>
          <a:p>
            <a:pPr lvl="1">
              <a:lnSpc>
                <a:spcPct val="90000"/>
              </a:lnSpc>
            </a:pPr>
            <a:r>
              <a:rPr lang="en-US" dirty="0">
                <a:latin typeface="Calibri" panose="020F0502020204030204" pitchFamily="34" charset="0"/>
                <a:ea typeface="ＭＳ Ｐゴシック" charset="0"/>
              </a:rPr>
              <a:t>1/14.91 + 2% </a:t>
            </a:r>
            <a:r>
              <a:rPr lang="en-US">
                <a:latin typeface="Calibri" panose="020F0502020204030204" pitchFamily="34" charset="0"/>
                <a:ea typeface="ＭＳ Ｐゴシック" charset="0"/>
              </a:rPr>
              <a:t>= 8.71%</a:t>
            </a:r>
            <a:endParaRPr lang="en-US" dirty="0">
              <a:latin typeface="Calibri" panose="020F0502020204030204" pitchFamily="34" charset="0"/>
              <a:ea typeface="ＭＳ Ｐゴシック" charset="0"/>
            </a:endParaRPr>
          </a:p>
        </p:txBody>
      </p:sp>
      <p:sp>
        <p:nvSpPr>
          <p:cNvPr id="17203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Ratios, </a:t>
            </a:r>
            <a:r>
              <a:rPr lang="en-US" b="1" i="1" dirty="0">
                <a:latin typeface="Calibri" panose="020F0502020204030204" pitchFamily="34" charset="0"/>
                <a:ea typeface="ＭＳ Ｐゴシック" charset="0"/>
              </a:rPr>
              <a:t>E(r)</a:t>
            </a:r>
            <a:r>
              <a:rPr lang="en-US" b="1" dirty="0">
                <a:latin typeface="Calibri" panose="020F0502020204030204" pitchFamily="34" charset="0"/>
                <a:ea typeface="ＭＳ Ｐゴシック" charset="0"/>
              </a:rPr>
              <a:t>, and </a:t>
            </a:r>
            <a:r>
              <a:rPr lang="en-US" b="1" i="1" dirty="0">
                <a:latin typeface="Calibri" panose="020F0502020204030204" pitchFamily="34" charset="0"/>
                <a:ea typeface="ＭＳ Ｐゴシック" charset="0"/>
              </a:rPr>
              <a:t>E(g)</a:t>
            </a:r>
            <a:endParaRPr lang="en-US" i="1" dirty="0">
              <a:latin typeface="Calibri" panose="020F0502020204030204" pitchFamily="34" charset="0"/>
              <a:ea typeface="ＭＳ Ｐゴシック" charset="0"/>
            </a:endParaRPr>
          </a:p>
        </p:txBody>
      </p:sp>
      <p:graphicFrame>
        <p:nvGraphicFramePr>
          <p:cNvPr id="3074" name="Object 7"/>
          <p:cNvGraphicFramePr>
            <a:graphicFrameLocks noChangeAspect="1"/>
          </p:cNvGraphicFramePr>
          <p:nvPr>
            <p:extLst>
              <p:ext uri="{D42A27DB-BD31-4B8C-83A1-F6EECF244321}">
                <p14:modId xmlns:p14="http://schemas.microsoft.com/office/powerpoint/2010/main" val="2881730942"/>
              </p:ext>
            </p:extLst>
          </p:nvPr>
        </p:nvGraphicFramePr>
        <p:xfrm>
          <a:off x="1146175" y="1371600"/>
          <a:ext cx="6851650" cy="766763"/>
        </p:xfrm>
        <a:graphic>
          <a:graphicData uri="http://schemas.openxmlformats.org/presentationml/2006/ole">
            <mc:AlternateContent xmlns:mc="http://schemas.openxmlformats.org/markup-compatibility/2006">
              <mc:Choice xmlns:v="urn:schemas-microsoft-com:vml" Requires="v">
                <p:oleObj name="Equation" r:id="rId3" imgW="3746500" imgH="393700" progId="Equation.3">
                  <p:embed/>
                </p:oleObj>
              </mc:Choice>
              <mc:Fallback>
                <p:oleObj name="Equation" r:id="rId3" imgW="3746500" imgH="393700" progId="Equation.3">
                  <p:embed/>
                  <p:pic>
                    <p:nvPicPr>
                      <p:cNvPr id="3074"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6175" y="1371600"/>
                        <a:ext cx="6851650" cy="7667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3075" name="Object 8"/>
          <p:cNvGraphicFramePr>
            <a:graphicFrameLocks noChangeAspect="1"/>
          </p:cNvGraphicFramePr>
          <p:nvPr>
            <p:extLst>
              <p:ext uri="{D42A27DB-BD31-4B8C-83A1-F6EECF244321}">
                <p14:modId xmlns:p14="http://schemas.microsoft.com/office/powerpoint/2010/main" val="4716222"/>
              </p:ext>
            </p:extLst>
          </p:nvPr>
        </p:nvGraphicFramePr>
        <p:xfrm>
          <a:off x="914400" y="3886200"/>
          <a:ext cx="2362200" cy="339612"/>
        </p:xfrm>
        <a:graphic>
          <a:graphicData uri="http://schemas.openxmlformats.org/presentationml/2006/ole">
            <mc:AlternateContent xmlns:mc="http://schemas.openxmlformats.org/markup-compatibility/2006">
              <mc:Choice xmlns:v="urn:schemas-microsoft-com:vml" Requires="v">
                <p:oleObj name="Equation" r:id="rId5" imgW="1079500" imgH="177800" progId="Equation.3">
                  <p:embed/>
                </p:oleObj>
              </mc:Choice>
              <mc:Fallback>
                <p:oleObj name="Equation" r:id="rId5" imgW="1079500" imgH="177800" progId="Equation.3">
                  <p:embed/>
                  <p:pic>
                    <p:nvPicPr>
                      <p:cNvPr id="3075"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3886200"/>
                        <a:ext cx="2362200" cy="3396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720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203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7203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72035">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72035">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2035">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2035">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20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2256FE03-7FA4-6AA9-609B-DF29D297684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33400"/>
            <a:ext cx="8607551" cy="5811838"/>
          </a:xfrm>
        </p:spPr>
      </p:pic>
      <p:sp>
        <p:nvSpPr>
          <p:cNvPr id="3" name="Title 2">
            <a:extLst>
              <a:ext uri="{FF2B5EF4-FFF2-40B4-BE49-F238E27FC236}">
                <a16:creationId xmlns:a16="http://schemas.microsoft.com/office/drawing/2014/main" id="{E172D9A2-4E99-8C20-8E3A-91EFF7B7A518}"/>
              </a:ext>
            </a:extLst>
          </p:cNvPr>
          <p:cNvSpPr>
            <a:spLocks noGrp="1"/>
          </p:cNvSpPr>
          <p:nvPr>
            <p:ph type="title"/>
          </p:nvPr>
        </p:nvSpPr>
        <p:spPr/>
        <p:txBody>
          <a:bodyPr/>
          <a:lstStyle/>
          <a:p>
            <a:r>
              <a:rPr lang="en-US" dirty="0"/>
              <a:t>P/E Ratio, Yields, and Growth Rates SP500</a:t>
            </a:r>
          </a:p>
        </p:txBody>
      </p:sp>
      <p:sp>
        <p:nvSpPr>
          <p:cNvPr id="4" name="Slide Number Placeholder 3">
            <a:extLst>
              <a:ext uri="{FF2B5EF4-FFF2-40B4-BE49-F238E27FC236}">
                <a16:creationId xmlns:a16="http://schemas.microsoft.com/office/drawing/2014/main" id="{9F53E9BF-64F9-D723-D49B-1297FE2B64AE}"/>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
        <p:nvSpPr>
          <p:cNvPr id="5" name="Footer Placeholder 4">
            <a:extLst>
              <a:ext uri="{FF2B5EF4-FFF2-40B4-BE49-F238E27FC236}">
                <a16:creationId xmlns:a16="http://schemas.microsoft.com/office/drawing/2014/main" id="{1ADF98B8-47DA-760D-E681-854A02A4D71C}"/>
              </a:ext>
            </a:extLst>
          </p:cNvPr>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3144934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Comparable firms</a:t>
            </a:r>
          </a:p>
          <a:p>
            <a:pPr eaLnBrk="1" hangingPunct="1"/>
            <a:r>
              <a:rPr lang="en-US" dirty="0">
                <a:latin typeface="Calibri" panose="020F0502020204030204" pitchFamily="34" charset="0"/>
                <a:ea typeface="ＭＳ Ｐゴシック" charset="0"/>
              </a:rPr>
              <a:t>P/E ratios can’t be value weighted or averaged</a:t>
            </a:r>
          </a:p>
          <a:p>
            <a:pPr lvl="1" eaLnBrk="1" hangingPunct="1"/>
            <a:r>
              <a:rPr lang="en-US" dirty="0">
                <a:latin typeface="Calibri" panose="020F0502020204030204" pitchFamily="34" charset="0"/>
                <a:ea typeface="ＭＳ Ｐゴシック" charset="0"/>
              </a:rPr>
              <a:t>Conglomerates (with many divisions) are especially troublesome</a:t>
            </a:r>
          </a:p>
          <a:p>
            <a:pPr eaLnBrk="1" hangingPunct="1"/>
            <a:r>
              <a:rPr lang="en-US" dirty="0">
                <a:latin typeface="Calibri" panose="020F0502020204030204" pitchFamily="34" charset="0"/>
                <a:ea typeface="ＭＳ Ｐゴシック" charset="0"/>
              </a:rPr>
              <a:t>Negative (or tiny) earnings problem</a:t>
            </a:r>
          </a:p>
          <a:p>
            <a:pPr lvl="1" eaLnBrk="1" hangingPunct="1"/>
            <a:r>
              <a:rPr lang="en-US" dirty="0">
                <a:latin typeface="Calibri" panose="020F0502020204030204" pitchFamily="34" charset="0"/>
                <a:ea typeface="ＭＳ Ｐゴシック" charset="0"/>
              </a:rPr>
              <a:t>Exclude firms w/ negative earnings</a:t>
            </a:r>
          </a:p>
          <a:p>
            <a:pPr lvl="1" eaLnBrk="1" hangingPunct="1"/>
            <a:r>
              <a:rPr lang="en-US" dirty="0">
                <a:latin typeface="Calibri" panose="020F0502020204030204" pitchFamily="34" charset="0"/>
                <a:ea typeface="ＭＳ Ｐゴシック" charset="0"/>
              </a:rPr>
              <a:t>Use average aggregate values and earnings</a:t>
            </a:r>
          </a:p>
          <a:p>
            <a:pPr lvl="1" eaLnBrk="1" hangingPunct="1"/>
            <a:r>
              <a:rPr lang="en-US" dirty="0">
                <a:latin typeface="Calibri" panose="020F0502020204030204" pitchFamily="34" charset="0"/>
                <a:ea typeface="ＭＳ Ｐゴシック" charset="0"/>
              </a:rPr>
              <a:t>Median</a:t>
            </a:r>
          </a:p>
          <a:p>
            <a:pPr lvl="1" eaLnBrk="1" hangingPunct="1"/>
            <a:r>
              <a:rPr lang="en-US" dirty="0">
                <a:latin typeface="Calibri" panose="020F0502020204030204" pitchFamily="34" charset="0"/>
                <a:ea typeface="ＭＳ Ｐゴシック" charset="0"/>
              </a:rPr>
              <a:t>Use average E/P yields and then invert</a:t>
            </a:r>
          </a:p>
          <a:p>
            <a:pPr eaLnBrk="1" hangingPunct="1"/>
            <a:r>
              <a:rPr lang="en-US" dirty="0">
                <a:latin typeface="Calibri" panose="020F0502020204030204" pitchFamily="34" charset="0"/>
                <a:ea typeface="ＭＳ Ｐゴシック" charset="0"/>
              </a:rPr>
              <a:t>TTM Figures/quarterly numbers/52-53 week years</a:t>
            </a:r>
          </a:p>
        </p:txBody>
      </p:sp>
      <p:sp>
        <p:nvSpPr>
          <p:cNvPr id="24580"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Limitations of P/E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5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5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Debt affects P/E ratios—depends on whether firm has high or low E(g)</a:t>
            </a:r>
          </a:p>
          <a:p>
            <a:pPr lvl="1" eaLnBrk="1" hangingPunct="1"/>
            <a:r>
              <a:rPr lang="en-US" dirty="0">
                <a:latin typeface="Calibri" panose="020F0502020204030204" pitchFamily="34" charset="0"/>
                <a:ea typeface="ＭＳ Ｐゴシック" charset="0"/>
              </a:rPr>
              <a:t>High E(g)-----&gt;more debt, higher P/E</a:t>
            </a:r>
          </a:p>
          <a:p>
            <a:pPr lvl="1" eaLnBrk="1" hangingPunct="1"/>
            <a:r>
              <a:rPr lang="en-US" dirty="0">
                <a:latin typeface="Calibri" panose="020F0502020204030204" pitchFamily="34" charset="0"/>
                <a:ea typeface="ＭＳ Ｐゴシック" charset="0"/>
              </a:rPr>
              <a:t>Low  E(g)-----&gt;more debt, lower P/E</a:t>
            </a:r>
          </a:p>
          <a:p>
            <a:pPr eaLnBrk="1" hangingPunct="1"/>
            <a:endParaRPr lang="en-US" dirty="0">
              <a:latin typeface="Calibri" panose="020F0502020204030204" pitchFamily="34" charset="0"/>
              <a:ea typeface="ＭＳ Ｐゴシック" charset="0"/>
            </a:endParaRPr>
          </a:p>
          <a:p>
            <a:pPr eaLnBrk="1" hangingPunct="1"/>
            <a:r>
              <a:rPr lang="en-US" dirty="0">
                <a:latin typeface="Calibri" panose="020F0502020204030204" pitchFamily="34" charset="0"/>
                <a:ea typeface="ＭＳ Ｐゴシック" charset="0"/>
              </a:rPr>
              <a:t>Adjustment:  Determine P/E of levered firm as if it were unlevered</a:t>
            </a:r>
          </a:p>
          <a:p>
            <a:pPr lvl="1" eaLnBrk="1" hangingPunct="1"/>
            <a:r>
              <a:rPr lang="en-US" dirty="0">
                <a:latin typeface="Calibri" panose="020F0502020204030204" pitchFamily="34" charset="0"/>
                <a:ea typeface="ＭＳ Ｐゴシック" charset="0"/>
              </a:rPr>
              <a:t>Add interest expense to earnings to get firm earnings</a:t>
            </a:r>
          </a:p>
          <a:p>
            <a:pPr lvl="1" eaLnBrk="1" hangingPunct="1"/>
            <a:r>
              <a:rPr lang="en-US" dirty="0">
                <a:latin typeface="Calibri" panose="020F0502020204030204" pitchFamily="34" charset="0"/>
                <a:ea typeface="ＭＳ Ｐゴシック" charset="0"/>
              </a:rPr>
              <a:t>Add debt back to value of equity to get firm (enterprise) value</a:t>
            </a:r>
          </a:p>
        </p:txBody>
      </p:sp>
      <p:sp>
        <p:nvSpPr>
          <p:cNvPr id="2560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Limitations:  Debt Adjustments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EBITDA: Earnings Before Interest, Tax, Depreciation, &amp; Amortization</a:t>
            </a:r>
          </a:p>
          <a:p>
            <a:pPr eaLnBrk="1" hangingPunct="1"/>
            <a:r>
              <a:rPr lang="en-US" b="1" dirty="0">
                <a:latin typeface="Calibri" panose="020F0502020204030204" pitchFamily="34" charset="0"/>
                <a:ea typeface="ＭＳ Ｐゴシック" charset="0"/>
              </a:rPr>
              <a:t>EV/EBITDA, where EV is </a:t>
            </a:r>
            <a:r>
              <a:rPr lang="en-US" b="1" i="1" dirty="0">
                <a:latin typeface="Calibri" panose="020F0502020204030204" pitchFamily="34" charset="0"/>
                <a:ea typeface="ＭＳ Ｐゴシック" charset="0"/>
              </a:rPr>
              <a:t>enterprise value </a:t>
            </a:r>
            <a:r>
              <a:rPr lang="en-US" b="1" dirty="0">
                <a:latin typeface="Calibri" panose="020F0502020204030204" pitchFamily="34" charset="0"/>
                <a:ea typeface="ＭＳ Ｐゴシック" charset="0"/>
              </a:rPr>
              <a:t>(equity + MV debt - cash)</a:t>
            </a:r>
            <a:endParaRPr lang="en-US" dirty="0">
              <a:latin typeface="Calibri" panose="020F0502020204030204" pitchFamily="34" charset="0"/>
              <a:ea typeface="ＭＳ Ｐゴシック" charset="0"/>
            </a:endParaRPr>
          </a:p>
          <a:p>
            <a:pPr lvl="1"/>
            <a:r>
              <a:rPr lang="en-US" dirty="0">
                <a:latin typeface="Calibri" panose="020F0502020204030204" pitchFamily="34" charset="0"/>
                <a:ea typeface="ＭＳ Ｐゴシック" charset="0"/>
              </a:rPr>
              <a:t>May be close to cash flow; but taxes and WC needs use cash</a:t>
            </a:r>
          </a:p>
          <a:p>
            <a:pPr lvl="2"/>
            <a:r>
              <a:rPr lang="en-US" dirty="0">
                <a:latin typeface="Calibri" panose="020F0502020204030204" pitchFamily="34" charset="0"/>
                <a:ea typeface="ＭＳ Ｐゴシック" charset="0"/>
              </a:rPr>
              <a:t>Useful in LBOs as EBITDA measures the cash flow that can be used to support debt payments</a:t>
            </a:r>
          </a:p>
          <a:p>
            <a:pPr lvl="1"/>
            <a:r>
              <a:rPr lang="en-US" dirty="0">
                <a:latin typeface="Calibri" panose="020F0502020204030204" pitchFamily="34" charset="0"/>
                <a:ea typeface="ＭＳ Ｐゴシック" charset="0"/>
              </a:rPr>
              <a:t>Can be computed for loss firms since EBITDA is usually positive</a:t>
            </a:r>
          </a:p>
          <a:p>
            <a:pPr lvl="1"/>
            <a:r>
              <a:rPr lang="en-US" dirty="0">
                <a:latin typeface="Calibri" panose="020F0502020204030204" pitchFamily="34" charset="0"/>
                <a:ea typeface="ＭＳ Ｐゴシック" charset="0"/>
              </a:rPr>
              <a:t>Can be used to compare firms with different capital structure (e.g., more debt and higher interest deductions)</a:t>
            </a:r>
          </a:p>
          <a:p>
            <a:pPr lvl="1"/>
            <a:r>
              <a:rPr lang="en-US" dirty="0">
                <a:latin typeface="Calibri" panose="020F0502020204030204" pitchFamily="34" charset="0"/>
                <a:ea typeface="ＭＳ Ｐゴシック" charset="0"/>
              </a:rPr>
              <a:t>May eliminate distortions in depreciation elections; but still subject to aggressive revenue  estimates</a:t>
            </a:r>
          </a:p>
          <a:p>
            <a:pPr lvl="1"/>
            <a:r>
              <a:rPr lang="en-US" b="1" dirty="0">
                <a:latin typeface="Calibri" panose="020F0502020204030204" pitchFamily="34" charset="0"/>
                <a:ea typeface="ＭＳ Ｐゴシック" charset="0"/>
              </a:rPr>
              <a:t>But doesn’t consider </a:t>
            </a:r>
            <a:r>
              <a:rPr lang="en-US" b="1" dirty="0" err="1">
                <a:latin typeface="Calibri" panose="020F0502020204030204" pitchFamily="34" charset="0"/>
                <a:ea typeface="ＭＳ Ｐゴシック" charset="0"/>
              </a:rPr>
              <a:t>CapEx</a:t>
            </a:r>
            <a:r>
              <a:rPr lang="en-US" b="1" dirty="0">
                <a:latin typeface="Calibri" panose="020F0502020204030204" pitchFamily="34" charset="0"/>
                <a:ea typeface="ＭＳ Ｐゴシック" charset="0"/>
              </a:rPr>
              <a:t>—where do future earnings come from</a:t>
            </a:r>
            <a:r>
              <a:rPr lang="en-US" dirty="0">
                <a:latin typeface="Calibri" panose="020F0502020204030204" pitchFamily="34" charset="0"/>
                <a:ea typeface="ＭＳ Ｐゴシック" charset="0"/>
              </a:rPr>
              <a:t>?  </a:t>
            </a:r>
          </a:p>
          <a:p>
            <a:pPr lvl="1"/>
            <a:r>
              <a:rPr lang="en-US" dirty="0">
                <a:latin typeface="Calibri" panose="020F0502020204030204" pitchFamily="34" charset="0"/>
                <a:ea typeface="ＭＳ Ｐゴシック" charset="0"/>
              </a:rPr>
              <a:t>Can’t be used to compare companies/industries with different </a:t>
            </a:r>
            <a:r>
              <a:rPr lang="en-US" dirty="0" err="1">
                <a:latin typeface="Calibri" panose="020F0502020204030204" pitchFamily="34" charset="0"/>
                <a:ea typeface="ＭＳ Ｐゴシック" charset="0"/>
              </a:rPr>
              <a:t>CapEx</a:t>
            </a:r>
            <a:r>
              <a:rPr lang="en-US" dirty="0">
                <a:latin typeface="Calibri" panose="020F0502020204030204" pitchFamily="34" charset="0"/>
                <a:ea typeface="ＭＳ Ｐゴシック" charset="0"/>
              </a:rPr>
              <a:t> requirements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4048" y="518742"/>
            <a:ext cx="8458200" cy="5812064"/>
          </a:xfrm>
        </p:spPr>
        <p:txBody>
          <a:bodyPr>
            <a:normAutofit fontScale="92500" lnSpcReduction="20000"/>
          </a:bodyPr>
          <a:lstStyle/>
          <a:p>
            <a:pPr marL="0" indent="0" algn="ctr">
              <a:buNone/>
            </a:pPr>
            <a:r>
              <a:rPr lang="en-US" b="1" u="sng" dirty="0"/>
              <a:t>Non-U.S. GAAP Information</a:t>
            </a:r>
            <a:endParaRPr lang="en-US" dirty="0"/>
          </a:p>
          <a:p>
            <a:pPr marL="0" indent="0">
              <a:buNone/>
            </a:pPr>
            <a:r>
              <a:rPr lang="en-US" dirty="0"/>
              <a:t>In this press release, we have referenced the non-U.S. GAAP financial measure, Adjusted </a:t>
            </a:r>
            <a:r>
              <a:rPr lang="en-US" b="1" dirty="0"/>
              <a:t>EBITDA</a:t>
            </a:r>
            <a:r>
              <a:rPr lang="en-US" dirty="0"/>
              <a:t>. We present results adjusted to exclude the effects of certain specified items (“special items”) that would otherwise be included under U.S. GAAP. Non-U.S. GAAP measures are used by management to review and analyze our operating performance and, along with other data, as internal measures for setting annual budgets and forecasts, assessing financial performance, providing guidance and comparing our financial performance with our peers and may also be used for purposes of determining incentive compensation. Adjusted </a:t>
            </a:r>
            <a:r>
              <a:rPr lang="en-US" b="1" dirty="0"/>
              <a:t>EBITDA</a:t>
            </a:r>
            <a:r>
              <a:rPr lang="en-US" dirty="0"/>
              <a:t> has limitations as an analytical tool and should not be considered in isolation from or as a substitute for U.S. GAAP information. It does not purport to represent any similarly titled U.S. GAAP information and is not an indicator of our performance under U.S. GAAP. Adjusted </a:t>
            </a:r>
            <a:r>
              <a:rPr lang="en-US" b="1" dirty="0"/>
              <a:t>EBITDA </a:t>
            </a:r>
            <a:r>
              <a:rPr lang="en-US" dirty="0"/>
              <a:t>as determined by us may not be comparable with similarly titled measures used by others. Investors are cautioned against placing undue reliance on these non-U.S. GAAP measures. For a reconciliation of Adjusted </a:t>
            </a:r>
            <a:r>
              <a:rPr lang="en-US" b="1" dirty="0"/>
              <a:t>EBITDA</a:t>
            </a:r>
            <a:r>
              <a:rPr lang="en-US" dirty="0"/>
              <a:t> to Operating Profit, see the attached supplementary schedule entitled “Summary Financial Data.</a:t>
            </a:r>
          </a:p>
        </p:txBody>
      </p:sp>
      <p:sp>
        <p:nvSpPr>
          <p:cNvPr id="3" name="Title 2"/>
          <p:cNvSpPr>
            <a:spLocks noGrp="1"/>
          </p:cNvSpPr>
          <p:nvPr>
            <p:ph type="title"/>
          </p:nvPr>
        </p:nvSpPr>
        <p:spPr/>
        <p:txBody>
          <a:bodyPr/>
          <a:lstStyle/>
          <a:p>
            <a:r>
              <a:rPr lang="en-US" dirty="0"/>
              <a:t>EBITDA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pPr>
              <a:defRPr/>
            </a:pPr>
            <a:r>
              <a:rPr lang="en-US" dirty="0" err="1"/>
              <a:t>Comparables</a:t>
            </a:r>
            <a:endParaRPr lang="en-US" dirty="0"/>
          </a:p>
        </p:txBody>
      </p:sp>
      <p:sp>
        <p:nvSpPr>
          <p:cNvPr id="6" name="TextBox 5"/>
          <p:cNvSpPr txBox="1"/>
          <p:nvPr/>
        </p:nvSpPr>
        <p:spPr>
          <a:xfrm>
            <a:off x="3276600" y="6120741"/>
            <a:ext cx="2097049" cy="253916"/>
          </a:xfrm>
          <a:prstGeom prst="rect">
            <a:avLst/>
          </a:prstGeom>
          <a:noFill/>
        </p:spPr>
        <p:txBody>
          <a:bodyPr wrap="none" rtlCol="0">
            <a:spAutoFit/>
          </a:bodyPr>
          <a:lstStyle/>
          <a:p>
            <a:r>
              <a:rPr lang="en-US" sz="1050" dirty="0"/>
              <a:t>Source: </a:t>
            </a:r>
            <a:r>
              <a:rPr lang="en-US" sz="1050" dirty="0" err="1"/>
              <a:t>SealedAir</a:t>
            </a:r>
            <a:r>
              <a:rPr lang="en-US" sz="1050" dirty="0"/>
              <a:t> 8-k, 10/16/16</a:t>
            </a:r>
          </a:p>
        </p:txBody>
      </p:sp>
    </p:spTree>
    <p:extLst>
      <p:ext uri="{BB962C8B-B14F-4D97-AF65-F5344CB8AC3E}">
        <p14:creationId xmlns:p14="http://schemas.microsoft.com/office/powerpoint/2010/main" val="29460581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l"/>
            <a:r>
              <a:rPr lang="en-US" dirty="0"/>
              <a:t>JC Penny (2/3/18)</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p:cNvSpPr>
            <a:spLocks noGrp="1"/>
          </p:cNvSpPr>
          <p:nvPr>
            <p:ph type="ftr" sz="quarter" idx="11"/>
          </p:nvPr>
        </p:nvSpPr>
        <p:spPr/>
        <p:txBody>
          <a:bodyPr/>
          <a:lstStyle/>
          <a:p>
            <a:pPr>
              <a:defRPr/>
            </a:pPr>
            <a:r>
              <a:rPr lang="en-US"/>
              <a:t>Accounting</a:t>
            </a:r>
            <a:endParaRPr lang="en-US" dirty="0"/>
          </a:p>
        </p:txBody>
      </p:sp>
      <p:pic>
        <p:nvPicPr>
          <p:cNvPr id="9" name="Content Placeholder 8">
            <a:extLst>
              <a:ext uri="{FF2B5EF4-FFF2-40B4-BE49-F238E27FC236}">
                <a16:creationId xmlns:a16="http://schemas.microsoft.com/office/drawing/2014/main" id="{A7227384-69EC-5840-AF21-0861899E7DF7}"/>
              </a:ext>
            </a:extLst>
          </p:cNvPr>
          <p:cNvPicPr>
            <a:picLocks noGrp="1" noChangeAspect="1"/>
          </p:cNvPicPr>
          <p:nvPr>
            <p:ph idx="1"/>
          </p:nvPr>
        </p:nvPicPr>
        <p:blipFill>
          <a:blip r:embed="rId2"/>
          <a:stretch>
            <a:fillRect/>
          </a:stretch>
        </p:blipFill>
        <p:spPr>
          <a:xfrm>
            <a:off x="384048" y="762000"/>
            <a:ext cx="8458200" cy="1752600"/>
          </a:xfrm>
        </p:spPr>
      </p:pic>
      <p:pic>
        <p:nvPicPr>
          <p:cNvPr id="11" name="Picture 10">
            <a:extLst>
              <a:ext uri="{FF2B5EF4-FFF2-40B4-BE49-F238E27FC236}">
                <a16:creationId xmlns:a16="http://schemas.microsoft.com/office/drawing/2014/main" id="{D5BCAC74-6525-CF43-AB51-A3EF09A1DA48}"/>
              </a:ext>
            </a:extLst>
          </p:cNvPr>
          <p:cNvPicPr>
            <a:picLocks noChangeAspect="1"/>
          </p:cNvPicPr>
          <p:nvPr/>
        </p:nvPicPr>
        <p:blipFill rotWithShape="1">
          <a:blip r:embed="rId3"/>
          <a:srcRect t="10857"/>
          <a:stretch/>
        </p:blipFill>
        <p:spPr>
          <a:xfrm>
            <a:off x="430543" y="2505105"/>
            <a:ext cx="8627007" cy="1073105"/>
          </a:xfrm>
          <a:prstGeom prst="rect">
            <a:avLst/>
          </a:prstGeom>
        </p:spPr>
      </p:pic>
      <p:pic>
        <p:nvPicPr>
          <p:cNvPr id="13" name="Picture 12">
            <a:extLst>
              <a:ext uri="{FF2B5EF4-FFF2-40B4-BE49-F238E27FC236}">
                <a16:creationId xmlns:a16="http://schemas.microsoft.com/office/drawing/2014/main" id="{C570E0BA-B2F0-4C41-B202-1B175BBEAE4F}"/>
              </a:ext>
            </a:extLst>
          </p:cNvPr>
          <p:cNvPicPr>
            <a:picLocks noChangeAspect="1"/>
          </p:cNvPicPr>
          <p:nvPr/>
        </p:nvPicPr>
        <p:blipFill>
          <a:blip r:embed="rId4"/>
          <a:stretch>
            <a:fillRect/>
          </a:stretch>
        </p:blipFill>
        <p:spPr>
          <a:xfrm>
            <a:off x="342899" y="3578210"/>
            <a:ext cx="8627007" cy="1545326"/>
          </a:xfrm>
          <a:prstGeom prst="rect">
            <a:avLst/>
          </a:prstGeom>
        </p:spPr>
      </p:pic>
      <p:pic>
        <p:nvPicPr>
          <p:cNvPr id="15" name="Picture 14">
            <a:extLst>
              <a:ext uri="{FF2B5EF4-FFF2-40B4-BE49-F238E27FC236}">
                <a16:creationId xmlns:a16="http://schemas.microsoft.com/office/drawing/2014/main" id="{BFD2B83A-527F-8A43-96FB-2B62819381C5}"/>
              </a:ext>
            </a:extLst>
          </p:cNvPr>
          <p:cNvPicPr>
            <a:picLocks noChangeAspect="1"/>
          </p:cNvPicPr>
          <p:nvPr/>
        </p:nvPicPr>
        <p:blipFill>
          <a:blip r:embed="rId5"/>
          <a:stretch>
            <a:fillRect/>
          </a:stretch>
        </p:blipFill>
        <p:spPr>
          <a:xfrm>
            <a:off x="342898" y="5269170"/>
            <a:ext cx="8191501" cy="853952"/>
          </a:xfrm>
          <a:prstGeom prst="rect">
            <a:avLst/>
          </a:prstGeom>
        </p:spPr>
      </p:pic>
    </p:spTree>
    <p:extLst>
      <p:ext uri="{BB962C8B-B14F-4D97-AF65-F5344CB8AC3E}">
        <p14:creationId xmlns:p14="http://schemas.microsoft.com/office/powerpoint/2010/main" val="657156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0000" lnSpcReduction="20000"/>
          </a:bodyPr>
          <a:lstStyle/>
          <a:p>
            <a:r>
              <a:rPr lang="en-US" b="1" dirty="0"/>
              <a:t>Question 103.01</a:t>
            </a:r>
            <a:endParaRPr lang="en-US" dirty="0"/>
          </a:p>
          <a:p>
            <a:r>
              <a:rPr lang="en-US" b="1" dirty="0"/>
              <a:t>Question:</a:t>
            </a:r>
            <a:r>
              <a:rPr lang="en-US" dirty="0"/>
              <a:t> Exchange Act Release No. 47226 describes EBIT as "earnings before interest and taxes" and EBITDA as "earnings before interest, taxes, depreciation and amortization." What GAAP measure is intended by the term "earnings"? May measures other than those described in the release be characterized as "EBIT" or "EBITDA"? Does the exception for EBIT and EBITDA from the prohibition in Item 10(e)(1)(ii)(A) of Regulation S-K apply to these other measures?</a:t>
            </a:r>
          </a:p>
          <a:p>
            <a:r>
              <a:rPr lang="en-US" b="1" dirty="0"/>
              <a:t>Answer:</a:t>
            </a:r>
            <a:r>
              <a:rPr lang="en-US" dirty="0"/>
              <a:t> "Earnings" means net income as presented in the statement of operations under GAAP. Measures that are calculated differently than those described as EBIT and EBITDA in Exchange Act Release No. 47226 should not be characterized as "EBIT" or "EBITDA" and their titles should be distinguished from "EBIT" or "EBITDA," such as "Adjusted EBITDA." These measures are not exempt from the prohibition in Item 10(e)(1)(ii)(A) of Regulation S-K, with the exception of measures addressed in Question 102.09. [Jan. 11, 2010]</a:t>
            </a:r>
          </a:p>
          <a:p>
            <a:r>
              <a:rPr lang="en-US" b="1" dirty="0"/>
              <a:t>Question 103.02</a:t>
            </a:r>
            <a:endParaRPr lang="en-US" dirty="0"/>
          </a:p>
          <a:p>
            <a:r>
              <a:rPr lang="en-US" b="1" dirty="0"/>
              <a:t>Question: </a:t>
            </a:r>
            <a:r>
              <a:rPr lang="en-US" dirty="0"/>
              <a:t>If EBIT or EBITDA is presented as a performance measure, to which GAAP financial measure should it be reconciled?</a:t>
            </a:r>
          </a:p>
          <a:p>
            <a:r>
              <a:rPr lang="en-US" b="1" dirty="0"/>
              <a:t>Answer:</a:t>
            </a:r>
            <a:r>
              <a:rPr lang="en-US" dirty="0"/>
              <a:t> If a company presents EBIT or EBITDA as a performance measure, such measures should be reconciled to net income as presented in the statement of operations under GAAP. Operating income would not be considered the most directly comparable GAAP financial measure because EBIT and EBITDA make adjustments for items that are not included in operating income. In addition, these measures must not be presented on a per share basis. See Question 102.05.  [May 17, 2016]</a:t>
            </a:r>
          </a:p>
          <a:p>
            <a:endParaRPr lang="en-US" dirty="0"/>
          </a:p>
        </p:txBody>
      </p:sp>
      <p:sp>
        <p:nvSpPr>
          <p:cNvPr id="3" name="Title 2"/>
          <p:cNvSpPr>
            <a:spLocks noGrp="1"/>
          </p:cNvSpPr>
          <p:nvPr>
            <p:ph type="title"/>
          </p:nvPr>
        </p:nvSpPr>
        <p:spPr/>
        <p:txBody>
          <a:bodyPr/>
          <a:lstStyle/>
          <a:p>
            <a:r>
              <a:rPr lang="en-US" dirty="0"/>
              <a:t>EBITDA: SEC C&amp;DI (5/17/16)</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Tree>
    <p:extLst>
      <p:ext uri="{BB962C8B-B14F-4D97-AF65-F5344CB8AC3E}">
        <p14:creationId xmlns:p14="http://schemas.microsoft.com/office/powerpoint/2010/main" val="3683070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pic>
        <p:nvPicPr>
          <p:cNvPr id="18435"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33400" y="837943"/>
            <a:ext cx="8308848" cy="51736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6AE74-284E-7241-B465-F9F622E3FC2B}"/>
              </a:ext>
            </a:extLst>
          </p:cNvPr>
          <p:cNvSpPr>
            <a:spLocks noGrp="1"/>
          </p:cNvSpPr>
          <p:nvPr>
            <p:ph type="title"/>
          </p:nvPr>
        </p:nvSpPr>
        <p:spPr/>
        <p:txBody>
          <a:bodyPr/>
          <a:lstStyle/>
          <a:p>
            <a:r>
              <a:rPr lang="en-US" dirty="0"/>
              <a:t>P/E Ratio: </a:t>
            </a:r>
          </a:p>
        </p:txBody>
      </p:sp>
      <p:sp>
        <p:nvSpPr>
          <p:cNvPr id="4" name="Slide Number Placeholder 3">
            <a:extLst>
              <a:ext uri="{FF2B5EF4-FFF2-40B4-BE49-F238E27FC236}">
                <a16:creationId xmlns:a16="http://schemas.microsoft.com/office/drawing/2014/main" id="{E807AB4C-6C4B-274C-9694-0491BA7CDBFA}"/>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AF8B3ABE-7287-2B41-AFEA-759BA797AFF0}"/>
              </a:ext>
            </a:extLst>
          </p:cNvPr>
          <p:cNvSpPr>
            <a:spLocks noGrp="1"/>
          </p:cNvSpPr>
          <p:nvPr>
            <p:ph type="ftr" sz="quarter" idx="11"/>
          </p:nvPr>
        </p:nvSpPr>
        <p:spPr/>
        <p:txBody>
          <a:bodyPr/>
          <a:lstStyle/>
          <a:p>
            <a:pPr>
              <a:defRPr/>
            </a:pPr>
            <a:r>
              <a:rPr lang="en-US"/>
              <a:t>Comparables</a:t>
            </a:r>
            <a:endParaRPr lang="en-US" dirty="0"/>
          </a:p>
        </p:txBody>
      </p:sp>
      <p:sp>
        <p:nvSpPr>
          <p:cNvPr id="8" name="TextBox 7">
            <a:extLst>
              <a:ext uri="{FF2B5EF4-FFF2-40B4-BE49-F238E27FC236}">
                <a16:creationId xmlns:a16="http://schemas.microsoft.com/office/drawing/2014/main" id="{6617FD6D-4350-2E49-98B7-7933E06930AA}"/>
              </a:ext>
            </a:extLst>
          </p:cNvPr>
          <p:cNvSpPr txBox="1"/>
          <p:nvPr/>
        </p:nvSpPr>
        <p:spPr>
          <a:xfrm>
            <a:off x="5105400" y="6126350"/>
            <a:ext cx="1002197" cy="246221"/>
          </a:xfrm>
          <a:prstGeom prst="rect">
            <a:avLst/>
          </a:prstGeom>
          <a:noFill/>
        </p:spPr>
        <p:txBody>
          <a:bodyPr wrap="none" rtlCol="0">
            <a:spAutoFit/>
          </a:bodyPr>
          <a:lstStyle/>
          <a:p>
            <a:r>
              <a:rPr lang="en-US" sz="1000" dirty="0">
                <a:latin typeface="+mn-lt"/>
              </a:rPr>
              <a:t>Source: </a:t>
            </a:r>
            <a:r>
              <a:rPr lang="en-US" sz="1000" dirty="0" err="1">
                <a:latin typeface="+mn-lt"/>
              </a:rPr>
              <a:t>YCharts</a:t>
            </a:r>
            <a:endParaRPr lang="en-US" sz="1000" dirty="0">
              <a:latin typeface="+mn-lt"/>
            </a:endParaRPr>
          </a:p>
        </p:txBody>
      </p:sp>
      <p:graphicFrame>
        <p:nvGraphicFramePr>
          <p:cNvPr id="7" name="Object 6">
            <a:extLst>
              <a:ext uri="{FF2B5EF4-FFF2-40B4-BE49-F238E27FC236}">
                <a16:creationId xmlns:a16="http://schemas.microsoft.com/office/drawing/2014/main" id="{7C754E2F-9D06-BCC9-6F67-B468FBE9B67F}"/>
              </a:ext>
            </a:extLst>
          </p:cNvPr>
          <p:cNvGraphicFramePr>
            <a:graphicFrameLocks noChangeAspect="1"/>
          </p:cNvGraphicFramePr>
          <p:nvPr/>
        </p:nvGraphicFramePr>
        <p:xfrm>
          <a:off x="533400" y="2133600"/>
          <a:ext cx="8308848" cy="2514600"/>
        </p:xfrm>
        <a:graphic>
          <a:graphicData uri="http://schemas.openxmlformats.org/presentationml/2006/ole">
            <mc:AlternateContent xmlns:mc="http://schemas.openxmlformats.org/markup-compatibility/2006">
              <mc:Choice xmlns:v="urn:schemas-microsoft-com:vml" Requires="v">
                <p:oleObj name="Worksheet" r:id="rId2" imgW="13906500" imgH="1638300" progId="Excel.Sheet.12">
                  <p:embed/>
                </p:oleObj>
              </mc:Choice>
              <mc:Fallback>
                <p:oleObj name="Worksheet" r:id="rId2" imgW="13906500" imgH="1638300" progId="Excel.Sheet.12">
                  <p:embed/>
                  <p:pic>
                    <p:nvPicPr>
                      <p:cNvPr id="7" name="Object 6">
                        <a:extLst>
                          <a:ext uri="{FF2B5EF4-FFF2-40B4-BE49-F238E27FC236}">
                            <a16:creationId xmlns:a16="http://schemas.microsoft.com/office/drawing/2014/main" id="{7C754E2F-9D06-BCC9-6F67-B468FBE9B67F}"/>
                          </a:ext>
                        </a:extLst>
                      </p:cNvPr>
                      <p:cNvPicPr/>
                      <p:nvPr/>
                    </p:nvPicPr>
                    <p:blipFill>
                      <a:blip r:embed="rId3"/>
                      <a:stretch>
                        <a:fillRect/>
                      </a:stretch>
                    </p:blipFill>
                    <p:spPr>
                      <a:xfrm>
                        <a:off x="533400" y="2133600"/>
                        <a:ext cx="8308848" cy="2514600"/>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2" name="Ink 1">
                <a:extLst>
                  <a:ext uri="{FF2B5EF4-FFF2-40B4-BE49-F238E27FC236}">
                    <a16:creationId xmlns:a16="http://schemas.microsoft.com/office/drawing/2014/main" id="{C67D1F9C-1023-9B75-31B6-FE1CAFADB17E}"/>
                  </a:ext>
                </a:extLst>
              </p14:cNvPr>
              <p14:cNvContentPartPr/>
              <p14:nvPr/>
            </p14:nvContentPartPr>
            <p14:xfrm>
              <a:off x="5447349" y="2922223"/>
              <a:ext cx="372960" cy="1667880"/>
            </p14:xfrm>
          </p:contentPart>
        </mc:Choice>
        <mc:Fallback xmlns="">
          <p:pic>
            <p:nvPicPr>
              <p:cNvPr id="2" name="Ink 1">
                <a:extLst>
                  <a:ext uri="{FF2B5EF4-FFF2-40B4-BE49-F238E27FC236}">
                    <a16:creationId xmlns:a16="http://schemas.microsoft.com/office/drawing/2014/main" id="{C67D1F9C-1023-9B75-31B6-FE1CAFADB17E}"/>
                  </a:ext>
                </a:extLst>
              </p:cNvPr>
              <p:cNvPicPr/>
              <p:nvPr/>
            </p:nvPicPr>
            <p:blipFill>
              <a:blip r:embed="rId5"/>
              <a:stretch>
                <a:fillRect/>
              </a:stretch>
            </p:blipFill>
            <p:spPr>
              <a:xfrm>
                <a:off x="5393709" y="2814583"/>
                <a:ext cx="480600" cy="18835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E3046C8C-A2AB-1075-A41D-63779A46F3B7}"/>
                  </a:ext>
                </a:extLst>
              </p14:cNvPr>
              <p14:cNvContentPartPr/>
              <p14:nvPr/>
            </p14:nvContentPartPr>
            <p14:xfrm>
              <a:off x="6062589" y="2875423"/>
              <a:ext cx="281880" cy="1783080"/>
            </p14:xfrm>
          </p:contentPart>
        </mc:Choice>
        <mc:Fallback xmlns="">
          <p:pic>
            <p:nvPicPr>
              <p:cNvPr id="6" name="Ink 5">
                <a:extLst>
                  <a:ext uri="{FF2B5EF4-FFF2-40B4-BE49-F238E27FC236}">
                    <a16:creationId xmlns:a16="http://schemas.microsoft.com/office/drawing/2014/main" id="{E3046C8C-A2AB-1075-A41D-63779A46F3B7}"/>
                  </a:ext>
                </a:extLst>
              </p:cNvPr>
              <p:cNvPicPr/>
              <p:nvPr/>
            </p:nvPicPr>
            <p:blipFill>
              <a:blip r:embed="rId7"/>
              <a:stretch>
                <a:fillRect/>
              </a:stretch>
            </p:blipFill>
            <p:spPr>
              <a:xfrm>
                <a:off x="6008589" y="2767423"/>
                <a:ext cx="389520" cy="1998720"/>
              </a:xfrm>
              <a:prstGeom prst="rect">
                <a:avLst/>
              </a:prstGeom>
            </p:spPr>
          </p:pic>
        </mc:Fallback>
      </mc:AlternateContent>
    </p:spTree>
    <p:extLst>
      <p:ext uri="{BB962C8B-B14F-4D97-AF65-F5344CB8AC3E}">
        <p14:creationId xmlns:p14="http://schemas.microsoft.com/office/powerpoint/2010/main" val="264556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Multiples based on book values</a:t>
            </a:r>
          </a:p>
          <a:p>
            <a:pPr lvl="1" eaLnBrk="1" hangingPunct="1"/>
            <a:r>
              <a:rPr lang="en-US" dirty="0">
                <a:latin typeface="Calibri" panose="020F0502020204030204" pitchFamily="34" charset="0"/>
                <a:ea typeface="ＭＳ Ｐゴシック" charset="0"/>
              </a:rPr>
              <a:t>Accounting weaknesses</a:t>
            </a:r>
          </a:p>
          <a:p>
            <a:pPr lvl="1" eaLnBrk="1" hangingPunct="1"/>
            <a:r>
              <a:rPr lang="en-US" dirty="0">
                <a:latin typeface="Calibri" panose="020F0502020204030204" pitchFamily="34" charset="0"/>
                <a:ea typeface="ＭＳ Ｐゴシック" charset="0"/>
              </a:rPr>
              <a:t>Equity can be negative</a:t>
            </a:r>
          </a:p>
          <a:p>
            <a:pPr eaLnBrk="1" hangingPunct="1"/>
            <a:endParaRPr lang="en-US" b="1" dirty="0">
              <a:latin typeface="Calibri" panose="020F0502020204030204" pitchFamily="34" charset="0"/>
              <a:ea typeface="ＭＳ Ｐゴシック" charset="0"/>
            </a:endParaRPr>
          </a:p>
          <a:p>
            <a:pPr eaLnBrk="1" hangingPunct="1"/>
            <a:r>
              <a:rPr lang="en-US" b="1" dirty="0">
                <a:latin typeface="Calibri" panose="020F0502020204030204" pitchFamily="34" charset="0"/>
                <a:ea typeface="ＭＳ Ｐゴシック" charset="0"/>
              </a:rPr>
              <a:t>Price/Sales Ratio</a:t>
            </a:r>
          </a:p>
          <a:p>
            <a:pPr lvl="1" eaLnBrk="1" hangingPunct="1"/>
            <a:r>
              <a:rPr lang="en-US" dirty="0">
                <a:latin typeface="Calibri" panose="020F0502020204030204" pitchFamily="34" charset="0"/>
                <a:ea typeface="ＭＳ Ｐゴシック" charset="0"/>
              </a:rPr>
              <a:t>Ignores profitability </a:t>
            </a:r>
          </a:p>
        </p:txBody>
      </p:sp>
      <p:sp>
        <p:nvSpPr>
          <p:cNvPr id="26628" name="Rectangle 2"/>
          <p:cNvSpPr>
            <a:spLocks noGrp="1" noChangeArrowheads="1"/>
          </p:cNvSpPr>
          <p:nvPr>
            <p:ph type="title"/>
          </p:nvPr>
        </p:nvSpPr>
        <p:spPr/>
        <p:txBody>
          <a:bodyPr/>
          <a:lstStyle/>
          <a:p>
            <a:pPr eaLnBrk="1" hangingPunct="1"/>
            <a:r>
              <a:rPr lang="en-US" sz="2400" b="1" dirty="0">
                <a:latin typeface="+mn-lt"/>
                <a:ea typeface="ＭＳ Ｐゴシック" charset="0"/>
              </a:rPr>
              <a:t>Other Financial Ratios</a:t>
            </a:r>
            <a:endParaRPr lang="en-US" sz="2400" dirty="0">
              <a:latin typeface="+mn-lt"/>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1351489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Rectangle 3"/>
          <p:cNvSpPr>
            <a:spLocks noGrp="1" noChangeArrowheads="1"/>
          </p:cNvSpPr>
          <p:nvPr>
            <p:ph idx="1"/>
          </p:nvPr>
        </p:nvSpPr>
        <p:spPr/>
        <p:txBody>
          <a:bodyPr/>
          <a:lstStyle/>
          <a:p>
            <a:pPr eaLnBrk="1" hangingPunct="1"/>
            <a:r>
              <a:rPr lang="en-US" b="1" dirty="0">
                <a:latin typeface="Calibri" panose="020F0502020204030204" pitchFamily="34" charset="0"/>
                <a:ea typeface="ＭＳ Ｐゴシック" charset="0"/>
              </a:rPr>
              <a:t>D/E </a:t>
            </a:r>
            <a:r>
              <a:rPr lang="en-US" dirty="0">
                <a:latin typeface="Calibri" panose="020F0502020204030204" pitchFamily="34" charset="0"/>
                <a:ea typeface="ＭＳ Ｐゴシック" charset="0"/>
              </a:rPr>
              <a:t>and </a:t>
            </a:r>
            <a:r>
              <a:rPr lang="en-US" b="1" dirty="0">
                <a:latin typeface="Calibri" panose="020F0502020204030204" pitchFamily="34" charset="0"/>
                <a:ea typeface="ＭＳ Ｐゴシック" charset="0"/>
              </a:rPr>
              <a:t>Total Liabilities/Equity</a:t>
            </a:r>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Market is preferable to book</a:t>
            </a:r>
          </a:p>
          <a:p>
            <a:pPr lvl="1" eaLnBrk="1" hangingPunct="1"/>
            <a:r>
              <a:rPr lang="en-US" dirty="0">
                <a:latin typeface="Calibri" panose="020F0502020204030204" pitchFamily="34" charset="0"/>
                <a:ea typeface="ＭＳ Ｐゴシック" charset="0"/>
              </a:rPr>
              <a:t>LT Debt / MV Equity</a:t>
            </a:r>
          </a:p>
          <a:p>
            <a:pPr lvl="1" eaLnBrk="1" hangingPunct="1"/>
            <a:r>
              <a:rPr lang="en-US" dirty="0">
                <a:latin typeface="Calibri" panose="020F0502020204030204" pitchFamily="34" charset="0"/>
                <a:ea typeface="ＭＳ Ｐゴシック" charset="0"/>
              </a:rPr>
              <a:t>Financial Debt / MV Equity</a:t>
            </a:r>
          </a:p>
          <a:p>
            <a:pPr lvl="1" eaLnBrk="1" hangingPunct="1"/>
            <a:r>
              <a:rPr lang="en-US" dirty="0">
                <a:latin typeface="Calibri" panose="020F0502020204030204" pitchFamily="34" charset="0"/>
                <a:ea typeface="ＭＳ Ｐゴシック" charset="0"/>
              </a:rPr>
              <a:t>All Liabilities / MV Equity</a:t>
            </a:r>
          </a:p>
          <a:p>
            <a:pPr lvl="1" eaLnBrk="1" hangingPunct="1"/>
            <a:r>
              <a:rPr lang="en-US" dirty="0">
                <a:latin typeface="Calibri" panose="020F0502020204030204" pitchFamily="34" charset="0"/>
                <a:ea typeface="ＭＳ Ｐゴシック" charset="0"/>
              </a:rPr>
              <a:t>LT Debt / (MV Equity + BV Debt)</a:t>
            </a:r>
          </a:p>
          <a:p>
            <a:pPr lvl="1" eaLnBrk="1" hangingPunct="1"/>
            <a:r>
              <a:rPr lang="en-US" dirty="0">
                <a:latin typeface="Calibri" panose="020F0502020204030204" pitchFamily="34" charset="0"/>
                <a:ea typeface="ＭＳ Ｐゴシック" charset="0"/>
              </a:rPr>
              <a:t>All Liabilities / (MV Equity + BV Debt)</a:t>
            </a:r>
          </a:p>
          <a:p>
            <a:pPr eaLnBrk="1" hangingPunct="1"/>
            <a:r>
              <a:rPr lang="en-US" b="1" dirty="0">
                <a:latin typeface="Calibri" panose="020F0502020204030204" pitchFamily="34" charset="0"/>
                <a:ea typeface="ＭＳ Ｐゴシック" charset="0"/>
              </a:rPr>
              <a:t>Times Interest Earned</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Oper</a:t>
            </a:r>
            <a:r>
              <a:rPr lang="en-US" dirty="0">
                <a:latin typeface="Calibri" panose="020F0502020204030204" pitchFamily="34" charset="0"/>
                <a:ea typeface="ＭＳ Ｐゴシック" charset="0"/>
              </a:rPr>
              <a:t>. </a:t>
            </a:r>
            <a:r>
              <a:rPr lang="en-US" dirty="0" err="1">
                <a:latin typeface="Calibri" panose="020F0502020204030204" pitchFamily="34" charset="0"/>
                <a:ea typeface="ＭＳ Ｐゴシック" charset="0"/>
              </a:rPr>
              <a:t>Inc</a:t>
            </a:r>
            <a:r>
              <a:rPr lang="en-US" dirty="0">
                <a:latin typeface="Calibri" panose="020F0502020204030204" pitchFamily="34" charset="0"/>
                <a:ea typeface="ＭＳ Ｐゴシック" charset="0"/>
              </a:rPr>
              <a:t> /Int. Pay.</a:t>
            </a:r>
          </a:p>
          <a:p>
            <a:pPr eaLnBrk="1" hangingPunct="1"/>
            <a:r>
              <a:rPr lang="en-US" b="1" dirty="0">
                <a:latin typeface="Calibri" panose="020F0502020204030204" pitchFamily="34" charset="0"/>
                <a:ea typeface="ＭＳ Ｐゴシック" charset="0"/>
              </a:rPr>
              <a:t>Current Ratio</a:t>
            </a:r>
            <a:r>
              <a:rPr lang="en-US" dirty="0">
                <a:latin typeface="Calibri" panose="020F0502020204030204" pitchFamily="34" charset="0"/>
                <a:ea typeface="ＭＳ Ｐゴシック" charset="0"/>
              </a:rPr>
              <a:t>:  Current Assets/Current </a:t>
            </a:r>
            <a:r>
              <a:rPr lang="en-US" dirty="0" err="1">
                <a:latin typeface="Calibri" panose="020F0502020204030204" pitchFamily="34" charset="0"/>
                <a:ea typeface="ＭＳ Ｐゴシック" charset="0"/>
              </a:rPr>
              <a:t>Liab</a:t>
            </a:r>
            <a:endParaRPr lang="en-US" dirty="0">
              <a:latin typeface="Calibri" panose="020F0502020204030204" pitchFamily="34" charset="0"/>
              <a:ea typeface="ＭＳ Ｐゴシック" charset="0"/>
            </a:endParaRPr>
          </a:p>
          <a:p>
            <a:pPr eaLnBrk="1" hangingPunct="1"/>
            <a:r>
              <a:rPr lang="en-US" b="1" dirty="0">
                <a:latin typeface="Calibri" panose="020F0502020204030204" pitchFamily="34" charset="0"/>
                <a:ea typeface="ＭＳ Ｐゴシック" charset="0"/>
              </a:rPr>
              <a:t>Turnover Ratios</a:t>
            </a:r>
            <a:r>
              <a:rPr lang="en-US" dirty="0">
                <a:latin typeface="Calibri" panose="020F0502020204030204" pitchFamily="34" charset="0"/>
                <a:ea typeface="ＭＳ Ｐゴシック" charset="0"/>
              </a:rPr>
              <a:t>:  Net Sales / Inventories </a:t>
            </a:r>
          </a:p>
          <a:p>
            <a:pPr eaLnBrk="1" hangingPunct="1"/>
            <a:r>
              <a:rPr lang="en-US" b="1" dirty="0">
                <a:latin typeface="Calibri" panose="020F0502020204030204" pitchFamily="34" charset="0"/>
                <a:ea typeface="ＭＳ Ｐゴシック" charset="0"/>
              </a:rPr>
              <a:t>Days of </a:t>
            </a:r>
            <a:r>
              <a:rPr lang="en-US" b="1" dirty="0" err="1">
                <a:latin typeface="Calibri" panose="020F0502020204030204" pitchFamily="34" charset="0"/>
                <a:ea typeface="ＭＳ Ｐゴシック" charset="0"/>
              </a:rPr>
              <a:t>Inven</a:t>
            </a:r>
            <a:r>
              <a:rPr lang="en-US" b="1" dirty="0">
                <a:latin typeface="Calibri" panose="020F0502020204030204" pitchFamily="34" charset="0"/>
                <a:ea typeface="ＭＳ Ｐゴシック" charset="0"/>
              </a:rPr>
              <a:t>. Outstand.</a:t>
            </a:r>
            <a:r>
              <a:rPr lang="en-US" dirty="0">
                <a:latin typeface="Calibri" panose="020F0502020204030204" pitchFamily="34" charset="0"/>
                <a:ea typeface="ＭＳ Ｐゴシック" charset="0"/>
              </a:rPr>
              <a:t>:  365*</a:t>
            </a:r>
            <a:r>
              <a:rPr lang="en-US" dirty="0" err="1">
                <a:latin typeface="Calibri" panose="020F0502020204030204" pitchFamily="34" charset="0"/>
                <a:ea typeface="ＭＳ Ｐゴシック" charset="0"/>
              </a:rPr>
              <a:t>Inven</a:t>
            </a:r>
            <a:r>
              <a:rPr lang="en-US" dirty="0">
                <a:latin typeface="Calibri" panose="020F0502020204030204" pitchFamily="34" charset="0"/>
                <a:ea typeface="ＭＳ Ｐゴシック" charset="0"/>
              </a:rPr>
              <a:t>/Net Sales</a:t>
            </a:r>
          </a:p>
          <a:p>
            <a:pPr eaLnBrk="1" hangingPunct="1"/>
            <a:endParaRPr lang="en-US" dirty="0">
              <a:latin typeface="Calibri" panose="020F0502020204030204" pitchFamily="34" charset="0"/>
              <a:ea typeface="ＭＳ Ｐゴシック" charset="0"/>
            </a:endParaRPr>
          </a:p>
        </p:txBody>
      </p:sp>
      <p:sp>
        <p:nvSpPr>
          <p:cNvPr id="27652"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and Liquidity Ratios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3"/>
          <p:cNvSpPr>
            <a:spLocks noGrp="1" noChangeArrowheads="1"/>
          </p:cNvSpPr>
          <p:nvPr>
            <p:ph idx="1"/>
          </p:nvPr>
        </p:nvSpPr>
        <p:spPr/>
        <p:txBody>
          <a:bodyPr/>
          <a:lstStyle/>
          <a:p>
            <a:pPr eaLnBrk="1" hangingPunct="1"/>
            <a:r>
              <a:rPr lang="en-US" sz="2000" b="1" dirty="0">
                <a:latin typeface="Calibri" panose="020F0502020204030204" pitchFamily="34" charset="0"/>
                <a:ea typeface="ＭＳ Ｐゴシック" charset="0"/>
              </a:rPr>
              <a:t>Profit Margin (Return on Sales):</a:t>
            </a:r>
            <a:r>
              <a:rPr lang="en-US" sz="2000" dirty="0">
                <a:latin typeface="Calibri" panose="020F0502020204030204" pitchFamily="34" charset="0"/>
                <a:ea typeface="ＭＳ Ｐゴシック" charset="0"/>
              </a:rPr>
              <a:t>  NI / Sales</a:t>
            </a:r>
          </a:p>
          <a:p>
            <a:pPr eaLnBrk="1" hangingPunct="1"/>
            <a:r>
              <a:rPr lang="en-US" sz="2000" b="1" dirty="0">
                <a:latin typeface="Calibri" panose="020F0502020204030204" pitchFamily="34" charset="0"/>
                <a:ea typeface="ＭＳ Ｐゴシック" charset="0"/>
              </a:rPr>
              <a:t>Return on Assets or Equity</a:t>
            </a:r>
            <a:r>
              <a:rPr lang="en-US" sz="2000" dirty="0">
                <a:latin typeface="Calibri" panose="020F0502020204030204" pitchFamily="34" charset="0"/>
                <a:ea typeface="ＭＳ Ｐゴシック" charset="0"/>
              </a:rPr>
              <a:t>:  NI / Ass or NI / E</a:t>
            </a:r>
          </a:p>
          <a:p>
            <a:pPr eaLnBrk="1" hangingPunct="1"/>
            <a:r>
              <a:rPr lang="en-US" sz="2000" b="1" dirty="0">
                <a:latin typeface="Calibri" panose="020F0502020204030204" pitchFamily="34" charset="0"/>
                <a:ea typeface="ＭＳ Ｐゴシック" charset="0"/>
              </a:rPr>
              <a:t>Dividend Yield</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MV Equity</a:t>
            </a:r>
          </a:p>
          <a:p>
            <a:pPr eaLnBrk="1" hangingPunct="1"/>
            <a:r>
              <a:rPr lang="en-US" sz="2000" b="1" dirty="0">
                <a:latin typeface="Calibri" panose="020F0502020204030204" pitchFamily="34" charset="0"/>
                <a:ea typeface="ＭＳ Ｐゴシック" charset="0"/>
              </a:rPr>
              <a:t>Payout Ratio</a:t>
            </a:r>
            <a:r>
              <a:rPr lang="en-US" sz="2000" dirty="0">
                <a:latin typeface="Calibri" panose="020F0502020204030204" pitchFamily="34" charset="0"/>
                <a:ea typeface="ＭＳ Ｐゴシック" charset="0"/>
              </a:rPr>
              <a:t>:  (</a:t>
            </a:r>
            <a:r>
              <a:rPr lang="en-US" sz="2000" dirty="0" err="1">
                <a:latin typeface="Calibri" panose="020F0502020204030204" pitchFamily="34" charset="0"/>
                <a:ea typeface="ＭＳ Ｐゴシック" charset="0"/>
              </a:rPr>
              <a:t>Div</a:t>
            </a:r>
            <a:r>
              <a:rPr lang="en-US" sz="2000" dirty="0">
                <a:latin typeface="Calibri" panose="020F0502020204030204" pitchFamily="34" charset="0"/>
                <a:ea typeface="ＭＳ Ｐゴシック" charset="0"/>
              </a:rPr>
              <a:t> + E repurchase) / NI</a:t>
            </a:r>
          </a:p>
        </p:txBody>
      </p:sp>
      <p:sp>
        <p:nvSpPr>
          <p:cNvPr id="28676"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Financial Ratios:  Profitability Ratios</a:t>
            </a: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4048" y="838200"/>
            <a:ext cx="8302752" cy="5410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9459" name="Rectangle 2"/>
          <p:cNvSpPr>
            <a:spLocks noGrp="1" noChangeArrowheads="1"/>
          </p:cNvSpPr>
          <p:nvPr>
            <p:ph type="title"/>
          </p:nvPr>
        </p:nvSpPr>
        <p:spPr/>
        <p:txBody>
          <a:bodyPr/>
          <a:lstStyle/>
          <a:p>
            <a:pPr eaLnBrk="1" hangingPunct="1"/>
            <a:r>
              <a:rPr lang="en-US" dirty="0">
                <a:latin typeface="Calibri" panose="020F0502020204030204" pitchFamily="34" charset="0"/>
                <a:ea typeface="ＭＳ Ｐゴシック" charset="0"/>
              </a:rPr>
              <a:t>Valuation with </a:t>
            </a:r>
            <a:r>
              <a:rPr lang="en-US" dirty="0" err="1">
                <a:latin typeface="Calibri" panose="020F0502020204030204" pitchFamily="34" charset="0"/>
                <a:ea typeface="ＭＳ Ｐゴシック" charset="0"/>
              </a:rPr>
              <a:t>Comparables</a:t>
            </a:r>
            <a:endParaRPr lang="en-US" dirty="0">
              <a:latin typeface="Calibri" panose="020F0502020204030204" pitchFamily="34" charset="0"/>
              <a:ea typeface="ＭＳ Ｐゴシック"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96AE74-284E-7241-B465-F9F622E3FC2B}"/>
              </a:ext>
            </a:extLst>
          </p:cNvPr>
          <p:cNvSpPr>
            <a:spLocks noGrp="1"/>
          </p:cNvSpPr>
          <p:nvPr>
            <p:ph type="title"/>
          </p:nvPr>
        </p:nvSpPr>
        <p:spPr/>
        <p:txBody>
          <a:bodyPr/>
          <a:lstStyle/>
          <a:p>
            <a:r>
              <a:rPr lang="en-US" dirty="0"/>
              <a:t>P/E Ratio: </a:t>
            </a:r>
          </a:p>
        </p:txBody>
      </p:sp>
      <p:sp>
        <p:nvSpPr>
          <p:cNvPr id="4" name="Slide Number Placeholder 3">
            <a:extLst>
              <a:ext uri="{FF2B5EF4-FFF2-40B4-BE49-F238E27FC236}">
                <a16:creationId xmlns:a16="http://schemas.microsoft.com/office/drawing/2014/main" id="{E807AB4C-6C4B-274C-9694-0491BA7CDBFA}"/>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a:extLst>
              <a:ext uri="{FF2B5EF4-FFF2-40B4-BE49-F238E27FC236}">
                <a16:creationId xmlns:a16="http://schemas.microsoft.com/office/drawing/2014/main" id="{AF8B3ABE-7287-2B41-AFEA-759BA797AFF0}"/>
              </a:ext>
            </a:extLst>
          </p:cNvPr>
          <p:cNvSpPr>
            <a:spLocks noGrp="1"/>
          </p:cNvSpPr>
          <p:nvPr>
            <p:ph type="ftr" sz="quarter" idx="11"/>
          </p:nvPr>
        </p:nvSpPr>
        <p:spPr/>
        <p:txBody>
          <a:bodyPr/>
          <a:lstStyle/>
          <a:p>
            <a:pPr>
              <a:defRPr/>
            </a:pPr>
            <a:r>
              <a:rPr lang="en-US"/>
              <a:t>Comparables</a:t>
            </a:r>
            <a:endParaRPr lang="en-US" dirty="0"/>
          </a:p>
        </p:txBody>
      </p:sp>
      <p:sp>
        <p:nvSpPr>
          <p:cNvPr id="8" name="TextBox 7">
            <a:extLst>
              <a:ext uri="{FF2B5EF4-FFF2-40B4-BE49-F238E27FC236}">
                <a16:creationId xmlns:a16="http://schemas.microsoft.com/office/drawing/2014/main" id="{6617FD6D-4350-2E49-98B7-7933E06930AA}"/>
              </a:ext>
            </a:extLst>
          </p:cNvPr>
          <p:cNvSpPr txBox="1"/>
          <p:nvPr/>
        </p:nvSpPr>
        <p:spPr>
          <a:xfrm>
            <a:off x="5105400" y="6126350"/>
            <a:ext cx="1002197" cy="246221"/>
          </a:xfrm>
          <a:prstGeom prst="rect">
            <a:avLst/>
          </a:prstGeom>
          <a:noFill/>
        </p:spPr>
        <p:txBody>
          <a:bodyPr wrap="none" rtlCol="0">
            <a:spAutoFit/>
          </a:bodyPr>
          <a:lstStyle/>
          <a:p>
            <a:r>
              <a:rPr lang="en-US" sz="1000" dirty="0">
                <a:latin typeface="+mn-lt"/>
              </a:rPr>
              <a:t>Source: </a:t>
            </a:r>
            <a:r>
              <a:rPr lang="en-US" sz="1000" dirty="0" err="1">
                <a:latin typeface="+mn-lt"/>
              </a:rPr>
              <a:t>YCharts</a:t>
            </a:r>
            <a:endParaRPr lang="en-US" sz="1000" dirty="0">
              <a:latin typeface="+mn-lt"/>
            </a:endParaRPr>
          </a:p>
        </p:txBody>
      </p:sp>
      <p:graphicFrame>
        <p:nvGraphicFramePr>
          <p:cNvPr id="7" name="Object 6">
            <a:extLst>
              <a:ext uri="{FF2B5EF4-FFF2-40B4-BE49-F238E27FC236}">
                <a16:creationId xmlns:a16="http://schemas.microsoft.com/office/drawing/2014/main" id="{7C754E2F-9D06-BCC9-6F67-B468FBE9B67F}"/>
              </a:ext>
            </a:extLst>
          </p:cNvPr>
          <p:cNvGraphicFramePr>
            <a:graphicFrameLocks noChangeAspect="1"/>
          </p:cNvGraphicFramePr>
          <p:nvPr>
            <p:extLst>
              <p:ext uri="{D42A27DB-BD31-4B8C-83A1-F6EECF244321}">
                <p14:modId xmlns:p14="http://schemas.microsoft.com/office/powerpoint/2010/main" val="3615203997"/>
              </p:ext>
            </p:extLst>
          </p:nvPr>
        </p:nvGraphicFramePr>
        <p:xfrm>
          <a:off x="533400" y="2133600"/>
          <a:ext cx="8308848" cy="2514600"/>
        </p:xfrm>
        <a:graphic>
          <a:graphicData uri="http://schemas.openxmlformats.org/presentationml/2006/ole">
            <mc:AlternateContent xmlns:mc="http://schemas.openxmlformats.org/markup-compatibility/2006">
              <mc:Choice xmlns:v="urn:schemas-microsoft-com:vml" Requires="v">
                <p:oleObj name="Worksheet" r:id="rId2" imgW="13906500" imgH="1638300" progId="Excel.Sheet.12">
                  <p:embed/>
                </p:oleObj>
              </mc:Choice>
              <mc:Fallback>
                <p:oleObj name="Worksheet" r:id="rId2" imgW="13906500" imgH="1638300" progId="Excel.Sheet.12">
                  <p:embed/>
                  <p:pic>
                    <p:nvPicPr>
                      <p:cNvPr id="0" name=""/>
                      <p:cNvPicPr/>
                      <p:nvPr/>
                    </p:nvPicPr>
                    <p:blipFill>
                      <a:blip r:embed="rId3"/>
                      <a:stretch>
                        <a:fillRect/>
                      </a:stretch>
                    </p:blipFill>
                    <p:spPr>
                      <a:xfrm>
                        <a:off x="533400" y="2133600"/>
                        <a:ext cx="8308848" cy="2514600"/>
                      </a:xfrm>
                      <a:prstGeom prst="rect">
                        <a:avLst/>
                      </a:prstGeom>
                    </p:spPr>
                  </p:pic>
                </p:oleObj>
              </mc:Fallback>
            </mc:AlternateContent>
          </a:graphicData>
        </a:graphic>
      </p:graphicFrame>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28FAC248-0AC2-E092-9E72-5E9AAB1A2090}"/>
                  </a:ext>
                </a:extLst>
              </p14:cNvPr>
              <p14:cNvContentPartPr/>
              <p14:nvPr/>
            </p14:nvContentPartPr>
            <p14:xfrm>
              <a:off x="3160989" y="3052183"/>
              <a:ext cx="286920" cy="1558440"/>
            </p14:xfrm>
          </p:contentPart>
        </mc:Choice>
        <mc:Fallback xmlns="">
          <p:pic>
            <p:nvPicPr>
              <p:cNvPr id="9" name="Ink 8">
                <a:extLst>
                  <a:ext uri="{FF2B5EF4-FFF2-40B4-BE49-F238E27FC236}">
                    <a16:creationId xmlns:a16="http://schemas.microsoft.com/office/drawing/2014/main" id="{28FAC248-0AC2-E092-9E72-5E9AAB1A2090}"/>
                  </a:ext>
                </a:extLst>
              </p:cNvPr>
              <p:cNvPicPr/>
              <p:nvPr/>
            </p:nvPicPr>
            <p:blipFill>
              <a:blip r:embed="rId5"/>
              <a:stretch>
                <a:fillRect/>
              </a:stretch>
            </p:blipFill>
            <p:spPr>
              <a:xfrm>
                <a:off x="3106989" y="2944543"/>
                <a:ext cx="394560" cy="1774080"/>
              </a:xfrm>
              <a:prstGeom prst="rect">
                <a:avLst/>
              </a:prstGeom>
            </p:spPr>
          </p:pic>
        </mc:Fallback>
      </mc:AlternateContent>
    </p:spTree>
    <p:extLst>
      <p:ext uri="{BB962C8B-B14F-4D97-AF65-F5344CB8AC3E}">
        <p14:creationId xmlns:p14="http://schemas.microsoft.com/office/powerpoint/2010/main" val="161941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305800"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3441711" cy="307777"/>
          </a:xfrm>
          <a:prstGeom prst="rect">
            <a:avLst/>
          </a:prstGeom>
          <a:noFill/>
        </p:spPr>
        <p:txBody>
          <a:bodyPr wrap="none" rtlCol="0">
            <a:spAutoFit/>
          </a:bodyPr>
          <a:lstStyle/>
          <a:p>
            <a:r>
              <a:rPr lang="en-US" sz="1400" dirty="0"/>
              <a:t>Source: </a:t>
            </a:r>
            <a:r>
              <a:rPr lang="en-US" sz="1400" dirty="0" err="1"/>
              <a:t>Nyborg</a:t>
            </a:r>
            <a:r>
              <a:rPr lang="en-US" sz="1400" dirty="0"/>
              <a:t>, </a:t>
            </a:r>
            <a:r>
              <a:rPr lang="en-US" sz="1400" i="1" dirty="0"/>
              <a:t>Valuation Survey </a:t>
            </a:r>
            <a:r>
              <a:rPr lang="en-US" sz="1400" dirty="0"/>
              <a:t>(2016)</a:t>
            </a:r>
          </a:p>
        </p:txBody>
      </p:sp>
    </p:spTree>
    <p:extLst>
      <p:ext uri="{BB962C8B-B14F-4D97-AF65-F5344CB8AC3E}">
        <p14:creationId xmlns:p14="http://schemas.microsoft.com/office/powerpoint/2010/main" val="2085034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537448" cy="5562600"/>
          </a:xfrm>
        </p:spPr>
      </p:pic>
      <p:sp>
        <p:nvSpPr>
          <p:cNvPr id="3" name="Title 2"/>
          <p:cNvSpPr>
            <a:spLocks noGrp="1"/>
          </p:cNvSpPr>
          <p:nvPr>
            <p:ph type="title"/>
          </p:nvPr>
        </p:nvSpPr>
        <p:spPr/>
        <p:txBody>
          <a:bodyPr/>
          <a:lstStyle/>
          <a:p>
            <a:r>
              <a:rPr lang="en-US" dirty="0"/>
              <a:t>Valuation in Practice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Comparables</a:t>
            </a:r>
            <a:endParaRPr lang="en-US" dirty="0"/>
          </a:p>
        </p:txBody>
      </p:sp>
      <p:sp>
        <p:nvSpPr>
          <p:cNvPr id="7" name="TextBox 6"/>
          <p:cNvSpPr txBox="1"/>
          <p:nvPr/>
        </p:nvSpPr>
        <p:spPr>
          <a:xfrm>
            <a:off x="2971800" y="6163329"/>
            <a:ext cx="2976199" cy="276999"/>
          </a:xfrm>
          <a:prstGeom prst="rect">
            <a:avLst/>
          </a:prstGeom>
          <a:noFill/>
        </p:spPr>
        <p:txBody>
          <a:bodyPr wrap="none" rtlCol="0">
            <a:spAutoFit/>
          </a:bodyPr>
          <a:lstStyle/>
          <a:p>
            <a:r>
              <a:rPr lang="en-US" sz="1200" dirty="0"/>
              <a:t>Source: </a:t>
            </a:r>
            <a:r>
              <a:rPr lang="en-US" sz="1200" dirty="0" err="1"/>
              <a:t>Nyborg</a:t>
            </a:r>
            <a:r>
              <a:rPr lang="en-US" sz="1200" dirty="0"/>
              <a:t>, </a:t>
            </a:r>
            <a:r>
              <a:rPr lang="en-US" sz="1200" i="1" dirty="0"/>
              <a:t>Valuation Survey </a:t>
            </a:r>
            <a:r>
              <a:rPr lang="en-US" sz="1200" dirty="0"/>
              <a:t>(2016)</a:t>
            </a:r>
          </a:p>
        </p:txBody>
      </p:sp>
    </p:spTree>
    <p:extLst>
      <p:ext uri="{BB962C8B-B14F-4D97-AF65-F5344CB8AC3E}">
        <p14:creationId xmlns:p14="http://schemas.microsoft.com/office/powerpoint/2010/main" val="74669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18881"/>
            <a:ext cx="8458200" cy="5440876"/>
          </a:xfrm>
        </p:spPr>
      </p:pic>
      <p:sp>
        <p:nvSpPr>
          <p:cNvPr id="3" name="Title 2"/>
          <p:cNvSpPr>
            <a:spLocks noGrp="1"/>
          </p:cNvSpPr>
          <p:nvPr>
            <p:ph type="title"/>
          </p:nvPr>
        </p:nvSpPr>
        <p:spPr/>
        <p:txBody>
          <a:bodyPr/>
          <a:lstStyle/>
          <a:p>
            <a:r>
              <a:rPr lang="en-US" dirty="0"/>
              <a:t>Primary Multiplier Used by the Survey Participants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sz="800" dirty="0" err="1"/>
              <a:t>Comparables</a:t>
            </a:r>
            <a:endParaRPr lang="en-US" dirty="0"/>
          </a:p>
        </p:txBody>
      </p:sp>
      <p:sp>
        <p:nvSpPr>
          <p:cNvPr id="7" name="TextBox 6"/>
          <p:cNvSpPr txBox="1"/>
          <p:nvPr/>
        </p:nvSpPr>
        <p:spPr>
          <a:xfrm>
            <a:off x="2743200" y="6159757"/>
            <a:ext cx="3321743" cy="261610"/>
          </a:xfrm>
          <a:prstGeom prst="rect">
            <a:avLst/>
          </a:prstGeom>
          <a:noFill/>
        </p:spPr>
        <p:txBody>
          <a:bodyPr wrap="none" rtlCol="0">
            <a:spAutoFit/>
          </a:bodyPr>
          <a:lstStyle/>
          <a:p>
            <a:r>
              <a:rPr lang="en-US" sz="1100"/>
              <a:t>Block, Methods of Valuation, J. </a:t>
            </a:r>
            <a:r>
              <a:rPr lang="en-US" sz="1100" dirty="0"/>
              <a:t>of Investing (2010)</a:t>
            </a:r>
          </a:p>
        </p:txBody>
      </p:sp>
    </p:spTree>
    <p:extLst>
      <p:ext uri="{BB962C8B-B14F-4D97-AF65-F5344CB8AC3E}">
        <p14:creationId xmlns:p14="http://schemas.microsoft.com/office/powerpoint/2010/main" val="847909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P/E Ratio</a:t>
            </a:r>
            <a:r>
              <a:rPr lang="en-US" dirty="0">
                <a:latin typeface="Calibri" panose="020F0502020204030204" pitchFamily="34" charset="0"/>
                <a:ea typeface="ＭＳ Ｐゴシック" charset="0"/>
              </a:rPr>
              <a:t>:</a:t>
            </a:r>
          </a:p>
          <a:p>
            <a:endParaRPr lang="en-US" dirty="0">
              <a:latin typeface="Calibri" panose="020F0502020204030204" pitchFamily="34" charset="0"/>
              <a:ea typeface="ＭＳ Ｐゴシック" charset="0"/>
            </a:endParaRPr>
          </a:p>
          <a:p>
            <a:r>
              <a:rPr lang="en-US" dirty="0">
                <a:latin typeface="Calibri" panose="020F0502020204030204" pitchFamily="34" charset="0"/>
                <a:ea typeface="ＭＳ Ｐゴシック" charset="0"/>
              </a:rPr>
              <a:t>Can be calculated on a firm-wide or per-share basis</a:t>
            </a:r>
          </a:p>
          <a:p>
            <a:r>
              <a:rPr lang="en-US" dirty="0">
                <a:latin typeface="Calibri" panose="020F0502020204030204" pitchFamily="34" charset="0"/>
                <a:ea typeface="ＭＳ Ｐゴシック" charset="0"/>
              </a:rPr>
              <a:t>Earnings</a:t>
            </a:r>
            <a:r>
              <a:rPr lang="en-US" i="1" dirty="0">
                <a:latin typeface="Calibri" panose="020F0502020204030204" pitchFamily="34" charset="0"/>
                <a:ea typeface="ＭＳ Ｐゴシック" charset="0"/>
              </a:rPr>
              <a:t>:  may </a:t>
            </a:r>
            <a:r>
              <a:rPr lang="en-US" dirty="0">
                <a:latin typeface="Calibri" panose="020F0502020204030204" pitchFamily="34" charset="0"/>
                <a:ea typeface="ＭＳ Ｐゴシック" charset="0"/>
              </a:rPr>
              <a:t>be better proxy for </a:t>
            </a:r>
            <a:r>
              <a:rPr lang="en-US" i="1" dirty="0">
                <a:latin typeface="Calibri" panose="020F0502020204030204" pitchFamily="34" charset="0"/>
                <a:ea typeface="ＭＳ Ｐゴシック" charset="0"/>
              </a:rPr>
              <a:t>future</a:t>
            </a:r>
            <a:r>
              <a:rPr lang="en-US" dirty="0">
                <a:latin typeface="Calibri" panose="020F0502020204030204" pitchFamily="34" charset="0"/>
                <a:ea typeface="ＭＳ Ｐゴシック" charset="0"/>
              </a:rPr>
              <a:t> CFs than </a:t>
            </a:r>
            <a:r>
              <a:rPr lang="en-US" i="1" dirty="0">
                <a:latin typeface="Calibri" panose="020F0502020204030204" pitchFamily="34" charset="0"/>
                <a:ea typeface="ＭＳ Ｐゴシック" charset="0"/>
              </a:rPr>
              <a:t>current</a:t>
            </a:r>
            <a:r>
              <a:rPr lang="en-US" dirty="0">
                <a:latin typeface="Calibri" panose="020F0502020204030204" pitchFamily="34" charset="0"/>
                <a:ea typeface="ＭＳ Ｐゴシック" charset="0"/>
              </a:rPr>
              <a:t> CFs</a:t>
            </a:r>
          </a:p>
          <a:p>
            <a:endParaRPr lang="en-US"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Earnings Yield</a:t>
            </a:r>
            <a:r>
              <a:rPr lang="en-US" dirty="0">
                <a:latin typeface="Calibri" panose="020F0502020204030204" pitchFamily="34" charset="0"/>
                <a:ea typeface="ＭＳ Ｐゴシック" charset="0"/>
              </a:rPr>
              <a:t>: </a:t>
            </a:r>
          </a:p>
          <a:p>
            <a:endParaRPr lang="en-US" dirty="0">
              <a:latin typeface="Calibri" panose="020F0502020204030204" pitchFamily="34" charset="0"/>
              <a:ea typeface="ＭＳ Ｐゴシック" charset="0"/>
            </a:endParaRPr>
          </a:p>
          <a:p>
            <a:endParaRPr lang="en-US"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endParaRPr lang="en-US" b="1" dirty="0">
              <a:latin typeface="Calibri" panose="020F0502020204030204" pitchFamily="34" charset="0"/>
              <a:ea typeface="ＭＳ Ｐゴシック" charset="0"/>
            </a:endParaRPr>
          </a:p>
          <a:p>
            <a:r>
              <a:rPr lang="en-US" b="1" dirty="0">
                <a:latin typeface="Calibri" panose="020F0502020204030204" pitchFamily="34" charset="0"/>
                <a:ea typeface="ＭＳ Ｐゴシック" charset="0"/>
              </a:rPr>
              <a:t>Growing Perpetuity Formula</a:t>
            </a:r>
            <a:r>
              <a:rPr lang="en-US" dirty="0">
                <a:latin typeface="Calibri" panose="020F0502020204030204" pitchFamily="34" charset="0"/>
                <a:ea typeface="ＭＳ Ｐゴシック" charset="0"/>
              </a:rPr>
              <a:t>:     </a:t>
            </a:r>
          </a:p>
          <a:p>
            <a:endParaRPr lang="en-US" dirty="0"/>
          </a:p>
        </p:txBody>
      </p:sp>
      <p:sp>
        <p:nvSpPr>
          <p:cNvPr id="3" name="Title 2"/>
          <p:cNvSpPr>
            <a:spLocks noGrp="1"/>
          </p:cNvSpPr>
          <p:nvPr>
            <p:ph type="title"/>
          </p:nvPr>
        </p:nvSpPr>
        <p:spPr/>
        <p:txBody>
          <a:bodyPr/>
          <a:lstStyle/>
          <a:p>
            <a:r>
              <a:rPr lang="en-US" dirty="0">
                <a:latin typeface="Calibri" panose="020F0502020204030204" pitchFamily="34" charset="0"/>
                <a:ea typeface="ＭＳ Ｐゴシック" charset="0"/>
              </a:rPr>
              <a:t>P/E Ratio</a:t>
            </a:r>
            <a:endParaRPr lang="en-US" dirty="0"/>
          </a:p>
        </p:txBody>
      </p:sp>
      <p:graphicFrame>
        <p:nvGraphicFramePr>
          <p:cNvPr id="6" name="Object 12"/>
          <p:cNvGraphicFramePr>
            <a:graphicFrameLocks noChangeAspect="1"/>
          </p:cNvGraphicFramePr>
          <p:nvPr>
            <p:extLst>
              <p:ext uri="{D42A27DB-BD31-4B8C-83A1-F6EECF244321}">
                <p14:modId xmlns:p14="http://schemas.microsoft.com/office/powerpoint/2010/main" val="4105501203"/>
              </p:ext>
            </p:extLst>
          </p:nvPr>
        </p:nvGraphicFramePr>
        <p:xfrm>
          <a:off x="2438400" y="878681"/>
          <a:ext cx="1524000" cy="624568"/>
        </p:xfrm>
        <a:graphic>
          <a:graphicData uri="http://schemas.openxmlformats.org/presentationml/2006/ole">
            <mc:AlternateContent xmlns:mc="http://schemas.openxmlformats.org/markup-compatibility/2006">
              <mc:Choice xmlns:v="urn:schemas-microsoft-com:vml" Requires="v">
                <p:oleObj name="Equation" r:id="rId2" imgW="901700" imgH="406400" progId="Equation.3">
                  <p:embed/>
                </p:oleObj>
              </mc:Choice>
              <mc:Fallback>
                <p:oleObj name="Equation" r:id="rId2" imgW="901700" imgH="406400" progId="Equation.3">
                  <p:embed/>
                  <p:pic>
                    <p:nvPicPr>
                      <p:cNvPr id="6" name="Object 1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878681"/>
                        <a:ext cx="1524000" cy="62456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7" name="Object 13"/>
          <p:cNvGraphicFramePr>
            <a:graphicFrameLocks noChangeAspect="1"/>
          </p:cNvGraphicFramePr>
          <p:nvPr>
            <p:extLst>
              <p:ext uri="{D42A27DB-BD31-4B8C-83A1-F6EECF244321}">
                <p14:modId xmlns:p14="http://schemas.microsoft.com/office/powerpoint/2010/main" val="1258508131"/>
              </p:ext>
            </p:extLst>
          </p:nvPr>
        </p:nvGraphicFramePr>
        <p:xfrm>
          <a:off x="3352800" y="3097666"/>
          <a:ext cx="3048000" cy="730250"/>
        </p:xfrm>
        <a:graphic>
          <a:graphicData uri="http://schemas.openxmlformats.org/presentationml/2006/ole">
            <mc:AlternateContent xmlns:mc="http://schemas.openxmlformats.org/markup-compatibility/2006">
              <mc:Choice xmlns:v="urn:schemas-microsoft-com:vml" Requires="v">
                <p:oleObj name="Equation" r:id="rId4" imgW="1714500" imgH="469900" progId="Equation.3">
                  <p:embed/>
                </p:oleObj>
              </mc:Choice>
              <mc:Fallback>
                <p:oleObj name="Equation" r:id="rId4" imgW="1714500" imgH="469900" progId="Equation.3">
                  <p:embed/>
                  <p:pic>
                    <p:nvPicPr>
                      <p:cNvPr id="7" name="Object 1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3097666"/>
                        <a:ext cx="3048000" cy="73025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8" name="Object 14"/>
          <p:cNvGraphicFramePr>
            <a:graphicFrameLocks noChangeAspect="1"/>
          </p:cNvGraphicFramePr>
          <p:nvPr>
            <p:extLst>
              <p:ext uri="{D42A27DB-BD31-4B8C-83A1-F6EECF244321}">
                <p14:modId xmlns:p14="http://schemas.microsoft.com/office/powerpoint/2010/main" val="4289058066"/>
              </p:ext>
            </p:extLst>
          </p:nvPr>
        </p:nvGraphicFramePr>
        <p:xfrm>
          <a:off x="5257800" y="5105400"/>
          <a:ext cx="2514600" cy="762000"/>
        </p:xfrm>
        <a:graphic>
          <a:graphicData uri="http://schemas.openxmlformats.org/presentationml/2006/ole">
            <mc:AlternateContent xmlns:mc="http://schemas.openxmlformats.org/markup-compatibility/2006">
              <mc:Choice xmlns:v="urn:schemas-microsoft-com:vml" Requires="v">
                <p:oleObj name="Equation" r:id="rId6" imgW="1104900" imgH="393700" progId="Equation.3">
                  <p:embed/>
                </p:oleObj>
              </mc:Choice>
              <mc:Fallback>
                <p:oleObj name="Equation" r:id="rId6" imgW="1104900" imgH="393700" progId="Equation.3">
                  <p:embed/>
                  <p:pic>
                    <p:nvPicPr>
                      <p:cNvPr id="8"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57800" y="5105400"/>
                        <a:ext cx="2514600" cy="762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4" name="Footer Placeholder 3"/>
          <p:cNvSpPr>
            <a:spLocks noGrp="1"/>
          </p:cNvSpPr>
          <p:nvPr>
            <p:ph type="ftr" sz="quarter" idx="11"/>
          </p:nvPr>
        </p:nvSpPr>
        <p:spPr/>
        <p:txBody>
          <a:bodyPr/>
          <a:lstStyle/>
          <a:p>
            <a:pPr>
              <a:defRPr/>
            </a:pPr>
            <a:r>
              <a:rPr lang="en-US"/>
              <a:t>Comparables</a:t>
            </a:r>
            <a:endParaRPr lang="en-US" dirty="0"/>
          </a:p>
        </p:txBody>
      </p:sp>
      <p:sp>
        <p:nvSpPr>
          <p:cNvPr id="5" name="Slide Number Placeholder 4"/>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extLst>
      <p:ext uri="{BB962C8B-B14F-4D97-AF65-F5344CB8AC3E}">
        <p14:creationId xmlns:p14="http://schemas.microsoft.com/office/powerpoint/2010/main" val="411951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lstStyle/>
          <a:p>
            <a:pPr eaLnBrk="1" hangingPunct="1"/>
            <a:r>
              <a:rPr lang="en-US" dirty="0">
                <a:latin typeface="Calibri" panose="020F0502020204030204" pitchFamily="34" charset="0"/>
                <a:ea typeface="ＭＳ Ｐゴシック" charset="0"/>
              </a:rPr>
              <a:t>Higher P/E ratios may indicate higher future growth</a:t>
            </a: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- 2%)</a:t>
            </a:r>
          </a:p>
          <a:p>
            <a:pPr lvl="1" eaLnBrk="1" hangingPunct="1"/>
            <a:r>
              <a:rPr lang="en-US" dirty="0">
                <a:latin typeface="Calibri" panose="020F0502020204030204" pitchFamily="34" charset="0"/>
                <a:ea typeface="ＭＳ Ｐゴシック" charset="0"/>
              </a:rPr>
              <a:t>P = 625</a:t>
            </a:r>
          </a:p>
          <a:p>
            <a:pPr lvl="1" eaLnBrk="1" hangingPunct="1"/>
            <a:r>
              <a:rPr lang="en-US" dirty="0">
                <a:latin typeface="Calibri" panose="020F0502020204030204" pitchFamily="34" charset="0"/>
                <a:ea typeface="ＭＳ Ｐゴシック" charset="0"/>
              </a:rPr>
              <a:t>P/E = 625 / 50 = 12.5</a:t>
            </a:r>
          </a:p>
          <a:p>
            <a:pPr lvl="1" eaLnBrk="1" hangingPunct="1"/>
            <a:endParaRPr lang="en-US" dirty="0">
              <a:latin typeface="Calibri" panose="020F0502020204030204" pitchFamily="34" charset="0"/>
              <a:ea typeface="ＭＳ Ｐゴシック" charset="0"/>
            </a:endParaRPr>
          </a:p>
          <a:p>
            <a:pPr lvl="1" eaLnBrk="1" hangingPunct="1"/>
            <a:endParaRPr lang="en-US" dirty="0">
              <a:latin typeface="Calibri" panose="020F0502020204030204" pitchFamily="34" charset="0"/>
              <a:ea typeface="ＭＳ Ｐゴシック" charset="0"/>
            </a:endParaRPr>
          </a:p>
          <a:p>
            <a:pPr lvl="1" eaLnBrk="1" hangingPunct="1"/>
            <a:r>
              <a:rPr lang="en-US" dirty="0">
                <a:latin typeface="Calibri" panose="020F0502020204030204" pitchFamily="34" charset="0"/>
                <a:ea typeface="ＭＳ Ｐゴシック" charset="0"/>
              </a:rPr>
              <a:t>P = 50 / (10% - 5%)</a:t>
            </a:r>
          </a:p>
          <a:p>
            <a:pPr lvl="1" eaLnBrk="1" hangingPunct="1"/>
            <a:r>
              <a:rPr lang="en-US" dirty="0">
                <a:latin typeface="Calibri" panose="020F0502020204030204" pitchFamily="34" charset="0"/>
                <a:ea typeface="ＭＳ Ｐゴシック" charset="0"/>
              </a:rPr>
              <a:t>P = 1000</a:t>
            </a:r>
          </a:p>
          <a:p>
            <a:pPr lvl="1" eaLnBrk="1" hangingPunct="1"/>
            <a:r>
              <a:rPr lang="en-US" dirty="0">
                <a:latin typeface="Calibri" panose="020F0502020204030204" pitchFamily="34" charset="0"/>
                <a:ea typeface="ＭＳ Ｐゴシック" charset="0"/>
              </a:rPr>
              <a:t>P/E = 1000 / 50 = 20</a:t>
            </a:r>
          </a:p>
        </p:txBody>
      </p:sp>
      <p:sp>
        <p:nvSpPr>
          <p:cNvPr id="20484" name="Rectangle 2"/>
          <p:cNvSpPr>
            <a:spLocks noGrp="1" noChangeArrowheads="1"/>
          </p:cNvSpPr>
          <p:nvPr>
            <p:ph type="title"/>
          </p:nvPr>
        </p:nvSpPr>
        <p:spPr/>
        <p:txBody>
          <a:bodyPr/>
          <a:lstStyle/>
          <a:p>
            <a:pPr eaLnBrk="1" hangingPunct="1"/>
            <a:r>
              <a:rPr lang="en-US" b="1" dirty="0">
                <a:latin typeface="Calibri" panose="020F0502020204030204" pitchFamily="34" charset="0"/>
                <a:ea typeface="ＭＳ Ｐゴシック" charset="0"/>
              </a:rPr>
              <a:t>P/E Ratio:  The Role of Growth</a:t>
            </a:r>
          </a:p>
        </p:txBody>
      </p:sp>
      <p:sp>
        <p:nvSpPr>
          <p:cNvPr id="21510" name="Oval 4"/>
          <p:cNvSpPr>
            <a:spLocks noChangeArrowheads="1"/>
          </p:cNvSpPr>
          <p:nvPr/>
        </p:nvSpPr>
        <p:spPr bwMode="auto">
          <a:xfrm>
            <a:off x="2467640" y="3733800"/>
            <a:ext cx="533400" cy="609600"/>
          </a:xfrm>
          <a:prstGeom prst="ellipse">
            <a:avLst/>
          </a:prstGeom>
          <a:noFill/>
          <a:ln w="31750">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
        <p:nvSpPr>
          <p:cNvPr id="21511" name="Oval 5"/>
          <p:cNvSpPr>
            <a:spLocks noChangeArrowheads="1"/>
          </p:cNvSpPr>
          <p:nvPr/>
        </p:nvSpPr>
        <p:spPr bwMode="auto">
          <a:xfrm>
            <a:off x="2467640" y="1981200"/>
            <a:ext cx="533400" cy="609600"/>
          </a:xfrm>
          <a:prstGeom prst="ellipse">
            <a:avLst/>
          </a:prstGeom>
          <a:noFill/>
          <a:ln w="31750">
            <a:solidFill>
              <a:srgbClr val="8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panose="020F0502020204030204" pitchFamily="34" charset="0"/>
            </a:endParaRPr>
          </a:p>
        </p:txBody>
      </p:sp>
      <p:sp>
        <p:nvSpPr>
          <p:cNvPr id="2" name="Footer Placeholder 1"/>
          <p:cNvSpPr>
            <a:spLocks noGrp="1"/>
          </p:cNvSpPr>
          <p:nvPr>
            <p:ph type="ftr" sz="quarter" idx="11"/>
          </p:nvPr>
        </p:nvSpPr>
        <p:spPr/>
        <p:txBody>
          <a:bodyPr/>
          <a:lstStyle/>
          <a:p>
            <a:pPr>
              <a:defRPr/>
            </a:pPr>
            <a:r>
              <a:rPr lang="en-US"/>
              <a:t>Comparables</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50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51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1509">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1509">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1509">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5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10" grpId="0" animBg="1"/>
      <p:bldP spid="21511"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14048</TotalTime>
  <Words>1570</Words>
  <Application>Microsoft Macintosh PowerPoint</Application>
  <PresentationFormat>On-screen Show (4:3)</PresentationFormat>
  <Paragraphs>206</Paragraphs>
  <Slides>23</Slides>
  <Notes>10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3" baseType="lpstr">
      <vt:lpstr>NSimSun</vt:lpstr>
      <vt:lpstr>Arial</vt:lpstr>
      <vt:lpstr>Calibri</vt:lpstr>
      <vt:lpstr>Courier New</vt:lpstr>
      <vt:lpstr>Times New Roman</vt:lpstr>
      <vt:lpstr>Wingdings</vt:lpstr>
      <vt:lpstr>Wingdings 2</vt:lpstr>
      <vt:lpstr>CG Body - Standard</vt:lpstr>
      <vt:lpstr>Worksheet</vt:lpstr>
      <vt:lpstr>Equation</vt:lpstr>
      <vt:lpstr>Two Approaches to Equity Valuations</vt:lpstr>
      <vt:lpstr>Valuation with Comparables</vt:lpstr>
      <vt:lpstr>Valuation with Comparables</vt:lpstr>
      <vt:lpstr>P/E Ratio: </vt:lpstr>
      <vt:lpstr>Valuation in Practice</vt:lpstr>
      <vt:lpstr>Valuation in Practice</vt:lpstr>
      <vt:lpstr>Primary Multiplier Used by the Survey Participants</vt:lpstr>
      <vt:lpstr>P/E Ratio</vt:lpstr>
      <vt:lpstr>P/E Ratio:  The Role of Growth</vt:lpstr>
      <vt:lpstr>P/E Ratio:  PVGO</vt:lpstr>
      <vt:lpstr>3-yr Growth Rate of Earnings vs. Forward Earnings Yield (E/P) 2021</vt:lpstr>
      <vt:lpstr>P/E Ratios, E(r), and E(g)</vt:lpstr>
      <vt:lpstr>P/E Ratio, Yields, and Growth Rates SP500</vt:lpstr>
      <vt:lpstr>Limitations of P/E Ratios</vt:lpstr>
      <vt:lpstr>P/E Ratio Limitations:  Debt Adjustments</vt:lpstr>
      <vt:lpstr>Other Financial Ratios</vt:lpstr>
      <vt:lpstr>EBITDA</vt:lpstr>
      <vt:lpstr>JC Penny (2/3/18)</vt:lpstr>
      <vt:lpstr>EBITDA: SEC C&amp;DI (5/17/16)</vt:lpstr>
      <vt:lpstr>P/E Ratio: </vt:lpstr>
      <vt:lpstr>Other Financial Ratios</vt:lpstr>
      <vt:lpstr>Financial Ratios and Liquidity Ratios</vt:lpstr>
      <vt:lpstr>Financial Ratios:  Profitability Ratios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243</cp:revision>
  <cp:lastPrinted>2016-10-18T13:29:15Z</cp:lastPrinted>
  <dcterms:created xsi:type="dcterms:W3CDTF">2011-03-23T00:19:14Z</dcterms:created>
  <dcterms:modified xsi:type="dcterms:W3CDTF">2022-10-31T00:32:36Z</dcterms:modified>
</cp:coreProperties>
</file>