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1"/>
  </p:notesMasterIdLst>
  <p:handoutMasterIdLst>
    <p:handoutMasterId r:id="rId32"/>
  </p:handoutMasterIdLst>
  <p:sldIdLst>
    <p:sldId id="259" r:id="rId2"/>
    <p:sldId id="423" r:id="rId3"/>
    <p:sldId id="419" r:id="rId4"/>
    <p:sldId id="424" r:id="rId5"/>
    <p:sldId id="422" r:id="rId6"/>
    <p:sldId id="396" r:id="rId7"/>
    <p:sldId id="421" r:id="rId8"/>
    <p:sldId id="431" r:id="rId9"/>
    <p:sldId id="272" r:id="rId10"/>
    <p:sldId id="393" r:id="rId11"/>
    <p:sldId id="402" r:id="rId12"/>
    <p:sldId id="268" r:id="rId13"/>
    <p:sldId id="425" r:id="rId14"/>
    <p:sldId id="417" r:id="rId15"/>
    <p:sldId id="430" r:id="rId16"/>
    <p:sldId id="411" r:id="rId17"/>
    <p:sldId id="270" r:id="rId18"/>
    <p:sldId id="274" r:id="rId19"/>
    <p:sldId id="280" r:id="rId20"/>
    <p:sldId id="289" r:id="rId21"/>
    <p:sldId id="296" r:id="rId22"/>
    <p:sldId id="404" r:id="rId23"/>
    <p:sldId id="418" r:id="rId24"/>
    <p:sldId id="426" r:id="rId25"/>
    <p:sldId id="412" r:id="rId26"/>
    <p:sldId id="427" r:id="rId27"/>
    <p:sldId id="428" r:id="rId28"/>
    <p:sldId id="429" r:id="rId29"/>
    <p:sldId id="413" r:id="rId30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4F7"/>
    <a:srgbClr val="E6E8FF"/>
    <a:srgbClr val="DAEFC1"/>
    <a:srgbClr val="FFEDDD"/>
    <a:srgbClr val="B233A0"/>
    <a:srgbClr val="146BEC"/>
    <a:srgbClr val="F7F7F7"/>
    <a:srgbClr val="F4F4F4"/>
    <a:srgbClr val="93D7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1"/>
    <p:restoredTop sz="94518"/>
  </p:normalViewPr>
  <p:slideViewPr>
    <p:cSldViewPr>
      <p:cViewPr>
        <p:scale>
          <a:sx n="149" d="100"/>
          <a:sy n="149" d="100"/>
        </p:scale>
        <p:origin x="152" y="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>
      <p:cViewPr varScale="1">
        <p:scale>
          <a:sx n="165" d="100"/>
          <a:sy n="165" d="100"/>
        </p:scale>
        <p:origin x="20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A14A863D-17FF-5C45-9D24-F6481EBEC0A3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805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7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26036768-068B-B648-B92E-0F7D13C6E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3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17AFE81-FFA0-AB49-9BC2-D912D87BDD75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257"/>
            <a:ext cx="5140960" cy="415567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2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61BCC4E-2686-8B46-AA7E-D768599E367E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51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2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6A3A6D-F52E-1943-9DCC-7DE7CCC49168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2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7F428A9-DBD2-D44A-8BCE-8950209B834D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1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7FE6A4D-290A-FC47-87FD-DB55D6C82FA6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0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CCAB68A-5A2D-EA44-AD81-BEDB28AA63FC}" type="slidenum">
              <a:rPr lang="en-US" sz="1200">
                <a:latin typeface="Calibri"/>
              </a:rPr>
              <a:pPr eaLnBrk="1" hangingPunct="1"/>
              <a:t>12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4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49B0853-4026-C94A-AE6E-6B4039E5D16A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4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105EB59-4342-A44B-8263-674DC8B5FBB4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8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BD82349-D371-F949-9323-4A9DE524DB07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71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696499A-79E0-C946-AB6D-E6F349D72B02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7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36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3159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2835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7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806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046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629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48628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5336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580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381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94844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69811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79032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08009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8918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5582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301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53596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66397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3749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77972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48243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5471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7301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21453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47413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879268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4292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84289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7295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9132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69776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40871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87044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87543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23994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31832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3922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702190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2691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72918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61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18630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48746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6074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840529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983559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143905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Historical Returns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9211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Historical Returns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81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 indent="-171450">
              <a:buClr>
                <a:schemeClr val="accent1"/>
              </a:buClr>
              <a:buSzPct val="75000"/>
              <a:buFont typeface="Arial" pitchFamily="34" charset="0"/>
              <a:buChar char="•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0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006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752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Historical Returns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CF_Ch7_HistRet_21</a:t>
            </a:r>
          </a:p>
        </p:txBody>
      </p:sp>
    </p:spTree>
    <p:extLst>
      <p:ext uri="{BB962C8B-B14F-4D97-AF65-F5344CB8AC3E}">
        <p14:creationId xmlns:p14="http://schemas.microsoft.com/office/powerpoint/2010/main" val="10363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0" r:id="rId46"/>
    <p:sldLayoutId id="2147483721" r:id="rId47"/>
    <p:sldLayoutId id="2147483722" r:id="rId48"/>
    <p:sldLayoutId id="2147483723" r:id="rId49"/>
    <p:sldLayoutId id="2147483724" r:id="rId50"/>
    <p:sldLayoutId id="2147483725" r:id="rId51"/>
    <p:sldLayoutId id="2147483726" r:id="rId52"/>
    <p:sldLayoutId id="2147483727" r:id="rId53"/>
    <p:sldLayoutId id="2147483728" r:id="rId54"/>
    <p:sldLayoutId id="2147483729" r:id="rId55"/>
    <p:sldLayoutId id="2147483730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Historical US and global returns and volatility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How to estimate and measure risk and return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Single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Portfolio of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Role of </a:t>
            </a:r>
            <a:r>
              <a:rPr lang="en-US" sz="2000" i="1" dirty="0">
                <a:solidFill>
                  <a:srgbClr val="010004"/>
                </a:solidFill>
                <a:ea typeface="ＭＳ Ｐゴシック" charset="0"/>
              </a:rPr>
              <a:t>Risk aversion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Examine sample asset returns and variances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Portfolios and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benefits of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trade-off between risk and return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Construction of diverse portfolios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Limits</a:t>
            </a:r>
          </a:p>
          <a:p>
            <a:pPr marL="342900" indent="-3429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Importance:  Determine the Cost of Capital </a:t>
            </a:r>
            <a:r>
              <a:rPr lang="en-US" sz="2400" b="1" dirty="0"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Risk and Return:  Overview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44915"/>
              </p:ext>
            </p:extLst>
          </p:nvPr>
        </p:nvGraphicFramePr>
        <p:xfrm>
          <a:off x="6629400" y="4800600"/>
          <a:ext cx="60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7" name="Equation" r:id="rId4" imgW="329040" imgH="155160" progId="Equation.3">
                  <p:embed/>
                </p:oleObj>
              </mc:Choice>
              <mc:Fallback>
                <p:oleObj name="Equation" r:id="rId4" imgW="329040" imgH="1551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60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U.S. Equity Nominal Returns 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8677" name="Text Box 15"/>
          <p:cNvSpPr txBox="1">
            <a:spLocks noChangeArrowheads="1"/>
          </p:cNvSpPr>
          <p:nvPr/>
        </p:nvSpPr>
        <p:spPr bwMode="auto">
          <a:xfrm>
            <a:off x="3124200" y="762000"/>
            <a:ext cx="685800" cy="223838"/>
          </a:xfrm>
          <a:prstGeom prst="rect">
            <a:avLst/>
          </a:prstGeom>
          <a:solidFill>
            <a:srgbClr val="FF7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3124200" y="1155700"/>
            <a:ext cx="685800" cy="22383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9" name="Text Box 17"/>
          <p:cNvSpPr txBox="1">
            <a:spLocks noChangeArrowheads="1"/>
          </p:cNvSpPr>
          <p:nvPr/>
        </p:nvSpPr>
        <p:spPr bwMode="auto">
          <a:xfrm>
            <a:off x="3124200" y="1612900"/>
            <a:ext cx="685800" cy="223838"/>
          </a:xfrm>
          <a:prstGeom prst="rect">
            <a:avLst/>
          </a:prstGeom>
          <a:solidFill>
            <a:srgbClr val="44D7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28680" name="Text Box 18"/>
          <p:cNvSpPr txBox="1">
            <a:spLocks noChangeArrowheads="1"/>
          </p:cNvSpPr>
          <p:nvPr/>
        </p:nvSpPr>
        <p:spPr bwMode="auto">
          <a:xfrm>
            <a:off x="3955677" y="736600"/>
            <a:ext cx="2012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1900-2020 (Mean = 11.56%) </a:t>
            </a:r>
          </a:p>
        </p:txBody>
      </p:sp>
      <p:sp>
        <p:nvSpPr>
          <p:cNvPr id="28681" name="Text Box 19"/>
          <p:cNvSpPr txBox="1">
            <a:spLocks noChangeArrowheads="1"/>
          </p:cNvSpPr>
          <p:nvPr/>
        </p:nvSpPr>
        <p:spPr bwMode="auto">
          <a:xfrm>
            <a:off x="3955677" y="1130300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1971-2020 (Mean = 12.36%)</a:t>
            </a:r>
          </a:p>
        </p:txBody>
      </p:sp>
      <p:sp>
        <p:nvSpPr>
          <p:cNvPr id="28682" name="Text Box 20"/>
          <p:cNvSpPr txBox="1">
            <a:spLocks noChangeArrowheads="1"/>
          </p:cNvSpPr>
          <p:nvPr/>
        </p:nvSpPr>
        <p:spPr bwMode="auto">
          <a:xfrm>
            <a:off x="3962400" y="1571625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2011-2020 (Mean = 14.15%)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FA1DD78-5F66-A744-A9CA-3E7542DB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987148"/>
            <a:ext cx="8226552" cy="42612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Annual Returns: SP500, T-Bills, T-Bonds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18669"/>
              </p:ext>
            </p:extLst>
          </p:nvPr>
        </p:nvGraphicFramePr>
        <p:xfrm>
          <a:off x="1143000" y="762001"/>
          <a:ext cx="7086600" cy="520738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SP500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T-Bills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T-Bonds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Baa Corp Bond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Arithmetic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00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1928-2020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11.64%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3.36%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5.21%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7.25%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1971-2020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12.18%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4.51%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7.29%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9.55%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2011-2020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14.34%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4.64%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7.44%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Geometric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1928-2020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9.79%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3.32%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4.95%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6.99%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1971-2020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10.80%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4.46%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6.89%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9.28%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2011-2020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13.75%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4.40%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7.26%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25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2001-2010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1.38%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2.16%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5.49%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780" name="Rectangle 6"/>
          <p:cNvSpPr>
            <a:spLocks noChangeArrowheads="1"/>
          </p:cNvSpPr>
          <p:nvPr/>
        </p:nvSpPr>
        <p:spPr bwMode="auto">
          <a:xfrm>
            <a:off x="3810000" y="6109781"/>
            <a:ext cx="112562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 </a:t>
            </a:r>
            <a:r>
              <a:rPr lang="en-US" sz="900" dirty="0" err="1">
                <a:latin typeface="TimesNewRomanBdMS" charset="0"/>
              </a:rPr>
              <a:t>Damodaran</a:t>
            </a:r>
            <a:endParaRPr lang="en-US" sz="900" dirty="0">
              <a:latin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Global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Real</a:t>
            </a:r>
            <a:r>
              <a:rPr lang="en-US" b="1" dirty="0">
                <a:ea typeface="ＭＳ Ｐゴシック" charset="0"/>
                <a:cs typeface="ＭＳ Ｐゴシック" charset="0"/>
              </a:rPr>
              <a:t> Returns on Equities vs. Bonds and Bills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651AC89-9A12-C04C-8272-8719D0C3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09600"/>
            <a:ext cx="8458200" cy="541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AD39F6-6B0A-534E-B30C-2D7E49B95384}"/>
              </a:ext>
            </a:extLst>
          </p:cNvPr>
          <p:cNvSpPr txBox="1"/>
          <p:nvPr/>
        </p:nvSpPr>
        <p:spPr>
          <a:xfrm>
            <a:off x="2939982" y="6115728"/>
            <a:ext cx="3264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Credit Swiss Global Invest. Returns YB 2021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447186-6C6C-F04C-B24F-769A0782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Asset-Class Winners &amp; Losers: 2006 - 2021(3rdQ)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6449B-ABCF-2D4B-96CE-08D214A12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7D22-8F22-5D4E-9EF8-DC622EA6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8EED8-1D66-3C41-A7DC-C9B651F4F5B0}"/>
              </a:ext>
            </a:extLst>
          </p:cNvPr>
          <p:cNvSpPr/>
          <p:nvPr/>
        </p:nvSpPr>
        <p:spPr>
          <a:xfrm>
            <a:off x="4000369" y="6197601"/>
            <a:ext cx="10534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JP Morgan</a:t>
            </a:r>
            <a:endParaRPr lang="en-US" sz="900" dirty="0"/>
          </a:p>
        </p:txBody>
      </p:sp>
      <p:pic>
        <p:nvPicPr>
          <p:cNvPr id="10" name="Content Placeholder 9" descr="A picture containing text, cabinet, scoreboard&#10;&#10;Description automatically generated">
            <a:extLst>
              <a:ext uri="{FF2B5EF4-FFF2-40B4-BE49-F238E27FC236}">
                <a16:creationId xmlns:a16="http://schemas.microsoft.com/office/drawing/2014/main" id="{DCE1D89E-2E1D-0945-8F8D-FF84385F7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85800"/>
            <a:ext cx="8458200" cy="5334000"/>
          </a:xfrm>
        </p:spPr>
      </p:pic>
    </p:spTree>
    <p:extLst>
      <p:ext uri="{BB962C8B-B14F-4D97-AF65-F5344CB8AC3E}">
        <p14:creationId xmlns:p14="http://schemas.microsoft.com/office/powerpoint/2010/main" val="370837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Risk Over Time: 1926-2018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6105308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9F385-2A22-854F-973C-B8DEB786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43702"/>
            <a:ext cx="8458200" cy="54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DF9E71-955F-FC4F-8228-4DB2E28F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Weighting in the US: 1900 and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069CD-55AF-C04D-B91F-A3EC01090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F89B-1A35-A348-A92F-574F5148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84EBE16-DF18-7243-B4E1-2F60E0F7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09600"/>
            <a:ext cx="84582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E6365B-D042-4146-AE58-A5C5795AF648}"/>
              </a:ext>
            </a:extLst>
          </p:cNvPr>
          <p:cNvSpPr txBox="1"/>
          <p:nvPr/>
        </p:nvSpPr>
        <p:spPr>
          <a:xfrm>
            <a:off x="3276600" y="6117595"/>
            <a:ext cx="3264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Credit Swiss Global Invest. Returns YB 2021</a:t>
            </a:r>
          </a:p>
        </p:txBody>
      </p:sp>
    </p:spTree>
    <p:extLst>
      <p:ext uri="{BB962C8B-B14F-4D97-AF65-F5344CB8AC3E}">
        <p14:creationId xmlns:p14="http://schemas.microsoft.com/office/powerpoint/2010/main" val="304795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Calibri"/>
              </a:rPr>
              <a:t>Stocks had higher returns than bonds, which beat cash</a:t>
            </a:r>
          </a:p>
          <a:p>
            <a:r>
              <a:rPr lang="en-US" sz="2000" dirty="0">
                <a:cs typeface="Calibri"/>
              </a:rPr>
              <a:t>Cash was the safest investment, followed by bonds and stocks.</a:t>
            </a:r>
          </a:p>
          <a:p>
            <a:r>
              <a:rPr lang="en-US" sz="2000" dirty="0">
                <a:cs typeface="Calibri"/>
              </a:rPr>
              <a:t>Portfolios generally have less than risk than individual stocks</a:t>
            </a:r>
          </a:p>
          <a:p>
            <a:r>
              <a:rPr lang="en-US" sz="2000" dirty="0">
                <a:cs typeface="Calibri"/>
              </a:rPr>
              <a:t>Average return is always greater than geometric return</a:t>
            </a:r>
          </a:p>
          <a:p>
            <a:r>
              <a:rPr lang="en-US" sz="2000" dirty="0">
                <a:cs typeface="Calibri"/>
              </a:rPr>
              <a:t>Correlation between stock market and cash/bond is low (10%), but around 50% -70% for individual stocks and the market.</a:t>
            </a:r>
          </a:p>
          <a:p>
            <a:r>
              <a:rPr lang="en-US" sz="2000" dirty="0">
                <a:cs typeface="Calibri"/>
              </a:rPr>
              <a:t>Historical risk measures (correlation, </a:t>
            </a:r>
            <a:r>
              <a:rPr lang="en-US" sz="2000" dirty="0" err="1">
                <a:cs typeface="Calibri"/>
              </a:rPr>
              <a:t>Sdev</a:t>
            </a:r>
            <a:r>
              <a:rPr lang="en-US" sz="2000" dirty="0">
                <a:cs typeface="Calibri"/>
              </a:rPr>
              <a:t>, Beta) are more stable than historical returns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 Back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2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Return of asset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j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at time t=</a:t>
            </a: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(Arithmetic Mean): </a:t>
            </a:r>
          </a:p>
          <a:p>
            <a:pPr marL="287338" indent="-287338" eaLnBrk="1" hangingPunct="1"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(Geometric Mean): </a:t>
            </a:r>
          </a:p>
        </p:txBody>
      </p:sp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Returns:  Single Asset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95520"/>
              </p:ext>
            </p:extLst>
          </p:nvPr>
        </p:nvGraphicFramePr>
        <p:xfrm>
          <a:off x="3962400" y="1143000"/>
          <a:ext cx="322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7" name="Equation" r:id="rId4" imgW="1270800" imgH="393120" progId="Equation.3">
                  <p:embed/>
                </p:oleObj>
              </mc:Choice>
              <mc:Fallback>
                <p:oleObj name="Equation" r:id="rId4" imgW="1270800" imgH="3931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322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66248"/>
              </p:ext>
            </p:extLst>
          </p:nvPr>
        </p:nvGraphicFramePr>
        <p:xfrm>
          <a:off x="4114800" y="2329316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8" name="Equation" r:id="rId6" imgW="1051200" imgH="420480" progId="Equation.3">
                  <p:embed/>
                </p:oleObj>
              </mc:Choice>
              <mc:Fallback>
                <p:oleObj name="Equation" r:id="rId6" imgW="1051200" imgH="42048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29316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212805"/>
              </p:ext>
            </p:extLst>
          </p:nvPr>
        </p:nvGraphicFramePr>
        <p:xfrm>
          <a:off x="3314700" y="3363232"/>
          <a:ext cx="541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9" name="Equation" r:id="rId8" imgW="2697120" imgH="237600" progId="Equation.3">
                  <p:embed/>
                </p:oleObj>
              </mc:Choice>
              <mc:Fallback>
                <p:oleObj name="Equation" r:id="rId8" imgW="2697120" imgH="2376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363232"/>
                        <a:ext cx="5410200" cy="304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Variance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Standard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Deviation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algn="ctr" eaLnBrk="1" hangingPunct="1">
              <a:buFontTx/>
              <a:buNone/>
            </a:pPr>
            <a:r>
              <a:rPr lang="en-US" sz="20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338138" indent="-3381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 stock has the following returns (in %):  8, -10, 24, 5, and -2.  Find the mean and SD of the returns.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Mean</a:t>
            </a:r>
            <a:r>
              <a:rPr lang="en-US" sz="1800" dirty="0">
                <a:ea typeface="ＭＳ Ｐゴシック" charset="0"/>
              </a:rPr>
              <a:t>:  (8-10+24+5-2) / 5 = 5%</a:t>
            </a:r>
          </a:p>
          <a:p>
            <a:pPr marL="635000" lvl="1" indent="-342900" eaLnBrk="1" hangingPunct="1"/>
            <a:r>
              <a:rPr lang="en-US" sz="1800" i="1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: 1/5*[(8-5)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+(-10-5)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+(24-5)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+(5-5)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+(-2-5)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] = 128.8%</a:t>
            </a:r>
            <a:r>
              <a:rPr lang="en-US" sz="1800" baseline="30000" dirty="0">
                <a:ea typeface="ＭＳ Ｐゴシック" charset="0"/>
              </a:rPr>
              <a:t>2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SD</a:t>
            </a:r>
            <a:r>
              <a:rPr lang="en-US" sz="1800" dirty="0">
                <a:ea typeface="ＭＳ Ｐゴシック" charset="0"/>
              </a:rPr>
              <a:t>: √</a:t>
            </a:r>
            <a:r>
              <a:rPr lang="en-US" sz="1800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 = 11.35% </a:t>
            </a:r>
          </a:p>
          <a:p>
            <a:pPr marL="635000" lvl="1" indent="-342900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Measuring Risk (Volatility):  Single Asset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98"/>
              </p:ext>
            </p:extLst>
          </p:nvPr>
        </p:nvGraphicFramePr>
        <p:xfrm>
          <a:off x="1908025" y="821917"/>
          <a:ext cx="3212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93" name="Equation" r:id="rId4" imgW="1828440" imgH="420480" progId="Equation.3">
                  <p:embed/>
                </p:oleObj>
              </mc:Choice>
              <mc:Fallback>
                <p:oleObj name="Equation" r:id="rId4" imgW="1828440" imgH="42048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25" y="821917"/>
                        <a:ext cx="32122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55093"/>
              </p:ext>
            </p:extLst>
          </p:nvPr>
        </p:nvGraphicFramePr>
        <p:xfrm>
          <a:off x="2971800" y="2133601"/>
          <a:ext cx="2362200" cy="49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94" name="Equation" r:id="rId6" imgW="1636560" imgH="237600" progId="Equation.3">
                  <p:embed/>
                </p:oleObj>
              </mc:Choice>
              <mc:Fallback>
                <p:oleObj name="Equation" r:id="rId6" imgW="1636560" imgH="2376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1"/>
                        <a:ext cx="2362200" cy="499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Oval 6"/>
          <p:cNvSpPr>
            <a:spLocks noChangeArrowheads="1"/>
          </p:cNvSpPr>
          <p:nvPr/>
        </p:nvSpPr>
        <p:spPr bwMode="auto">
          <a:xfrm>
            <a:off x="3514144" y="1139368"/>
            <a:ext cx="457200" cy="313122"/>
          </a:xfrm>
          <a:prstGeom prst="ellipse">
            <a:avLst/>
          </a:prstGeom>
          <a:solidFill>
            <a:schemeClr val="accent2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7"/>
          <p:cNvSpPr>
            <a:spLocks noChangeShapeType="1"/>
          </p:cNvSpPr>
          <p:nvPr/>
        </p:nvSpPr>
        <p:spPr bwMode="auto">
          <a:xfrm flipV="1">
            <a:off x="2895599" y="1482347"/>
            <a:ext cx="618545" cy="362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  <p:bldP spid="481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As investors, for wealth we don’t consume today, we aim generally to maximize expected future consumption or maximize expected future utility of wealth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We generally prefer more to less, and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Our utility increases as wealth increases, but at a decreasing rate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Different representations of utility curves: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Logarithm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Square Root</a:t>
            </a:r>
            <a:endParaRPr lang="en-US" dirty="0">
              <a:ea typeface="ＭＳ Ｐゴシック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and Risk Aversion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F2188-D467-A646-B290-05A167C6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Returns on US Assets Classes (Nominal (LH) and Real (RH), 1900-2020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C196B-017A-C640-8BA9-6BB9024F2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3675-9427-5049-831D-683F50A2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F021AA9F-CFE6-844A-94EB-25EB94266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533400"/>
            <a:ext cx="8458200" cy="53340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F970B9-AA29-4B48-8BA8-DD74F94D384E}"/>
              </a:ext>
            </a:extLst>
          </p:cNvPr>
          <p:cNvSpPr txBox="1"/>
          <p:nvPr/>
        </p:nvSpPr>
        <p:spPr>
          <a:xfrm>
            <a:off x="2362200" y="6038448"/>
            <a:ext cx="3916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Credit Swiss Global Invest. Returns YB 2021</a:t>
            </a:r>
          </a:p>
        </p:txBody>
      </p:sp>
    </p:spTree>
    <p:extLst>
      <p:ext uri="{BB962C8B-B14F-4D97-AF65-F5344CB8AC3E}">
        <p14:creationId xmlns:p14="http://schemas.microsoft.com/office/powerpoint/2010/main" val="115674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Averse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rejects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pays premium (more than expected value)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Neutral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is indifferent about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does not pay a premium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Lover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accepts all fair (and some unfair)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never purchases insurance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Lover, Risk Averse, and Risk Neutral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52230" name="Oval 4"/>
          <p:cNvSpPr>
            <a:spLocks noChangeArrowheads="1"/>
          </p:cNvSpPr>
          <p:nvPr/>
        </p:nvSpPr>
        <p:spPr bwMode="auto">
          <a:xfrm>
            <a:off x="152400" y="685800"/>
            <a:ext cx="2209800" cy="533400"/>
          </a:xfrm>
          <a:prstGeom prst="ellipse">
            <a:avLst/>
          </a:prstGeom>
          <a:solidFill>
            <a:schemeClr val="hlink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expected returns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28650" lvl="1" indent="-457200"/>
            <a:r>
              <a:rPr lang="en-US" sz="1850" dirty="0">
                <a:ea typeface="ＭＳ Ｐゴシック" charset="0"/>
              </a:rPr>
              <a:t>E(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520700" indent="-5207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standard deviation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92150" lvl="1" indent="-520700"/>
            <a:r>
              <a:rPr lang="en-US" sz="1850" dirty="0">
                <a:ea typeface="ＭＳ Ｐゴシック" charset="0"/>
              </a:rPr>
              <a:t>SD(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Efficient Portfolio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portfolio whose return is maximized for a given level of risk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whose risk is minimized for a given level of return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ＭＳ Ｐゴシック" charset="0"/>
                <a:cs typeface="ＭＳ Ｐゴシック" charset="0"/>
              </a:rPr>
              <a:t>Diversification can lower an investor’s overall risk to the extent that the returns of the assets in a portfolio don’t move together.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Measures of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: 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correlation, covariance, and beta (</a:t>
            </a:r>
            <a:r>
              <a:rPr lang="en-US" sz="2000" i="1" dirty="0"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The market beta (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) of a stock measures a stock’s </a:t>
            </a:r>
            <a:r>
              <a:rPr lang="en-US" sz="2000" dirty="0" err="1">
                <a:ea typeface="ＭＳ Ｐゴシック" charset="0"/>
                <a:cs typeface="ＭＳ Ｐゴシック" charset="0"/>
                <a:sym typeface="Symbol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 with the market portfolio</a:t>
            </a:r>
          </a:p>
          <a:p>
            <a:pPr lvl="1"/>
            <a:r>
              <a:rPr lang="en-US" sz="1800" dirty="0">
                <a:ea typeface="ＭＳ Ｐゴシック" charset="0"/>
                <a:sym typeface="Symbol" charset="0"/>
              </a:rPr>
              <a:t>A stock with a negative beta functions like insurance </a:t>
            </a:r>
          </a:p>
          <a:p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5632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811"/>
              </p:ext>
            </p:extLst>
          </p:nvPr>
        </p:nvGraphicFramePr>
        <p:xfrm>
          <a:off x="1219200" y="3048000"/>
          <a:ext cx="62023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2" name="Equation" r:id="rId3" imgW="1855800" imgH="219240" progId="Equation.3">
                  <p:embed/>
                </p:oleObj>
              </mc:Choice>
              <mc:Fallback>
                <p:oleObj name="Equation" r:id="rId3" imgW="1855800" imgH="2192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2023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E600B1-59E3-5646-885E-3AAB5E605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8537448" cy="5811838"/>
          </a:xfrm>
        </p:spPr>
      </p:pic>
    </p:spTree>
    <p:extLst>
      <p:ext uri="{BB962C8B-B14F-4D97-AF65-F5344CB8AC3E}">
        <p14:creationId xmlns:p14="http://schemas.microsoft.com/office/powerpoint/2010/main" val="2830881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C60AA2-7A90-EA49-A838-323DB07F5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533400"/>
            <a:ext cx="8458200" cy="57911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F7BD5-09F9-B14B-BA70-CFBAD282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B6CAD-FAE9-254B-952D-9F0CE0FE7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BAA1-A618-BF44-9D0D-B2F7D6F9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0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Mutual Funds</a:t>
            </a:r>
          </a:p>
          <a:p>
            <a:pPr lvl="1"/>
            <a:r>
              <a:rPr lang="en-US" sz="2000" dirty="0"/>
              <a:t>Open-end Funds</a:t>
            </a:r>
          </a:p>
          <a:p>
            <a:pPr lvl="1"/>
            <a:r>
              <a:rPr lang="en-US" sz="2000" dirty="0"/>
              <a:t>Exchange Traded Funds (ETFs)</a:t>
            </a:r>
          </a:p>
          <a:p>
            <a:pPr lvl="1"/>
            <a:r>
              <a:rPr lang="en-US" sz="2000" dirty="0"/>
              <a:t>Closed-end Funds</a:t>
            </a:r>
          </a:p>
          <a:p>
            <a:endParaRPr lang="en-US" sz="2400" dirty="0"/>
          </a:p>
          <a:p>
            <a:r>
              <a:rPr lang="en-US" sz="2400" dirty="0"/>
              <a:t>Regulation</a:t>
            </a:r>
          </a:p>
          <a:p>
            <a:pPr lvl="1"/>
            <a:r>
              <a:rPr lang="en-US" sz="2000" dirty="0"/>
              <a:t>Investment Company Act of 1940</a:t>
            </a:r>
          </a:p>
          <a:p>
            <a:pPr lvl="1"/>
            <a:r>
              <a:rPr lang="en-US" sz="2000" dirty="0"/>
              <a:t>Investment Advisers Act of 1940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Mutual Funds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2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Children">
            <a:extLst>
              <a:ext uri="{FF2B5EF4-FFF2-40B4-BE49-F238E27FC236}">
                <a16:creationId xmlns:a16="http://schemas.microsoft.com/office/drawing/2014/main" id="{EE653E94-BBE4-1742-8F71-F4C3FD554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5052" y="105156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1EAD26-72D3-3B44-8E29-EC98379A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Open-End Mutual Fund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CD9F7-9734-404E-A63D-CED3C6396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BF9A-95FE-5840-AD66-26B1E23D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42B01-F766-124E-85AB-A6AD018B8C9D}"/>
              </a:ext>
            </a:extLst>
          </p:cNvPr>
          <p:cNvSpPr/>
          <p:nvPr/>
        </p:nvSpPr>
        <p:spPr>
          <a:xfrm>
            <a:off x="3349754" y="4758985"/>
            <a:ext cx="2060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Assets: Stocks, Bonds, 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AC8FF2-1644-304A-909C-B6B5C239242B}"/>
              </a:ext>
            </a:extLst>
          </p:cNvPr>
          <p:cNvSpPr/>
          <p:nvPr/>
        </p:nvSpPr>
        <p:spPr>
          <a:xfrm>
            <a:off x="3273553" y="2590800"/>
            <a:ext cx="2209800" cy="130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Mutual Fund</a:t>
            </a:r>
            <a:br>
              <a:rPr lang="en-US" dirty="0"/>
            </a:br>
            <a:r>
              <a:rPr lang="en-US" dirty="0"/>
              <a:t>Regulated Invest. Co.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B9F7CE-AF4C-8E40-A61A-8E00FAF7A045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378453" y="3893938"/>
            <a:ext cx="1524" cy="8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6DF17E-04A2-A141-B3EF-A4DE1F7E3E85}"/>
              </a:ext>
            </a:extLst>
          </p:cNvPr>
          <p:cNvCxnSpPr>
            <a:stCxn id="18" idx="1"/>
            <a:endCxn id="12" idx="1"/>
          </p:cNvCxnSpPr>
          <p:nvPr/>
        </p:nvCxnSpPr>
        <p:spPr>
          <a:xfrm rot="10800000" flipV="1">
            <a:off x="3273554" y="1508759"/>
            <a:ext cx="571499" cy="1733609"/>
          </a:xfrm>
          <a:prstGeom prst="bentConnector3">
            <a:avLst>
              <a:gd name="adj1" fmla="val 1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3FE56A6-4603-8341-A3B4-6693F527C754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 flipH="1" flipV="1">
            <a:off x="4759452" y="1508760"/>
            <a:ext cx="723901" cy="1733609"/>
          </a:xfrm>
          <a:prstGeom prst="bentConnector3">
            <a:avLst>
              <a:gd name="adj1" fmla="val -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86EF00-A168-5E4C-BA2D-8921C9413F8F}"/>
              </a:ext>
            </a:extLst>
          </p:cNvPr>
          <p:cNvSpPr txBox="1"/>
          <p:nvPr/>
        </p:nvSpPr>
        <p:spPr>
          <a:xfrm>
            <a:off x="2103395" y="1944469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 @</a:t>
            </a:r>
            <a:br>
              <a:rPr lang="en-US" dirty="0"/>
            </a:br>
            <a:r>
              <a:rPr lang="en-US" dirty="0"/>
              <a:t>NAV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BABF6F-3727-064D-A0E5-8984C09E279F}"/>
              </a:ext>
            </a:extLst>
          </p:cNvPr>
          <p:cNvSpPr txBox="1"/>
          <p:nvPr/>
        </p:nvSpPr>
        <p:spPr>
          <a:xfrm>
            <a:off x="5837195" y="2052397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 @</a:t>
            </a:r>
            <a:br>
              <a:rPr lang="en-US" dirty="0"/>
            </a:br>
            <a:r>
              <a:rPr lang="en-US" dirty="0"/>
              <a:t>NAV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11FFB4-3408-A649-A77B-639A42D53F6B}"/>
              </a:ext>
            </a:extLst>
          </p:cNvPr>
          <p:cNvSpPr txBox="1"/>
          <p:nvPr/>
        </p:nvSpPr>
        <p:spPr>
          <a:xfrm>
            <a:off x="2110741" y="168306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4DFAD9-86FC-434D-BACC-5D174CD2DEAC}"/>
              </a:ext>
            </a:extLst>
          </p:cNvPr>
          <p:cNvSpPr txBox="1"/>
          <p:nvPr/>
        </p:nvSpPr>
        <p:spPr>
          <a:xfrm>
            <a:off x="5847863" y="17249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80D41-02D7-1347-A4B6-775D0B7C2F4D}"/>
              </a:ext>
            </a:extLst>
          </p:cNvPr>
          <p:cNvSpPr txBox="1"/>
          <p:nvPr/>
        </p:nvSpPr>
        <p:spPr>
          <a:xfrm>
            <a:off x="5562600" y="4983547"/>
            <a:ext cx="351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NAV: Asset Value / # Shares</a:t>
            </a:r>
          </a:p>
        </p:txBody>
      </p:sp>
    </p:spTree>
    <p:extLst>
      <p:ext uri="{BB962C8B-B14F-4D97-AF65-F5344CB8AC3E}">
        <p14:creationId xmlns:p14="http://schemas.microsoft.com/office/powerpoint/2010/main" val="297866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0" grpId="0"/>
      <p:bldP spid="31" grpId="0"/>
      <p:bldP spid="32" grpId="0"/>
      <p:bldP spid="33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337A9AB-48A9-CB4C-AF5E-E59C13AF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" y="558595"/>
            <a:ext cx="8686800" cy="2565605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90E82072-7785-8140-B060-2EBF6C837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3" y="3449840"/>
            <a:ext cx="5408612" cy="2324688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FAA2C31-8A79-1B4F-BBF0-15A43B990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3275734"/>
            <a:ext cx="2822576" cy="28964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1B2019-1EEA-A240-BD8F-86433E49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41934"/>
            <a:ext cx="8458200" cy="36512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Open-End Mutual Fund: VTSAX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3695A-BE77-4443-A0A6-70B7A7405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7B3E355C-57B9-BC4B-95D8-406A1F834537}" type="slidenum">
              <a:rPr lang="en-US" altLang="en-US" smtClean="0"/>
              <a:pPr>
                <a:spcAft>
                  <a:spcPts val="600"/>
                </a:spcAft>
              </a:pPr>
              <a:t>27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7C5A-DB37-884A-BDDE-BA6E1F6E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Historical Returns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B32501-DF80-2747-B587-9D9178BBC8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58" t="28024"/>
          <a:stretch/>
        </p:blipFill>
        <p:spPr>
          <a:xfrm>
            <a:off x="1067595" y="6044816"/>
            <a:ext cx="3809205" cy="1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0AD71-EF5D-554B-B920-5520D6DB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Exchanged Traded Funds (ETFs)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B3CD2-6EC2-AA4E-A31E-44AF64BAB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AD97-58A0-0149-A22E-A144D53C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59D4D2-A74E-674A-9AE1-AA8CA7BA55EA}"/>
              </a:ext>
            </a:extLst>
          </p:cNvPr>
          <p:cNvSpPr/>
          <p:nvPr/>
        </p:nvSpPr>
        <p:spPr>
          <a:xfrm>
            <a:off x="2262192" y="4758985"/>
            <a:ext cx="2060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Assets: Stocks, Bonds, 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7FE5B-9FCE-F247-9529-14216B01F7BA}"/>
              </a:ext>
            </a:extLst>
          </p:cNvPr>
          <p:cNvSpPr/>
          <p:nvPr/>
        </p:nvSpPr>
        <p:spPr>
          <a:xfrm>
            <a:off x="2185991" y="2590800"/>
            <a:ext cx="2209800" cy="130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ETF</a:t>
            </a:r>
            <a:br>
              <a:rPr lang="en-US" dirty="0"/>
            </a:br>
            <a:r>
              <a:rPr lang="en-US" dirty="0"/>
              <a:t>Regulated Invest. Co.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7E3CDD-623B-0C45-9FE6-E23B9C67AD5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290891" y="3893938"/>
            <a:ext cx="1524" cy="8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CC433F3-CC89-044A-87C0-501F6D9405B9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2185992" y="1508759"/>
            <a:ext cx="571499" cy="1733609"/>
          </a:xfrm>
          <a:prstGeom prst="bentConnector3">
            <a:avLst>
              <a:gd name="adj1" fmla="val 1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85F2AAC-F247-984A-876F-0BADFD735356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3671890" y="1508760"/>
            <a:ext cx="723901" cy="1733609"/>
          </a:xfrm>
          <a:prstGeom prst="bentConnector3">
            <a:avLst>
              <a:gd name="adj1" fmla="val -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87B183-DD5F-9940-B6A6-0CD5512379B9}"/>
              </a:ext>
            </a:extLst>
          </p:cNvPr>
          <p:cNvSpPr txBox="1"/>
          <p:nvPr/>
        </p:nvSpPr>
        <p:spPr>
          <a:xfrm>
            <a:off x="354493" y="1983777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Contribute</a:t>
            </a:r>
          </a:p>
          <a:p>
            <a:r>
              <a:rPr lang="en-US" dirty="0"/>
              <a:t>portfolio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AFBAE-5F34-2240-B209-B2CE48420667}"/>
              </a:ext>
            </a:extLst>
          </p:cNvPr>
          <p:cNvSpPr txBox="1"/>
          <p:nvPr/>
        </p:nvSpPr>
        <p:spPr>
          <a:xfrm>
            <a:off x="5181600" y="2052397"/>
            <a:ext cx="203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(not $)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A64BF-1976-4048-8F27-70A65C1B29CB}"/>
              </a:ext>
            </a:extLst>
          </p:cNvPr>
          <p:cNvSpPr txBox="1"/>
          <p:nvPr/>
        </p:nvSpPr>
        <p:spPr>
          <a:xfrm>
            <a:off x="304800" y="164901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Buy Shares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ED784-C417-AA4A-A60D-89FCDF68AF82}"/>
              </a:ext>
            </a:extLst>
          </p:cNvPr>
          <p:cNvSpPr txBox="1"/>
          <p:nvPr/>
        </p:nvSpPr>
        <p:spPr>
          <a:xfrm>
            <a:off x="5192268" y="1724943"/>
            <a:ext cx="20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Redeem Shares</a:t>
            </a:r>
          </a:p>
        </p:txBody>
      </p:sp>
      <p:pic>
        <p:nvPicPr>
          <p:cNvPr id="18" name="Content Placeholder 17" descr="Children">
            <a:extLst>
              <a:ext uri="{FF2B5EF4-FFF2-40B4-BE49-F238E27FC236}">
                <a16:creationId xmlns:a16="http://schemas.microsoft.com/office/drawing/2014/main" id="{F7F174B2-A85A-9D4E-B8AB-D90B184D3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076" y="73461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9C3A2B-1BEA-CC43-BEA2-DDB1594F2428}"/>
              </a:ext>
            </a:extLst>
          </p:cNvPr>
          <p:cNvSpPr txBox="1"/>
          <p:nvPr/>
        </p:nvSpPr>
        <p:spPr>
          <a:xfrm>
            <a:off x="2660442" y="1258268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Authorized </a:t>
            </a:r>
            <a:br>
              <a:rPr lang="en-US" sz="1200" b="1" dirty="0"/>
            </a:br>
            <a:r>
              <a:rPr lang="en-US" sz="1200" b="1" dirty="0"/>
              <a:t>Participant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DB2EFF-9864-424A-8196-80E3DBE433D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109058" y="1191810"/>
            <a:ext cx="2555018" cy="0"/>
          </a:xfrm>
          <a:prstGeom prst="straightConnector1">
            <a:avLst/>
          </a:prstGeom>
          <a:ln w="28575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BE02BD-C910-544B-AC0C-38B4EC586DA3}"/>
              </a:ext>
            </a:extLst>
          </p:cNvPr>
          <p:cNvSpPr txBox="1"/>
          <p:nvPr/>
        </p:nvSpPr>
        <p:spPr>
          <a:xfrm>
            <a:off x="3914014" y="570209"/>
            <a:ext cx="28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Sale/purchase of </a:t>
            </a:r>
          </a:p>
          <a:p>
            <a:r>
              <a:rPr lang="en-US" sz="1400" b="1" dirty="0"/>
              <a:t>ETF shares @ </a:t>
            </a:r>
            <a:r>
              <a:rPr lang="en-US" sz="1400" b="1" dirty="0">
                <a:highlight>
                  <a:srgbClr val="FF00FF"/>
                </a:highlight>
              </a:rPr>
              <a:t>market price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12D6B-8954-7A43-9A70-9F6A6E11A3FD}"/>
              </a:ext>
            </a:extLst>
          </p:cNvPr>
          <p:cNvSpPr txBox="1"/>
          <p:nvPr/>
        </p:nvSpPr>
        <p:spPr>
          <a:xfrm>
            <a:off x="5036820" y="3026638"/>
            <a:ext cx="3878580" cy="2862322"/>
          </a:xfrm>
          <a:prstGeom prst="rect">
            <a:avLst/>
          </a:prstGeom>
          <a:noFill/>
          <a:ln w="22225">
            <a:solidFill>
              <a:schemeClr val="accent3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Creation/Redemption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NAV (10) &gt; </a:t>
            </a:r>
            <a:r>
              <a:rPr lang="en-US" i="1" dirty="0" err="1"/>
              <a:t>mrkt</a:t>
            </a:r>
            <a:r>
              <a:rPr lang="en-US" i="1" dirty="0"/>
              <a:t> price (9)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shares at 9, redeem, and sell portfolio for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NAV (9) &lt; </a:t>
            </a:r>
            <a:r>
              <a:rPr lang="en-US" i="1" dirty="0" err="1"/>
              <a:t>mrkt</a:t>
            </a:r>
            <a:r>
              <a:rPr lang="en-US" i="1" dirty="0"/>
              <a:t> price (10)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portfolio at 9, create shares, and sell to public for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3" grpId="0"/>
      <p:bldP spid="14" grpId="0"/>
      <p:bldP spid="15" grpId="0"/>
      <p:bldP spid="19" grpId="0"/>
      <p:bldP spid="24" grpId="0"/>
      <p:bldP spid="25" grpId="0" uiExpand="1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that Apple stock is overvalued.  How can I make money if my beliefs are correct?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8FEEED13-C658-F140-BF5B-7ECB6F680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418734"/>
            <a:ext cx="914400" cy="914400"/>
          </a:xfrm>
          <a:prstGeom prst="rect">
            <a:avLst/>
          </a:prstGeom>
        </p:spPr>
      </p:pic>
      <p:pic>
        <p:nvPicPr>
          <p:cNvPr id="9" name="Graphic 8" descr="Confused person">
            <a:extLst>
              <a:ext uri="{FF2B5EF4-FFF2-40B4-BE49-F238E27FC236}">
                <a16:creationId xmlns:a16="http://schemas.microsoft.com/office/drawing/2014/main" id="{1A4C85E5-0528-224B-979F-4394F66BF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0" y="1418734"/>
            <a:ext cx="914400" cy="914400"/>
          </a:xfrm>
          <a:prstGeom prst="rect">
            <a:avLst/>
          </a:prstGeom>
        </p:spPr>
      </p:pic>
      <p:pic>
        <p:nvPicPr>
          <p:cNvPr id="57348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AF0658A1-5CFE-1C4B-933A-FBF64FF2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959" y="1720004"/>
            <a:ext cx="685799" cy="5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>
            <a:extLst>
              <a:ext uri="{FF2B5EF4-FFF2-40B4-BE49-F238E27FC236}">
                <a16:creationId xmlns:a16="http://schemas.microsoft.com/office/drawing/2014/main" id="{63E9D264-3341-E64B-B67B-C2AE5CF76225}"/>
              </a:ext>
            </a:extLst>
          </p:cNvPr>
          <p:cNvSpPr/>
          <p:nvPr/>
        </p:nvSpPr>
        <p:spPr>
          <a:xfrm rot="5400000">
            <a:off x="3505200" y="-108910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B13EB7CC-93FB-3F48-AC1C-376392C74748}"/>
              </a:ext>
            </a:extLst>
          </p:cNvPr>
          <p:cNvSpPr/>
          <p:nvPr/>
        </p:nvSpPr>
        <p:spPr>
          <a:xfrm rot="16200000">
            <a:off x="3446116" y="1058776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86494-2DC7-E54F-9944-DD35EA440112}"/>
              </a:ext>
            </a:extLst>
          </p:cNvPr>
          <p:cNvSpPr txBox="1"/>
          <p:nvPr/>
        </p:nvSpPr>
        <p:spPr>
          <a:xfrm>
            <a:off x="2521568" y="115500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Borrow shares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EF9A5-FB19-CD4E-AD84-40E224D250CC}"/>
              </a:ext>
            </a:extLst>
          </p:cNvPr>
          <p:cNvSpPr txBox="1"/>
          <p:nvPr/>
        </p:nvSpPr>
        <p:spPr>
          <a:xfrm>
            <a:off x="1600200" y="2286000"/>
            <a:ext cx="392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IOU: Return shares + Dividends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3E56FC2-FD14-984F-89A0-FE612EC899AB}"/>
              </a:ext>
            </a:extLst>
          </p:cNvPr>
          <p:cNvSpPr/>
          <p:nvPr/>
        </p:nvSpPr>
        <p:spPr>
          <a:xfrm>
            <a:off x="6324600" y="1761633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FFDDB-1E63-B044-B342-494BD5AA5216}"/>
              </a:ext>
            </a:extLst>
          </p:cNvPr>
          <p:cNvSpPr txBox="1"/>
          <p:nvPr/>
        </p:nvSpPr>
        <p:spPr>
          <a:xfrm>
            <a:off x="6403716" y="139230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 shares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3B55996-6E7D-D54D-A937-168654D2C951}"/>
              </a:ext>
            </a:extLst>
          </p:cNvPr>
          <p:cNvSpPr/>
          <p:nvPr/>
        </p:nvSpPr>
        <p:spPr>
          <a:xfrm rot="10800000">
            <a:off x="6324600" y="2333134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5EC8E-D2F5-3045-A425-74AC434231D4}"/>
              </a:ext>
            </a:extLst>
          </p:cNvPr>
          <p:cNvSpPr txBox="1"/>
          <p:nvPr/>
        </p:nvSpPr>
        <p:spPr>
          <a:xfrm>
            <a:off x="6417856" y="2029245"/>
            <a:ext cx="159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$$$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00129E-9B1D-0D40-A373-22CD314426B3}"/>
              </a:ext>
            </a:extLst>
          </p:cNvPr>
          <p:cNvCxnSpPr>
            <a:cxnSpLocks/>
          </p:cNvCxnSpPr>
          <p:nvPr/>
        </p:nvCxnSpPr>
        <p:spPr>
          <a:xfrm>
            <a:off x="384048" y="3276600"/>
            <a:ext cx="860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onfused person">
            <a:extLst>
              <a:ext uri="{FF2B5EF4-FFF2-40B4-BE49-F238E27FC236}">
                <a16:creationId xmlns:a16="http://schemas.microsoft.com/office/drawing/2014/main" id="{3AD9BDD0-9682-D844-B341-C27693FBC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0607" y="3803390"/>
            <a:ext cx="914400" cy="914400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51F0B06B-7197-3249-B826-DBADF819D957}"/>
              </a:ext>
            </a:extLst>
          </p:cNvPr>
          <p:cNvSpPr/>
          <p:nvPr/>
        </p:nvSpPr>
        <p:spPr>
          <a:xfrm>
            <a:off x="6343454" y="5021581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9FBE3-EB3B-D542-9CB5-6BEAD3C8ED23}"/>
              </a:ext>
            </a:extLst>
          </p:cNvPr>
          <p:cNvSpPr txBox="1"/>
          <p:nvPr/>
        </p:nvSpPr>
        <p:spPr>
          <a:xfrm>
            <a:off x="6403716" y="400191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 shares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6E850A2-9547-7B46-9416-2BDD1D4452D9}"/>
              </a:ext>
            </a:extLst>
          </p:cNvPr>
          <p:cNvSpPr/>
          <p:nvPr/>
        </p:nvSpPr>
        <p:spPr>
          <a:xfrm rot="10800000">
            <a:off x="6398455" y="4367868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89FFF-EFBC-3C4D-9719-2AA86F8D693F}"/>
              </a:ext>
            </a:extLst>
          </p:cNvPr>
          <p:cNvSpPr txBox="1"/>
          <p:nvPr/>
        </p:nvSpPr>
        <p:spPr>
          <a:xfrm>
            <a:off x="7115952" y="467689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$$$</a:t>
            </a:r>
          </a:p>
        </p:txBody>
      </p:sp>
      <p:pic>
        <p:nvPicPr>
          <p:cNvPr id="28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CE00BDDD-F3F9-5740-A376-258E30CD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376" y="3749983"/>
            <a:ext cx="519852" cy="59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A156E234-589F-324C-BDA4-C012E7F9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078" y="1175184"/>
            <a:ext cx="685799" cy="5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Up Arrow 29">
            <a:extLst>
              <a:ext uri="{FF2B5EF4-FFF2-40B4-BE49-F238E27FC236}">
                <a16:creationId xmlns:a16="http://schemas.microsoft.com/office/drawing/2014/main" id="{C90059CE-F7B6-FE45-B56C-F778C8559C31}"/>
              </a:ext>
            </a:extLst>
          </p:cNvPr>
          <p:cNvSpPr/>
          <p:nvPr/>
        </p:nvSpPr>
        <p:spPr>
          <a:xfrm rot="16200000">
            <a:off x="3421638" y="2642267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D811B7-6B88-A54A-9EA7-3F6B7430250D}"/>
              </a:ext>
            </a:extLst>
          </p:cNvPr>
          <p:cNvSpPr txBox="1"/>
          <p:nvPr/>
        </p:nvSpPr>
        <p:spPr>
          <a:xfrm>
            <a:off x="2750852" y="3923695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shares</a:t>
            </a:r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EC4002E4-FBA3-1048-9CC0-B06274112999}"/>
              </a:ext>
            </a:extLst>
          </p:cNvPr>
          <p:cNvSpPr/>
          <p:nvPr/>
        </p:nvSpPr>
        <p:spPr>
          <a:xfrm rot="5400000">
            <a:off x="3461631" y="3303277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26D050-6F89-A244-8230-FC574F48F521}"/>
              </a:ext>
            </a:extLst>
          </p:cNvPr>
          <p:cNvSpPr txBox="1"/>
          <p:nvPr/>
        </p:nvSpPr>
        <p:spPr>
          <a:xfrm>
            <a:off x="2909934" y="461385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 IOU</a:t>
            </a:r>
          </a:p>
        </p:txBody>
      </p:sp>
      <p:pic>
        <p:nvPicPr>
          <p:cNvPr id="34" name="Graphic 33" descr="Woman">
            <a:extLst>
              <a:ext uri="{FF2B5EF4-FFF2-40B4-BE49-F238E27FC236}">
                <a16:creationId xmlns:a16="http://schemas.microsoft.com/office/drawing/2014/main" id="{0932B09A-B416-E340-8F76-021EB57E4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591" y="3939236"/>
            <a:ext cx="914400" cy="914400"/>
          </a:xfrm>
          <a:prstGeom prst="rect">
            <a:avLst/>
          </a:prstGeom>
        </p:spPr>
      </p:pic>
      <p:pic>
        <p:nvPicPr>
          <p:cNvPr id="35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1FD5BAC6-88B3-F142-8EBF-B88AE2E1E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93" y="3581400"/>
            <a:ext cx="519852" cy="59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/>
      <p:bldP spid="12" grpId="0"/>
      <p:bldP spid="14" grpId="0" animBg="1"/>
      <p:bldP spid="17" grpId="0"/>
      <p:bldP spid="18" grpId="0" animBg="1"/>
      <p:bldP spid="15" grpId="0"/>
      <p:bldP spid="24" grpId="0" animBg="1"/>
      <p:bldP spid="25" grpId="0"/>
      <p:bldP spid="26" grpId="0" animBg="1"/>
      <p:bldP spid="21" grpId="0"/>
      <p:bldP spid="30" grpId="0" animBg="1"/>
      <p:bldP spid="31" grpId="0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37C88F-AE1F-0A48-B9F7-1CACE55E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41934"/>
            <a:ext cx="8458200" cy="365127"/>
          </a:xfrm>
        </p:spPr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Nominal</a:t>
            </a:r>
            <a:r>
              <a:rPr lang="en-US" dirty="0">
                <a:ea typeface="ＭＳ Ｐゴシック" charset="0"/>
                <a:cs typeface="ＭＳ Ｐゴシック" charset="0"/>
              </a:rPr>
              <a:t> Value of an Investment of $1 in 1926 Through 2020 (U.S.)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79F9-6FBB-3A4F-B828-D57CFDEDE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7717-E918-F347-9CF4-4803CE13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7EE468D-840F-5144-8D65-694696BE9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533400"/>
            <a:ext cx="8458199" cy="5811838"/>
          </a:xfrm>
        </p:spPr>
      </p:pic>
    </p:spTree>
    <p:extLst>
      <p:ext uri="{BB962C8B-B14F-4D97-AF65-F5344CB8AC3E}">
        <p14:creationId xmlns:p14="http://schemas.microsoft.com/office/powerpoint/2010/main" val="115137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6A2BA2-0FC8-154D-BA15-B6B39BA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US Stocks, Bonds, and T-Bills (1900-2020)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B1AEA-3CEF-E142-AA80-89F0F7853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278B-A057-364C-AE23-A4BD695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F11EA65-377F-9646-B0EC-01CCDF45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4" y="575713"/>
            <a:ext cx="8550402" cy="16087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B6870B8-6187-F94A-948F-CEC3AF92644B}"/>
              </a:ext>
            </a:extLst>
          </p:cNvPr>
          <p:cNvSpPr/>
          <p:nvPr/>
        </p:nvSpPr>
        <p:spPr>
          <a:xfrm>
            <a:off x="77724" y="472768"/>
            <a:ext cx="606552" cy="246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antenna, measuring stick, chime, gauge&#10;&#10;Description automatically generated">
            <a:extLst>
              <a:ext uri="{FF2B5EF4-FFF2-40B4-BE49-F238E27FC236}">
                <a16:creationId xmlns:a16="http://schemas.microsoft.com/office/drawing/2014/main" id="{077414D5-CB94-EC4F-B9D0-286B28598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04" y="2364831"/>
            <a:ext cx="8737600" cy="1747833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4F96C843-D1FA-7041-848C-6C0359774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98" y="4301482"/>
            <a:ext cx="8861552" cy="198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E2193-9823-384F-8FF9-13FC2930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Histogram:  US Stocks and Bonds (1900-2020)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81D7-AC5D-EB44-A57C-3CF8A56AD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C8DA-3A09-2E4E-A77A-FF54CFC7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2F30A-8893-264C-BD47-9E98D6EE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8232648" cy="2379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DDCB9-4CD3-4E44-AEA5-0B133D511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" y="3581400"/>
            <a:ext cx="792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Histogram:  Bills (1900-2020)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42831-1E81-9B40-9479-86C57C9D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82296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CB2C8C-2631-FD42-ABAA-88E96C4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US Stocks, Bonds, and T-Bills (1900-2020)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0E886-3F0A-BA4C-91EA-CBCCA78D8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470E-5550-5B40-BA40-00722E38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9FAD0333-9FE3-FD48-802D-9D656DB35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38" y="685800"/>
            <a:ext cx="8453710" cy="5560219"/>
          </a:xfrm>
          <a:prstGeom prst="rect">
            <a:avLst/>
          </a:prstGeom>
        </p:spPr>
      </p:pic>
      <p:sp>
        <p:nvSpPr>
          <p:cNvPr id="16" name="Text Box 15">
            <a:extLst>
              <a:ext uri="{FF2B5EF4-FFF2-40B4-BE49-F238E27FC236}">
                <a16:creationId xmlns:a16="http://schemas.microsoft.com/office/drawing/2014/main" id="{693B4844-21C1-2342-AA12-426AD754B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050" y="1216758"/>
            <a:ext cx="685800" cy="223838"/>
          </a:xfrm>
          <a:prstGeom prst="rect">
            <a:avLst/>
          </a:prstGeom>
          <a:solidFill>
            <a:srgbClr val="FFE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D4CC040-AB4B-464F-B7A6-12785172F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672" y="1679508"/>
            <a:ext cx="685800" cy="223838"/>
          </a:xfrm>
          <a:prstGeom prst="rect">
            <a:avLst/>
          </a:prstGeom>
          <a:solidFill>
            <a:srgbClr val="DAEF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DE40EE5C-59B9-A249-AEA2-0C16AAC8C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672" y="2136708"/>
            <a:ext cx="685800" cy="223838"/>
          </a:xfrm>
          <a:prstGeom prst="rect">
            <a:avLst/>
          </a:prstGeom>
          <a:solidFill>
            <a:srgbClr val="E6E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2A7ECC48-4AF6-CF49-9444-B384A7A7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149" y="1260408"/>
            <a:ext cx="5957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T-Bills 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FCAD1029-627C-FE47-93B4-4E25D0A43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149" y="1654108"/>
            <a:ext cx="5822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Bonds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9FE8ADCC-A2D5-674C-8021-64C6FD706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872" y="2095433"/>
            <a:ext cx="589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104973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4C4F1EA7-61CD-CD4F-B486-6AE6432FA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715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E1CB265-F90A-D449-B9AD-E7D134BC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ride can be rough (1980-2020)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43854-B2E2-8741-B8ED-36D0837E3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259F-34E0-EE4E-BEB7-1E9B394D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1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Annual and Rolling 1, 5, and 15 year Rolling Returns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1017973" y="6096000"/>
            <a:ext cx="7696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800" dirty="0">
                <a:latin typeface="Calibri"/>
              </a:rPr>
              <a:t>Source:  </a:t>
            </a:r>
            <a:r>
              <a:rPr lang="en-US" sz="800" dirty="0">
                <a:latin typeface="TimesNewRomanBdMS" charset="0"/>
              </a:rPr>
              <a:t>Dimson, Marsh, and Staunton: Triumph of the Optimists</a:t>
            </a:r>
            <a:r>
              <a:rPr lang="en-US" sz="800" b="1" dirty="0">
                <a:latin typeface="TimesNewRomanBdMS" charset="0"/>
              </a:rPr>
              <a:t>:</a:t>
            </a:r>
            <a:r>
              <a:rPr lang="en-US" sz="800" dirty="0">
                <a:latin typeface="Calibri Regular" charset="0"/>
              </a:rPr>
              <a:t>101 Years of Global Investment Returns (2002); Morningstar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1F64ECEE-81CC-454A-9106-D1BF793BE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6" y="566722"/>
            <a:ext cx="8412422" cy="57124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24337</TotalTime>
  <Words>1149</Words>
  <Application>Microsoft Macintosh PowerPoint</Application>
  <PresentationFormat>On-screen Show (4:3)</PresentationFormat>
  <Paragraphs>263</Paragraphs>
  <Slides>29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NSimSun</vt:lpstr>
      <vt:lpstr>Arial</vt:lpstr>
      <vt:lpstr>Calibri</vt:lpstr>
      <vt:lpstr>Calibri Regular</vt:lpstr>
      <vt:lpstr>Courier New</vt:lpstr>
      <vt:lpstr>Times New Roman</vt:lpstr>
      <vt:lpstr>TimesNewRomanBdMS</vt:lpstr>
      <vt:lpstr>Verdana</vt:lpstr>
      <vt:lpstr>Wingdings</vt:lpstr>
      <vt:lpstr>Wingdings 2</vt:lpstr>
      <vt:lpstr>CG Body - Standard</vt:lpstr>
      <vt:lpstr>Equation</vt:lpstr>
      <vt:lpstr>Risk and Return:  Overview</vt:lpstr>
      <vt:lpstr>Cumulative Returns on US Assets Classes (Nominal (LH) and Real (RH), 1900-2020</vt:lpstr>
      <vt:lpstr>Nominal Value of an Investment of $1 in 1926 Through 2020 (U.S.)</vt:lpstr>
      <vt:lpstr>Time Series: US Stocks, Bonds, and T-Bills (1900-2020)</vt:lpstr>
      <vt:lpstr>Histogram:  US Stocks and Bonds (1900-2020) </vt:lpstr>
      <vt:lpstr>Histogram:  Bills (1900-2020) </vt:lpstr>
      <vt:lpstr>Histogram: US Stocks, Bonds, and T-Bills (1900-2020)</vt:lpstr>
      <vt:lpstr>The ride can be rough (1980-2020)</vt:lpstr>
      <vt:lpstr>Annual and Rolling 1, 5, and 15 year Rolling Returns</vt:lpstr>
      <vt:lpstr>U.S. Equity Nominal Returns </vt:lpstr>
      <vt:lpstr>Annual Returns: SP500, T-Bills, T-Bonds</vt:lpstr>
      <vt:lpstr>Global Real Returns on Equities vs. Bonds and Bills</vt:lpstr>
      <vt:lpstr>Asset-Class Winners &amp; Losers: 2006 - 2021(3rdQ)</vt:lpstr>
      <vt:lpstr>Reduction of Risk Over Time: 1926-2018</vt:lpstr>
      <vt:lpstr>Industry Weighting in the US: 1900 and 2021</vt:lpstr>
      <vt:lpstr>A Step Back</vt:lpstr>
      <vt:lpstr>Returns:  Single Asset</vt:lpstr>
      <vt:lpstr>Measuring Risk (Volatility):  Single Asset</vt:lpstr>
      <vt:lpstr>Risk and Risk Aversion</vt:lpstr>
      <vt:lpstr>Risk Lover, Risk Averse, and Risk Neutral</vt:lpstr>
      <vt:lpstr>Diversification</vt:lpstr>
      <vt:lpstr>Diversification</vt:lpstr>
      <vt:lpstr>Beta () of AMZN-SP500 (Sept 2019)</vt:lpstr>
      <vt:lpstr>Beta () of AMZN-SP500 (Sept 2020)</vt:lpstr>
      <vt:lpstr>Mutual Funds</vt:lpstr>
      <vt:lpstr>Open-End Mutual Fund</vt:lpstr>
      <vt:lpstr>Open-End Mutual Fund: VTSAX</vt:lpstr>
      <vt:lpstr>Exchanged Traded Funds (ETFs)</vt:lpstr>
      <vt:lpstr>Shorting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474</cp:revision>
  <cp:lastPrinted>2018-10-02T15:30:01Z</cp:lastPrinted>
  <dcterms:created xsi:type="dcterms:W3CDTF">2011-02-19T12:46:58Z</dcterms:created>
  <dcterms:modified xsi:type="dcterms:W3CDTF">2021-09-26T15:42:34Z</dcterms:modified>
</cp:coreProperties>
</file>