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49"/>
  </p:notesMasterIdLst>
  <p:handoutMasterIdLst>
    <p:handoutMasterId r:id="rId50"/>
  </p:handoutMasterIdLst>
  <p:sldIdLst>
    <p:sldId id="306" r:id="rId2"/>
    <p:sldId id="415" r:id="rId3"/>
    <p:sldId id="368" r:id="rId4"/>
    <p:sldId id="417" r:id="rId5"/>
    <p:sldId id="423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27" r:id="rId19"/>
    <p:sldId id="405" r:id="rId20"/>
    <p:sldId id="413" r:id="rId21"/>
    <p:sldId id="418" r:id="rId22"/>
    <p:sldId id="328" r:id="rId23"/>
    <p:sldId id="381" r:id="rId24"/>
    <p:sldId id="329" r:id="rId25"/>
    <p:sldId id="330" r:id="rId26"/>
    <p:sldId id="382" r:id="rId27"/>
    <p:sldId id="383" r:id="rId28"/>
    <p:sldId id="404" r:id="rId29"/>
    <p:sldId id="406" r:id="rId30"/>
    <p:sldId id="409" r:id="rId31"/>
    <p:sldId id="421" r:id="rId32"/>
    <p:sldId id="422" r:id="rId33"/>
    <p:sldId id="419" r:id="rId34"/>
    <p:sldId id="416" r:id="rId35"/>
    <p:sldId id="412" r:id="rId36"/>
    <p:sldId id="389" r:id="rId37"/>
    <p:sldId id="403" r:id="rId38"/>
    <p:sldId id="390" r:id="rId39"/>
    <p:sldId id="391" r:id="rId40"/>
    <p:sldId id="392" r:id="rId41"/>
    <p:sldId id="393" r:id="rId42"/>
    <p:sldId id="398" r:id="rId43"/>
    <p:sldId id="399" r:id="rId44"/>
    <p:sldId id="407" r:id="rId45"/>
    <p:sldId id="400" r:id="rId46"/>
    <p:sldId id="401" r:id="rId47"/>
    <p:sldId id="402" r:id="rId48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2"/>
    <a:srgbClr val="F7DFDE"/>
    <a:srgbClr val="FFEF06"/>
    <a:srgbClr val="E32F1B"/>
    <a:srgbClr val="E3FF10"/>
    <a:srgbClr val="1A1A1A"/>
    <a:srgbClr val="F38E00"/>
    <a:srgbClr val="784B0C"/>
    <a:srgbClr val="CCD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F1EB2-50D3-F649-B91D-4A182A98E1DD}" v="16" dt="2024-09-08T17:08:54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57" autoAdjust="0"/>
    <p:restoredTop sz="95854"/>
  </p:normalViewPr>
  <p:slideViewPr>
    <p:cSldViewPr>
      <p:cViewPr varScale="1">
        <p:scale>
          <a:sx n="135" d="100"/>
          <a:sy n="135" d="100"/>
        </p:scale>
        <p:origin x="192" y="1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71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547F1EB2-50D3-F649-B91D-4A182A98E1DD}"/>
    <pc:docChg chg="undo custSel addSld modSld modMainMaster">
      <pc:chgData name="Colon, Jeffrey M." userId="615143b1-cdee-493d-9a9d-1565ce8666d9" providerId="ADAL" clId="{547F1EB2-50D3-F649-B91D-4A182A98E1DD}" dt="2024-09-08T17:09:51.179" v="136" actId="14100"/>
      <pc:docMkLst>
        <pc:docMk/>
      </pc:docMkLst>
      <pc:sldChg chg="modSp add mod">
        <pc:chgData name="Colon, Jeffrey M." userId="615143b1-cdee-493d-9a9d-1565ce8666d9" providerId="ADAL" clId="{547F1EB2-50D3-F649-B91D-4A182A98E1DD}" dt="2024-09-08T13:18:35.770" v="87"/>
        <pc:sldMkLst>
          <pc:docMk/>
          <pc:sldMk cId="3622871933" sldId="306"/>
        </pc:sldMkLst>
        <pc:spChg chg="mod">
          <ac:chgData name="Colon, Jeffrey M." userId="615143b1-cdee-493d-9a9d-1565ce8666d9" providerId="ADAL" clId="{547F1EB2-50D3-F649-B91D-4A182A98E1DD}" dt="2024-09-08T13:18:35.770" v="87"/>
          <ac:spMkLst>
            <pc:docMk/>
            <pc:sldMk cId="3622871933" sldId="306"/>
            <ac:spMk id="4" creationId="{5F26835F-3425-4D22-A3BF-7A8DB7F9F478}"/>
          </ac:spMkLst>
        </pc:spChg>
        <pc:spChg chg="mod">
          <ac:chgData name="Colon, Jeffrey M." userId="615143b1-cdee-493d-9a9d-1565ce8666d9" providerId="ADAL" clId="{547F1EB2-50D3-F649-B91D-4A182A98E1DD}" dt="2024-09-08T13:17:49.707" v="39" actId="20577"/>
          <ac:spMkLst>
            <pc:docMk/>
            <pc:sldMk cId="3622871933" sldId="306"/>
            <ac:spMk id="6" creationId="{E9ED9786-58D6-4467-A340-9C08B3251F1F}"/>
          </ac:spMkLst>
        </pc:spChg>
      </pc:sldChg>
      <pc:sldChg chg="addSp delSp modSp mod">
        <pc:chgData name="Colon, Jeffrey M." userId="615143b1-cdee-493d-9a9d-1565ce8666d9" providerId="ADAL" clId="{547F1EB2-50D3-F649-B91D-4A182A98E1DD}" dt="2024-09-08T15:49:17.594" v="121" actId="14100"/>
        <pc:sldMkLst>
          <pc:docMk/>
          <pc:sldMk cId="0" sldId="368"/>
        </pc:sldMkLst>
        <pc:spChg chg="add del">
          <ac:chgData name="Colon, Jeffrey M." userId="615143b1-cdee-493d-9a9d-1565ce8666d9" providerId="ADAL" clId="{547F1EB2-50D3-F649-B91D-4A182A98E1DD}" dt="2024-09-08T15:47:04.100" v="105" actId="22"/>
          <ac:spMkLst>
            <pc:docMk/>
            <pc:sldMk cId="0" sldId="368"/>
            <ac:spMk id="9" creationId="{479CB5AE-7953-41F7-52EE-6DBD17890CCC}"/>
          </ac:spMkLst>
        </pc:spChg>
        <pc:spChg chg="add mod">
          <ac:chgData name="Colon, Jeffrey M." userId="615143b1-cdee-493d-9a9d-1565ce8666d9" providerId="ADAL" clId="{547F1EB2-50D3-F649-B91D-4A182A98E1DD}" dt="2024-09-08T15:47:33.837" v="111" actId="20577"/>
          <ac:spMkLst>
            <pc:docMk/>
            <pc:sldMk cId="0" sldId="368"/>
            <ac:spMk id="10" creationId="{DB169ACF-E490-F821-52C4-FC3BF56825C5}"/>
          </ac:spMkLst>
        </pc:spChg>
        <pc:spChg chg="add mod">
          <ac:chgData name="Colon, Jeffrey M." userId="615143b1-cdee-493d-9a9d-1565ce8666d9" providerId="ADAL" clId="{547F1EB2-50D3-F649-B91D-4A182A98E1DD}" dt="2024-09-08T15:49:17.594" v="121" actId="14100"/>
          <ac:spMkLst>
            <pc:docMk/>
            <pc:sldMk cId="0" sldId="368"/>
            <ac:spMk id="11" creationId="{DDE1CEB0-C6D8-D01F-D352-E44C51C592A9}"/>
          </ac:spMkLst>
        </pc:spChg>
        <pc:spChg chg="mod">
          <ac:chgData name="Colon, Jeffrey M." userId="615143b1-cdee-493d-9a9d-1565ce8666d9" providerId="ADAL" clId="{547F1EB2-50D3-F649-B91D-4A182A98E1DD}" dt="2024-09-08T15:46:54.558" v="101" actId="1076"/>
          <ac:spMkLst>
            <pc:docMk/>
            <pc:sldMk cId="0" sldId="368"/>
            <ac:spMk id="16" creationId="{00000000-0000-0000-0000-000000000000}"/>
          </ac:spMkLst>
        </pc:spChg>
        <pc:spChg chg="mod">
          <ac:chgData name="Colon, Jeffrey M." userId="615143b1-cdee-493d-9a9d-1565ce8666d9" providerId="ADAL" clId="{547F1EB2-50D3-F649-B91D-4A182A98E1DD}" dt="2024-09-08T15:46:58.274" v="103"/>
          <ac:spMkLst>
            <pc:docMk/>
            <pc:sldMk cId="0" sldId="368"/>
            <ac:spMk id="26" creationId="{53EE61CF-5225-BD40-A54A-A7433CBDD92E}"/>
          </ac:spMkLst>
        </pc:spChg>
        <pc:spChg chg="mod">
          <ac:chgData name="Colon, Jeffrey M." userId="615143b1-cdee-493d-9a9d-1565ce8666d9" providerId="ADAL" clId="{547F1EB2-50D3-F649-B91D-4A182A98E1DD}" dt="2024-09-08T15:48:15.195" v="118" actId="1076"/>
          <ac:spMkLst>
            <pc:docMk/>
            <pc:sldMk cId="0" sldId="368"/>
            <ac:spMk id="18441" creationId="{00000000-0000-0000-0000-000000000000}"/>
          </ac:spMkLst>
        </pc:spChg>
        <pc:picChg chg="mod">
          <ac:chgData name="Colon, Jeffrey M." userId="615143b1-cdee-493d-9a9d-1565ce8666d9" providerId="ADAL" clId="{547F1EB2-50D3-F649-B91D-4A182A98E1DD}" dt="2024-09-08T15:48:26.223" v="120" actId="1076"/>
          <ac:picMkLst>
            <pc:docMk/>
            <pc:sldMk cId="0" sldId="368"/>
            <ac:picMk id="18438" creationId="{00000000-0000-0000-0000-000000000000}"/>
          </ac:picMkLst>
        </pc:picChg>
      </pc:sldChg>
      <pc:sldChg chg="modSp mod modAnim">
        <pc:chgData name="Colon, Jeffrey M." userId="615143b1-cdee-493d-9a9d-1565ce8666d9" providerId="ADAL" clId="{547F1EB2-50D3-F649-B91D-4A182A98E1DD}" dt="2024-09-08T17:09:24.296" v="135" actId="14100"/>
        <pc:sldMkLst>
          <pc:docMk/>
          <pc:sldMk cId="0" sldId="371"/>
        </pc:sldMkLst>
        <pc:spChg chg="mod">
          <ac:chgData name="Colon, Jeffrey M." userId="615143b1-cdee-493d-9a9d-1565ce8666d9" providerId="ADAL" clId="{547F1EB2-50D3-F649-B91D-4A182A98E1DD}" dt="2024-09-08T17:09:24.296" v="135" actId="14100"/>
          <ac:spMkLst>
            <pc:docMk/>
            <pc:sldMk cId="0" sldId="371"/>
            <ac:spMk id="24582" creationId="{00000000-0000-0000-0000-000000000000}"/>
          </ac:spMkLst>
        </pc:spChg>
      </pc:sldChg>
      <pc:sldChg chg="modSp mod">
        <pc:chgData name="Colon, Jeffrey M." userId="615143b1-cdee-493d-9a9d-1565ce8666d9" providerId="ADAL" clId="{547F1EB2-50D3-F649-B91D-4A182A98E1DD}" dt="2024-09-08T17:09:51.179" v="136" actId="14100"/>
        <pc:sldMkLst>
          <pc:docMk/>
          <pc:sldMk cId="0" sldId="372"/>
        </pc:sldMkLst>
        <pc:spChg chg="mod">
          <ac:chgData name="Colon, Jeffrey M." userId="615143b1-cdee-493d-9a9d-1565ce8666d9" providerId="ADAL" clId="{547F1EB2-50D3-F649-B91D-4A182A98E1DD}" dt="2024-09-08T17:09:51.179" v="136" actId="14100"/>
          <ac:spMkLst>
            <pc:docMk/>
            <pc:sldMk cId="0" sldId="372"/>
            <ac:spMk id="26629" creationId="{00000000-0000-0000-0000-000000000000}"/>
          </ac:spMkLst>
        </pc:spChg>
      </pc:sldChg>
      <pc:sldChg chg="modSp mod">
        <pc:chgData name="Colon, Jeffrey M." userId="615143b1-cdee-493d-9a9d-1565ce8666d9" providerId="ADAL" clId="{547F1EB2-50D3-F649-B91D-4A182A98E1DD}" dt="2024-09-07T19:18:55.896" v="8" actId="14100"/>
        <pc:sldMkLst>
          <pc:docMk/>
          <pc:sldMk cId="0" sldId="382"/>
        </pc:sldMkLst>
        <pc:picChg chg="mod">
          <ac:chgData name="Colon, Jeffrey M." userId="615143b1-cdee-493d-9a9d-1565ce8666d9" providerId="ADAL" clId="{547F1EB2-50D3-F649-B91D-4A182A98E1DD}" dt="2024-09-07T19:18:51.029" v="7" actId="14100"/>
          <ac:picMkLst>
            <pc:docMk/>
            <pc:sldMk cId="0" sldId="382"/>
            <ac:picMk id="8" creationId="{3D9AE531-3812-854C-8757-3D2BEB77176A}"/>
          </ac:picMkLst>
        </pc:picChg>
        <pc:picChg chg="mod">
          <ac:chgData name="Colon, Jeffrey M." userId="615143b1-cdee-493d-9a9d-1565ce8666d9" providerId="ADAL" clId="{547F1EB2-50D3-F649-B91D-4A182A98E1DD}" dt="2024-09-07T19:18:55.896" v="8" actId="14100"/>
          <ac:picMkLst>
            <pc:docMk/>
            <pc:sldMk cId="0" sldId="382"/>
            <ac:picMk id="13" creationId="{CB5C5488-DC9F-8F4F-9C3F-91EE3C7233C2}"/>
          </ac:picMkLst>
        </pc:picChg>
      </pc:sldChg>
      <pc:sldChg chg="modAnim">
        <pc:chgData name="Colon, Jeffrey M." userId="615143b1-cdee-493d-9a9d-1565ce8666d9" providerId="ADAL" clId="{547F1EB2-50D3-F649-B91D-4A182A98E1DD}" dt="2024-09-08T15:42:48.528" v="97"/>
        <pc:sldMkLst>
          <pc:docMk/>
          <pc:sldMk cId="1235829513" sldId="415"/>
        </pc:sldMkLst>
      </pc:sldChg>
      <pc:sldChg chg="addSp delSp modSp add mod">
        <pc:chgData name="Colon, Jeffrey M." userId="615143b1-cdee-493d-9a9d-1565ce8666d9" providerId="ADAL" clId="{547F1EB2-50D3-F649-B91D-4A182A98E1DD}" dt="2024-09-08T17:02:58.595" v="129" actId="14100"/>
        <pc:sldMkLst>
          <pc:docMk/>
          <pc:sldMk cId="635623991" sldId="423"/>
        </pc:sldMkLst>
        <pc:picChg chg="add mod">
          <ac:chgData name="Colon, Jeffrey M." userId="615143b1-cdee-493d-9a9d-1565ce8666d9" providerId="ADAL" clId="{547F1EB2-50D3-F649-B91D-4A182A98E1DD}" dt="2024-09-08T17:02:58.595" v="129" actId="14100"/>
          <ac:picMkLst>
            <pc:docMk/>
            <pc:sldMk cId="635623991" sldId="423"/>
            <ac:picMk id="6" creationId="{DB576FC4-39D8-824C-5B15-FD8CD8FF42E8}"/>
          </ac:picMkLst>
        </pc:picChg>
        <pc:picChg chg="del">
          <ac:chgData name="Colon, Jeffrey M." userId="615143b1-cdee-493d-9a9d-1565ce8666d9" providerId="ADAL" clId="{547F1EB2-50D3-F649-B91D-4A182A98E1DD}" dt="2024-09-08T17:02:45.348" v="123" actId="478"/>
          <ac:picMkLst>
            <pc:docMk/>
            <pc:sldMk cId="635623991" sldId="423"/>
            <ac:picMk id="12" creationId="{3AE28CE0-BC87-CA74-15E2-A65874BD557F}"/>
          </ac:picMkLst>
        </pc:picChg>
      </pc:sldChg>
      <pc:sldMasterChg chg="modSp mod">
        <pc:chgData name="Colon, Jeffrey M." userId="615143b1-cdee-493d-9a9d-1565ce8666d9" providerId="ADAL" clId="{547F1EB2-50D3-F649-B91D-4A182A98E1DD}" dt="2024-09-08T01:17:01.006" v="10" actId="20577"/>
        <pc:sldMasterMkLst>
          <pc:docMk/>
          <pc:sldMasterMk cId="1198770841" sldId="2147483834"/>
        </pc:sldMasterMkLst>
        <pc:spChg chg="mod">
          <ac:chgData name="Colon, Jeffrey M." userId="615143b1-cdee-493d-9a9d-1565ce8666d9" providerId="ADAL" clId="{547F1EB2-50D3-F649-B91D-4A182A98E1DD}" dt="2024-09-08T01:17:01.006" v="10" actId="20577"/>
          <ac:spMkLst>
            <pc:docMk/>
            <pc:sldMasterMk cId="1198770841" sldId="2147483834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 smtClean="0">
                <a:latin typeface="Calibri"/>
              </a:defRPr>
            </a:lvl1pPr>
          </a:lstStyle>
          <a:p>
            <a:pPr>
              <a:defRPr/>
            </a:pPr>
            <a:fld id="{F9433022-AD75-114C-B0EE-FB00A9A785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040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6"/>
            <a:ext cx="5608320" cy="41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 smtClean="0">
                <a:latin typeface="Calibri"/>
              </a:defRPr>
            </a:lvl1pPr>
          </a:lstStyle>
          <a:p>
            <a:pPr>
              <a:defRPr/>
            </a:pPr>
            <a:fld id="{5205D13A-D87A-DC43-B033-00FB4B60DA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735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A4D45-8B45-AB4A-B4BF-67025D02223F}" type="slidenum">
              <a:rPr lang="en-US" sz="1200">
                <a:latin typeface="Calibri" charset="0"/>
              </a:rPr>
              <a:pPr eaLnBrk="1" hangingPunct="1"/>
              <a:t>3</a:t>
            </a:fld>
            <a:endParaRPr lang="en-US" sz="1200">
              <a:latin typeface="Calibri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5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89F7D5-185C-4F41-90FE-54AEC4428D6A}" type="slidenum">
              <a:rPr lang="en-US" sz="1200">
                <a:latin typeface="Calibri" charset="0"/>
              </a:rPr>
              <a:pPr eaLnBrk="1" hangingPunct="1"/>
              <a:t>14</a:t>
            </a:fld>
            <a:endParaRPr lang="en-US" sz="1200">
              <a:latin typeface="Calibri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05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D380E5F-CC1F-1B4E-B15F-C75A1E1C4F1B}" type="slidenum">
              <a:rPr lang="en-US" sz="1200">
                <a:latin typeface="Calibri" charset="0"/>
              </a:rPr>
              <a:pPr eaLnBrk="1" hangingPunct="1"/>
              <a:t>15</a:t>
            </a:fld>
            <a:endParaRPr lang="en-US" sz="1200">
              <a:latin typeface="Calibri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7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C04D62-3E04-0444-AFAA-794809BA959D}" type="slidenum">
              <a:rPr lang="en-US" sz="1200">
                <a:latin typeface="Calibri" charset="0"/>
              </a:rPr>
              <a:pPr eaLnBrk="1" hangingPunct="1"/>
              <a:t>16</a:t>
            </a:fld>
            <a:endParaRPr lang="en-US" sz="1200">
              <a:latin typeface="Calibri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3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ED1958-DCA8-1546-9D87-B53012E19C65}" type="slidenum">
              <a:rPr lang="en-US" sz="1200">
                <a:latin typeface="Calibri" charset="0"/>
              </a:rPr>
              <a:pPr eaLnBrk="1" hangingPunct="1"/>
              <a:t>17</a:t>
            </a:fld>
            <a:endParaRPr lang="en-US" sz="1200">
              <a:latin typeface="Calibri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74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269CCA-5209-8E4C-805E-F1103938CCEB}" type="slidenum">
              <a:rPr lang="en-US" sz="1200">
                <a:latin typeface="Calibri" charset="0"/>
              </a:rPr>
              <a:pPr eaLnBrk="1" hangingPunct="1"/>
              <a:t>18</a:t>
            </a:fld>
            <a:endParaRPr lang="en-US" sz="1200">
              <a:latin typeface="Calibri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230" tIns="45615" rIns="91230" bIns="45615"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58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25796B-4712-0248-895B-AB5800B710F6}" type="slidenum">
              <a:rPr lang="en-US" sz="1200">
                <a:latin typeface="Calibri" charset="0"/>
              </a:rPr>
              <a:pPr eaLnBrk="1" hangingPunct="1"/>
              <a:t>22</a:t>
            </a:fld>
            <a:endParaRPr lang="en-US" sz="1200">
              <a:latin typeface="Calibri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230" tIns="45615" rIns="91230" bIns="45615"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22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00F2DA-DC33-3F44-B245-2292B237C3AD}" type="slidenum">
              <a:rPr lang="en-US" sz="1200">
                <a:latin typeface="Calibri" charset="0"/>
              </a:rPr>
              <a:pPr eaLnBrk="1" hangingPunct="1"/>
              <a:t>24</a:t>
            </a:fld>
            <a:endParaRPr lang="en-US" sz="1200">
              <a:latin typeface="Calibri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230" tIns="45615" rIns="91230" bIns="45615"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5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8D740F-C454-3347-A0B0-FC78E4863E69}" type="slidenum">
              <a:rPr lang="en-US" sz="1200">
                <a:latin typeface="Calibri" charset="0"/>
              </a:rPr>
              <a:pPr eaLnBrk="1" hangingPunct="1"/>
              <a:t>25</a:t>
            </a:fld>
            <a:endParaRPr lang="en-US" sz="1200">
              <a:latin typeface="Calibri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230" tIns="45615" rIns="91230" bIns="45615"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58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07D3D7-3DC5-CF4E-9482-BAB4564A6F0F}" type="slidenum">
              <a:rPr lang="en-US" sz="1200">
                <a:latin typeface="Calibri" charset="0"/>
              </a:rPr>
              <a:pPr eaLnBrk="1" hangingPunct="1"/>
              <a:t>26</a:t>
            </a:fld>
            <a:endParaRPr lang="en-US" sz="1200">
              <a:latin typeface="Calibri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230" tIns="45615" rIns="91230" bIns="45615"/>
          <a:lstStyle/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88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05D13A-D87A-DC43-B033-00FB4B60DA2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54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2B49542-E2C8-F841-9898-ED0A0C96843E}" type="slidenum">
              <a:rPr lang="en-US" sz="1200">
                <a:latin typeface="Calibri" charset="0"/>
              </a:rPr>
              <a:pPr eaLnBrk="1" hangingPunct="1"/>
              <a:t>6</a:t>
            </a:fld>
            <a:endParaRPr lang="en-US" sz="1200">
              <a:latin typeface="Calibri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4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786ADA-A8C8-5746-A4E0-7CCF934DDE07}" type="slidenum">
              <a:rPr lang="en-US" sz="1200">
                <a:latin typeface="Calibri" charset="0"/>
              </a:rPr>
              <a:pPr eaLnBrk="1" hangingPunct="1"/>
              <a:t>36</a:t>
            </a:fld>
            <a:endParaRPr lang="en-US" sz="1200">
              <a:latin typeface="Calibri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44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7BDA9F-8291-9247-8E10-CEE85F374C90}" type="slidenum">
              <a:rPr lang="en-US" sz="1200">
                <a:latin typeface="Calibri" charset="0"/>
              </a:rPr>
              <a:pPr eaLnBrk="1" hangingPunct="1"/>
              <a:t>38</a:t>
            </a:fld>
            <a:endParaRPr lang="en-US" sz="1200">
              <a:latin typeface="Calibri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883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05D13A-D87A-DC43-B033-00FB4B60DA2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2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80EBE85-5DB4-514A-815C-0DCDBC2A3F27}" type="slidenum">
              <a:rPr lang="en-US" sz="1200">
                <a:latin typeface="Calibri" charset="0"/>
              </a:rPr>
              <a:pPr eaLnBrk="1" hangingPunct="1"/>
              <a:t>45</a:t>
            </a:fld>
            <a:endParaRPr lang="en-US" sz="1200">
              <a:latin typeface="Calibri" charset="0"/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261938"/>
            <a:ext cx="4613275" cy="3459162"/>
          </a:xfrm>
          <a:ln w="12699" cap="flat">
            <a:solidFill>
              <a:schemeClr val="tx1"/>
            </a:solidFill>
          </a:ln>
        </p:spPr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2166410" y="1598"/>
            <a:ext cx="2675517" cy="24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921" tIns="46462" rIns="92921" bIns="46462">
            <a:spAutoFit/>
          </a:bodyPr>
          <a:lstStyle/>
          <a:p>
            <a:pPr defTabSz="922980" eaLnBrk="0" hangingPunct="0"/>
            <a:r>
              <a:rPr lang="en-US" sz="1000">
                <a:latin typeface="Times New Roman" charset="0"/>
              </a:rPr>
              <a:t>2. Forwards and Futures  </a:t>
            </a:r>
            <a:r>
              <a:rPr lang="en-US" sz="1000">
                <a:latin typeface="Symbol" charset="0"/>
              </a:rPr>
              <a:t>®</a:t>
            </a:r>
            <a:r>
              <a:rPr lang="en-US" sz="1000">
                <a:latin typeface="Times New Roman" charset="0"/>
              </a:rPr>
              <a:t>  2.1 Asset and Cash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3680" y="3954439"/>
            <a:ext cx="6543040" cy="4762576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80" tIns="45539" rIns="91080" bIns="45539"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311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37DA51-8F47-1D46-8057-8136D2C8B6A9}" type="slidenum">
              <a:rPr lang="en-US" sz="1200">
                <a:latin typeface="Calibri" charset="0"/>
              </a:rPr>
              <a:pPr eaLnBrk="1" hangingPunct="1"/>
              <a:t>46</a:t>
            </a:fld>
            <a:endParaRPr lang="en-US" sz="1200">
              <a:latin typeface="Calibri" charset="0"/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31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377FFB-2B57-7948-AE3D-75D1465BB17D}" type="slidenum">
              <a:rPr lang="en-US" sz="1200">
                <a:latin typeface="Calibri" charset="0"/>
              </a:rPr>
              <a:pPr eaLnBrk="1" hangingPunct="1"/>
              <a:t>47</a:t>
            </a:fld>
            <a:endParaRPr lang="en-US" sz="1200">
              <a:latin typeface="Calibri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48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C98F106-93C6-5141-AAE3-F7C4D3B52191}" type="slidenum">
              <a:rPr lang="en-US" sz="1200">
                <a:latin typeface="Calibri" charset="0"/>
              </a:rPr>
              <a:pPr eaLnBrk="1" hangingPunct="1"/>
              <a:t>7</a:t>
            </a:fld>
            <a:endParaRPr lang="en-US" sz="1200">
              <a:latin typeface="Calibri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C4597E-313C-4743-81C7-3499193FC98D}" type="slidenum">
              <a:rPr lang="en-US" sz="1200">
                <a:latin typeface="Calibri" charset="0"/>
              </a:rPr>
              <a:pPr eaLnBrk="1" hangingPunct="1"/>
              <a:t>8</a:t>
            </a:fld>
            <a:endParaRPr lang="en-US" sz="12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218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8638E4-B592-484C-BB80-8EE6F425976F}" type="slidenum">
              <a:rPr lang="en-US" sz="1200">
                <a:latin typeface="Calibri" charset="0"/>
              </a:rPr>
              <a:pPr eaLnBrk="1" hangingPunct="1"/>
              <a:t>9</a:t>
            </a:fld>
            <a:endParaRPr lang="en-US" sz="12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73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F65ED4-6F19-624D-BE86-E09F8F24C255}" type="slidenum">
              <a:rPr lang="en-US" sz="1200">
                <a:latin typeface="Calibri" charset="0"/>
              </a:rPr>
              <a:pPr eaLnBrk="1" hangingPunct="1"/>
              <a:t>10</a:t>
            </a:fld>
            <a:endParaRPr lang="en-US" sz="1200">
              <a:latin typeface="Calibri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28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36C8603-CC00-C048-BF65-26FB91F46A61}" type="slidenum">
              <a:rPr lang="en-US" sz="1200">
                <a:latin typeface="Calibri" charset="0"/>
              </a:rPr>
              <a:pPr eaLnBrk="1" hangingPunct="1"/>
              <a:t>11</a:t>
            </a:fld>
            <a:endParaRPr lang="en-US" sz="1200">
              <a:latin typeface="Calibri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556682-145D-7943-9252-DE9B5FAB3226}" type="slidenum">
              <a:rPr lang="en-US" sz="1200">
                <a:latin typeface="Calibri" charset="0"/>
              </a:rPr>
              <a:pPr eaLnBrk="1" hangingPunct="1"/>
              <a:t>12</a:t>
            </a:fld>
            <a:endParaRPr lang="en-US" sz="1200">
              <a:latin typeface="Calibri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256"/>
            <a:ext cx="5140960" cy="415567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43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2534" indent="-289436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57745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0843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3940" indent="-231549" defTabSz="927804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47038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0136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73234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36332" indent="-231549" defTabSz="92780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79D732E-76FA-A343-BC90-B604E2BB910B}" type="slidenum">
              <a:rPr lang="en-US" sz="1200">
                <a:latin typeface="Calibri" charset="0"/>
              </a:rPr>
              <a:pPr eaLnBrk="1" hangingPunct="1"/>
              <a:t>13</a:t>
            </a:fld>
            <a:endParaRPr lang="en-US" sz="1200">
              <a:latin typeface="Calibri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38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966371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61084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2087875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605512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1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817859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296328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90838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32177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650502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82721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Interest Rate and Credit Risks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95930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193101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996506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881049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669816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204799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6629034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5184345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3160322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448742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20357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0169178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8657838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7955270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394357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961000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5070837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9656773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8199699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9564660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37713711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59293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2143195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5470250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5885527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8604667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1009170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9629168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8273526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73655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5030538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60920618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207554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20266048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4177281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7616714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3219673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7473687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20071301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2844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Interest Rate and Credit Risks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980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>
                <a:latin typeface="Calibri"/>
              </a:defRPr>
            </a:lvl1pPr>
          </a:lstStyle>
          <a:p>
            <a:fld id="{D73BDDF0-D611-5747-98E9-44F7AB0391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171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8"/>
            <a:ext cx="40386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>
                <a:latin typeface="Calibri"/>
              </a:defRPr>
            </a:lvl1pPr>
          </a:lstStyle>
          <a:p>
            <a:fld id="{B964C707-BAA9-614C-A59F-B1F1B822D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51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 smtClean="0">
                <a:latin typeface="Calibri"/>
                <a:cs typeface="Calibri"/>
              </a:defRPr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 smtClean="0">
                <a:latin typeface="Calibri"/>
              </a:defRPr>
            </a:lvl1pPr>
          </a:lstStyle>
          <a:p>
            <a:pPr>
              <a:defRPr/>
            </a:pPr>
            <a:fld id="{EDF37BE0-0BF3-6642-A185-F61474C9F2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37166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9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52023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34040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Interest Rate and Credit Risks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CF_Ch6_CreditRisk_24</a:t>
            </a:r>
          </a:p>
        </p:txBody>
      </p:sp>
    </p:spTree>
    <p:extLst>
      <p:ext uri="{BB962C8B-B14F-4D97-AF65-F5344CB8AC3E}">
        <p14:creationId xmlns:p14="http://schemas.microsoft.com/office/powerpoint/2010/main" val="119877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  <p:sldLayoutId id="2147483854" r:id="rId20"/>
    <p:sldLayoutId id="2147483855" r:id="rId21"/>
    <p:sldLayoutId id="2147483856" r:id="rId22"/>
    <p:sldLayoutId id="2147483857" r:id="rId23"/>
    <p:sldLayoutId id="2147483858" r:id="rId24"/>
    <p:sldLayoutId id="2147483859" r:id="rId25"/>
    <p:sldLayoutId id="2147483860" r:id="rId26"/>
    <p:sldLayoutId id="2147483861" r:id="rId27"/>
    <p:sldLayoutId id="2147483862" r:id="rId28"/>
    <p:sldLayoutId id="2147483863" r:id="rId29"/>
    <p:sldLayoutId id="2147483864" r:id="rId30"/>
    <p:sldLayoutId id="2147483865" r:id="rId31"/>
    <p:sldLayoutId id="2147483866" r:id="rId32"/>
    <p:sldLayoutId id="2147483867" r:id="rId33"/>
    <p:sldLayoutId id="2147483868" r:id="rId34"/>
    <p:sldLayoutId id="2147483869" r:id="rId35"/>
    <p:sldLayoutId id="2147483870" r:id="rId36"/>
    <p:sldLayoutId id="2147483871" r:id="rId37"/>
    <p:sldLayoutId id="2147483872" r:id="rId38"/>
    <p:sldLayoutId id="2147483873" r:id="rId39"/>
    <p:sldLayoutId id="2147483874" r:id="rId40"/>
    <p:sldLayoutId id="2147483875" r:id="rId41"/>
    <p:sldLayoutId id="2147483876" r:id="rId42"/>
    <p:sldLayoutId id="2147483877" r:id="rId43"/>
    <p:sldLayoutId id="2147483878" r:id="rId44"/>
    <p:sldLayoutId id="2147483879" r:id="rId45"/>
    <p:sldLayoutId id="2147483880" r:id="rId46"/>
    <p:sldLayoutId id="2147483881" r:id="rId47"/>
    <p:sldLayoutId id="2147483882" r:id="rId48"/>
    <p:sldLayoutId id="2147483883" r:id="rId49"/>
    <p:sldLayoutId id="2147483884" r:id="rId50"/>
    <p:sldLayoutId id="2147483885" r:id="rId51"/>
    <p:sldLayoutId id="2147483886" r:id="rId52"/>
    <p:sldLayoutId id="2147483887" r:id="rId53"/>
    <p:sldLayoutId id="2147483888" r:id="rId54"/>
    <p:sldLayoutId id="2147483889" r:id="rId55"/>
    <p:sldLayoutId id="2147483890" r:id="rId56"/>
    <p:sldLayoutId id="2147483891" r:id="rId57"/>
    <p:sldLayoutId id="2147483892" r:id="rId58"/>
    <p:sldLayoutId id="2147483893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nualcreditreport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c.gov/oc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https://fred.stlouisfed.org/graph/?g=TQg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Interest Rate and Credit Risks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Uncertainty, Default, &amp; Risk</a:t>
            </a:r>
          </a:p>
          <a:p>
            <a:pPr algn="ctr"/>
            <a:endParaRPr lang="en-US" sz="2700" b="1" dirty="0"/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2024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Probability weighted dispersion of returns around the expected return</a:t>
            </a:r>
          </a:p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Variance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Find             ,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Subtract each return from              and square the result.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Multiply each value by its probability, and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Add</a:t>
            </a:r>
          </a:p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Standard Deviation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Risk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4B7B0F-7514-D843-B268-A2F246E625FA}" type="slidenum">
              <a:rPr lang="en-US" sz="800">
                <a:latin typeface="Calibri" charset="0"/>
              </a:rPr>
              <a:pPr eaLnBrk="1" hangingPunct="1"/>
              <a:t>10</a:t>
            </a:fld>
            <a:endParaRPr lang="en-US" sz="800">
              <a:latin typeface="Calibri" charset="0"/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883701"/>
              </p:ext>
            </p:extLst>
          </p:nvPr>
        </p:nvGraphicFramePr>
        <p:xfrm>
          <a:off x="1943100" y="1313657"/>
          <a:ext cx="381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4520" imgH="155160" progId="Equation.3">
                  <p:embed/>
                </p:oleObj>
              </mc:Choice>
              <mc:Fallback>
                <p:oleObj name="Equation" r:id="rId3" imgW="164520" imgH="155160" progId="Equation.3">
                  <p:embed/>
                  <p:pic>
                    <p:nvPicPr>
                      <p:cNvPr id="286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1313657"/>
                        <a:ext cx="381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235681"/>
              </p:ext>
            </p:extLst>
          </p:nvPr>
        </p:nvGraphicFramePr>
        <p:xfrm>
          <a:off x="3352800" y="3172732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120" imgH="200880" progId="Equation.3">
                  <p:embed/>
                </p:oleObj>
              </mc:Choice>
              <mc:Fallback>
                <p:oleObj name="Equation" r:id="rId5" imgW="393120" imgH="200880" progId="Equation.3">
                  <p:embed/>
                  <p:pic>
                    <p:nvPicPr>
                      <p:cNvPr id="2867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172732"/>
                        <a:ext cx="1066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803932"/>
              </p:ext>
            </p:extLst>
          </p:nvPr>
        </p:nvGraphicFramePr>
        <p:xfrm>
          <a:off x="1371600" y="1752600"/>
          <a:ext cx="571500" cy="421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6400" imgH="219240" progId="Equation.3">
                  <p:embed/>
                </p:oleObj>
              </mc:Choice>
              <mc:Fallback>
                <p:oleObj name="Equation" r:id="rId7" imgW="356400" imgH="219240" progId="Equation.3">
                  <p:embed/>
                  <p:pic>
                    <p:nvPicPr>
                      <p:cNvPr id="2867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752600"/>
                        <a:ext cx="571500" cy="421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27131"/>
              </p:ext>
            </p:extLst>
          </p:nvPr>
        </p:nvGraphicFramePr>
        <p:xfrm>
          <a:off x="3581400" y="2133600"/>
          <a:ext cx="609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5400" imgH="182520" progId="Equation.3">
                  <p:embed/>
                </p:oleObj>
              </mc:Choice>
              <mc:Fallback>
                <p:oleObj name="Equation" r:id="rId9" imgW="365400" imgH="182520" progId="Equation.3">
                  <p:embed/>
                  <p:pic>
                    <p:nvPicPr>
                      <p:cNvPr id="286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133600"/>
                        <a:ext cx="609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are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Var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SD of the throw of dice?</a:t>
            </a:r>
          </a:p>
          <a:p>
            <a:pPr lvl="1" eaLnBrk="1" hangingPunct="1"/>
            <a:endParaRPr lang="en-US" b="1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b="1" dirty="0" err="1">
                <a:latin typeface="Calibri" charset="0"/>
                <a:ea typeface="ＭＳ Ｐゴシック" charset="0"/>
              </a:rPr>
              <a:t>Var</a:t>
            </a:r>
            <a:r>
              <a:rPr lang="en-US" dirty="0">
                <a:latin typeface="Calibri" charset="0"/>
                <a:ea typeface="ＭＳ Ｐゴシック" charset="0"/>
              </a:rPr>
              <a:t>: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b="1" dirty="0">
                <a:latin typeface="Calibri" charset="0"/>
                <a:ea typeface="ＭＳ Ｐゴシック" charset="0"/>
              </a:rPr>
              <a:t>SD</a:t>
            </a:r>
            <a:r>
              <a:rPr lang="en-US" dirty="0">
                <a:latin typeface="Calibri" charset="0"/>
                <a:ea typeface="ＭＳ Ｐゴシック" charset="0"/>
              </a:rPr>
              <a:t>: 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Units of SD same as the units of the underlying variable:  </a:t>
            </a:r>
          </a:p>
          <a:p>
            <a:pPr lvl="1" eaLnBrk="1" hangingPunct="1"/>
            <a:r>
              <a:rPr lang="en-US" i="1" dirty="0">
                <a:latin typeface="Calibri" charset="0"/>
                <a:ea typeface="ＭＳ Ｐゴシック" charset="0"/>
              </a:rPr>
              <a:t>SD</a:t>
            </a:r>
            <a:r>
              <a:rPr lang="en-US" dirty="0">
                <a:latin typeface="Calibri" charset="0"/>
                <a:ea typeface="ＭＳ Ｐゴシック" charset="0"/>
              </a:rPr>
              <a:t> of annual returns--&gt;   % </a:t>
            </a:r>
          </a:p>
          <a:p>
            <a:pPr lvl="1" eaLnBrk="1" hangingPunct="1"/>
            <a:r>
              <a:rPr lang="en-US" i="1" dirty="0" err="1">
                <a:latin typeface="Calibri" charset="0"/>
                <a:ea typeface="ＭＳ Ｐゴシック" charset="0"/>
              </a:rPr>
              <a:t>Var</a:t>
            </a:r>
            <a:r>
              <a:rPr lang="en-US" i="1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of annual returns--&gt;   %</a:t>
            </a:r>
            <a:r>
              <a:rPr lang="en-US" baseline="30000" dirty="0">
                <a:latin typeface="Calibri" charset="0"/>
                <a:ea typeface="ＭＳ Ｐゴシック" charset="0"/>
              </a:rPr>
              <a:t>2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Risk:  Example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B08D3BD-EC3D-2E4E-933D-4C8356659286}" type="slidenum">
              <a:rPr lang="en-US" sz="800">
                <a:latin typeface="Calibri" charset="0"/>
              </a:rPr>
              <a:pPr eaLnBrk="1" hangingPunct="1"/>
              <a:t>11</a:t>
            </a:fld>
            <a:endParaRPr lang="en-US" sz="800">
              <a:latin typeface="Calibri" charset="0"/>
            </a:endParaRPr>
          </a:p>
        </p:txBody>
      </p:sp>
      <p:graphicFrame>
        <p:nvGraphicFramePr>
          <p:cNvPr id="307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9456"/>
              </p:ext>
            </p:extLst>
          </p:nvPr>
        </p:nvGraphicFramePr>
        <p:xfrm>
          <a:off x="1447800" y="1295400"/>
          <a:ext cx="502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05680" imgH="356400" progId="Equation.3">
                  <p:embed/>
                </p:oleObj>
              </mc:Choice>
              <mc:Fallback>
                <p:oleObj name="Equation" r:id="rId3" imgW="2605680" imgH="356400" progId="Equation.3">
                  <p:embed/>
                  <p:pic>
                    <p:nvPicPr>
                      <p:cNvPr id="3072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295400"/>
                        <a:ext cx="502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33762"/>
              </p:ext>
            </p:extLst>
          </p:nvPr>
        </p:nvGraphicFramePr>
        <p:xfrm>
          <a:off x="1447800" y="2364581"/>
          <a:ext cx="5273675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33480" imgH="393120" progId="Equation.3">
                  <p:embed/>
                </p:oleObj>
              </mc:Choice>
              <mc:Fallback>
                <p:oleObj name="Equation" r:id="rId5" imgW="2733480" imgH="393120" progId="Equation.3">
                  <p:embed/>
                  <p:pic>
                    <p:nvPicPr>
                      <p:cNvPr id="307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4581"/>
                        <a:ext cx="5273675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95400" y="914400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probability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0052" y="1924521"/>
            <a:ext cx="627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outcome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33600" y="914400"/>
            <a:ext cx="4732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mean</a:t>
            </a:r>
          </a:p>
        </p:txBody>
      </p: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1650626" y="1145232"/>
            <a:ext cx="25774" cy="150168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>
            <a:off x="2370203" y="1145232"/>
            <a:ext cx="68197" cy="302568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0"/>
          </p:cNvCxnSpPr>
          <p:nvPr/>
        </p:nvCxnSpPr>
        <p:spPr>
          <a:xfrm flipH="1" flipV="1">
            <a:off x="2124852" y="1772121"/>
            <a:ext cx="8748" cy="152400"/>
          </a:xfrm>
          <a:prstGeom prst="straightConnector1">
            <a:avLst/>
          </a:prstGeom>
          <a:ln w="63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733800" y="4267200"/>
            <a:ext cx="312803" cy="226368"/>
          </a:xfrm>
          <a:prstGeom prst="straightConnector1">
            <a:avLst/>
          </a:prstGeom>
          <a:ln w="158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uiExpand="1" build="p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  <a:latin typeface="Calibri" charset="0"/>
                <a:ea typeface="ＭＳ Ｐゴシック" charset="0"/>
                <a:cs typeface="ＭＳ Ｐゴシック" charset="0"/>
              </a:rPr>
              <a:t>A large enough sample drawn from a </a:t>
            </a:r>
            <a:r>
              <a:rPr lang="en-US" sz="2400" b="1" i="1" dirty="0">
                <a:solidFill>
                  <a:srgbClr val="010004"/>
                </a:solidFill>
                <a:latin typeface="Calibri" charset="0"/>
                <a:ea typeface="ＭＳ Ｐゴシック" charset="0"/>
                <a:cs typeface="ＭＳ Ｐゴシック" charset="0"/>
              </a:rPr>
              <a:t>normal distribution</a:t>
            </a:r>
            <a:r>
              <a:rPr lang="en-US" sz="2400" b="1" dirty="0">
                <a:solidFill>
                  <a:srgbClr val="010004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10004"/>
                </a:solidFill>
                <a:latin typeface="Calibri" charset="0"/>
                <a:ea typeface="ＭＳ Ｐゴシック" charset="0"/>
                <a:cs typeface="ＭＳ Ｐゴシック" charset="0"/>
              </a:rPr>
              <a:t>looks like a bell-shaped curve.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SDs and the Normal Distribution</a:t>
            </a:r>
          </a:p>
        </p:txBody>
      </p:sp>
      <p:sp>
        <p:nvSpPr>
          <p:cNvPr id="327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FF18D2B-DC77-9C41-8F25-7A217A612D42}" type="slidenum">
              <a:rPr lang="en-US" sz="800">
                <a:latin typeface="Calibri" charset="0"/>
              </a:rPr>
              <a:pPr eaLnBrk="1" hangingPunct="1"/>
              <a:t>12</a:t>
            </a:fld>
            <a:endParaRPr lang="en-US" sz="800">
              <a:latin typeface="Calibri" charset="0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3400425" y="1643062"/>
            <a:ext cx="1235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 dirty="0">
                <a:latin typeface="Calibri" charset="0"/>
              </a:rPr>
              <a:t>Probability</a:t>
            </a:r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6791325" y="4448175"/>
            <a:ext cx="228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/>
            <a:r>
              <a:rPr lang="en-US" sz="1600" b="1" dirty="0">
                <a:latin typeface="Times New Roman" charset="0"/>
              </a:rPr>
              <a:t>Return on</a:t>
            </a:r>
            <a:br>
              <a:rPr lang="en-US" sz="1600" b="1" dirty="0">
                <a:latin typeface="Times New Roman" charset="0"/>
              </a:rPr>
            </a:br>
            <a:r>
              <a:rPr lang="en-US" sz="1600" b="1" dirty="0">
                <a:latin typeface="Times New Roman" charset="0"/>
              </a:rPr>
              <a:t>large company common</a:t>
            </a:r>
            <a:br>
              <a:rPr lang="en-US" sz="1600" b="1" dirty="0">
                <a:latin typeface="Times New Roman" charset="0"/>
              </a:rPr>
            </a:br>
            <a:r>
              <a:rPr lang="en-US" sz="1600" b="1" dirty="0">
                <a:latin typeface="Times New Roman" charset="0"/>
              </a:rPr>
              <a:t>stocks</a:t>
            </a:r>
          </a:p>
        </p:txBody>
      </p:sp>
      <p:sp>
        <p:nvSpPr>
          <p:cNvPr id="32775" name="Rectangle 6"/>
          <p:cNvSpPr>
            <a:spLocks noChangeArrowheads="1"/>
          </p:cNvSpPr>
          <p:nvPr/>
        </p:nvSpPr>
        <p:spPr bwMode="auto">
          <a:xfrm>
            <a:off x="3732213" y="5715000"/>
            <a:ext cx="766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alibri" charset="0"/>
              </a:rPr>
              <a:t> 99.74%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1485900" y="4359275"/>
            <a:ext cx="7635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latin typeface="Calibri" charset="0"/>
              </a:rPr>
              <a:t>– 3s    </a:t>
            </a:r>
            <a:br>
              <a:rPr lang="en-US" sz="1400" b="1">
                <a:latin typeface="Calibri" charset="0"/>
              </a:rPr>
            </a:br>
            <a:r>
              <a:rPr lang="en-US" sz="1400" b="1">
                <a:latin typeface="Calibri" charset="0"/>
              </a:rPr>
              <a:t>– 49.3%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2235200" y="4359275"/>
            <a:ext cx="7635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latin typeface="Calibri" charset="0"/>
              </a:rPr>
              <a:t>– 2s    </a:t>
            </a:r>
            <a:br>
              <a:rPr lang="en-US" sz="1400" b="1">
                <a:latin typeface="Calibri" charset="0"/>
              </a:rPr>
            </a:br>
            <a:r>
              <a:rPr lang="en-US" sz="1400" b="1">
                <a:latin typeface="Calibri" charset="0"/>
              </a:rPr>
              <a:t>– 28.8%</a:t>
            </a:r>
          </a:p>
        </p:txBody>
      </p:sp>
      <p:sp>
        <p:nvSpPr>
          <p:cNvPr id="32778" name="Rectangle 9"/>
          <p:cNvSpPr>
            <a:spLocks noChangeArrowheads="1"/>
          </p:cNvSpPr>
          <p:nvPr/>
        </p:nvSpPr>
        <p:spPr bwMode="auto">
          <a:xfrm>
            <a:off x="3041650" y="4359275"/>
            <a:ext cx="6746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latin typeface="Calibri" charset="0"/>
              </a:rPr>
              <a:t>– 1s   </a:t>
            </a:r>
            <a:br>
              <a:rPr lang="en-US" sz="1400" b="1">
                <a:latin typeface="Calibri" charset="0"/>
              </a:rPr>
            </a:br>
            <a:r>
              <a:rPr lang="en-US" sz="1400" b="1">
                <a:latin typeface="Calibri" charset="0"/>
              </a:rPr>
              <a:t>– 8.3%</a:t>
            </a:r>
          </a:p>
        </p:txBody>
      </p:sp>
      <p:sp>
        <p:nvSpPr>
          <p:cNvPr id="32779" name="Rectangle 10"/>
          <p:cNvSpPr>
            <a:spLocks noChangeArrowheads="1"/>
          </p:cNvSpPr>
          <p:nvPr/>
        </p:nvSpPr>
        <p:spPr bwMode="auto">
          <a:xfrm>
            <a:off x="3773488" y="4359275"/>
            <a:ext cx="635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 dirty="0">
                <a:latin typeface="Calibri" charset="0"/>
              </a:rPr>
              <a:t>0</a:t>
            </a:r>
            <a:br>
              <a:rPr lang="en-US" sz="1400" b="1" dirty="0">
                <a:latin typeface="Calibri" charset="0"/>
              </a:rPr>
            </a:br>
            <a:r>
              <a:rPr lang="en-US" sz="1400" b="1" dirty="0">
                <a:latin typeface="Calibri" charset="0"/>
              </a:rPr>
              <a:t>12.2%</a:t>
            </a:r>
          </a:p>
        </p:txBody>
      </p:sp>
      <p:sp>
        <p:nvSpPr>
          <p:cNvPr id="32780" name="Rectangle 11"/>
          <p:cNvSpPr>
            <a:spLocks noChangeArrowheads="1"/>
          </p:cNvSpPr>
          <p:nvPr/>
        </p:nvSpPr>
        <p:spPr bwMode="auto">
          <a:xfrm>
            <a:off x="4505325" y="4359275"/>
            <a:ext cx="635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 dirty="0">
                <a:latin typeface="Calibri" charset="0"/>
              </a:rPr>
              <a:t>+ 1s    </a:t>
            </a:r>
            <a:br>
              <a:rPr lang="en-US" sz="1400" b="1" dirty="0">
                <a:latin typeface="Calibri" charset="0"/>
              </a:rPr>
            </a:br>
            <a:r>
              <a:rPr lang="en-US" sz="1400" b="1" dirty="0">
                <a:latin typeface="Calibri" charset="0"/>
              </a:rPr>
              <a:t>32.7%</a:t>
            </a:r>
          </a:p>
        </p:txBody>
      </p:sp>
      <p:sp>
        <p:nvSpPr>
          <p:cNvPr id="32781" name="Rectangle 12"/>
          <p:cNvSpPr>
            <a:spLocks noChangeArrowheads="1"/>
          </p:cNvSpPr>
          <p:nvPr/>
        </p:nvSpPr>
        <p:spPr bwMode="auto">
          <a:xfrm>
            <a:off x="5254625" y="4359275"/>
            <a:ext cx="635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latin typeface="Calibri" charset="0"/>
              </a:rPr>
              <a:t>+ 2s    </a:t>
            </a:r>
            <a:br>
              <a:rPr lang="en-US" sz="1400" b="1">
                <a:latin typeface="Calibri" charset="0"/>
              </a:rPr>
            </a:br>
            <a:r>
              <a:rPr lang="en-US" sz="1400" b="1">
                <a:latin typeface="Calibri" charset="0"/>
              </a:rPr>
              <a:t>53.2%</a:t>
            </a:r>
          </a:p>
        </p:txBody>
      </p:sp>
      <p:sp>
        <p:nvSpPr>
          <p:cNvPr id="32782" name="Rectangle 13"/>
          <p:cNvSpPr>
            <a:spLocks noChangeArrowheads="1"/>
          </p:cNvSpPr>
          <p:nvPr/>
        </p:nvSpPr>
        <p:spPr bwMode="auto">
          <a:xfrm>
            <a:off x="5922963" y="4352925"/>
            <a:ext cx="635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1">
                <a:latin typeface="Calibri" charset="0"/>
              </a:rPr>
              <a:t>+ 3s    </a:t>
            </a:r>
            <a:br>
              <a:rPr lang="en-US" sz="1400" b="1">
                <a:latin typeface="Calibri" charset="0"/>
              </a:rPr>
            </a:br>
            <a:r>
              <a:rPr lang="en-US" sz="1400" b="1">
                <a:latin typeface="Calibri" charset="0"/>
              </a:rPr>
              <a:t>73.7%</a:t>
            </a:r>
          </a:p>
        </p:txBody>
      </p:sp>
      <p:sp>
        <p:nvSpPr>
          <p:cNvPr id="264206" name="Rectangle 14"/>
          <p:cNvSpPr>
            <a:spLocks noChangeArrowheads="1"/>
          </p:cNvSpPr>
          <p:nvPr/>
        </p:nvSpPr>
        <p:spPr bwMode="auto">
          <a:xfrm>
            <a:off x="5047457" y="1413920"/>
            <a:ext cx="3810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671739"/>
              </a:buClr>
            </a:pPr>
            <a:r>
              <a:rPr lang="en-US" sz="2000" dirty="0">
                <a:solidFill>
                  <a:srgbClr val="010004"/>
                </a:solidFill>
                <a:latin typeface="+mn-lt"/>
              </a:rPr>
              <a:t>The probability that a yearly return will fall within 20.1 percent of the mean of 13.3 percent will be approximately 2/3.</a:t>
            </a:r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1209675" y="4310062"/>
            <a:ext cx="55816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5410200" y="4325937"/>
            <a:ext cx="20638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86" name="Freeform 17"/>
          <p:cNvSpPr>
            <a:spLocks/>
          </p:cNvSpPr>
          <p:nvPr/>
        </p:nvSpPr>
        <p:spPr bwMode="auto">
          <a:xfrm>
            <a:off x="6791325" y="4291012"/>
            <a:ext cx="122238" cy="80963"/>
          </a:xfrm>
          <a:custGeom>
            <a:avLst/>
            <a:gdLst>
              <a:gd name="T0" fmla="*/ 2147483647 w 77"/>
              <a:gd name="T1" fmla="*/ 2147483647 h 51"/>
              <a:gd name="T2" fmla="*/ 0 w 77"/>
              <a:gd name="T3" fmla="*/ 0 h 51"/>
              <a:gd name="T4" fmla="*/ 2147483647 w 77"/>
              <a:gd name="T5" fmla="*/ 2147483647 h 51"/>
              <a:gd name="T6" fmla="*/ 0 w 77"/>
              <a:gd name="T7" fmla="*/ 2147483647 h 51"/>
              <a:gd name="T8" fmla="*/ 2147483647 w 77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"/>
              <a:gd name="T16" fmla="*/ 0 h 51"/>
              <a:gd name="T17" fmla="*/ 77 w 77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" h="51">
                <a:moveTo>
                  <a:pt x="77" y="25"/>
                </a:moveTo>
                <a:lnTo>
                  <a:pt x="0" y="0"/>
                </a:lnTo>
                <a:lnTo>
                  <a:pt x="12" y="25"/>
                </a:lnTo>
                <a:lnTo>
                  <a:pt x="0" y="51"/>
                </a:lnTo>
                <a:lnTo>
                  <a:pt x="77" y="25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7" name="Freeform 18"/>
          <p:cNvSpPr>
            <a:spLocks/>
          </p:cNvSpPr>
          <p:nvPr/>
        </p:nvSpPr>
        <p:spPr bwMode="auto">
          <a:xfrm>
            <a:off x="1108075" y="4270375"/>
            <a:ext cx="122238" cy="80962"/>
          </a:xfrm>
          <a:custGeom>
            <a:avLst/>
            <a:gdLst>
              <a:gd name="T0" fmla="*/ 0 w 77"/>
              <a:gd name="T1" fmla="*/ 2147483647 h 51"/>
              <a:gd name="T2" fmla="*/ 2147483647 w 77"/>
              <a:gd name="T3" fmla="*/ 2147483647 h 51"/>
              <a:gd name="T4" fmla="*/ 2147483647 w 77"/>
              <a:gd name="T5" fmla="*/ 2147483647 h 51"/>
              <a:gd name="T6" fmla="*/ 2147483647 w 77"/>
              <a:gd name="T7" fmla="*/ 0 h 51"/>
              <a:gd name="T8" fmla="*/ 0 w 77"/>
              <a:gd name="T9" fmla="*/ 2147483647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"/>
              <a:gd name="T16" fmla="*/ 0 h 51"/>
              <a:gd name="T17" fmla="*/ 77 w 77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" h="51">
                <a:moveTo>
                  <a:pt x="0" y="25"/>
                </a:moveTo>
                <a:lnTo>
                  <a:pt x="77" y="51"/>
                </a:lnTo>
                <a:lnTo>
                  <a:pt x="64" y="25"/>
                </a:lnTo>
                <a:lnTo>
                  <a:pt x="77" y="0"/>
                </a:lnTo>
                <a:lnTo>
                  <a:pt x="0" y="25"/>
                </a:lnTo>
                <a:close/>
              </a:path>
            </a:pathLst>
          </a:cu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88" name="Rectangle 19"/>
          <p:cNvSpPr>
            <a:spLocks noChangeArrowheads="1"/>
          </p:cNvSpPr>
          <p:nvPr/>
        </p:nvSpPr>
        <p:spPr bwMode="auto">
          <a:xfrm>
            <a:off x="4025900" y="4222750"/>
            <a:ext cx="20638" cy="1635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89" name="Rectangle 20"/>
          <p:cNvSpPr>
            <a:spLocks noChangeArrowheads="1"/>
          </p:cNvSpPr>
          <p:nvPr/>
        </p:nvSpPr>
        <p:spPr bwMode="auto">
          <a:xfrm>
            <a:off x="4724400" y="4310062"/>
            <a:ext cx="20638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90" name="Rectangle 21"/>
          <p:cNvSpPr>
            <a:spLocks noChangeArrowheads="1"/>
          </p:cNvSpPr>
          <p:nvPr/>
        </p:nvSpPr>
        <p:spPr bwMode="auto">
          <a:xfrm>
            <a:off x="6096000" y="4310062"/>
            <a:ext cx="20638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91" name="Rectangle 22"/>
          <p:cNvSpPr>
            <a:spLocks noChangeArrowheads="1"/>
          </p:cNvSpPr>
          <p:nvPr/>
        </p:nvSpPr>
        <p:spPr bwMode="auto">
          <a:xfrm>
            <a:off x="3332163" y="4325937"/>
            <a:ext cx="20637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92" name="Rectangle 23"/>
          <p:cNvSpPr>
            <a:spLocks noChangeArrowheads="1"/>
          </p:cNvSpPr>
          <p:nvPr/>
        </p:nvSpPr>
        <p:spPr bwMode="auto">
          <a:xfrm>
            <a:off x="2646363" y="4310062"/>
            <a:ext cx="20637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93" name="Rectangle 24"/>
          <p:cNvSpPr>
            <a:spLocks noChangeArrowheads="1"/>
          </p:cNvSpPr>
          <p:nvPr/>
        </p:nvSpPr>
        <p:spPr bwMode="auto">
          <a:xfrm>
            <a:off x="4017963" y="4310062"/>
            <a:ext cx="20637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94" name="Rectangle 25"/>
          <p:cNvSpPr>
            <a:spLocks noChangeArrowheads="1"/>
          </p:cNvSpPr>
          <p:nvPr/>
        </p:nvSpPr>
        <p:spPr bwMode="auto">
          <a:xfrm>
            <a:off x="1960563" y="4310062"/>
            <a:ext cx="20637" cy="60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</a:endParaRPr>
          </a:p>
        </p:txBody>
      </p:sp>
      <p:sp>
        <p:nvSpPr>
          <p:cNvPr id="32795" name="Freeform 26"/>
          <p:cNvSpPr>
            <a:spLocks/>
          </p:cNvSpPr>
          <p:nvPr/>
        </p:nvSpPr>
        <p:spPr bwMode="auto">
          <a:xfrm>
            <a:off x="1235075" y="2065337"/>
            <a:ext cx="5581650" cy="2244725"/>
          </a:xfrm>
          <a:custGeom>
            <a:avLst/>
            <a:gdLst>
              <a:gd name="T0" fmla="*/ 2147483647 w 3516"/>
              <a:gd name="T1" fmla="*/ 2147483647 h 1414"/>
              <a:gd name="T2" fmla="*/ 2147483647 w 3516"/>
              <a:gd name="T3" fmla="*/ 2147483647 h 1414"/>
              <a:gd name="T4" fmla="*/ 0 w 3516"/>
              <a:gd name="T5" fmla="*/ 2147483647 h 1414"/>
              <a:gd name="T6" fmla="*/ 0 w 3516"/>
              <a:gd name="T7" fmla="*/ 2147483647 h 1414"/>
              <a:gd name="T8" fmla="*/ 2147483647 w 3516"/>
              <a:gd name="T9" fmla="*/ 2147483647 h 1414"/>
              <a:gd name="T10" fmla="*/ 2147483647 w 3516"/>
              <a:gd name="T11" fmla="*/ 2147483647 h 1414"/>
              <a:gd name="T12" fmla="*/ 2147483647 w 3516"/>
              <a:gd name="T13" fmla="*/ 2147483647 h 1414"/>
              <a:gd name="T14" fmla="*/ 2147483647 w 3516"/>
              <a:gd name="T15" fmla="*/ 2147483647 h 1414"/>
              <a:gd name="T16" fmla="*/ 2147483647 w 3516"/>
              <a:gd name="T17" fmla="*/ 2147483647 h 1414"/>
              <a:gd name="T18" fmla="*/ 2147483647 w 3516"/>
              <a:gd name="T19" fmla="*/ 2147483647 h 1414"/>
              <a:gd name="T20" fmla="*/ 2147483647 w 3516"/>
              <a:gd name="T21" fmla="*/ 2147483647 h 1414"/>
              <a:gd name="T22" fmla="*/ 2147483647 w 3516"/>
              <a:gd name="T23" fmla="*/ 2147483647 h 1414"/>
              <a:gd name="T24" fmla="*/ 2147483647 w 3516"/>
              <a:gd name="T25" fmla="*/ 2147483647 h 1414"/>
              <a:gd name="T26" fmla="*/ 2147483647 w 3516"/>
              <a:gd name="T27" fmla="*/ 2147483647 h 1414"/>
              <a:gd name="T28" fmla="*/ 2147483647 w 3516"/>
              <a:gd name="T29" fmla="*/ 2147483647 h 1414"/>
              <a:gd name="T30" fmla="*/ 2147483647 w 3516"/>
              <a:gd name="T31" fmla="*/ 2147483647 h 1414"/>
              <a:gd name="T32" fmla="*/ 2147483647 w 3516"/>
              <a:gd name="T33" fmla="*/ 0 h 1414"/>
              <a:gd name="T34" fmla="*/ 2147483647 w 3516"/>
              <a:gd name="T35" fmla="*/ 2147483647 h 1414"/>
              <a:gd name="T36" fmla="*/ 2147483647 w 3516"/>
              <a:gd name="T37" fmla="*/ 2147483647 h 1414"/>
              <a:gd name="T38" fmla="*/ 2147483647 w 3516"/>
              <a:gd name="T39" fmla="*/ 2147483647 h 1414"/>
              <a:gd name="T40" fmla="*/ 2147483647 w 3516"/>
              <a:gd name="T41" fmla="*/ 2147483647 h 1414"/>
              <a:gd name="T42" fmla="*/ 2147483647 w 3516"/>
              <a:gd name="T43" fmla="*/ 2147483647 h 1414"/>
              <a:gd name="T44" fmla="*/ 2147483647 w 3516"/>
              <a:gd name="T45" fmla="*/ 2147483647 h 1414"/>
              <a:gd name="T46" fmla="*/ 2147483647 w 3516"/>
              <a:gd name="T47" fmla="*/ 2147483647 h 1414"/>
              <a:gd name="T48" fmla="*/ 2147483647 w 3516"/>
              <a:gd name="T49" fmla="*/ 2147483647 h 1414"/>
              <a:gd name="T50" fmla="*/ 2147483647 w 3516"/>
              <a:gd name="T51" fmla="*/ 2147483647 h 1414"/>
              <a:gd name="T52" fmla="*/ 2147483647 w 3516"/>
              <a:gd name="T53" fmla="*/ 2147483647 h 1414"/>
              <a:gd name="T54" fmla="*/ 2147483647 w 3516"/>
              <a:gd name="T55" fmla="*/ 2147483647 h 1414"/>
              <a:gd name="T56" fmla="*/ 2147483647 w 3516"/>
              <a:gd name="T57" fmla="*/ 2147483647 h 1414"/>
              <a:gd name="T58" fmla="*/ 2147483647 w 3516"/>
              <a:gd name="T59" fmla="*/ 2147483647 h 1414"/>
              <a:gd name="T60" fmla="*/ 2147483647 w 3516"/>
              <a:gd name="T61" fmla="*/ 2147483647 h 141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3516"/>
              <a:gd name="T94" fmla="*/ 0 h 1414"/>
              <a:gd name="T95" fmla="*/ 3516 w 3516"/>
              <a:gd name="T96" fmla="*/ 1414 h 1414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3516" h="1414">
                <a:moveTo>
                  <a:pt x="3516" y="1376"/>
                </a:moveTo>
                <a:lnTo>
                  <a:pt x="3516" y="1414"/>
                </a:lnTo>
                <a:lnTo>
                  <a:pt x="0" y="1414"/>
                </a:lnTo>
                <a:lnTo>
                  <a:pt x="0" y="1376"/>
                </a:lnTo>
                <a:lnTo>
                  <a:pt x="143" y="1376"/>
                </a:lnTo>
                <a:lnTo>
                  <a:pt x="311" y="1376"/>
                </a:lnTo>
                <a:lnTo>
                  <a:pt x="479" y="1350"/>
                </a:lnTo>
                <a:lnTo>
                  <a:pt x="634" y="1312"/>
                </a:lnTo>
                <a:lnTo>
                  <a:pt x="802" y="1234"/>
                </a:lnTo>
                <a:lnTo>
                  <a:pt x="905" y="1144"/>
                </a:lnTo>
                <a:lnTo>
                  <a:pt x="1073" y="926"/>
                </a:lnTo>
                <a:lnTo>
                  <a:pt x="1332" y="437"/>
                </a:lnTo>
                <a:lnTo>
                  <a:pt x="1461" y="218"/>
                </a:lnTo>
                <a:lnTo>
                  <a:pt x="1525" y="128"/>
                </a:lnTo>
                <a:lnTo>
                  <a:pt x="1590" y="64"/>
                </a:lnTo>
                <a:lnTo>
                  <a:pt x="1668" y="13"/>
                </a:lnTo>
                <a:lnTo>
                  <a:pt x="1758" y="0"/>
                </a:lnTo>
                <a:lnTo>
                  <a:pt x="1848" y="13"/>
                </a:lnTo>
                <a:lnTo>
                  <a:pt x="1926" y="64"/>
                </a:lnTo>
                <a:lnTo>
                  <a:pt x="1991" y="128"/>
                </a:lnTo>
                <a:lnTo>
                  <a:pt x="2055" y="218"/>
                </a:lnTo>
                <a:lnTo>
                  <a:pt x="2172" y="437"/>
                </a:lnTo>
                <a:lnTo>
                  <a:pt x="2443" y="926"/>
                </a:lnTo>
                <a:lnTo>
                  <a:pt x="2533" y="1054"/>
                </a:lnTo>
                <a:lnTo>
                  <a:pt x="2611" y="1144"/>
                </a:lnTo>
                <a:lnTo>
                  <a:pt x="2714" y="1234"/>
                </a:lnTo>
                <a:lnTo>
                  <a:pt x="2882" y="1312"/>
                </a:lnTo>
                <a:lnTo>
                  <a:pt x="3037" y="1350"/>
                </a:lnTo>
                <a:lnTo>
                  <a:pt x="3205" y="1376"/>
                </a:lnTo>
                <a:lnTo>
                  <a:pt x="3348" y="1376"/>
                </a:lnTo>
                <a:lnTo>
                  <a:pt x="3516" y="1376"/>
                </a:lnTo>
                <a:close/>
              </a:path>
            </a:pathLst>
          </a:custGeom>
          <a:solidFill>
            <a:srgbClr val="D9F1F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AutoShape 27"/>
          <p:cNvSpPr>
            <a:spLocks/>
          </p:cNvSpPr>
          <p:nvPr/>
        </p:nvSpPr>
        <p:spPr bwMode="auto">
          <a:xfrm rot="-5400000">
            <a:off x="4000500" y="4195762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32797" name="Rectangle 28"/>
          <p:cNvSpPr>
            <a:spLocks noChangeArrowheads="1"/>
          </p:cNvSpPr>
          <p:nvPr/>
        </p:nvSpPr>
        <p:spPr bwMode="auto">
          <a:xfrm>
            <a:off x="3783013" y="4953000"/>
            <a:ext cx="725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alibri" charset="0"/>
              </a:rPr>
              <a:t>68.26%</a:t>
            </a:r>
          </a:p>
        </p:txBody>
      </p:sp>
      <p:sp>
        <p:nvSpPr>
          <p:cNvPr id="32798" name="Rectangle 29"/>
          <p:cNvSpPr>
            <a:spLocks noChangeArrowheads="1"/>
          </p:cNvSpPr>
          <p:nvPr/>
        </p:nvSpPr>
        <p:spPr bwMode="auto">
          <a:xfrm>
            <a:off x="3795713" y="5334000"/>
            <a:ext cx="725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1400" b="1">
                <a:latin typeface="Calibri" charset="0"/>
              </a:rPr>
              <a:t>95.44%</a:t>
            </a:r>
          </a:p>
        </p:txBody>
      </p:sp>
      <p:sp>
        <p:nvSpPr>
          <p:cNvPr id="32799" name="AutoShape 30"/>
          <p:cNvSpPr>
            <a:spLocks/>
          </p:cNvSpPr>
          <p:nvPr/>
        </p:nvSpPr>
        <p:spPr bwMode="auto">
          <a:xfrm rot="-5400000">
            <a:off x="3924300" y="3890962"/>
            <a:ext cx="228600" cy="2743200"/>
          </a:xfrm>
          <a:prstGeom prst="leftBrace">
            <a:avLst>
              <a:gd name="adj1" fmla="val 100000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32800" name="Line 31"/>
          <p:cNvSpPr>
            <a:spLocks noChangeShapeType="1"/>
          </p:cNvSpPr>
          <p:nvPr/>
        </p:nvSpPr>
        <p:spPr bwMode="auto">
          <a:xfrm flipV="1">
            <a:off x="3352800" y="2786062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1" name="Line 32"/>
          <p:cNvSpPr>
            <a:spLocks noChangeShapeType="1"/>
          </p:cNvSpPr>
          <p:nvPr/>
        </p:nvSpPr>
        <p:spPr bwMode="auto">
          <a:xfrm flipV="1">
            <a:off x="4724400" y="2786062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802" name="Freeform 33"/>
          <p:cNvSpPr>
            <a:spLocks/>
          </p:cNvSpPr>
          <p:nvPr/>
        </p:nvSpPr>
        <p:spPr bwMode="auto">
          <a:xfrm>
            <a:off x="1143000" y="2049462"/>
            <a:ext cx="5764213" cy="2184400"/>
          </a:xfrm>
          <a:custGeom>
            <a:avLst/>
            <a:gdLst>
              <a:gd name="T0" fmla="*/ 0 w 3631"/>
              <a:gd name="T1" fmla="*/ 2147483647 h 1376"/>
              <a:gd name="T2" fmla="*/ 2147483647 w 3631"/>
              <a:gd name="T3" fmla="*/ 2147483647 h 1376"/>
              <a:gd name="T4" fmla="*/ 2147483647 w 3631"/>
              <a:gd name="T5" fmla="*/ 2147483647 h 1376"/>
              <a:gd name="T6" fmla="*/ 2147483647 w 3631"/>
              <a:gd name="T7" fmla="*/ 2147483647 h 1376"/>
              <a:gd name="T8" fmla="*/ 2147483647 w 3631"/>
              <a:gd name="T9" fmla="*/ 2147483647 h 1376"/>
              <a:gd name="T10" fmla="*/ 2147483647 w 3631"/>
              <a:gd name="T11" fmla="*/ 2147483647 h 1376"/>
              <a:gd name="T12" fmla="*/ 2147483647 w 3631"/>
              <a:gd name="T13" fmla="*/ 2147483647 h 1376"/>
              <a:gd name="T14" fmla="*/ 2147483647 w 3631"/>
              <a:gd name="T15" fmla="*/ 2147483647 h 1376"/>
              <a:gd name="T16" fmla="*/ 2147483647 w 3631"/>
              <a:gd name="T17" fmla="*/ 2147483647 h 1376"/>
              <a:gd name="T18" fmla="*/ 2147483647 w 3631"/>
              <a:gd name="T19" fmla="*/ 2147483647 h 1376"/>
              <a:gd name="T20" fmla="*/ 2147483647 w 3631"/>
              <a:gd name="T21" fmla="*/ 2147483647 h 1376"/>
              <a:gd name="T22" fmla="*/ 2147483647 w 3631"/>
              <a:gd name="T23" fmla="*/ 2147483647 h 1376"/>
              <a:gd name="T24" fmla="*/ 2147483647 w 3631"/>
              <a:gd name="T25" fmla="*/ 2147483647 h 1376"/>
              <a:gd name="T26" fmla="*/ 2147483647 w 3631"/>
              <a:gd name="T27" fmla="*/ 0 h 1376"/>
              <a:gd name="T28" fmla="*/ 2147483647 w 3631"/>
              <a:gd name="T29" fmla="*/ 2147483647 h 1376"/>
              <a:gd name="T30" fmla="*/ 2147483647 w 3631"/>
              <a:gd name="T31" fmla="*/ 2147483647 h 1376"/>
              <a:gd name="T32" fmla="*/ 2147483647 w 3631"/>
              <a:gd name="T33" fmla="*/ 2147483647 h 1376"/>
              <a:gd name="T34" fmla="*/ 2147483647 w 3631"/>
              <a:gd name="T35" fmla="*/ 2147483647 h 1376"/>
              <a:gd name="T36" fmla="*/ 2147483647 w 3631"/>
              <a:gd name="T37" fmla="*/ 2147483647 h 1376"/>
              <a:gd name="T38" fmla="*/ 2147483647 w 3631"/>
              <a:gd name="T39" fmla="*/ 2147483647 h 1376"/>
              <a:gd name="T40" fmla="*/ 2147483647 w 3631"/>
              <a:gd name="T41" fmla="*/ 2147483647 h 1376"/>
              <a:gd name="T42" fmla="*/ 2147483647 w 3631"/>
              <a:gd name="T43" fmla="*/ 2147483647 h 1376"/>
              <a:gd name="T44" fmla="*/ 2147483647 w 3631"/>
              <a:gd name="T45" fmla="*/ 2147483647 h 1376"/>
              <a:gd name="T46" fmla="*/ 2147483647 w 3631"/>
              <a:gd name="T47" fmla="*/ 2147483647 h 1376"/>
              <a:gd name="T48" fmla="*/ 2147483647 w 3631"/>
              <a:gd name="T49" fmla="*/ 2147483647 h 1376"/>
              <a:gd name="T50" fmla="*/ 2147483647 w 3631"/>
              <a:gd name="T51" fmla="*/ 2147483647 h 1376"/>
              <a:gd name="T52" fmla="*/ 2147483647 w 3631"/>
              <a:gd name="T53" fmla="*/ 2147483647 h 1376"/>
              <a:gd name="T54" fmla="*/ 2147483647 w 3631"/>
              <a:gd name="T55" fmla="*/ 2147483647 h 137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631"/>
              <a:gd name="T85" fmla="*/ 0 h 1376"/>
              <a:gd name="T86" fmla="*/ 3631 w 3631"/>
              <a:gd name="T87" fmla="*/ 1376 h 137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631" h="1376">
                <a:moveTo>
                  <a:pt x="0" y="1376"/>
                </a:moveTo>
                <a:lnTo>
                  <a:pt x="207" y="1376"/>
                </a:lnTo>
                <a:lnTo>
                  <a:pt x="375" y="1376"/>
                </a:lnTo>
                <a:lnTo>
                  <a:pt x="543" y="1350"/>
                </a:lnTo>
                <a:lnTo>
                  <a:pt x="698" y="1312"/>
                </a:lnTo>
                <a:lnTo>
                  <a:pt x="866" y="1234"/>
                </a:lnTo>
                <a:lnTo>
                  <a:pt x="969" y="1144"/>
                </a:lnTo>
                <a:lnTo>
                  <a:pt x="1137" y="926"/>
                </a:lnTo>
                <a:lnTo>
                  <a:pt x="1396" y="437"/>
                </a:lnTo>
                <a:lnTo>
                  <a:pt x="1525" y="218"/>
                </a:lnTo>
                <a:lnTo>
                  <a:pt x="1589" y="128"/>
                </a:lnTo>
                <a:lnTo>
                  <a:pt x="1654" y="64"/>
                </a:lnTo>
                <a:lnTo>
                  <a:pt x="1732" y="13"/>
                </a:lnTo>
                <a:lnTo>
                  <a:pt x="1822" y="0"/>
                </a:lnTo>
                <a:lnTo>
                  <a:pt x="1912" y="13"/>
                </a:lnTo>
                <a:lnTo>
                  <a:pt x="1990" y="64"/>
                </a:lnTo>
                <a:lnTo>
                  <a:pt x="2055" y="128"/>
                </a:lnTo>
                <a:lnTo>
                  <a:pt x="2119" y="218"/>
                </a:lnTo>
                <a:lnTo>
                  <a:pt x="2236" y="437"/>
                </a:lnTo>
                <a:lnTo>
                  <a:pt x="2507" y="926"/>
                </a:lnTo>
                <a:lnTo>
                  <a:pt x="2597" y="1054"/>
                </a:lnTo>
                <a:lnTo>
                  <a:pt x="2675" y="1144"/>
                </a:lnTo>
                <a:lnTo>
                  <a:pt x="2778" y="1234"/>
                </a:lnTo>
                <a:lnTo>
                  <a:pt x="2946" y="1312"/>
                </a:lnTo>
                <a:lnTo>
                  <a:pt x="3101" y="1350"/>
                </a:lnTo>
                <a:lnTo>
                  <a:pt x="3269" y="1376"/>
                </a:lnTo>
                <a:lnTo>
                  <a:pt x="3412" y="1376"/>
                </a:lnTo>
                <a:lnTo>
                  <a:pt x="3631" y="1376"/>
                </a:lnTo>
              </a:path>
            </a:pathLst>
          </a:custGeom>
          <a:noFill/>
          <a:ln w="412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AutoShape 34"/>
          <p:cNvSpPr>
            <a:spLocks/>
          </p:cNvSpPr>
          <p:nvPr/>
        </p:nvSpPr>
        <p:spPr bwMode="auto">
          <a:xfrm rot="-5400000">
            <a:off x="3886200" y="3395662"/>
            <a:ext cx="304800" cy="4419600"/>
          </a:xfrm>
          <a:prstGeom prst="leftBrace">
            <a:avLst>
              <a:gd name="adj1" fmla="val 120833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7" grpId="0" autoUpdateAnimBg="0"/>
      <p:bldP spid="26420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latin typeface="Calibri" charset="0"/>
                <a:ea typeface="ＭＳ Ｐゴシック" charset="0"/>
                <a:cs typeface="ＭＳ Ｐゴシック" charset="0"/>
              </a:rPr>
              <a:t>Fair bet:  Cost = E(value)</a:t>
            </a:r>
          </a:p>
          <a:p>
            <a:pPr eaLnBrk="1" hangingPunct="1"/>
            <a:r>
              <a:rPr lang="en-US" sz="2400" b="1" dirty="0">
                <a:latin typeface="Calibri" charset="0"/>
                <a:ea typeface="ＭＳ Ｐゴシック" charset="0"/>
                <a:cs typeface="ＭＳ Ｐゴシック" charset="0"/>
              </a:rPr>
              <a:t>Risk Averse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rejects </a:t>
            </a:r>
            <a:r>
              <a:rPr lang="en-US" sz="2000" b="1" dirty="0">
                <a:latin typeface="Calibri" charset="0"/>
                <a:ea typeface="ＭＳ Ｐゴシック" charset="0"/>
              </a:rPr>
              <a:t>fair bets</a:t>
            </a:r>
            <a:r>
              <a:rPr lang="en-US" sz="2000" dirty="0">
                <a:latin typeface="Calibri" charset="0"/>
                <a:ea typeface="ＭＳ Ｐゴシック" charset="0"/>
              </a:rPr>
              <a:t>;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pays premium (more than expected value) for insurance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is indifferent about </a:t>
            </a:r>
            <a:r>
              <a:rPr lang="en-US" sz="2000" b="1" dirty="0">
                <a:latin typeface="Calibri" charset="0"/>
                <a:ea typeface="ＭＳ Ｐゴシック" charset="0"/>
              </a:rPr>
              <a:t>fair bets</a:t>
            </a:r>
            <a:r>
              <a:rPr lang="en-US" sz="2000" dirty="0">
                <a:latin typeface="Calibri" charset="0"/>
                <a:ea typeface="ＭＳ Ｐゴシック" charset="0"/>
              </a:rPr>
              <a:t> (will write or take)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Evaluates outcomes solely on the basis of expected value and </a:t>
            </a:r>
            <a:r>
              <a:rPr lang="en-US" sz="2000" i="1" dirty="0">
                <a:latin typeface="Calibri" charset="0"/>
                <a:ea typeface="ＭＳ Ｐゴシック" charset="0"/>
              </a:rPr>
              <a:t>not</a:t>
            </a:r>
            <a:r>
              <a:rPr lang="en-US" sz="2000" dirty="0">
                <a:latin typeface="Calibri" charset="0"/>
                <a:ea typeface="ＭＳ Ｐゴシック" charset="0"/>
              </a:rPr>
              <a:t> risk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does not pay a premium for insurance</a:t>
            </a:r>
          </a:p>
          <a:p>
            <a:pPr eaLnBrk="1" hangingPunct="1"/>
            <a:r>
              <a:rPr lang="en-US" sz="2400" b="1" dirty="0">
                <a:latin typeface="Calibri" charset="0"/>
                <a:ea typeface="ＭＳ Ｐゴシック" charset="0"/>
                <a:cs typeface="ＭＳ Ｐゴシック" charset="0"/>
              </a:rPr>
              <a:t>Risk Lover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accepts all </a:t>
            </a:r>
            <a:r>
              <a:rPr lang="en-US" sz="2000" b="1" dirty="0">
                <a:latin typeface="Calibri" charset="0"/>
                <a:ea typeface="ＭＳ Ｐゴシック" charset="0"/>
              </a:rPr>
              <a:t>fair </a:t>
            </a:r>
            <a:r>
              <a:rPr lang="en-US" sz="2000" dirty="0">
                <a:latin typeface="Calibri" charset="0"/>
                <a:ea typeface="ＭＳ Ｐゴシック" charset="0"/>
              </a:rPr>
              <a:t>(and some </a:t>
            </a:r>
            <a:r>
              <a:rPr lang="en-US" sz="2000" b="1" dirty="0">
                <a:latin typeface="Calibri" charset="0"/>
                <a:ea typeface="ＭＳ Ｐゴシック" charset="0"/>
              </a:rPr>
              <a:t>unfair</a:t>
            </a:r>
            <a:r>
              <a:rPr lang="en-US" sz="2000" dirty="0">
                <a:latin typeface="Calibri" charset="0"/>
                <a:ea typeface="ＭＳ Ｐゴシック" charset="0"/>
              </a:rPr>
              <a:t>) </a:t>
            </a:r>
            <a:r>
              <a:rPr lang="en-US" sz="2000" b="1" dirty="0">
                <a:latin typeface="Calibri" charset="0"/>
                <a:ea typeface="ＭＳ Ｐゴシック" charset="0"/>
              </a:rPr>
              <a:t>bets</a:t>
            </a:r>
            <a:r>
              <a:rPr lang="en-US" sz="2000" dirty="0">
                <a:latin typeface="Calibri" charset="0"/>
                <a:ea typeface="ＭＳ Ｐゴシック" charset="0"/>
              </a:rPr>
              <a:t>; 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never purchases insurance</a:t>
            </a:r>
          </a:p>
          <a:p>
            <a:pPr eaLnBrk="1" hangingPunct="1"/>
            <a:r>
              <a:rPr lang="en-US" sz="2400" b="1" dirty="0">
                <a:latin typeface="Calibri" charset="0"/>
                <a:ea typeface="ＭＳ Ｐゴシック" charset="0"/>
                <a:cs typeface="ＭＳ Ｐゴシック" charset="0"/>
              </a:rPr>
              <a:t>Market vs. Personal Risk Aversion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Risk Adverse, Risk Neutral, and Risk Lover</a:t>
            </a: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DCFAFD-B341-5D42-B99F-BBE563C707A4}" type="slidenum">
              <a:rPr lang="en-US" sz="800">
                <a:latin typeface="Calibri" charset="0"/>
              </a:rPr>
              <a:pPr eaLnBrk="1" hangingPunct="1"/>
              <a:t>13</a:t>
            </a:fld>
            <a:endParaRPr lang="en-US" sz="800">
              <a:latin typeface="Calibri" charset="0"/>
            </a:endParaRPr>
          </a:p>
        </p:txBody>
      </p:sp>
      <p:sp>
        <p:nvSpPr>
          <p:cNvPr id="34821" name="Oval 4"/>
          <p:cNvSpPr>
            <a:spLocks noChangeArrowheads="1"/>
          </p:cNvSpPr>
          <p:nvPr/>
        </p:nvSpPr>
        <p:spPr bwMode="auto">
          <a:xfrm>
            <a:off x="685800" y="2133600"/>
            <a:ext cx="2590800" cy="457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>
                <a:latin typeface="Calibri" charset="0"/>
              </a:rPr>
              <a:t>Risk Neutral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Interest Rate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Reinvestment Risk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Inflation Risk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Credit (Default) Risk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Contract Risk,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e.g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., Redemption (Call) Risk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Exchange (FX) Risk</a:t>
            </a:r>
          </a:p>
          <a:p>
            <a:pPr eaLnBrk="1" hangingPunct="1">
              <a:lnSpc>
                <a:spcPct val="90000"/>
              </a:lnSpc>
            </a:pP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Debt Risk Factors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9BAC5E-3217-1A4C-A160-D6FD417F305E}" type="slidenum">
              <a:rPr lang="en-US" sz="800">
                <a:latin typeface="Calibri" charset="0"/>
              </a:rPr>
              <a:pPr eaLnBrk="1" hangingPunct="1"/>
              <a:t>14</a:t>
            </a:fld>
            <a:endParaRPr lang="en-US" sz="800">
              <a:latin typeface="Calibri" charset="0"/>
            </a:endParaRPr>
          </a:p>
        </p:txBody>
      </p:sp>
      <p:pic>
        <p:nvPicPr>
          <p:cNvPr id="36869" name="Picture 4" descr="WB0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0668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 descr="WB0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09600"/>
            <a:ext cx="3222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6" descr="WB01518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39726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Line 7"/>
          <p:cNvSpPr>
            <a:spLocks noChangeShapeType="1"/>
          </p:cNvSpPr>
          <p:nvPr/>
        </p:nvSpPr>
        <p:spPr bwMode="auto">
          <a:xfrm flipH="1">
            <a:off x="3810000" y="2209800"/>
            <a:ext cx="1371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uiExpand="1" build="p"/>
      <p:bldP spid="368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92100" indent="-292100"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A bank is considering a loan of $1M to a customer.  The </a:t>
            </a:r>
            <a:r>
              <a:rPr lang="en-US" sz="2800" b="1" dirty="0" err="1"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b="1" baseline="-25000" dirty="0" err="1">
                <a:latin typeface="Calibri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800" baseline="-25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is</a:t>
            </a:r>
            <a:r>
              <a:rPr lang="en-US" sz="2800" baseline="-25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5% and the </a:t>
            </a: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default risk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is 50%, in which case the bank will </a:t>
            </a:r>
            <a:r>
              <a:rPr lang="en-US" sz="2800" b="1" dirty="0">
                <a:latin typeface="Calibri" charset="0"/>
                <a:ea typeface="ＭＳ Ｐゴシック" charset="0"/>
                <a:cs typeface="ＭＳ Ｐゴシック" charset="0"/>
              </a:rPr>
              <a:t>recover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 $750,000.  </a:t>
            </a:r>
          </a:p>
          <a:p>
            <a:pPr marL="292100" indent="-292100" eaLnBrk="1" hangingPunct="1"/>
            <a:endParaRPr lang="en-US" sz="28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292100" indent="-292100"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If the bank charges </a:t>
            </a:r>
            <a:r>
              <a:rPr lang="en-US" sz="2800" b="1" dirty="0" err="1">
                <a:latin typeface="Calibri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800" b="1" baseline="-25000" dirty="0" err="1">
                <a:latin typeface="Calibri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, calculate its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800" dirty="0" err="1">
                <a:latin typeface="Calibri" charset="0"/>
                <a:ea typeface="ＭＳ Ｐゴシック" charset="0"/>
                <a:cs typeface="ＭＳ Ｐゴシック" charset="0"/>
              </a:rPr>
              <a:t>ROR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) on the loan?</a:t>
            </a:r>
          </a:p>
          <a:p>
            <a:pPr marL="292100" indent="-292100"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292100" indent="-292100"/>
            <a:r>
              <a:rPr lang="en-US" sz="2800" dirty="0">
                <a:ea typeface="ＭＳ Ｐゴシック" charset="0"/>
                <a:cs typeface="ＭＳ Ｐゴシック" charset="0"/>
              </a:rPr>
              <a:t>Assume that the bank is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risk neutral. 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How much does it have to charge on the loan to expect to earn the </a:t>
            </a:r>
            <a:r>
              <a:rPr lang="en-US" sz="2800" b="1" dirty="0" err="1">
                <a:ea typeface="ＭＳ Ｐゴシック" charset="0"/>
                <a:cs typeface="ＭＳ Ｐゴシック" charset="0"/>
              </a:rPr>
              <a:t>r</a:t>
            </a:r>
            <a:r>
              <a:rPr lang="en-US" sz="2800" b="1" baseline="-2500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Credit Risk:  Example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3F3152-F639-5849-807F-A9BC70A7F68E}" type="slidenum">
              <a:rPr lang="en-US" sz="800">
                <a:latin typeface="Calibri" charset="0"/>
              </a:rPr>
              <a:pPr eaLnBrk="1" hangingPunct="1"/>
              <a:t>15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Credit Risk:  Example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4C58008-369B-4E42-A677-3F093BEFD25C}" type="slidenum">
              <a:rPr lang="en-US" sz="800">
                <a:latin typeface="Calibri" charset="0"/>
              </a:rPr>
              <a:pPr eaLnBrk="1" hangingPunct="1"/>
              <a:t>16</a:t>
            </a:fld>
            <a:endParaRPr lang="en-US" sz="800">
              <a:latin typeface="Calibri" charset="0"/>
            </a:endParaRP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735260" y="1714736"/>
            <a:ext cx="685800" cy="1905000"/>
          </a:xfrm>
          <a:prstGeom prst="rect">
            <a:avLst/>
          </a:prstGeom>
          <a:solidFill>
            <a:srgbClr val="FF0502"/>
          </a:solidFill>
          <a:ln w="9525">
            <a:solidFill>
              <a:srgbClr val="A3FBF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40966" name="AutoShape 5"/>
          <p:cNvSpPr>
            <a:spLocks/>
          </p:cNvSpPr>
          <p:nvPr/>
        </p:nvSpPr>
        <p:spPr bwMode="auto">
          <a:xfrm>
            <a:off x="3216498" y="1641711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452907" y="2572543"/>
            <a:ext cx="2667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Promised/Quoted/Stated Interest = 35%</a:t>
            </a:r>
          </a:p>
        </p:txBody>
      </p:sp>
      <p:sp>
        <p:nvSpPr>
          <p:cNvPr id="40968" name="AutoShape 7"/>
          <p:cNvSpPr>
            <a:spLocks/>
          </p:cNvSpPr>
          <p:nvPr/>
        </p:nvSpPr>
        <p:spPr bwMode="auto">
          <a:xfrm>
            <a:off x="4649660" y="3619736"/>
            <a:ext cx="5334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40969" name="Text Box 8"/>
          <p:cNvSpPr txBox="1">
            <a:spLocks noChangeArrowheads="1"/>
          </p:cNvSpPr>
          <p:nvPr/>
        </p:nvSpPr>
        <p:spPr bwMode="auto">
          <a:xfrm>
            <a:off x="5259260" y="2414824"/>
            <a:ext cx="31257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Default/Credit Premium = 30%</a:t>
            </a:r>
          </a:p>
        </p:txBody>
      </p:sp>
      <p:sp>
        <p:nvSpPr>
          <p:cNvPr id="40970" name="AutoShape 9"/>
          <p:cNvSpPr>
            <a:spLocks/>
          </p:cNvSpPr>
          <p:nvPr/>
        </p:nvSpPr>
        <p:spPr bwMode="auto">
          <a:xfrm>
            <a:off x="4649660" y="1714736"/>
            <a:ext cx="533400" cy="1828800"/>
          </a:xfrm>
          <a:prstGeom prst="rightBrace">
            <a:avLst>
              <a:gd name="adj1" fmla="val 2857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40971" name="Text Box 10"/>
          <p:cNvSpPr txBox="1">
            <a:spLocks noChangeArrowheads="1"/>
          </p:cNvSpPr>
          <p:nvPr/>
        </p:nvSpPr>
        <p:spPr bwMode="auto">
          <a:xfrm>
            <a:off x="5487860" y="3710224"/>
            <a:ext cx="2093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Time Premium = 5%</a:t>
            </a:r>
          </a:p>
        </p:txBody>
      </p:sp>
      <p:sp>
        <p:nvSpPr>
          <p:cNvPr id="40972" name="Rectangle 11"/>
          <p:cNvSpPr>
            <a:spLocks noChangeArrowheads="1"/>
          </p:cNvSpPr>
          <p:nvPr/>
        </p:nvSpPr>
        <p:spPr bwMode="auto">
          <a:xfrm>
            <a:off x="3735260" y="3619736"/>
            <a:ext cx="685800" cy="533400"/>
          </a:xfrm>
          <a:prstGeom prst="rect">
            <a:avLst/>
          </a:prstGeom>
          <a:solidFill>
            <a:srgbClr val="E3FF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/>
      <p:bldP spid="40968" grpId="0" animBg="1"/>
      <p:bldP spid="40969" grpId="0"/>
      <p:bldP spid="40970" grpId="0" animBg="1"/>
      <p:bldP spid="40971" grpId="0"/>
      <p:bldP spid="4097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Calibri" charset="0"/>
                <a:ea typeface="ＭＳ Ｐゴシック" charset="0"/>
                <a:cs typeface="ＭＳ Ｐゴシック" charset="0"/>
              </a:rPr>
              <a:t>Promised/Quoted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Rate of Return =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Time Premium + Default/Credit Premium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Calibri" charset="0"/>
                <a:ea typeface="ＭＳ Ｐゴシック" charset="0"/>
                <a:cs typeface="ＭＳ Ｐゴシック" charset="0"/>
              </a:rPr>
              <a:t>Expected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Rate of Return [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(r)] =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latin typeface="Calibri" charset="0"/>
                <a:ea typeface="ＭＳ Ｐゴシック" charset="0"/>
              </a:rPr>
              <a:t>E</a:t>
            </a:r>
            <a:r>
              <a:rPr lang="en-US" sz="2000" dirty="0">
                <a:latin typeface="Calibri" charset="0"/>
                <a:ea typeface="ＭＳ Ｐゴシック" charset="0"/>
              </a:rPr>
              <a:t>(Time Premium)  + </a:t>
            </a:r>
            <a:r>
              <a:rPr lang="en-US" sz="2000" i="1" dirty="0">
                <a:latin typeface="Calibri" charset="0"/>
                <a:ea typeface="ＭＳ Ｐゴシック" charset="0"/>
              </a:rPr>
              <a:t>E</a:t>
            </a:r>
            <a:r>
              <a:rPr lang="en-US" sz="2000" dirty="0">
                <a:latin typeface="Calibri" charset="0"/>
                <a:ea typeface="ＭＳ Ｐゴシック" charset="0"/>
              </a:rPr>
              <a:t>(Default Premium)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i="1" dirty="0">
                <a:latin typeface="Calibri" charset="0"/>
                <a:ea typeface="ＭＳ Ｐゴシック" charset="0"/>
              </a:rPr>
              <a:t>E</a:t>
            </a:r>
            <a:r>
              <a:rPr lang="en-US" sz="2000" dirty="0">
                <a:latin typeface="Calibri" charset="0"/>
                <a:ea typeface="ＭＳ Ｐゴシック" charset="0"/>
              </a:rPr>
              <a:t>(Time Premium)  +    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From prior example:  (.5)*(35%-5%) + (.5)(-25%-5%) = 0</a:t>
            </a:r>
          </a:p>
          <a:p>
            <a:pPr lvl="2" eaLnBrk="1" hangingPunct="1">
              <a:lnSpc>
                <a:spcPct val="90000"/>
              </a:lnSpc>
              <a:buFontTx/>
              <a:buChar char="o"/>
            </a:pPr>
            <a:r>
              <a:rPr lang="en-US" sz="1800" dirty="0">
                <a:latin typeface="Calibri" charset="0"/>
                <a:ea typeface="ＭＳ Ｐゴシック" charset="0"/>
              </a:rPr>
              <a:t>The </a:t>
            </a:r>
            <a:r>
              <a:rPr lang="en-US" sz="1800" i="1" dirty="0">
                <a:latin typeface="Calibri" charset="0"/>
                <a:ea typeface="ＭＳ Ｐゴシック" charset="0"/>
              </a:rPr>
              <a:t>E</a:t>
            </a:r>
            <a:r>
              <a:rPr lang="en-US" sz="1800" dirty="0">
                <a:latin typeface="Calibri" charset="0"/>
                <a:ea typeface="ＭＳ Ｐゴシック" charset="0"/>
              </a:rPr>
              <a:t>(</a:t>
            </a:r>
            <a:r>
              <a:rPr lang="en-US" sz="1800" dirty="0" err="1">
                <a:latin typeface="Calibri" charset="0"/>
                <a:ea typeface="ＭＳ Ｐゴシック" charset="0"/>
              </a:rPr>
              <a:t>DefaultPremium</a:t>
            </a:r>
            <a:r>
              <a:rPr lang="en-US" sz="1800" dirty="0">
                <a:latin typeface="Calibri" charset="0"/>
                <a:ea typeface="ＭＳ Ｐゴシック" charset="0"/>
              </a:rPr>
              <a:t>) is the expected difference between expected outcomes ( + or - ) and the time premium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latin typeface="Calibri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Calibri" charset="0"/>
                <a:ea typeface="ＭＳ Ｐゴシック" charset="0"/>
              </a:rPr>
              <a:t>In </a:t>
            </a:r>
            <a:r>
              <a:rPr lang="en-US" sz="2400" b="1" i="1" dirty="0">
                <a:latin typeface="Calibri" charset="0"/>
                <a:ea typeface="ＭＳ Ｐゴシック" charset="0"/>
              </a:rPr>
              <a:t>risk neutral </a:t>
            </a:r>
            <a:r>
              <a:rPr lang="en-US" sz="2400" b="1" dirty="0">
                <a:latin typeface="Calibri" charset="0"/>
                <a:ea typeface="ＭＳ Ｐゴシック" charset="0"/>
              </a:rPr>
              <a:t>world, all investments are </a:t>
            </a:r>
            <a:r>
              <a:rPr lang="en-US" sz="2400" b="1" u="sng" dirty="0">
                <a:latin typeface="Calibri" charset="0"/>
                <a:ea typeface="ＭＳ Ｐゴシック" charset="0"/>
              </a:rPr>
              <a:t>expected</a:t>
            </a:r>
            <a:r>
              <a:rPr lang="en-US" sz="2400" b="1" dirty="0">
                <a:latin typeface="Calibri" charset="0"/>
                <a:ea typeface="ＭＳ Ｐゴシック" charset="0"/>
              </a:rPr>
              <a:t> to earn the risk-free rate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>
              <a:latin typeface="Calibri" charset="0"/>
              <a:ea typeface="ＭＳ Ｐゴシック" charset="0"/>
            </a:endParaRPr>
          </a:p>
          <a:p>
            <a:pPr algn="l" eaLnBrk="1" hangingPunct="1">
              <a:lnSpc>
                <a:spcPct val="90000"/>
              </a:lnSpc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Actual Earned (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Realized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) Rate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</a:t>
            </a:r>
            <a:r>
              <a:rPr lang="en-US" dirty="0">
                <a:latin typeface="Calibri" charset="0"/>
                <a:ea typeface="ＭＳ Ｐゴシック" charset="0"/>
              </a:rPr>
              <a:t>Time Premium + Default Realization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Default Premiums in a Risk Neutral World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2043A0-F347-EC47-8167-14BD764053C0}" type="slidenum">
              <a:rPr lang="en-US" sz="800">
                <a:latin typeface="Calibri" charset="0"/>
              </a:rPr>
              <a:pPr eaLnBrk="1" hangingPunct="1"/>
              <a:t>17</a:t>
            </a:fld>
            <a:endParaRPr lang="en-US" sz="800" dirty="0">
              <a:latin typeface="Calibri" charset="0"/>
            </a:endParaRPr>
          </a:p>
        </p:txBody>
      </p:sp>
      <p:sp>
        <p:nvSpPr>
          <p:cNvPr id="43013" name="Oval 4"/>
          <p:cNvSpPr>
            <a:spLocks noChangeArrowheads="1"/>
          </p:cNvSpPr>
          <p:nvPr/>
        </p:nvSpPr>
        <p:spPr bwMode="auto">
          <a:xfrm>
            <a:off x="2971800" y="2286000"/>
            <a:ext cx="533400" cy="381000"/>
          </a:xfrm>
          <a:prstGeom prst="ellipse">
            <a:avLst/>
          </a:prstGeom>
          <a:noFill/>
          <a:ln w="28575">
            <a:solidFill>
              <a:srgbClr val="E32F1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Interest Rate and Credit Risks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is rated: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The likelihood that the firm will default.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The protection afforded by the loan contract in the event of default.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Who pays for ratings: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Issuers pay to have their bonds rated.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The ratings are constructed from the financial statements supplied by the firm.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Subscriptions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Ratings can change. 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See, e.g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., ratings of CDOs, subprime MBS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Raters can disagree.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Personal: 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annualcreditreport.com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Corporate Bond Ratings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50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0493A5-E134-4A4E-86F5-5F94453DA47C}" type="slidenum">
              <a:rPr lang="en-US" sz="800">
                <a:latin typeface="Calibri" charset="0"/>
              </a:rPr>
              <a:pPr eaLnBrk="1" hangingPunct="1"/>
              <a:t>18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Credit Rating Agencies (NRSROs)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Federal securities law (mutual funds), financial legislation, state legislation with respect to insurance companies, some foreign legislation, and private contracts</a:t>
            </a:r>
          </a:p>
          <a:p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Credit Rating Agency Reform Act of 2006 (§15E of the Exchange Act)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Analysts level conflicts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Rating level conflicts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Expanded record keeping requirements</a:t>
            </a:r>
          </a:p>
          <a:p>
            <a:pPr lvl="1"/>
            <a:r>
              <a:rPr lang="en-US" sz="2000" dirty="0">
                <a:latin typeface="Calibri" charset="0"/>
                <a:ea typeface="ＭＳ Ｐゴシック" charset="0"/>
              </a:rPr>
              <a:t>Disclosure of performance statistics</a:t>
            </a:r>
          </a:p>
          <a:p>
            <a:pPr lvl="2"/>
            <a:r>
              <a:rPr lang="en-US" sz="1600" dirty="0">
                <a:latin typeface="Calibri" charset="0"/>
                <a:ea typeface="ＭＳ Ｐゴシック" charset="0"/>
              </a:rPr>
              <a:t>Transition and default rates</a:t>
            </a:r>
          </a:p>
          <a:p>
            <a:pPr lvl="2"/>
            <a:r>
              <a:rPr lang="en-US" sz="1600" dirty="0">
                <a:latin typeface="Calibri" charset="0"/>
                <a:ea typeface="ＭＳ Ｐゴシック" charset="0"/>
              </a:rPr>
              <a:t>10% Rating Sample</a:t>
            </a:r>
          </a:p>
          <a:p>
            <a:pPr lvl="2"/>
            <a:r>
              <a:rPr lang="en-US" sz="1600" dirty="0">
                <a:latin typeface="Calibri" charset="0"/>
                <a:ea typeface="ＭＳ Ｐゴシック" charset="0"/>
              </a:rPr>
              <a:t>Disclosure of all ratings for all sectors </a:t>
            </a:r>
          </a:p>
          <a:p>
            <a:r>
              <a:rPr lang="en-US" sz="2400" dirty="0">
                <a:latin typeface="Calibri" charset="0"/>
                <a:ea typeface="ＭＳ Ｐゴシック" charset="0"/>
              </a:rPr>
              <a:t>Dodd-Frank Act, Title IX, Subsection C</a:t>
            </a:r>
          </a:p>
          <a:p>
            <a:r>
              <a:rPr lang="en-US" sz="2400" dirty="0">
                <a:latin typeface="Calibri" charset="0"/>
                <a:ea typeface="ＭＳ Ｐゴシック" charset="0"/>
                <a:hlinkClick r:id="rId2"/>
              </a:rPr>
              <a:t>SEC Office of Credit Ratings</a:t>
            </a:r>
            <a:endParaRPr lang="en-US" sz="2400" dirty="0">
              <a:latin typeface="Calibri" charset="0"/>
              <a:ea typeface="ＭＳ Ｐゴシック" charset="0"/>
            </a:endParaRPr>
          </a:p>
          <a:p>
            <a:endParaRPr lang="en-US" sz="2400" dirty="0">
              <a:latin typeface="Calibri" charset="0"/>
              <a:ea typeface="ＭＳ Ｐゴシック" charset="0"/>
            </a:endParaRP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Corporate Bond Ratings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800">
              <a:latin typeface="Calibri" charset="0"/>
            </a:endParaRPr>
          </a:p>
          <a:p>
            <a:pPr eaLnBrk="1" hangingPunct="1"/>
            <a:fld id="{16C8EBC2-B874-7843-98ED-766847704A89}" type="slidenum">
              <a:rPr lang="en-US" sz="800">
                <a:latin typeface="Calibri" charset="0"/>
              </a:rPr>
              <a:pPr eaLnBrk="1" hangingPunct="1"/>
              <a:t>19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</a:t>
            </a:r>
          </a:p>
          <a:p>
            <a:pPr lvl="1" algn="l"/>
            <a:r>
              <a:rPr lang="en-US" dirty="0"/>
              <a:t>No differences in opinion</a:t>
            </a:r>
          </a:p>
          <a:p>
            <a:pPr lvl="1" algn="l"/>
            <a:r>
              <a:rPr lang="en-US" dirty="0"/>
              <a:t> No taxes</a:t>
            </a:r>
          </a:p>
          <a:p>
            <a:pPr lvl="1" algn="l"/>
            <a:r>
              <a:rPr lang="en-US" dirty="0"/>
              <a:t>No transaction costs.</a:t>
            </a:r>
          </a:p>
          <a:p>
            <a:pPr lvl="1" algn="l"/>
            <a:r>
              <a:rPr lang="en-US" dirty="0"/>
              <a:t>No big sellers/buyers</a:t>
            </a:r>
          </a:p>
          <a:p>
            <a:pPr lvl="1" algn="l"/>
            <a:endParaRPr lang="en-US" dirty="0"/>
          </a:p>
          <a:p>
            <a:pPr algn="l"/>
            <a:r>
              <a:rPr lang="en-US" dirty="0"/>
              <a:t>Different</a:t>
            </a:r>
          </a:p>
          <a:p>
            <a:pPr lvl="1"/>
            <a:r>
              <a:rPr lang="en-US" dirty="0"/>
              <a:t>Project cash flows are not certain</a:t>
            </a:r>
          </a:p>
          <a:p>
            <a:pPr lvl="2"/>
            <a:r>
              <a:rPr lang="en-US" dirty="0"/>
              <a:t>Cash flows to be discounted are the </a:t>
            </a:r>
            <a:r>
              <a:rPr lang="en-US" i="1" dirty="0"/>
              <a:t>expected</a:t>
            </a:r>
            <a:r>
              <a:rPr lang="en-US" dirty="0"/>
              <a:t> cash flows</a:t>
            </a:r>
          </a:p>
          <a:p>
            <a:pPr lvl="2"/>
            <a:r>
              <a:rPr lang="en-US" dirty="0"/>
              <a:t>Distinction between </a:t>
            </a:r>
            <a:r>
              <a:rPr lang="en-US" i="1" dirty="0"/>
              <a:t>promised (quoted or stated) </a:t>
            </a:r>
            <a:r>
              <a:rPr lang="en-US" dirty="0"/>
              <a:t>returns and </a:t>
            </a:r>
            <a:r>
              <a:rPr lang="en-US" i="1" dirty="0"/>
              <a:t>expected returns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Uncertainty, Default, &amp;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Interest Rate and Credit Risks</a:t>
            </a:r>
          </a:p>
        </p:txBody>
      </p:sp>
    </p:spTree>
    <p:extLst>
      <p:ext uri="{BB962C8B-B14F-4D97-AF65-F5344CB8AC3E}">
        <p14:creationId xmlns:p14="http://schemas.microsoft.com/office/powerpoint/2010/main" val="123582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Outstanding Credit Ratings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05200" y="6227044"/>
            <a:ext cx="18501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j-lt"/>
              </a:rPr>
              <a:t>SEC, Annual Report on NRSRO (Dec. ‘21)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8F7E00F1-FD14-AB0C-7984-51E14017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762000"/>
            <a:ext cx="7772400" cy="50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53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5BE709-F39F-4645-A851-F7A07891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Breakdown of Ratings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C4B4C-0C2E-3B4D-A479-E67F761F6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1F7D-7E29-AA4C-B9DD-DBF101FA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F9816-9684-D347-AA26-82A5E33C6C74}"/>
              </a:ext>
            </a:extLst>
          </p:cNvPr>
          <p:cNvSpPr txBox="1"/>
          <p:nvPr/>
        </p:nvSpPr>
        <p:spPr>
          <a:xfrm>
            <a:off x="3429000" y="6186686"/>
            <a:ext cx="18501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+mj-lt"/>
              </a:rPr>
              <a:t>SEC, Annual Report on NRSRO (Dec. ‘21)</a:t>
            </a:r>
          </a:p>
        </p:txBody>
      </p:sp>
      <p:pic>
        <p:nvPicPr>
          <p:cNvPr id="6" name="Picture 5" descr="Chart, sunburst chart&#10;&#10;Description automatically generated">
            <a:extLst>
              <a:ext uri="{FF2B5EF4-FFF2-40B4-BE49-F238E27FC236}">
                <a16:creationId xmlns:a16="http://schemas.microsoft.com/office/drawing/2014/main" id="{F5C5AF4A-EF1B-C86D-9FEB-6AA2F7D7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410" y="838200"/>
            <a:ext cx="576518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2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Bond Ratings:  Investment Grade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FB817E5-C81F-CA45-B768-97A6511AC415}" type="slidenum">
              <a:rPr lang="en-US" sz="800">
                <a:latin typeface="Calibri" charset="0"/>
              </a:rPr>
              <a:pPr eaLnBrk="1" hangingPunct="1"/>
              <a:t>22</a:t>
            </a:fld>
            <a:endParaRPr lang="en-US" sz="800">
              <a:latin typeface="Calibri" charset="0"/>
            </a:endParaRPr>
          </a:p>
        </p:txBody>
      </p:sp>
      <p:pic>
        <p:nvPicPr>
          <p:cNvPr id="48132" name="Picture 4" descr="ratecomparis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Bond Ratings:  Non-Investment Grade (Junk)</a:t>
            </a:r>
          </a:p>
        </p:txBody>
      </p:sp>
      <p:sp>
        <p:nvSpPr>
          <p:cNvPr id="501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780FAB6-069A-994F-BDD8-1C9037965626}" type="slidenum">
              <a:rPr lang="en-US" sz="800">
                <a:latin typeface="Calibri" charset="0"/>
              </a:rPr>
              <a:pPr eaLnBrk="1" hangingPunct="1"/>
              <a:t>23</a:t>
            </a:fld>
            <a:endParaRPr lang="en-US" sz="800">
              <a:latin typeface="Calibri" charset="0"/>
            </a:endParaRPr>
          </a:p>
        </p:txBody>
      </p:sp>
      <p:pic>
        <p:nvPicPr>
          <p:cNvPr id="50180" name="Picture 4" descr="ratecomparisonSpe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-304800"/>
            <a:ext cx="8458200" cy="581206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S&amp;P Ratings:  Investment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12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B90831-CA70-DC46-AD42-501CE4F62670}" type="slidenum">
              <a:rPr lang="en-US" sz="800">
                <a:latin typeface="Calibri" charset="0"/>
              </a:rPr>
              <a:pPr eaLnBrk="1" hangingPunct="1"/>
              <a:t>24</a:t>
            </a:fld>
            <a:endParaRPr lang="en-US" sz="800">
              <a:latin typeface="Calibri" charset="0"/>
            </a:endParaRPr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4" y="838200"/>
            <a:ext cx="8089900" cy="4495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54950" y="5674649"/>
            <a:ext cx="2364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S&amp;P Guide to Credit Ratings Essentials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S&amp;P Ratings:  Speculative</a:t>
            </a: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325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8FED40-9268-F34E-A076-D03A9A6FC06A}" type="slidenum">
              <a:rPr lang="en-US" sz="800">
                <a:latin typeface="Calibri" charset="0"/>
              </a:rPr>
              <a:pPr eaLnBrk="1" hangingPunct="1"/>
              <a:t>25</a:t>
            </a:fld>
            <a:endParaRPr lang="en-US" sz="800">
              <a:latin typeface="Calibri" charset="0"/>
            </a:endParaRPr>
          </a:p>
        </p:txBody>
      </p:sp>
      <p:pic>
        <p:nvPicPr>
          <p:cNvPr id="2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30" y="685800"/>
            <a:ext cx="8610600" cy="50419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43200" y="5821138"/>
            <a:ext cx="2364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S&amp;P Guide to Credit Ratings Essentials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Bond Ratings: Moody’s Financial Metrics Key Ratios (Median 2016)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2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7EBA831-8D70-CA4B-9C35-585C72426B4B}" type="slidenum">
              <a:rPr lang="en-US" sz="800">
                <a:latin typeface="Calibri" charset="0"/>
              </a:rPr>
              <a:pPr eaLnBrk="1" hangingPunct="1"/>
              <a:t>26</a:t>
            </a:fld>
            <a:endParaRPr lang="en-US" sz="80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6021484"/>
            <a:ext cx="5314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</a:t>
            </a:r>
            <a:r>
              <a:rPr lang="en-US" sz="1000" i="1" dirty="0"/>
              <a:t>: Moody’s Financial Metrics Key Ratios for Global Non-Financial Corporations: 2016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5DD1C-7806-274F-BD62-E84E2663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04" y="3113545"/>
            <a:ext cx="844296" cy="2239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9AE531-3812-854C-8757-3D2BEB771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95600"/>
            <a:ext cx="7699248" cy="274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A8EE8C-BF21-254B-A450-58EA1AFB2C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90295"/>
            <a:ext cx="8385048" cy="22399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5C5488-DC9F-8F4F-9C3F-91EE3C72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70" y="3104894"/>
            <a:ext cx="844296" cy="230530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charset="0"/>
                <a:ea typeface="ＭＳ Ｐゴシック" charset="0"/>
                <a:cs typeface="Times New Roman" charset="0"/>
              </a:rPr>
              <a:t>Default rates of corporate bonds 1981-2021 by S&amp;P rating at time of issue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EC1845-AB73-F34A-AFC3-F399FB314663}" type="slidenum">
              <a:rPr lang="en-US" sz="800">
                <a:latin typeface="Calibri" charset="0"/>
              </a:rPr>
              <a:pPr eaLnBrk="1" hangingPunct="1"/>
              <a:t>27</a:t>
            </a:fld>
            <a:endParaRPr lang="en-US" sz="80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87FC0-A613-394D-85C2-CC50344F7E0B}"/>
              </a:ext>
            </a:extLst>
          </p:cNvPr>
          <p:cNvSpPr txBox="1"/>
          <p:nvPr/>
        </p:nvSpPr>
        <p:spPr>
          <a:xfrm>
            <a:off x="2286000" y="6019800"/>
            <a:ext cx="44230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dirty="0">
                <a:solidFill>
                  <a:srgbClr val="000000"/>
                </a:solidFill>
              </a:rPr>
              <a:t>Source:  S&amp;P 2021 Annual Global Corporate Default Study And Rating Transitions 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1B0BE99-870D-4054-D8A2-48B193F2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762000"/>
            <a:ext cx="7696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S&amp;P Global Corporate Debt Default Summary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800">
              <a:latin typeface="Calibri" charset="0"/>
            </a:endParaRPr>
          </a:p>
          <a:p>
            <a:pPr eaLnBrk="1" hangingPunct="1"/>
            <a:fld id="{81A48857-D768-E84D-9997-96818FF5F9A9}" type="slidenum">
              <a:rPr lang="en-US" sz="800">
                <a:latin typeface="Calibri" charset="0"/>
              </a:rPr>
              <a:pPr eaLnBrk="1" hangingPunct="1"/>
              <a:t>28</a:t>
            </a:fld>
            <a:endParaRPr lang="en-US" sz="800">
              <a:latin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6019800"/>
            <a:ext cx="44230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dirty="0">
                <a:solidFill>
                  <a:srgbClr val="000000"/>
                </a:solidFill>
              </a:rPr>
              <a:t>Source:  S&amp;P 2021 Annual Global Corporate Default Study And Rating Transitions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24F4523-1DDF-24EC-A193-49336487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85800"/>
            <a:ext cx="8607552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S&amp;P’s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5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-Year Transition Rates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800">
              <a:latin typeface="Calibri" charset="0"/>
            </a:endParaRPr>
          </a:p>
          <a:p>
            <a:pPr eaLnBrk="1" hangingPunct="1"/>
            <a:fld id="{A471A90C-92D9-1D4B-B208-061940FE7D11}" type="slidenum">
              <a:rPr lang="en-US" sz="800">
                <a:latin typeface="Calibri" charset="0"/>
              </a:rPr>
              <a:pPr eaLnBrk="1" hangingPunct="1"/>
              <a:t>29</a:t>
            </a:fld>
            <a:endParaRPr lang="en-US" sz="800"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C0042-1DA2-D04F-A026-B14C50578751}"/>
              </a:ext>
            </a:extLst>
          </p:cNvPr>
          <p:cNvSpPr txBox="1"/>
          <p:nvPr/>
        </p:nvSpPr>
        <p:spPr>
          <a:xfrm>
            <a:off x="2211391" y="6127185"/>
            <a:ext cx="44230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dirty="0">
                <a:solidFill>
                  <a:srgbClr val="000000"/>
                </a:solidFill>
              </a:rPr>
              <a:t>Source:  S&amp;P 2021 Annual Global Corporate Default Study And Rating Transitions 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42A49D4A-608E-136D-C313-FB24F245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1137822"/>
            <a:ext cx="8537448" cy="4542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7922C-32C3-F27E-A454-A02525F8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544904"/>
            <a:ext cx="8458200" cy="4896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478EF0-825D-F335-05FA-2774D1565704}"/>
              </a:ext>
            </a:extLst>
          </p:cNvPr>
          <p:cNvCxnSpPr>
            <a:cxnSpLocks/>
          </p:cNvCxnSpPr>
          <p:nvPr/>
        </p:nvCxnSpPr>
        <p:spPr>
          <a:xfrm>
            <a:off x="1870194" y="1501359"/>
            <a:ext cx="510540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latin typeface="Calibri" charset="0"/>
              </a:rPr>
              <a:t>Risk: Percentage Change in SP500 by Year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201988" y="3905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922588" y="3556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 charset="0"/>
            </a:endParaRPr>
          </a:p>
        </p:txBody>
      </p:sp>
      <p:pic>
        <p:nvPicPr>
          <p:cNvPr id="18438" name="Picture 6" descr="SP_from_18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480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057400" y="5569624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913063" y="5238763"/>
            <a:ext cx="381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 charset="0"/>
            </a:endParaRP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3261081" y="4191000"/>
            <a:ext cx="533400" cy="19393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3682253" y="2901236"/>
            <a:ext cx="533400" cy="15240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29200" y="3429001"/>
            <a:ext cx="381000" cy="100806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09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1981200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14800" y="997624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0" y="1828800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10200" y="4274224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72000" y="1676400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114800" y="838200"/>
            <a:ext cx="457200" cy="159423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Interest Rate and Credit Risks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14800" y="693522"/>
            <a:ext cx="457200" cy="159423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1A0858-FF88-F247-82F1-2B6184560729}"/>
              </a:ext>
            </a:extLst>
          </p:cNvPr>
          <p:cNvSpPr/>
          <p:nvPr/>
        </p:nvSpPr>
        <p:spPr>
          <a:xfrm>
            <a:off x="5029200" y="3328195"/>
            <a:ext cx="381000" cy="100806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3A24F9-1871-594E-9914-885E9EF93137}"/>
              </a:ext>
            </a:extLst>
          </p:cNvPr>
          <p:cNvSpPr/>
          <p:nvPr/>
        </p:nvSpPr>
        <p:spPr>
          <a:xfrm>
            <a:off x="3733800" y="2749208"/>
            <a:ext cx="381000" cy="152028"/>
          </a:xfrm>
          <a:prstGeom prst="rect">
            <a:avLst/>
          </a:prstGeom>
          <a:solidFill>
            <a:srgbClr val="F7DFDE">
              <a:alpha val="61176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dirty="0">
                <a:solidFill>
                  <a:schemeClr val="tx1"/>
                </a:solidFill>
                <a:latin typeface="Calibri"/>
              </a:rPr>
              <a:t>18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E6B0DF-9892-B44D-9073-BAADBBF85350}"/>
              </a:ext>
            </a:extLst>
          </p:cNvPr>
          <p:cNvSpPr/>
          <p:nvPr/>
        </p:nvSpPr>
        <p:spPr>
          <a:xfrm>
            <a:off x="5410200" y="4121046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19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4A4FDF-A920-A94A-A51B-F1EF8601C338}"/>
              </a:ext>
            </a:extLst>
          </p:cNvPr>
          <p:cNvSpPr/>
          <p:nvPr/>
        </p:nvSpPr>
        <p:spPr>
          <a:xfrm rot="20240035">
            <a:off x="4653321" y="308887"/>
            <a:ext cx="865457" cy="46790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E61CF-5225-BD40-A54A-A7433CBDD92E}"/>
              </a:ext>
            </a:extLst>
          </p:cNvPr>
          <p:cNvSpPr/>
          <p:nvPr/>
        </p:nvSpPr>
        <p:spPr>
          <a:xfrm>
            <a:off x="4572000" y="1499394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20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41FFF-1A74-CA6C-DF57-23947A56A75D}"/>
              </a:ext>
            </a:extLst>
          </p:cNvPr>
          <p:cNvSpPr/>
          <p:nvPr/>
        </p:nvSpPr>
        <p:spPr>
          <a:xfrm>
            <a:off x="5036906" y="3233737"/>
            <a:ext cx="381000" cy="100806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21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24D385-873D-FCF3-7425-2F17BE97DF4D}"/>
              </a:ext>
            </a:extLst>
          </p:cNvPr>
          <p:cNvSpPr/>
          <p:nvPr/>
        </p:nvSpPr>
        <p:spPr>
          <a:xfrm>
            <a:off x="3299181" y="4038600"/>
            <a:ext cx="457200" cy="152400"/>
          </a:xfrm>
          <a:prstGeom prst="rect">
            <a:avLst/>
          </a:prstGeom>
          <a:solidFill>
            <a:schemeClr val="accent1">
              <a:lumMod val="20000"/>
              <a:lumOff val="8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69ACF-E490-F821-52C4-FC3BF56825C5}"/>
              </a:ext>
            </a:extLst>
          </p:cNvPr>
          <p:cNvSpPr/>
          <p:nvPr/>
        </p:nvSpPr>
        <p:spPr>
          <a:xfrm>
            <a:off x="4582063" y="1346994"/>
            <a:ext cx="457200" cy="15240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1CEB0-C6D8-D01F-D352-E44C51C592A9}"/>
              </a:ext>
            </a:extLst>
          </p:cNvPr>
          <p:cNvSpPr/>
          <p:nvPr/>
        </p:nvSpPr>
        <p:spPr>
          <a:xfrm>
            <a:off x="5061573" y="3115849"/>
            <a:ext cx="356333" cy="111540"/>
          </a:xfrm>
          <a:prstGeom prst="rect">
            <a:avLst/>
          </a:prstGeom>
          <a:solidFill>
            <a:schemeClr val="bg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700" b="1" dirty="0">
                <a:solidFill>
                  <a:schemeClr val="tx1"/>
                </a:solidFill>
                <a:latin typeface="Calibri"/>
              </a:rPr>
              <a:t>23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Moody's Investors Service has </a:t>
            </a:r>
            <a:r>
              <a:rPr lang="en-US" sz="16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downgraded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the senior unsecured debt rating of American International Group, Inc. (NYSE: AIG) to </a:t>
            </a:r>
            <a:r>
              <a:rPr lang="en-US" sz="16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Baa2 from Baa1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following the announcement that AIG has agreed to sell a 9.9% equity stake in its Life and Retirement business (AIG L&amp;R) to Blackstone for cash of $2.2 billion. AIG will also enter into a strategic asset management relationship with Blackstone. The downgrade of the debt ratings reflects </a:t>
            </a:r>
            <a:r>
              <a:rPr lang="en-US" sz="16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AIG's reduced diversification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once it completes the separation of AIG L&amp;R. </a:t>
            </a:r>
          </a:p>
          <a:p>
            <a:pPr marL="0" indent="0">
              <a:buNone/>
            </a:pPr>
            <a:endParaRPr lang="en-US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FACTORS THAT COULD LEAD TO AN UPGRADE OR DOWNGRADE OF THE RATINGS</a:t>
            </a:r>
          </a:p>
          <a:p>
            <a:pPr lvl="1"/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Upgrade: (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improvement in underwriting results and profitability (e.g., General Insurance combined ratio below 95%, return on capital consistently above 8%), (ii) favorable/benign development of loss reserves, and (iii) improvement in parent financial flexibility (e.g., total leverage below 25%, pretax interest coverage in the high single digits</a:t>
            </a:r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171450" lvl="1" indent="0">
              <a:buNone/>
            </a:pPr>
            <a:endParaRPr lang="en-US" sz="16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Downgrade: (</a:t>
            </a:r>
            <a:r>
              <a:rPr lang="en-US" sz="16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deterioration in underwriting results (e.g., General Insurance combined ratio above 100%, return on capital below 5%), (ii) significant further adverse loss development, or (iii) decline in parent financial flexibility (e.g., total leverage above 35%, pretax interest coverage below 5x.</a:t>
            </a:r>
          </a:p>
          <a:p>
            <a:br>
              <a:rPr lang="en-US" sz="1800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Moody’s Downgrade of AIG’s Senior Debt (15 July 2021)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68CFBBF5-6C43-244B-B0D0-D3ED2D8F1B0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75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6B276B-CCFA-F946-81A9-EEFE87B5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Spreads: 1996-2022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4230B-8AE5-9B45-9991-37A6BEA7AE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1FB5-595B-974F-A787-C0A41CFC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11" name="FRED Graph Chart" descr="FRED Graph">
            <a:hlinkClick r:id="rId2" tooltip="View this chart in your browser. "/>
            <a:extLst>
              <a:ext uri="{FF2B5EF4-FFF2-40B4-BE49-F238E27FC236}">
                <a16:creationId xmlns:a16="http://schemas.microsoft.com/office/drawing/2014/main" id="{F9FA0804-BC40-33FB-935C-FBCA59AE4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609600"/>
            <a:ext cx="8191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29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9EEF6-2E34-3844-A49A-890E8633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Spreads:  12/2019 – 9/2022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71754-C072-2647-9BAF-87CF060EF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C6B2-F518-A949-A696-448AB09A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9" name="Content Placeholder 8" descr="Chart, line chart&#10;&#10;Description automatically generated">
            <a:extLst>
              <a:ext uri="{FF2B5EF4-FFF2-40B4-BE49-F238E27FC236}">
                <a16:creationId xmlns:a16="http://schemas.microsoft.com/office/drawing/2014/main" id="{6EDE2666-3090-AA5F-4368-E752FE8C4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562600"/>
          </a:xfrm>
        </p:spPr>
      </p:pic>
    </p:spTree>
    <p:extLst>
      <p:ext uri="{BB962C8B-B14F-4D97-AF65-F5344CB8AC3E}">
        <p14:creationId xmlns:p14="http://schemas.microsoft.com/office/powerpoint/2010/main" val="39332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Yields Fixed Income Markets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71682" name="Picture 2" descr="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" y="533400"/>
            <a:ext cx="8302625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583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Corporate Spreads (9/22/20): Brink’s 5 ½  maturing on 7/15/25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7C3798-DC48-BB43-8582-634EE9146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609600"/>
            <a:ext cx="8458200" cy="5715000"/>
          </a:xfrm>
        </p:spPr>
      </p:pic>
    </p:spTree>
    <p:extLst>
      <p:ext uri="{BB962C8B-B14F-4D97-AF65-F5344CB8AC3E}">
        <p14:creationId xmlns:p14="http://schemas.microsoft.com/office/powerpoint/2010/main" val="2486423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Corporate Spreads (9/22/20): Brink’s 5 ½  maturing on 7/15/25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79465-952F-6040-B6B5-115453A0B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533400"/>
            <a:ext cx="8458200" cy="57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38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Debt Risk Premiums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56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B95EAB-3568-A74E-98E4-8E6A0C3FEC5F}" type="slidenum">
              <a:rPr lang="en-US" sz="800">
                <a:latin typeface="Calibri" charset="0"/>
              </a:rPr>
              <a:pPr eaLnBrk="1" hangingPunct="1"/>
              <a:t>36</a:t>
            </a:fld>
            <a:endParaRPr lang="en-US" sz="800">
              <a:latin typeface="Calibri" charset="0"/>
            </a:endParaRPr>
          </a:p>
        </p:txBody>
      </p:sp>
      <p:sp>
        <p:nvSpPr>
          <p:cNvPr id="66565" name="Rectangle 7"/>
          <p:cNvSpPr>
            <a:spLocks noChangeArrowheads="1"/>
          </p:cNvSpPr>
          <p:nvPr/>
        </p:nvSpPr>
        <p:spPr bwMode="auto">
          <a:xfrm>
            <a:off x="3429000" y="1447800"/>
            <a:ext cx="1066800" cy="39624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66566" name="AutoShape 8"/>
          <p:cNvSpPr>
            <a:spLocks/>
          </p:cNvSpPr>
          <p:nvPr/>
        </p:nvSpPr>
        <p:spPr bwMode="auto">
          <a:xfrm>
            <a:off x="4572000" y="3352800"/>
            <a:ext cx="838200" cy="1981200"/>
          </a:xfrm>
          <a:prstGeom prst="rightBrace">
            <a:avLst>
              <a:gd name="adj1" fmla="val 196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66567" name="AutoShape 9"/>
          <p:cNvSpPr>
            <a:spLocks/>
          </p:cNvSpPr>
          <p:nvPr/>
        </p:nvSpPr>
        <p:spPr bwMode="auto">
          <a:xfrm>
            <a:off x="4572000" y="1447800"/>
            <a:ext cx="457200" cy="609600"/>
          </a:xfrm>
          <a:prstGeom prst="righ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66568" name="AutoShape 10"/>
          <p:cNvSpPr>
            <a:spLocks/>
          </p:cNvSpPr>
          <p:nvPr/>
        </p:nvSpPr>
        <p:spPr bwMode="auto">
          <a:xfrm>
            <a:off x="2286000" y="1524000"/>
            <a:ext cx="1066800" cy="3886200"/>
          </a:xfrm>
          <a:prstGeom prst="leftBrace">
            <a:avLst>
              <a:gd name="adj1" fmla="val 303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66569" name="AutoShape 11"/>
          <p:cNvSpPr>
            <a:spLocks/>
          </p:cNvSpPr>
          <p:nvPr/>
        </p:nvSpPr>
        <p:spPr bwMode="auto">
          <a:xfrm>
            <a:off x="4572000" y="2057400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66570" name="Text Box 13"/>
          <p:cNvSpPr txBox="1">
            <a:spLocks noChangeArrowheads="1"/>
          </p:cNvSpPr>
          <p:nvPr/>
        </p:nvSpPr>
        <p:spPr bwMode="auto">
          <a:xfrm>
            <a:off x="228600" y="2895600"/>
            <a:ext cx="226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 charset="0"/>
              </a:rPr>
              <a:t>Promised/Quoted/</a:t>
            </a:r>
          </a:p>
          <a:p>
            <a:pPr eaLnBrk="1" hangingPunct="1"/>
            <a:r>
              <a:rPr lang="en-US" sz="1800" b="1" dirty="0">
                <a:latin typeface="Calibri" charset="0"/>
              </a:rPr>
              <a:t>Stated Interest</a:t>
            </a:r>
          </a:p>
        </p:txBody>
      </p:sp>
      <p:sp>
        <p:nvSpPr>
          <p:cNvPr id="66571" name="Text Box 14"/>
          <p:cNvSpPr txBox="1">
            <a:spLocks noChangeArrowheads="1"/>
          </p:cNvSpPr>
          <p:nvPr/>
        </p:nvSpPr>
        <p:spPr bwMode="auto">
          <a:xfrm>
            <a:off x="5410200" y="420528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Time Premium</a:t>
            </a:r>
          </a:p>
        </p:txBody>
      </p:sp>
      <p:sp>
        <p:nvSpPr>
          <p:cNvPr id="66572" name="Text Box 15"/>
          <p:cNvSpPr txBox="1">
            <a:spLocks noChangeArrowheads="1"/>
          </p:cNvSpPr>
          <p:nvPr/>
        </p:nvSpPr>
        <p:spPr bwMode="auto">
          <a:xfrm>
            <a:off x="5035296" y="1519104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Contract/Risk/Liquidity Premiums</a:t>
            </a:r>
          </a:p>
        </p:txBody>
      </p:sp>
      <p:sp>
        <p:nvSpPr>
          <p:cNvPr id="66573" name="Text Box 16"/>
          <p:cNvSpPr txBox="1">
            <a:spLocks noChangeArrowheads="1"/>
          </p:cNvSpPr>
          <p:nvPr/>
        </p:nvSpPr>
        <p:spPr bwMode="auto">
          <a:xfrm>
            <a:off x="5105400" y="2514600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 charset="0"/>
              </a:rPr>
              <a:t>Credit/Default Premium</a:t>
            </a:r>
          </a:p>
        </p:txBody>
      </p:sp>
      <p:sp>
        <p:nvSpPr>
          <p:cNvPr id="66574" name="Line 17"/>
          <p:cNvSpPr>
            <a:spLocks noChangeShapeType="1"/>
          </p:cNvSpPr>
          <p:nvPr/>
        </p:nvSpPr>
        <p:spPr bwMode="auto">
          <a:xfrm>
            <a:off x="3429000" y="3429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8"/>
          <p:cNvSpPr>
            <a:spLocks noChangeShapeType="1"/>
          </p:cNvSpPr>
          <p:nvPr/>
        </p:nvSpPr>
        <p:spPr bwMode="auto">
          <a:xfrm flipH="1">
            <a:off x="3429000" y="20574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Rectangle 20"/>
          <p:cNvSpPr>
            <a:spLocks noChangeArrowheads="1"/>
          </p:cNvSpPr>
          <p:nvPr/>
        </p:nvSpPr>
        <p:spPr bwMode="auto">
          <a:xfrm>
            <a:off x="3429000" y="2057400"/>
            <a:ext cx="1066800" cy="1371600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66577" name="Rectangle 21"/>
          <p:cNvSpPr>
            <a:spLocks noChangeArrowheads="1"/>
          </p:cNvSpPr>
          <p:nvPr/>
        </p:nvSpPr>
        <p:spPr bwMode="auto">
          <a:xfrm>
            <a:off x="3429000" y="1447800"/>
            <a:ext cx="1066800" cy="6096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Global Default Rates:  1981-2021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8B1A65-7F21-664C-9454-99C7F1A85241}" type="slidenum">
              <a:rPr lang="en-US" sz="800">
                <a:latin typeface="Calibri" charset="0"/>
              </a:rPr>
              <a:pPr eaLnBrk="1" hangingPunct="1"/>
              <a:t>37</a:t>
            </a:fld>
            <a:endParaRPr lang="en-US" sz="800">
              <a:latin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B12F4-1100-B34A-8D9E-1B1624EAFD61}"/>
              </a:ext>
            </a:extLst>
          </p:cNvPr>
          <p:cNvSpPr txBox="1"/>
          <p:nvPr/>
        </p:nvSpPr>
        <p:spPr>
          <a:xfrm>
            <a:off x="2286000" y="6130037"/>
            <a:ext cx="44230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900" dirty="0">
                <a:solidFill>
                  <a:srgbClr val="000000"/>
                </a:solidFill>
              </a:rPr>
              <a:t>Source:  S&amp;P 2021 Annual Global Corporate Default Study And Rating Transitions </a:t>
            </a: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58DB8345-0F0B-F042-52C0-AA68B7D0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790618"/>
            <a:ext cx="8518398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When future CFs are uncertain, the CFs in the NPV formula are the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expected values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of the future CFs,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E(CFs).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Once the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E(CFs)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are calculated, discount them at the appropriate, expected risk-adjusted rate of return,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E(r)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to get the NPV of the investment.</a:t>
            </a:r>
          </a:p>
          <a:p>
            <a:pPr algn="ctr" eaLnBrk="1" hangingPunct="1">
              <a:buFontTx/>
              <a:buNone/>
            </a:pPr>
            <a:r>
              <a:rPr lang="en-US" sz="2400" b="1" u="sng" dirty="0">
                <a:latin typeface="Calibri" charset="0"/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You are offered a 1-yr project that will pay off 100,000 (30% probability), 300,000 (60% probability), or 800,000 (10% probability).  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If the appropriate 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(r) is 5%, what’s a fair price for the project?  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What’</a:t>
            </a:r>
            <a:r>
              <a:rPr lang="en-US" altLang="ja-JP" sz="2400" dirty="0">
                <a:latin typeface="Calibri" charset="0"/>
                <a:ea typeface="ＭＳ Ｐゴシック" charset="0"/>
                <a:cs typeface="ＭＳ Ｐゴシック" charset="0"/>
              </a:rPr>
              <a:t>s your ROR under each scenario if you pay a fair price?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Risk and NPV Formula</a:t>
            </a:r>
          </a:p>
        </p:txBody>
      </p:sp>
      <p:sp>
        <p:nvSpPr>
          <p:cNvPr id="686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94D6755-3396-A649-923F-E336DCAB7546}" type="slidenum">
              <a:rPr lang="en-US" sz="800">
                <a:latin typeface="Calibri" charset="0"/>
              </a:rPr>
              <a:pPr eaLnBrk="1" hangingPunct="1"/>
              <a:t>38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0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57605"/>
              </p:ext>
            </p:extLst>
          </p:nvPr>
        </p:nvGraphicFramePr>
        <p:xfrm>
          <a:off x="762000" y="1592262"/>
          <a:ext cx="7467600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972196" imgH="3695684" progId="Excel.Sheet.8">
                  <p:embed/>
                </p:oleObj>
              </mc:Choice>
              <mc:Fallback>
                <p:oleObj name="Worksheet" r:id="rId2" imgW="4972196" imgH="3695684" progId="Excel.Sheet.8">
                  <p:embed/>
                  <p:pic>
                    <p:nvPicPr>
                      <p:cNvPr id="7066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92262"/>
                        <a:ext cx="7467600" cy="450373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Risk and NPV Formula:  Example</a:t>
            </a:r>
          </a:p>
        </p:txBody>
      </p:sp>
      <p:sp>
        <p:nvSpPr>
          <p:cNvPr id="706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C38963-9436-3B43-A04F-DA6C246E82B6}" type="slidenum">
              <a:rPr lang="en-US" sz="800">
                <a:latin typeface="Calibri" charset="0"/>
              </a:rPr>
              <a:pPr eaLnBrk="1" hangingPunct="1"/>
              <a:t>39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2BF114-830D-9242-9797-9AA12742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returns can obscure useful information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6120C-53AB-4C42-912E-F7683ED54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7E4E4-31FA-4842-823A-142DD2FB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pic>
        <p:nvPicPr>
          <p:cNvPr id="12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66C42A9-2CF6-8E4D-BD7B-595CA925B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762000"/>
            <a:ext cx="8458200" cy="51054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65FE92F-1582-AC4E-90AE-50BE13B2F4EF}"/>
              </a:ext>
            </a:extLst>
          </p:cNvPr>
          <p:cNvSpPr/>
          <p:nvPr/>
        </p:nvSpPr>
        <p:spPr>
          <a:xfrm>
            <a:off x="1676400" y="4495800"/>
            <a:ext cx="6096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C52DC7-F007-564A-A5D8-409EE75201E4}"/>
              </a:ext>
            </a:extLst>
          </p:cNvPr>
          <p:cNvSpPr/>
          <p:nvPr/>
        </p:nvSpPr>
        <p:spPr>
          <a:xfrm>
            <a:off x="914400" y="2531572"/>
            <a:ext cx="6096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397D06-65FD-904D-BF42-2CA1E3CB945E}"/>
              </a:ext>
            </a:extLst>
          </p:cNvPr>
          <p:cNvSpPr/>
          <p:nvPr/>
        </p:nvSpPr>
        <p:spPr>
          <a:xfrm>
            <a:off x="7775448" y="1878939"/>
            <a:ext cx="6096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02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expected value analysis can be applied to value any portion or combination of the future outcomes [</a:t>
            </a:r>
            <a:r>
              <a:rPr 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state-contingent claims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latin typeface="Calibri" charset="0"/>
                <a:ea typeface="ＭＳ Ｐゴシック" charset="0"/>
                <a:cs typeface="ＭＳ Ｐゴシック" charset="0"/>
              </a:rPr>
              <a:t>] of an investment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General description of Debt and Equity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DHs: paid off first</a:t>
            </a: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EHs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SHs</a:t>
            </a:r>
            <a:r>
              <a:rPr lang="en-US" dirty="0">
                <a:latin typeface="Calibri" charset="0"/>
                <a:ea typeface="ＭＳ Ｐゴシック" charset="0"/>
              </a:rPr>
              <a:t>):  residual claimants after debt paid off.  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If project payoffs are insufficient to pay off DHs, </a:t>
            </a:r>
            <a:r>
              <a:rPr lang="en-US" dirty="0" err="1">
                <a:latin typeface="Calibri" charset="0"/>
                <a:ea typeface="ＭＳ Ｐゴシック" charset="0"/>
              </a:rPr>
              <a:t>SHs</a:t>
            </a:r>
            <a:r>
              <a:rPr lang="en-US" dirty="0">
                <a:latin typeface="Calibri" charset="0"/>
                <a:ea typeface="ＭＳ Ｐゴシック" charset="0"/>
              </a:rPr>
              <a:t> generally don’t have to make up the difference (non-recourse). </a:t>
            </a: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Debt and Equity</a:t>
            </a:r>
          </a:p>
        </p:txBody>
      </p:sp>
      <p:sp>
        <p:nvSpPr>
          <p:cNvPr id="716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A6C46E4-5675-AF42-8091-BD6A43CF0902}" type="slidenum">
              <a:rPr lang="en-US" sz="800">
                <a:latin typeface="Calibri" charset="0"/>
              </a:rPr>
              <a:pPr eaLnBrk="1" hangingPunct="1"/>
              <a:t>40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You want to buy a building today that you believe will be worth $501,429 (70%) or $300,000 (30%) in one year.  The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(r) is 5%.  Unfortunately, you only have $100,000 and will have to borrow the difference from a bank.  Assume that any borrowing in non-recourse to the borrower.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What’s the PV of the building?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How much will you have to borrow to acquire it?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What rate will you have to offer the bank if it’s risk neutral?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What’</a:t>
            </a:r>
            <a:r>
              <a:rPr lang="en-US" altLang="ja-JP" dirty="0">
                <a:latin typeface="Calibri" charset="0"/>
                <a:ea typeface="ＭＳ Ｐゴシック" charset="0"/>
              </a:rPr>
              <a:t>s the ROR on your equity under each scenario?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Create a payoff table </a:t>
            </a:r>
            <a:r>
              <a:rPr lang="en-US">
                <a:ea typeface="ＭＳ Ｐゴシック" charset="0"/>
              </a:rPr>
              <a:t>like Table 6.7 in </a:t>
            </a:r>
            <a:r>
              <a:rPr lang="en-US" dirty="0">
                <a:ea typeface="ＭＳ Ｐゴシック" charset="0"/>
              </a:rPr>
              <a:t>Welch.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Valuing Debt and Equity: Sample Problem</a:t>
            </a:r>
          </a:p>
        </p:txBody>
      </p:sp>
      <p:sp>
        <p:nvSpPr>
          <p:cNvPr id="7270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BC63D7-A4F1-0741-8746-649C4A59192E}" type="slidenum">
              <a:rPr lang="en-US" sz="800">
                <a:latin typeface="Calibri" charset="0"/>
              </a:rPr>
              <a:pPr eaLnBrk="1" hangingPunct="1"/>
              <a:t>41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174243"/>
            <a:ext cx="3352800" cy="2529681"/>
          </a:xfrm>
          <a:noFill/>
        </p:spPr>
      </p:pic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Leverage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78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BB0E4D-5645-B84C-805F-E3B0F760A193}" type="slidenum">
              <a:rPr lang="en-US" sz="800">
                <a:latin typeface="Calibri" charset="0"/>
              </a:rPr>
              <a:pPr eaLnBrk="1" hangingPunct="1"/>
              <a:t>42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Leverage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885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2D190BE-7BEC-5945-A14D-20E18D4AD09F}" type="slidenum">
              <a:rPr lang="en-US" sz="800">
                <a:latin typeface="Calibri" charset="0"/>
              </a:rPr>
              <a:pPr eaLnBrk="1" hangingPunct="1"/>
              <a:t>43</a:t>
            </a:fld>
            <a:endParaRPr lang="en-US" sz="800">
              <a:latin typeface="Calibri" charset="0"/>
            </a:endParaRPr>
          </a:p>
        </p:txBody>
      </p:sp>
      <p:pic>
        <p:nvPicPr>
          <p:cNvPr id="2" name="Picture 1" descr="LevEquity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80" y="838200"/>
            <a:ext cx="8305800" cy="54102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deb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275" y="1273969"/>
            <a:ext cx="6858000" cy="43307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Leverage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fld id="{68CFBBF5-6C43-244B-B0D0-D3ED2D8F1B03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61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6" name="Rectangle 29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lIns="92075" tIns="46038" rIns="92075" bIns="46038"/>
          <a:lstStyle/>
          <a:p>
            <a:pPr eaLnBrk="1" hangingPunct="1"/>
            <a:r>
              <a:rPr lang="en-US" sz="1600" b="1" dirty="0">
                <a:latin typeface="Calibri" charset="0"/>
                <a:ea typeface="ＭＳ Ｐゴシック" charset="0"/>
                <a:cs typeface="ＭＳ Ｐゴシック" charset="0"/>
              </a:rPr>
              <a:t>X% ASSET and </a:t>
            </a:r>
            <a:r>
              <a:rPr lang="en-US" sz="1600" b="1" dirty="0">
                <a:solidFill>
                  <a:srgbClr val="9900CC"/>
                </a:solidFill>
                <a:latin typeface="Calibri" charset="0"/>
                <a:ea typeface="ＭＳ Ｐゴシック" charset="0"/>
                <a:cs typeface="ＭＳ Ｐゴシック" charset="0"/>
              </a:rPr>
              <a:t>(100-X)% CASH</a:t>
            </a:r>
            <a:r>
              <a:rPr lang="en-US" sz="1600" b="1" dirty="0">
                <a:latin typeface="Calibri" charset="0"/>
                <a:ea typeface="ＭＳ Ｐゴシック" charset="0"/>
                <a:cs typeface="ＭＳ Ｐゴシック" charset="0"/>
              </a:rPr>
              <a:t>:  P/L Diagram</a:t>
            </a:r>
            <a:endParaRPr lang="en-US" sz="2000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98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196F7-9632-0B42-8107-24F0CF9800FE}" type="slidenum">
              <a:rPr lang="en-US" sz="1000">
                <a:latin typeface="Calibri" charset="0"/>
              </a:rPr>
              <a:pPr eaLnBrk="1" hangingPunct="1"/>
              <a:t>45</a:t>
            </a:fld>
            <a:endParaRPr lang="en-US" sz="1000">
              <a:latin typeface="Calibri" charset="0"/>
            </a:endParaRPr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152400" y="1905000"/>
            <a:ext cx="1447800" cy="1436688"/>
          </a:xfrm>
          <a:prstGeom prst="rect">
            <a:avLst/>
          </a:prstGeom>
          <a:solidFill>
            <a:srgbClr val="99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Calibri" charset="0"/>
              </a:rPr>
              <a:t>S = 100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Calibri" charset="0"/>
              </a:rPr>
              <a:t>t  = 1</a:t>
            </a:r>
            <a:r>
              <a:rPr lang="en-US" sz="1600" b="1">
                <a:latin typeface="Symbol" charset="0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Calibri" charset="0"/>
              </a:rPr>
              <a:t>1+r  = 1.15</a:t>
            </a:r>
          </a:p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Calibri" charset="0"/>
              </a:rPr>
              <a:t>D = 0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6705600" y="4572000"/>
            <a:ext cx="236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Calibri" charset="0"/>
              </a:rPr>
              <a:t>Future  Asset  Price</a:t>
            </a:r>
          </a:p>
        </p:txBody>
      </p:sp>
      <p:sp>
        <p:nvSpPr>
          <p:cNvPr id="79877" name="Line 4"/>
          <p:cNvSpPr>
            <a:spLocks noChangeShapeType="1"/>
          </p:cNvSpPr>
          <p:nvPr/>
        </p:nvSpPr>
        <p:spPr bwMode="auto">
          <a:xfrm flipV="1">
            <a:off x="57912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5"/>
          <p:cNvSpPr>
            <a:spLocks noChangeShapeType="1"/>
          </p:cNvSpPr>
          <p:nvPr/>
        </p:nvSpPr>
        <p:spPr bwMode="auto">
          <a:xfrm flipV="1">
            <a:off x="70104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6"/>
          <p:cNvSpPr>
            <a:spLocks noChangeShapeType="1"/>
          </p:cNvSpPr>
          <p:nvPr/>
        </p:nvSpPr>
        <p:spPr bwMode="auto">
          <a:xfrm flipV="1">
            <a:off x="33528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7"/>
          <p:cNvSpPr>
            <a:spLocks noChangeShapeType="1"/>
          </p:cNvSpPr>
          <p:nvPr/>
        </p:nvSpPr>
        <p:spPr bwMode="auto">
          <a:xfrm flipV="1">
            <a:off x="2133600" y="4419600"/>
            <a:ext cx="0" cy="762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8"/>
          <p:cNvSpPr>
            <a:spLocks noChangeShapeType="1"/>
          </p:cNvSpPr>
          <p:nvPr/>
        </p:nvSpPr>
        <p:spPr bwMode="auto">
          <a:xfrm>
            <a:off x="4572000" y="32766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9"/>
          <p:cNvSpPr>
            <a:spLocks noChangeShapeType="1"/>
          </p:cNvSpPr>
          <p:nvPr/>
        </p:nvSpPr>
        <p:spPr bwMode="auto">
          <a:xfrm>
            <a:off x="4572000" y="5715000"/>
            <a:ext cx="762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905000" y="4152900"/>
            <a:ext cx="914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+mn-cs"/>
              </a:rPr>
              <a:t> </a:t>
            </a:r>
            <a:r>
              <a:rPr lang="en-US" sz="1400">
                <a:latin typeface="Calibri"/>
                <a:ea typeface="+mn-ea"/>
                <a:cs typeface="+mn-cs"/>
              </a:rPr>
              <a:t>50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3124200" y="4152900"/>
            <a:ext cx="685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400"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+mn-ea"/>
                <a:cs typeface="+mn-cs"/>
              </a:rPr>
              <a:t> </a:t>
            </a:r>
            <a:r>
              <a:rPr lang="en-US" sz="1400">
                <a:latin typeface="Calibri"/>
                <a:ea typeface="+mn-ea"/>
                <a:cs typeface="+mn-cs"/>
              </a:rPr>
              <a:t>75</a:t>
            </a:r>
          </a:p>
        </p:txBody>
      </p:sp>
      <p:sp>
        <p:nvSpPr>
          <p:cNvPr id="79885" name="Rectangle 12"/>
          <p:cNvSpPr>
            <a:spLocks noChangeArrowheads="1"/>
          </p:cNvSpPr>
          <p:nvPr/>
        </p:nvSpPr>
        <p:spPr bwMode="auto">
          <a:xfrm>
            <a:off x="4610100" y="3143250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Calibri" charset="0"/>
              </a:rPr>
              <a:t>25</a:t>
            </a:r>
          </a:p>
        </p:txBody>
      </p:sp>
      <p:sp>
        <p:nvSpPr>
          <p:cNvPr id="79886" name="Rectangle 13"/>
          <p:cNvSpPr>
            <a:spLocks noChangeArrowheads="1"/>
          </p:cNvSpPr>
          <p:nvPr/>
        </p:nvSpPr>
        <p:spPr bwMode="auto">
          <a:xfrm>
            <a:off x="5562600" y="4152900"/>
            <a:ext cx="76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Calibri" charset="0"/>
              </a:rPr>
              <a:t>125</a:t>
            </a:r>
          </a:p>
        </p:txBody>
      </p:sp>
      <p:sp>
        <p:nvSpPr>
          <p:cNvPr id="79887" name="Rectangle 14"/>
          <p:cNvSpPr>
            <a:spLocks noChangeArrowheads="1"/>
          </p:cNvSpPr>
          <p:nvPr/>
        </p:nvSpPr>
        <p:spPr bwMode="auto">
          <a:xfrm>
            <a:off x="6762750" y="4152900"/>
            <a:ext cx="685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Calibri" charset="0"/>
              </a:rPr>
              <a:t>150</a:t>
            </a:r>
          </a:p>
        </p:txBody>
      </p:sp>
      <p:sp>
        <p:nvSpPr>
          <p:cNvPr id="79888" name="Rectangle 15"/>
          <p:cNvSpPr>
            <a:spLocks noChangeArrowheads="1"/>
          </p:cNvSpPr>
          <p:nvPr/>
        </p:nvSpPr>
        <p:spPr bwMode="auto">
          <a:xfrm>
            <a:off x="4610100" y="5562600"/>
            <a:ext cx="609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400">
                <a:latin typeface="Calibri" charset="0"/>
              </a:rPr>
              <a:t>-25</a:t>
            </a:r>
          </a:p>
        </p:txBody>
      </p:sp>
      <p:sp>
        <p:nvSpPr>
          <p:cNvPr id="79889" name="Line 16"/>
          <p:cNvSpPr>
            <a:spLocks noChangeShapeType="1"/>
          </p:cNvSpPr>
          <p:nvPr/>
        </p:nvSpPr>
        <p:spPr bwMode="auto">
          <a:xfrm>
            <a:off x="933450" y="4495800"/>
            <a:ext cx="7277100" cy="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Line 17"/>
          <p:cNvSpPr>
            <a:spLocks noChangeShapeType="1"/>
          </p:cNvSpPr>
          <p:nvPr/>
        </p:nvSpPr>
        <p:spPr bwMode="auto">
          <a:xfrm flipV="1">
            <a:off x="4572000" y="2286000"/>
            <a:ext cx="0" cy="40386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09600" y="2438400"/>
            <a:ext cx="6746875" cy="3149600"/>
            <a:chOff x="398" y="1528"/>
            <a:chExt cx="4250" cy="1984"/>
          </a:xfrm>
        </p:grpSpPr>
        <p:sp>
          <p:nvSpPr>
            <p:cNvPr id="79901" name="Line 19"/>
            <p:cNvSpPr>
              <a:spLocks noChangeShapeType="1"/>
            </p:cNvSpPr>
            <p:nvPr/>
          </p:nvSpPr>
          <p:spPr bwMode="auto">
            <a:xfrm flipH="1">
              <a:off x="1548" y="1528"/>
              <a:ext cx="3100" cy="1984"/>
            </a:xfrm>
            <a:prstGeom prst="line">
              <a:avLst/>
            </a:prstGeom>
            <a:noFill/>
            <a:ln w="38100">
              <a:solidFill>
                <a:srgbClr val="714400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2" name="Rectangle 20"/>
            <p:cNvSpPr>
              <a:spLocks noChangeArrowheads="1"/>
            </p:cNvSpPr>
            <p:nvPr/>
          </p:nvSpPr>
          <p:spPr bwMode="auto">
            <a:xfrm>
              <a:off x="398" y="3083"/>
              <a:ext cx="1094" cy="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663300"/>
                  </a:solidFill>
                  <a:latin typeface="Calibri" charset="0"/>
                </a:rPr>
                <a:t>50% Asset, 50% Cash</a:t>
              </a:r>
            </a:p>
            <a:p>
              <a:pPr eaLnBrk="0" hangingPunct="0"/>
              <a:r>
                <a:rPr lang="en-US" sz="1400" b="1">
                  <a:solidFill>
                    <a:srgbClr val="663300"/>
                  </a:solidFill>
                  <a:latin typeface="Calibri" charset="0"/>
                </a:rPr>
                <a:t>          (Lending)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971800" y="1676400"/>
            <a:ext cx="4922838" cy="4403725"/>
            <a:chOff x="1745" y="1187"/>
            <a:chExt cx="3101" cy="2774"/>
          </a:xfrm>
        </p:grpSpPr>
        <p:sp>
          <p:nvSpPr>
            <p:cNvPr id="79899" name="Rectangle 22"/>
            <p:cNvSpPr>
              <a:spLocks noChangeArrowheads="1"/>
            </p:cNvSpPr>
            <p:nvPr/>
          </p:nvSpPr>
          <p:spPr bwMode="auto">
            <a:xfrm>
              <a:off x="4118" y="1187"/>
              <a:ext cx="728" cy="21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 b="1">
                  <a:solidFill>
                    <a:srgbClr val="663300"/>
                  </a:solidFill>
                  <a:latin typeface="Calibri" charset="0"/>
                </a:rPr>
                <a:t>100% Asset</a:t>
              </a:r>
              <a:endParaRPr lang="en-US" sz="1600" b="1">
                <a:latin typeface="Calibri" charset="0"/>
              </a:endParaRPr>
            </a:p>
          </p:txBody>
        </p:sp>
        <p:sp>
          <p:nvSpPr>
            <p:cNvPr id="79900" name="Line 23"/>
            <p:cNvSpPr>
              <a:spLocks noChangeShapeType="1"/>
            </p:cNvSpPr>
            <p:nvPr/>
          </p:nvSpPr>
          <p:spPr bwMode="auto">
            <a:xfrm flipH="1">
              <a:off x="1745" y="1407"/>
              <a:ext cx="2554" cy="255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733800" y="2127250"/>
            <a:ext cx="2808288" cy="3956050"/>
            <a:chOff x="2371" y="1340"/>
            <a:chExt cx="1769" cy="2492"/>
          </a:xfrm>
        </p:grpSpPr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 flipH="1">
              <a:off x="2371" y="1340"/>
              <a:ext cx="1644" cy="2492"/>
            </a:xfrm>
            <a:prstGeom prst="line">
              <a:avLst/>
            </a:prstGeom>
            <a:noFill/>
            <a:ln w="38100">
              <a:solidFill>
                <a:srgbClr val="714400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8" name="Rectangle 26"/>
            <p:cNvSpPr>
              <a:spLocks noChangeArrowheads="1"/>
            </p:cNvSpPr>
            <p:nvPr/>
          </p:nvSpPr>
          <p:spPr bwMode="auto">
            <a:xfrm>
              <a:off x="2954" y="3071"/>
              <a:ext cx="1186" cy="33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663300"/>
                  </a:solidFill>
                  <a:latin typeface="Calibri" charset="0"/>
                </a:rPr>
                <a:t>150% Asset, -50% Cash</a:t>
              </a:r>
            </a:p>
            <a:p>
              <a:pPr eaLnBrk="0" hangingPunct="0"/>
              <a:r>
                <a:rPr lang="en-US" sz="1400" b="1">
                  <a:solidFill>
                    <a:srgbClr val="663300"/>
                  </a:solidFill>
                  <a:latin typeface="Calibri" charset="0"/>
                </a:rPr>
                <a:t>            (Borrowing)</a:t>
              </a:r>
            </a:p>
          </p:txBody>
        </p:sp>
      </p:grpSp>
      <p:sp>
        <p:nvSpPr>
          <p:cNvPr id="79894" name="Rectangle 27"/>
          <p:cNvSpPr>
            <a:spLocks noChangeArrowheads="1"/>
          </p:cNvSpPr>
          <p:nvPr/>
        </p:nvSpPr>
        <p:spPr bwMode="auto">
          <a:xfrm>
            <a:off x="4252913" y="6286500"/>
            <a:ext cx="665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chemeClr val="accent2"/>
                </a:solidFill>
                <a:latin typeface="Calibri" charset="0"/>
              </a:rPr>
              <a:t>Loss</a:t>
            </a:r>
          </a:p>
        </p:txBody>
      </p:sp>
      <p:sp>
        <p:nvSpPr>
          <p:cNvPr id="79895" name="Rectangle 28"/>
          <p:cNvSpPr>
            <a:spLocks noChangeArrowheads="1"/>
          </p:cNvSpPr>
          <p:nvPr/>
        </p:nvSpPr>
        <p:spPr bwMode="auto">
          <a:xfrm>
            <a:off x="4186238" y="1962150"/>
            <a:ext cx="746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Calibri" charset="0"/>
              </a:rPr>
              <a:t>Profit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What is prejudgment interest?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What is post-judgment interest? 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State rules on PJ Interest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Federal Rules</a:t>
            </a:r>
          </a:p>
          <a:p>
            <a:pPr lvl="1" eaLnBrk="1" hangingPunct="1"/>
            <a:r>
              <a:rPr lang="ja-JP" altLang="en-US" sz="2000">
                <a:latin typeface="Calibri" charset="0"/>
                <a:ea typeface="ＭＳ Ｐゴシック" charset="0"/>
              </a:rPr>
              <a:t>“</a:t>
            </a:r>
            <a:r>
              <a:rPr lang="en-US" altLang="ja-JP" sz="2000" dirty="0">
                <a:latin typeface="Calibri" charset="0"/>
                <a:ea typeface="ＭＳ Ｐゴシック" charset="0"/>
              </a:rPr>
              <a:t>Prejudgment interest is an element of complete compensation.</a:t>
            </a:r>
            <a:r>
              <a:rPr lang="ja-JP" altLang="en-US" sz="2000">
                <a:latin typeface="Calibri" charset="0"/>
                <a:ea typeface="ＭＳ Ｐゴシック" charset="0"/>
              </a:rPr>
              <a:t>”</a:t>
            </a:r>
            <a:endParaRPr lang="en-US" altLang="ja-JP" sz="2000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How to view PJI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PV of judgment = PV of harm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Coerced Loan Theory</a:t>
            </a:r>
          </a:p>
          <a:p>
            <a:pPr lvl="2" eaLnBrk="1" hangingPunct="1"/>
            <a:r>
              <a:rPr lang="en-US" sz="1800" dirty="0">
                <a:latin typeface="Calibri" charset="0"/>
                <a:ea typeface="ＭＳ Ｐゴシック" charset="0"/>
              </a:rPr>
              <a:t>Risk:  risk of </a:t>
            </a:r>
            <a:r>
              <a:rPr lang="en-US" sz="1800" b="1" dirty="0">
                <a:latin typeface="Calibri" charset="0"/>
                <a:ea typeface="ＭＳ Ｐゴシック" charset="0"/>
              </a:rPr>
              <a:t>DEFENDANT’</a:t>
            </a:r>
            <a:r>
              <a:rPr lang="en-US" altLang="ja-JP" sz="1800" b="1" dirty="0">
                <a:latin typeface="Calibri" charset="0"/>
                <a:ea typeface="ＭＳ Ｐゴシック" charset="0"/>
              </a:rPr>
              <a:t>S </a:t>
            </a:r>
            <a:r>
              <a:rPr lang="en-US" altLang="ja-JP" sz="1800" dirty="0">
                <a:latin typeface="Calibri" charset="0"/>
                <a:ea typeface="ＭＳ Ｐゴシック" charset="0"/>
              </a:rPr>
              <a:t>default</a:t>
            </a:r>
          </a:p>
          <a:p>
            <a:pPr lvl="2" eaLnBrk="1" hangingPunct="1"/>
            <a:r>
              <a:rPr lang="en-US" sz="1800" dirty="0">
                <a:latin typeface="Calibri" charset="0"/>
                <a:ea typeface="ＭＳ Ｐゴシック" charset="0"/>
              </a:rPr>
              <a:t>ROR:  </a:t>
            </a:r>
            <a:r>
              <a:rPr lang="en-US" sz="1800" b="1" dirty="0">
                <a:latin typeface="Calibri" charset="0"/>
                <a:ea typeface="ＭＳ Ｐゴシック" charset="0"/>
              </a:rPr>
              <a:t>Defendant’</a:t>
            </a:r>
            <a:r>
              <a:rPr lang="en-US" altLang="ja-JP" sz="1800" b="1" dirty="0">
                <a:latin typeface="Calibri" charset="0"/>
                <a:ea typeface="ＭＳ Ｐゴシック" charset="0"/>
              </a:rPr>
              <a:t>s</a:t>
            </a:r>
            <a:r>
              <a:rPr lang="en-US" altLang="ja-JP" sz="1800" dirty="0">
                <a:latin typeface="Calibri" charset="0"/>
                <a:ea typeface="ＭＳ Ｐゴシック" charset="0"/>
              </a:rPr>
              <a:t> interest rate on similar loan</a:t>
            </a:r>
          </a:p>
          <a:p>
            <a:pPr lvl="2" eaLnBrk="1" hangingPunct="1"/>
            <a:r>
              <a:rPr lang="en-US" sz="1800" dirty="0">
                <a:latin typeface="Calibri" charset="0"/>
                <a:ea typeface="ＭＳ Ｐゴシック" charset="0"/>
              </a:rPr>
              <a:t>Floating, short-term rate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Prejudgment Interest</a:t>
            </a:r>
          </a:p>
        </p:txBody>
      </p:sp>
      <p:sp>
        <p:nvSpPr>
          <p:cNvPr id="8192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8E78F3D-9ECF-D04E-8D65-C725F0A06D98}" type="slidenum">
              <a:rPr lang="en-US" sz="800">
                <a:latin typeface="Calibri" charset="0"/>
              </a:rPr>
              <a:pPr eaLnBrk="1" hangingPunct="1"/>
              <a:t>46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District court:  T-bill rate at time of judgment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7th Cir.:</a:t>
            </a:r>
          </a:p>
          <a:p>
            <a:pPr lvl="1" eaLnBrk="1" hangingPunct="1"/>
            <a:r>
              <a:rPr lang="ja-JP" altLang="en-US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</a:rPr>
              <a:t>complete compensation</a:t>
            </a:r>
            <a:r>
              <a:rPr lang="ja-JP" altLang="en-US" dirty="0">
                <a:latin typeface="Calibri" charset="0"/>
                <a:ea typeface="ＭＳ Ｐゴシック" charset="0"/>
              </a:rPr>
              <a:t>”</a:t>
            </a:r>
            <a:endParaRPr lang="en-US" altLang="ja-JP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involuntary creditor</a:t>
            </a:r>
          </a:p>
          <a:p>
            <a:pPr lvl="1" eaLnBrk="1" hangingPunct="1"/>
            <a:r>
              <a:rPr lang="ja-JP" altLang="en-US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</a:rPr>
              <a:t>market rate for money</a:t>
            </a:r>
            <a:r>
              <a:rPr lang="ja-JP" altLang="en-US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dirty="0">
                <a:latin typeface="Calibri" charset="0"/>
                <a:ea typeface="ＭＳ Ｐゴシック" charset="0"/>
              </a:rPr>
              <a:t>—defendant’s borrowing rate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Use Prime rate if court doesn’</a:t>
            </a:r>
            <a:r>
              <a:rPr lang="en-US" altLang="ja-JP" dirty="0">
                <a:latin typeface="Calibri" charset="0"/>
                <a:ea typeface="ＭＳ Ｐゴシック" charset="0"/>
              </a:rPr>
              <a:t>t want to engage in </a:t>
            </a:r>
            <a:r>
              <a:rPr lang="ja-JP" altLang="en-US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dirty="0">
                <a:latin typeface="Calibri" charset="0"/>
                <a:ea typeface="ＭＳ Ｐゴシック" charset="0"/>
              </a:rPr>
              <a:t>refined rate setting</a:t>
            </a:r>
            <a:r>
              <a:rPr lang="ja-JP" altLang="en-US" dirty="0">
                <a:latin typeface="Calibri" charset="0"/>
                <a:ea typeface="ＭＳ Ｐゴシック" charset="0"/>
              </a:rPr>
              <a:t>”</a:t>
            </a:r>
            <a:endParaRPr lang="en-US" altLang="ja-JP" dirty="0">
              <a:latin typeface="Calibri" charset="0"/>
              <a:ea typeface="ＭＳ Ｐゴシック" charset="0"/>
            </a:endParaRP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11.9%:  average prime rate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What’s the Delaware rule for prejudgment interest? 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See Merion Capital.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Amoco Cadiz</a:t>
            </a:r>
          </a:p>
        </p:txBody>
      </p:sp>
      <p:sp>
        <p:nvSpPr>
          <p:cNvPr id="839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E2AAD2-6068-6F49-97D6-14B523D7DBF3}" type="slidenum">
              <a:rPr lang="en-US" sz="800">
                <a:latin typeface="Calibri" charset="0"/>
              </a:rPr>
              <a:pPr eaLnBrk="1" hangingPunct="1"/>
              <a:t>47</a:t>
            </a:fld>
            <a:endParaRPr lang="en-US" sz="800">
              <a:latin typeface="Calibri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007FF-68CC-B573-4EE3-475C8C3A1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D7EE56-B9E9-9E89-F1E1-0F608271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returns can obscure useful information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651B5-0F09-99B9-240B-C3482458B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52C74-0A5F-AE93-BD52-C2832296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55AC56-9751-B5A1-8D19-4672BFCFDC01}"/>
              </a:ext>
            </a:extLst>
          </p:cNvPr>
          <p:cNvSpPr/>
          <p:nvPr/>
        </p:nvSpPr>
        <p:spPr>
          <a:xfrm>
            <a:off x="1676400" y="4495800"/>
            <a:ext cx="6096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459245-D9AC-A0EB-1C37-F513C650F806}"/>
              </a:ext>
            </a:extLst>
          </p:cNvPr>
          <p:cNvSpPr/>
          <p:nvPr/>
        </p:nvSpPr>
        <p:spPr>
          <a:xfrm>
            <a:off x="914400" y="2531572"/>
            <a:ext cx="6096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BC955B-6B7E-E5E0-3A48-E88FFD346664}"/>
              </a:ext>
            </a:extLst>
          </p:cNvPr>
          <p:cNvSpPr/>
          <p:nvPr/>
        </p:nvSpPr>
        <p:spPr>
          <a:xfrm>
            <a:off x="7775448" y="1878939"/>
            <a:ext cx="6096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graph of a graph with numbers and a number of red dots&#10;&#10;Description automatically generated with medium confidence">
            <a:extLst>
              <a:ext uri="{FF2B5EF4-FFF2-40B4-BE49-F238E27FC236}">
                <a16:creationId xmlns:a16="http://schemas.microsoft.com/office/drawing/2014/main" id="{DB576FC4-39D8-824C-5B15-FD8CD8FF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21792"/>
            <a:ext cx="8458200" cy="547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2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Random variable: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Examples:  Cash flows and Returns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Random Variables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5B62E5-DC3F-0843-B910-DBEB786482D0}" type="slidenum">
              <a:rPr lang="en-US" sz="800">
                <a:latin typeface="Calibri" charset="0"/>
              </a:rPr>
              <a:pPr eaLnBrk="1" hangingPunct="1"/>
              <a:t>6</a:t>
            </a:fld>
            <a:endParaRPr lang="en-US" sz="800">
              <a:latin typeface="Calibri" charset="0"/>
            </a:endParaRP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495928"/>
              </p:ext>
            </p:extLst>
          </p:nvPr>
        </p:nvGraphicFramePr>
        <p:xfrm>
          <a:off x="2895600" y="547437"/>
          <a:ext cx="457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6800" imgH="155160" progId="Equation.3">
                  <p:embed/>
                </p:oleObj>
              </mc:Choice>
              <mc:Fallback>
                <p:oleObj name="Equation" r:id="rId3" imgW="136800" imgH="155160" progId="Equation.3">
                  <p:embed/>
                  <p:pic>
                    <p:nvPicPr>
                      <p:cNvPr id="2048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7437"/>
                        <a:ext cx="457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86" name="Picture 5" descr="imag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8140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6" descr="images-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1600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Expectation of a RV: 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Examples: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throw a die.  What’s the expected value?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throw a pair of dice and add the two faces.  What’s the expected value? 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Expectation of a Random Variable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648181F-21B1-3E46-829E-D296E0263137}" type="slidenum">
              <a:rPr lang="en-US" sz="800">
                <a:latin typeface="Calibri" charset="0"/>
              </a:rPr>
              <a:pPr eaLnBrk="1" hangingPunct="1"/>
              <a:t>7</a:t>
            </a:fld>
            <a:endParaRPr lang="en-US" sz="800">
              <a:latin typeface="Calibri" charset="0"/>
            </a:endParaRPr>
          </a:p>
        </p:txBody>
      </p:sp>
      <p:graphicFrame>
        <p:nvGraphicFramePr>
          <p:cNvPr id="225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881888"/>
              </p:ext>
            </p:extLst>
          </p:nvPr>
        </p:nvGraphicFramePr>
        <p:xfrm>
          <a:off x="3200400" y="543426"/>
          <a:ext cx="990600" cy="38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5400" imgH="182520" progId="Equation.3">
                  <p:embed/>
                </p:oleObj>
              </mc:Choice>
              <mc:Fallback>
                <p:oleObj name="Equation" r:id="rId3" imgW="365400" imgH="182520" progId="Equation.3">
                  <p:embed/>
                  <p:pic>
                    <p:nvPicPr>
                      <p:cNvPr id="2253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3426"/>
                        <a:ext cx="990600" cy="383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940877"/>
              </p:ext>
            </p:extLst>
          </p:nvPr>
        </p:nvGraphicFramePr>
        <p:xfrm>
          <a:off x="507206" y="1160136"/>
          <a:ext cx="73675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69600" imgH="228240" progId="Equation.3">
                  <p:embed/>
                </p:oleObj>
              </mc:Choice>
              <mc:Fallback>
                <p:oleObj name="Equation" r:id="rId5" imgW="4269600" imgH="228240" progId="Equation.3">
                  <p:embed/>
                  <p:pic>
                    <p:nvPicPr>
                      <p:cNvPr id="225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" y="1160136"/>
                        <a:ext cx="73675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11099"/>
              </p:ext>
            </p:extLst>
          </p:nvPr>
        </p:nvGraphicFramePr>
        <p:xfrm>
          <a:off x="457200" y="1828800"/>
          <a:ext cx="291778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00280" imgH="447840" progId="Equation.3">
                  <p:embed/>
                </p:oleObj>
              </mc:Choice>
              <mc:Fallback>
                <p:oleObj name="Equation" r:id="rId7" imgW="1700280" imgH="447840" progId="Equation.3">
                  <p:embed/>
                  <p:pic>
                    <p:nvPicPr>
                      <p:cNvPr id="225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2917783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Probability Distribution: Single Die 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174ADDB-A377-C14D-A622-3AC2A12C40F2}" type="slidenum">
              <a:rPr lang="en-US" sz="800">
                <a:latin typeface="Calibri" charset="0"/>
              </a:rPr>
              <a:pPr eaLnBrk="1" hangingPunct="1"/>
              <a:t>8</a:t>
            </a:fld>
            <a:endParaRPr lang="en-US" sz="800">
              <a:latin typeface="Calibri" charset="0"/>
            </a:endParaRPr>
          </a:p>
        </p:txBody>
      </p:sp>
      <p:pic>
        <p:nvPicPr>
          <p:cNvPr id="24581" name="Picture 4" descr="f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4724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Line 5"/>
          <p:cNvSpPr>
            <a:spLocks noChangeShapeType="1"/>
          </p:cNvSpPr>
          <p:nvPr/>
        </p:nvSpPr>
        <p:spPr bwMode="auto">
          <a:xfrm flipV="1">
            <a:off x="4114800" y="4612032"/>
            <a:ext cx="532913" cy="7981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6"/>
          <p:cNvSpPr>
            <a:spLocks noChangeArrowheads="1"/>
          </p:cNvSpPr>
          <p:nvPr/>
        </p:nvSpPr>
        <p:spPr bwMode="auto">
          <a:xfrm>
            <a:off x="2133600" y="5410200"/>
            <a:ext cx="35814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charset="0"/>
              </a:rPr>
              <a:t>EV= 3.5 = 1/6*1 + 1/6*2…+1/6*6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 rot="-5434642">
            <a:off x="969169" y="3166269"/>
            <a:ext cx="1200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Calibri" charset="0"/>
              </a:rPr>
              <a:t>Probability</a:t>
            </a: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4724400" y="4876800"/>
            <a:ext cx="1146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Outcomes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/>
      <p:bldP spid="245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Probability Distribution:  Sum of 2 Dice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A465E1-9D02-5F4A-A014-3E1A4931DAE8}" type="slidenum">
              <a:rPr lang="en-US" sz="800">
                <a:latin typeface="Calibri" charset="0"/>
              </a:rPr>
              <a:pPr eaLnBrk="1" hangingPunct="1"/>
              <a:t>9</a:t>
            </a:fld>
            <a:endParaRPr lang="en-US" sz="800">
              <a:latin typeface="Calibri" charset="0"/>
            </a:endParaRPr>
          </a:p>
        </p:txBody>
      </p:sp>
      <p:sp>
        <p:nvSpPr>
          <p:cNvPr id="26629" name="Line 4"/>
          <p:cNvSpPr>
            <a:spLocks noChangeShapeType="1"/>
          </p:cNvSpPr>
          <p:nvPr/>
        </p:nvSpPr>
        <p:spPr bwMode="auto">
          <a:xfrm flipV="1">
            <a:off x="3793665" y="4967288"/>
            <a:ext cx="778335" cy="7604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3230479" y="5685732"/>
            <a:ext cx="914400" cy="457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charset="0"/>
              </a:rPr>
              <a:t>EV=7</a:t>
            </a:r>
            <a:endParaRPr lang="en-US">
              <a:latin typeface="Calibri" charset="0"/>
            </a:endParaRPr>
          </a:p>
        </p:txBody>
      </p:sp>
      <p:pic>
        <p:nvPicPr>
          <p:cNvPr id="26631" name="Picture 6" descr="die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6172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7"/>
          <p:cNvSpPr txBox="1">
            <a:spLocks noChangeArrowheads="1"/>
          </p:cNvSpPr>
          <p:nvPr/>
        </p:nvSpPr>
        <p:spPr bwMode="auto">
          <a:xfrm rot="-5434642">
            <a:off x="174625" y="3024188"/>
            <a:ext cx="153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Probability</a:t>
            </a:r>
          </a:p>
        </p:txBody>
      </p:sp>
      <p:sp>
        <p:nvSpPr>
          <p:cNvPr id="26633" name="Text Box 8"/>
          <p:cNvSpPr txBox="1">
            <a:spLocks noChangeArrowheads="1"/>
          </p:cNvSpPr>
          <p:nvPr/>
        </p:nvSpPr>
        <p:spPr bwMode="auto">
          <a:xfrm>
            <a:off x="4724400" y="4967288"/>
            <a:ext cx="1146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Calibri" charset="0"/>
              </a:rPr>
              <a:t>Outcomes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Interest Rate and Credit Risks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0" grpId="0" animBg="1"/>
      <p:bldP spid="26632" grpId="0"/>
      <p:bldP spid="26633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29625</TotalTime>
  <Words>2211</Words>
  <Application>Microsoft Macintosh PowerPoint</Application>
  <PresentationFormat>On-screen Show (4:3)</PresentationFormat>
  <Paragraphs>401</Paragraphs>
  <Slides>47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ＭＳ Ｐゴシック</vt:lpstr>
      <vt:lpstr>NSimSun</vt:lpstr>
      <vt:lpstr>Arial</vt:lpstr>
      <vt:lpstr>Calibri</vt:lpstr>
      <vt:lpstr>Courier New</vt:lpstr>
      <vt:lpstr>Symbol</vt:lpstr>
      <vt:lpstr>Times New Roman</vt:lpstr>
      <vt:lpstr>Wingdings</vt:lpstr>
      <vt:lpstr>Wingdings 2</vt:lpstr>
      <vt:lpstr>CG Body - Standard</vt:lpstr>
      <vt:lpstr>Equation</vt:lpstr>
      <vt:lpstr>Worksheet</vt:lpstr>
      <vt:lpstr>PowerPoint Presentation</vt:lpstr>
      <vt:lpstr>Uncertainty, Default, &amp; Risk</vt:lpstr>
      <vt:lpstr>Risk: Percentage Change in SP500 by Year</vt:lpstr>
      <vt:lpstr>Annual returns can obscure useful information </vt:lpstr>
      <vt:lpstr>Annual returns can obscure useful information </vt:lpstr>
      <vt:lpstr>Random Variables</vt:lpstr>
      <vt:lpstr>Expectation of a Random Variable</vt:lpstr>
      <vt:lpstr>Probability Distribution: Single Die </vt:lpstr>
      <vt:lpstr>Probability Distribution:  Sum of 2 Dice</vt:lpstr>
      <vt:lpstr>Risk</vt:lpstr>
      <vt:lpstr>Risk:  Example</vt:lpstr>
      <vt:lpstr>SDs and the Normal Distribution</vt:lpstr>
      <vt:lpstr>Risk Adverse, Risk Neutral, and Risk Lover</vt:lpstr>
      <vt:lpstr>Debt Risk Factors</vt:lpstr>
      <vt:lpstr>Credit Risk:  Example</vt:lpstr>
      <vt:lpstr>Credit Risk:  Example</vt:lpstr>
      <vt:lpstr>Default Premiums in a Risk Neutral World</vt:lpstr>
      <vt:lpstr>Corporate Bond Ratings</vt:lpstr>
      <vt:lpstr>Corporate Bond Ratings</vt:lpstr>
      <vt:lpstr>Outstanding Credit Ratings</vt:lpstr>
      <vt:lpstr>Breakdown of Ratings</vt:lpstr>
      <vt:lpstr>Bond Ratings:  Investment Grade</vt:lpstr>
      <vt:lpstr>Bond Ratings:  Non-Investment Grade (Junk)</vt:lpstr>
      <vt:lpstr>S&amp;P Ratings:  Investment</vt:lpstr>
      <vt:lpstr>S&amp;P Ratings:  Speculative</vt:lpstr>
      <vt:lpstr>Bond Ratings: Moody’s Financial Metrics Key Ratios (Median 2016)</vt:lpstr>
      <vt:lpstr>Default rates of corporate bonds 1981-2021 by S&amp;P rating at time of issue</vt:lpstr>
      <vt:lpstr>S&amp;P Global Corporate Debt Default Summary</vt:lpstr>
      <vt:lpstr>S&amp;P’s 5-Year Transition Rates</vt:lpstr>
      <vt:lpstr>Moody’s Downgrade of AIG’s Senior Debt (15 July 2021)</vt:lpstr>
      <vt:lpstr>Corporate Spreads: 1996-2022</vt:lpstr>
      <vt:lpstr>Corporate Spreads:  12/2019 – 9/2022</vt:lpstr>
      <vt:lpstr>Global Yields Fixed Income Markets</vt:lpstr>
      <vt:lpstr> Corporate Spreads (9/22/20): Brink’s 5 ½  maturing on 7/15/25</vt:lpstr>
      <vt:lpstr> Corporate Spreads (9/22/20): Brink’s 5 ½  maturing on 7/15/25</vt:lpstr>
      <vt:lpstr>Debt Risk Premiums</vt:lpstr>
      <vt:lpstr>Global Default Rates:  1981-2021</vt:lpstr>
      <vt:lpstr>Risk and NPV Formula</vt:lpstr>
      <vt:lpstr>Risk and NPV Formula:  Example</vt:lpstr>
      <vt:lpstr>Debt and Equity</vt:lpstr>
      <vt:lpstr>Valuing Debt and Equity: Sample Problem</vt:lpstr>
      <vt:lpstr>Leverage</vt:lpstr>
      <vt:lpstr>Leverage</vt:lpstr>
      <vt:lpstr>Leverage</vt:lpstr>
      <vt:lpstr>X% ASSET and (100-X)% CASH:  P/L Diagram</vt:lpstr>
      <vt:lpstr>Prejudgment Interest</vt:lpstr>
      <vt:lpstr>Amoco Cadiz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Colon, Jeffrey M.</cp:lastModifiedBy>
  <cp:revision>327</cp:revision>
  <cp:lastPrinted>2021-09-21T17:21:29Z</cp:lastPrinted>
  <dcterms:created xsi:type="dcterms:W3CDTF">2011-02-13T12:40:17Z</dcterms:created>
  <dcterms:modified xsi:type="dcterms:W3CDTF">2024-09-08T17:10:01Z</dcterms:modified>
</cp:coreProperties>
</file>