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handoutMasterIdLst>
    <p:handoutMasterId r:id="rId50"/>
  </p:handoutMasterIdLst>
  <p:sldIdLst>
    <p:sldId id="314" r:id="rId2"/>
    <p:sldId id="315" r:id="rId3"/>
    <p:sldId id="316" r:id="rId4"/>
    <p:sldId id="317" r:id="rId5"/>
    <p:sldId id="318" r:id="rId6"/>
    <p:sldId id="319" r:id="rId7"/>
    <p:sldId id="320" r:id="rId8"/>
    <p:sldId id="373" r:id="rId9"/>
    <p:sldId id="321" r:id="rId10"/>
    <p:sldId id="322" r:id="rId11"/>
    <p:sldId id="323" r:id="rId12"/>
    <p:sldId id="383" r:id="rId13"/>
    <p:sldId id="327" r:id="rId14"/>
    <p:sldId id="331" r:id="rId15"/>
    <p:sldId id="332" r:id="rId16"/>
    <p:sldId id="330" r:id="rId17"/>
    <p:sldId id="329" r:id="rId18"/>
    <p:sldId id="333" r:id="rId19"/>
    <p:sldId id="326" r:id="rId20"/>
    <p:sldId id="377" r:id="rId21"/>
    <p:sldId id="335" r:id="rId22"/>
    <p:sldId id="336" r:id="rId23"/>
    <p:sldId id="334" r:id="rId24"/>
    <p:sldId id="378" r:id="rId25"/>
    <p:sldId id="379" r:id="rId26"/>
    <p:sldId id="338" r:id="rId27"/>
    <p:sldId id="339" r:id="rId28"/>
    <p:sldId id="340" r:id="rId29"/>
    <p:sldId id="341" r:id="rId30"/>
    <p:sldId id="342" r:id="rId31"/>
    <p:sldId id="364" r:id="rId32"/>
    <p:sldId id="343" r:id="rId33"/>
    <p:sldId id="357" r:id="rId34"/>
    <p:sldId id="358" r:id="rId35"/>
    <p:sldId id="344" r:id="rId36"/>
    <p:sldId id="345" r:id="rId37"/>
    <p:sldId id="354" r:id="rId38"/>
    <p:sldId id="355" r:id="rId39"/>
    <p:sldId id="365" r:id="rId40"/>
    <p:sldId id="367" r:id="rId41"/>
    <p:sldId id="368" r:id="rId42"/>
    <p:sldId id="366" r:id="rId43"/>
    <p:sldId id="384" r:id="rId44"/>
    <p:sldId id="385" r:id="rId45"/>
    <p:sldId id="374" r:id="rId46"/>
    <p:sldId id="375" r:id="rId47"/>
    <p:sldId id="376" r:id="rId4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FF"/>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48"/>
    <p:restoredTop sz="96516"/>
  </p:normalViewPr>
  <p:slideViewPr>
    <p:cSldViewPr>
      <p:cViewPr varScale="1">
        <p:scale>
          <a:sx n="106" d="100"/>
          <a:sy n="106" d="100"/>
        </p:scale>
        <p:origin x="184" y="5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23" d="100"/>
        <a:sy n="223" d="100"/>
      </p:scale>
      <p:origin x="0" y="405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36D8319D-6F7D-DF40-A3F5-EDDE7C1616CE}" type="slidenum">
              <a:rPr lang="en-US"/>
              <a:pPr>
                <a:defRPr/>
              </a:pPr>
              <a:t>‹#›</a:t>
            </a:fld>
            <a:endParaRPr lang="en-US"/>
          </a:p>
        </p:txBody>
      </p:sp>
    </p:spTree>
    <p:extLst>
      <p:ext uri="{BB962C8B-B14F-4D97-AF65-F5344CB8AC3E}">
        <p14:creationId xmlns:p14="http://schemas.microsoft.com/office/powerpoint/2010/main" val="31243127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vl1pPr>
          </a:lstStyle>
          <a:p>
            <a:pPr>
              <a:defRPr/>
            </a:pPr>
            <a:fld id="{B53A543E-870D-B947-BECC-E813496D38BC}" type="slidenum">
              <a:rPr lang="en-US"/>
              <a:pPr>
                <a:defRPr/>
              </a:pPr>
              <a:t>‹#›</a:t>
            </a:fld>
            <a:endParaRPr lang="en-US"/>
          </a:p>
        </p:txBody>
      </p:sp>
    </p:spTree>
    <p:extLst>
      <p:ext uri="{BB962C8B-B14F-4D97-AF65-F5344CB8AC3E}">
        <p14:creationId xmlns:p14="http://schemas.microsoft.com/office/powerpoint/2010/main" val="27650065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313AF4E-CBC3-5F4D-81FF-15AEA83655BD}" type="slidenum">
              <a:rPr lang="en-US" sz="1200"/>
              <a:pPr eaLnBrk="1" hangingPunct="1"/>
              <a:t>1</a:t>
            </a:fld>
            <a:endParaRPr lang="en-US" sz="1200" dirty="0"/>
          </a:p>
        </p:txBody>
      </p:sp>
      <p:sp>
        <p:nvSpPr>
          <p:cNvPr id="1638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638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638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309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1CB60A-62B6-F340-B37F-8DAB43B8C45E}" type="slidenum">
              <a:rPr lang="en-US" sz="1200"/>
              <a:pPr eaLnBrk="1" hangingPunct="1"/>
              <a:t>10</a:t>
            </a:fld>
            <a:endParaRPr lang="en-US" sz="1200" dirty="0"/>
          </a:p>
        </p:txBody>
      </p:sp>
      <p:sp>
        <p:nvSpPr>
          <p:cNvPr id="348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4819"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482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913919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75381B-DA35-2B44-AC24-FECCA92756FC}" type="slidenum">
              <a:rPr lang="en-US" sz="1200"/>
              <a:pPr eaLnBrk="1" hangingPunct="1"/>
              <a:t>11</a:t>
            </a:fld>
            <a:endParaRPr lang="en-US" sz="1200" dirty="0"/>
          </a:p>
        </p:txBody>
      </p:sp>
      <p:sp>
        <p:nvSpPr>
          <p:cNvPr id="368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686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686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042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CD8DA4F-47A9-4B47-9C5E-2B2E0A97500E}" type="slidenum">
              <a:rPr lang="en-US" sz="1200"/>
              <a:pPr eaLnBrk="1" hangingPunct="1"/>
              <a:t>13</a:t>
            </a:fld>
            <a:endParaRPr lang="en-US" sz="1200" dirty="0"/>
          </a:p>
        </p:txBody>
      </p:sp>
      <p:sp>
        <p:nvSpPr>
          <p:cNvPr id="460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6083"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608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6664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0FD2DE-6576-3644-AD60-BE4E11E3A738}" type="slidenum">
              <a:rPr lang="en-US" sz="1200"/>
              <a:pPr eaLnBrk="1" hangingPunct="1"/>
              <a:t>14</a:t>
            </a:fld>
            <a:endParaRPr lang="en-US" sz="1200" dirty="0"/>
          </a:p>
        </p:txBody>
      </p:sp>
      <p:sp>
        <p:nvSpPr>
          <p:cNvPr id="542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4275" name="Rectangle 3"/>
          <p:cNvSpPr>
            <a:spLocks noChangeArrowheads="1"/>
          </p:cNvSpPr>
          <p:nvPr/>
        </p:nvSpPr>
        <p:spPr bwMode="auto">
          <a:xfrm>
            <a:off x="1985963" y="0"/>
            <a:ext cx="30337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427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596098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7549200-24D8-0147-A02C-AFD166A5AD83}" type="slidenum">
              <a:rPr lang="en-US" sz="1200"/>
              <a:pPr eaLnBrk="1" hangingPunct="1"/>
              <a:t>15</a:t>
            </a:fld>
            <a:endParaRPr lang="en-US" sz="1200" dirty="0"/>
          </a:p>
        </p:txBody>
      </p:sp>
      <p:sp>
        <p:nvSpPr>
          <p:cNvPr id="563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6323" name="Rectangle 3"/>
          <p:cNvSpPr>
            <a:spLocks noChangeArrowheads="1"/>
          </p:cNvSpPr>
          <p:nvPr/>
        </p:nvSpPr>
        <p:spPr bwMode="auto">
          <a:xfrm>
            <a:off x="1985963" y="0"/>
            <a:ext cx="30337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632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735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F538D6-D2A5-534B-BAFE-F945675C985F}" type="slidenum">
              <a:rPr lang="en-US" sz="1200"/>
              <a:pPr eaLnBrk="1" hangingPunct="1"/>
              <a:t>16</a:t>
            </a:fld>
            <a:endParaRPr lang="en-US" sz="1200" dirty="0"/>
          </a:p>
        </p:txBody>
      </p:sp>
      <p:sp>
        <p:nvSpPr>
          <p:cNvPr id="522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222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222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36368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12D679-0473-2340-89F3-4BD5381475C3}" type="slidenum">
              <a:rPr lang="en-US" sz="1200"/>
              <a:pPr eaLnBrk="1" hangingPunct="1"/>
              <a:t>17</a:t>
            </a:fld>
            <a:endParaRPr lang="en-US" sz="1200" dirty="0"/>
          </a:p>
        </p:txBody>
      </p:sp>
      <p:sp>
        <p:nvSpPr>
          <p:cNvPr id="501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0179"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5018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79094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3B69B1-1D74-8349-B19C-5CF94001AC07}" type="slidenum">
              <a:rPr lang="en-US" sz="1200"/>
              <a:pPr eaLnBrk="1" hangingPunct="1"/>
              <a:t>18</a:t>
            </a:fld>
            <a:endParaRPr lang="en-US" sz="1200" dirty="0"/>
          </a:p>
        </p:txBody>
      </p:sp>
      <p:sp>
        <p:nvSpPr>
          <p:cNvPr id="583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58371" name="Rectangle 3"/>
          <p:cNvSpPr>
            <a:spLocks noChangeArrowheads="1"/>
          </p:cNvSpPr>
          <p:nvPr/>
        </p:nvSpPr>
        <p:spPr bwMode="auto">
          <a:xfrm>
            <a:off x="1985963" y="0"/>
            <a:ext cx="30337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3.2 Combined Positions</a:t>
            </a:r>
          </a:p>
        </p:txBody>
      </p:sp>
      <p:sp>
        <p:nvSpPr>
          <p:cNvPr id="5837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33976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BEE350-B698-1A45-AE7A-AAAD99517B11}" type="slidenum">
              <a:rPr lang="en-US" sz="1200"/>
              <a:pPr eaLnBrk="1" hangingPunct="1"/>
              <a:t>19</a:t>
            </a:fld>
            <a:endParaRPr lang="en-US" sz="1200" dirty="0"/>
          </a:p>
        </p:txBody>
      </p:sp>
      <p:sp>
        <p:nvSpPr>
          <p:cNvPr id="440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44035"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4403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22634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20</a:t>
            </a:fld>
            <a:endParaRPr lang="en-US"/>
          </a:p>
        </p:txBody>
      </p:sp>
    </p:spTree>
    <p:extLst>
      <p:ext uri="{BB962C8B-B14F-4D97-AF65-F5344CB8AC3E}">
        <p14:creationId xmlns:p14="http://schemas.microsoft.com/office/powerpoint/2010/main" val="187545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0294243-26D3-AD4A-950A-072C2ECB1503}" type="slidenum">
              <a:rPr lang="en-US" sz="1200"/>
              <a:pPr eaLnBrk="1" hangingPunct="1"/>
              <a:t>2</a:t>
            </a:fld>
            <a:endParaRPr lang="en-US" sz="1200" dirty="0"/>
          </a:p>
        </p:txBody>
      </p:sp>
      <p:sp>
        <p:nvSpPr>
          <p:cNvPr id="1843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18435"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1843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790384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B393E8-75A0-C547-9609-7750CE5D1558}" type="slidenum">
              <a:rPr lang="en-US" sz="1200"/>
              <a:pPr eaLnBrk="1" hangingPunct="1"/>
              <a:t>21</a:t>
            </a:fld>
            <a:endParaRPr lang="en-US" sz="1200" dirty="0"/>
          </a:p>
        </p:txBody>
      </p:sp>
      <p:sp>
        <p:nvSpPr>
          <p:cNvPr id="624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2467" name="Rectangle 3"/>
          <p:cNvSpPr>
            <a:spLocks noChangeArrowheads="1"/>
          </p:cNvSpPr>
          <p:nvPr/>
        </p:nvSpPr>
        <p:spPr bwMode="auto">
          <a:xfrm>
            <a:off x="2257425" y="0"/>
            <a:ext cx="24971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246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8608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5DBC0B0-69DC-124B-9207-6E7C8218EF69}" type="slidenum">
              <a:rPr lang="en-US" sz="1200"/>
              <a:pPr eaLnBrk="1" hangingPunct="1"/>
              <a:t>22</a:t>
            </a:fld>
            <a:endParaRPr lang="en-US" sz="1200" dirty="0"/>
          </a:p>
        </p:txBody>
      </p:sp>
      <p:sp>
        <p:nvSpPr>
          <p:cNvPr id="645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4515" name="Rectangle 3"/>
          <p:cNvSpPr>
            <a:spLocks noChangeArrowheads="1"/>
          </p:cNvSpPr>
          <p:nvPr/>
        </p:nvSpPr>
        <p:spPr bwMode="auto">
          <a:xfrm>
            <a:off x="2257425" y="0"/>
            <a:ext cx="24971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451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000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131FA0-B385-2B4D-AD84-FA619EAD0FD5}" type="slidenum">
              <a:rPr lang="en-US" sz="1200"/>
              <a:pPr eaLnBrk="1" hangingPunct="1"/>
              <a:t>23</a:t>
            </a:fld>
            <a:endParaRPr lang="en-US" sz="1200" dirty="0"/>
          </a:p>
        </p:txBody>
      </p:sp>
      <p:sp>
        <p:nvSpPr>
          <p:cNvPr id="604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0419" name="Rectangle 3"/>
          <p:cNvSpPr>
            <a:spLocks noChangeArrowheads="1"/>
          </p:cNvSpPr>
          <p:nvPr/>
        </p:nvSpPr>
        <p:spPr bwMode="auto">
          <a:xfrm>
            <a:off x="2257425" y="0"/>
            <a:ext cx="24971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3.3 Valuation</a:t>
            </a:r>
          </a:p>
        </p:txBody>
      </p:sp>
      <p:sp>
        <p:nvSpPr>
          <p:cNvPr id="6042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7829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B4070F-70DA-5047-A994-8DD2FF7A4CE7}" type="slidenum">
              <a:rPr lang="en-US" sz="1200"/>
              <a:pPr eaLnBrk="1" hangingPunct="1"/>
              <a:t>26</a:t>
            </a:fld>
            <a:endParaRPr lang="en-US" sz="1200" dirty="0"/>
          </a:p>
        </p:txBody>
      </p:sp>
      <p:sp>
        <p:nvSpPr>
          <p:cNvPr id="6656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6563"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656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9912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FE99AD0-A421-4046-8799-3CD913AC195E}" type="slidenum">
              <a:rPr lang="en-US" sz="1200"/>
              <a:pPr eaLnBrk="1" hangingPunct="1"/>
              <a:t>27</a:t>
            </a:fld>
            <a:endParaRPr lang="en-US" sz="1200" dirty="0"/>
          </a:p>
        </p:txBody>
      </p:sp>
      <p:sp>
        <p:nvSpPr>
          <p:cNvPr id="6861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68611"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6861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363754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F6B66DF-BF4C-2641-840F-EF35FD637303}" type="slidenum">
              <a:rPr lang="en-US" sz="1200"/>
              <a:pPr eaLnBrk="1" hangingPunct="1"/>
              <a:t>28</a:t>
            </a:fld>
            <a:endParaRPr lang="en-US" sz="1200" dirty="0"/>
          </a:p>
        </p:txBody>
      </p:sp>
      <p:sp>
        <p:nvSpPr>
          <p:cNvPr id="7065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0659"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066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0060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4A08D0-73D7-0849-BA90-4F057431A4C9}" type="slidenum">
              <a:rPr lang="en-US" sz="1200"/>
              <a:pPr eaLnBrk="1" hangingPunct="1"/>
              <a:t>29</a:t>
            </a:fld>
            <a:endParaRPr lang="en-US" sz="1200" dirty="0"/>
          </a:p>
        </p:txBody>
      </p:sp>
      <p:sp>
        <p:nvSpPr>
          <p:cNvPr id="7270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2707"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270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6441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0CF54B5-461F-D142-AFF1-C0006BB35DAA}" type="slidenum">
              <a:rPr lang="en-US" sz="1200"/>
              <a:pPr eaLnBrk="1" hangingPunct="1"/>
              <a:t>30</a:t>
            </a:fld>
            <a:endParaRPr lang="en-US" sz="1200" dirty="0"/>
          </a:p>
        </p:txBody>
      </p:sp>
      <p:sp>
        <p:nvSpPr>
          <p:cNvPr id="7475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4755"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475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466134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5644B8-4B10-D447-9ED2-098B1C51A341}" type="slidenum">
              <a:rPr lang="en-US" sz="1200"/>
              <a:pPr eaLnBrk="1" hangingPunct="1"/>
              <a:t>32</a:t>
            </a:fld>
            <a:endParaRPr lang="en-US" sz="1200" dirty="0"/>
          </a:p>
        </p:txBody>
      </p:sp>
      <p:sp>
        <p:nvSpPr>
          <p:cNvPr id="778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7827"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782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090486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A72531A-22E1-D84F-BD86-E0938D622899}" type="slidenum">
              <a:rPr lang="en-US" sz="1200"/>
              <a:pPr eaLnBrk="1" hangingPunct="1"/>
              <a:t>33</a:t>
            </a:fld>
            <a:endParaRPr lang="en-US" sz="1200" dirty="0"/>
          </a:p>
        </p:txBody>
      </p:sp>
      <p:sp>
        <p:nvSpPr>
          <p:cNvPr id="798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79875"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79876" name="Rectangle 4"/>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ma14="http://schemas.microsoft.com/office/mac/drawingml/2011/main" xmlns=""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8400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8483AD-F9BA-744D-88C7-E5AC486EAD98}" type="slidenum">
              <a:rPr lang="en-US" sz="1200"/>
              <a:pPr eaLnBrk="1" hangingPunct="1"/>
              <a:t>3</a:t>
            </a:fld>
            <a:endParaRPr lang="en-US" sz="1200" dirty="0"/>
          </a:p>
        </p:txBody>
      </p:sp>
      <p:sp>
        <p:nvSpPr>
          <p:cNvPr id="2048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0483"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0484"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455833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DD77F1-C284-2A45-AD3C-F5BB7ADE06B8}" type="slidenum">
              <a:rPr lang="en-US" sz="1200"/>
              <a:pPr eaLnBrk="1" hangingPunct="1"/>
              <a:t>34</a:t>
            </a:fld>
            <a:endParaRPr lang="en-US" sz="1200" dirty="0"/>
          </a:p>
        </p:txBody>
      </p:sp>
      <p:sp>
        <p:nvSpPr>
          <p:cNvPr id="81922"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1923"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grpSp>
        <p:nvGrpSpPr>
          <p:cNvPr id="81924" name="Group 4"/>
          <p:cNvGrpSpPr>
            <a:grpSpLocks/>
          </p:cNvGrpSpPr>
          <p:nvPr/>
        </p:nvGrpSpPr>
        <p:grpSpPr bwMode="auto">
          <a:xfrm>
            <a:off x="5948363" y="277813"/>
            <a:ext cx="933450" cy="784225"/>
            <a:chOff x="3744" y="174"/>
            <a:chExt cx="576" cy="492"/>
          </a:xfrm>
        </p:grpSpPr>
        <p:sp>
          <p:nvSpPr>
            <p:cNvPr id="81926" name="AutoShape 5"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0915" tIns="45458" rIns="90915" bIns="45458">
              <a:spAutoFit/>
            </a:bodyPr>
            <a:lstStyle/>
            <a:p>
              <a:endParaRPr lang="en-US" dirty="0"/>
            </a:p>
          </p:txBody>
        </p:sp>
        <p:sp>
          <p:nvSpPr>
            <p:cNvPr id="81927" name="Text Box 6"/>
            <p:cNvSpPr txBox="1">
              <a:spLocks noChangeArrowheads="1"/>
            </p:cNvSpPr>
            <p:nvPr/>
          </p:nvSpPr>
          <p:spPr bwMode="auto">
            <a:xfrm>
              <a:off x="3758" y="228"/>
              <a:ext cx="556" cy="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2497" tIns="46249" rIns="92497" bIns="46249">
              <a:spAutoFit/>
            </a:bodyPr>
            <a:lstStyle>
              <a:lvl1pPr defTabSz="925513" eaLnBrk="0" hangingPunct="0">
                <a:defRPr sz="2400">
                  <a:solidFill>
                    <a:schemeClr val="tx1"/>
                  </a:solidFill>
                  <a:latin typeface="Arial" charset="0"/>
                  <a:ea typeface="ＭＳ Ｐゴシック" charset="0"/>
                  <a:cs typeface="ＭＳ Ｐゴシック" charset="0"/>
                </a:defRPr>
              </a:lvl1pPr>
              <a:lvl2pPr marL="742950" indent="-285750" defTabSz="925513" eaLnBrk="0" hangingPunct="0">
                <a:defRPr sz="2400">
                  <a:solidFill>
                    <a:schemeClr val="tx1"/>
                  </a:solidFill>
                  <a:latin typeface="Arial" charset="0"/>
                  <a:ea typeface="ＭＳ Ｐゴシック" charset="0"/>
                </a:defRPr>
              </a:lvl2pPr>
              <a:lvl3pPr marL="1143000" indent="-228600" defTabSz="925513" eaLnBrk="0" hangingPunct="0">
                <a:defRPr sz="2400">
                  <a:solidFill>
                    <a:schemeClr val="tx1"/>
                  </a:solidFill>
                  <a:latin typeface="Arial" charset="0"/>
                  <a:ea typeface="ＭＳ Ｐゴシック" charset="0"/>
                </a:defRPr>
              </a:lvl3pPr>
              <a:lvl4pPr marL="1600200" indent="-228600" defTabSz="925513" eaLnBrk="0" hangingPunct="0">
                <a:defRPr sz="2400">
                  <a:solidFill>
                    <a:schemeClr val="tx1"/>
                  </a:solidFill>
                  <a:latin typeface="Arial" charset="0"/>
                  <a:ea typeface="ＭＳ Ｐゴシック" charset="0"/>
                </a:defRPr>
              </a:lvl4pPr>
              <a:lvl5pPr marL="2057400" indent="-228600" defTabSz="925513" eaLnBrk="0" hangingPunct="0">
                <a:defRPr sz="2400">
                  <a:solidFill>
                    <a:schemeClr val="tx1"/>
                  </a:solidFill>
                  <a:latin typeface="Arial" charset="0"/>
                  <a:ea typeface="ＭＳ Ｐゴシック" charset="0"/>
                </a:defRPr>
              </a:lvl5pPr>
              <a:lvl6pPr marL="2514600" indent="-228600" defTabSz="9255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255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255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255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81925" name="Rectangle 7"/>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ma14="http://schemas.microsoft.com/office/mac/drawingml/2011/main" xmlns="" val="1"/>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944611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77BF48-B5BA-6545-956F-E21CD4A6E026}" type="slidenum">
              <a:rPr lang="en-US" sz="1200"/>
              <a:pPr eaLnBrk="1" hangingPunct="1"/>
              <a:t>35</a:t>
            </a:fld>
            <a:endParaRPr lang="en-US" sz="1200" dirty="0"/>
          </a:p>
        </p:txBody>
      </p:sp>
      <p:sp>
        <p:nvSpPr>
          <p:cNvPr id="839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3971"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397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887924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26A837-19FF-7144-AA44-12EF52FF7C91}" type="slidenum">
              <a:rPr lang="en-US" sz="1200"/>
              <a:pPr eaLnBrk="1" hangingPunct="1"/>
              <a:t>36</a:t>
            </a:fld>
            <a:endParaRPr lang="en-US" sz="1200" dirty="0"/>
          </a:p>
        </p:txBody>
      </p:sp>
      <p:sp>
        <p:nvSpPr>
          <p:cNvPr id="8601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6019" name="Rectangle 3"/>
          <p:cNvSpPr>
            <a:spLocks noChangeArrowheads="1"/>
          </p:cNvSpPr>
          <p:nvPr/>
        </p:nvSpPr>
        <p:spPr bwMode="auto">
          <a:xfrm>
            <a:off x="1743075" y="0"/>
            <a:ext cx="35052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4. Binomial Option Pricing Model  </a:t>
            </a:r>
            <a:r>
              <a:rPr lang="en-US" sz="1000">
                <a:latin typeface="Symbol" charset="0"/>
              </a:rPr>
              <a:t>®</a:t>
            </a:r>
            <a:r>
              <a:rPr lang="en-US" sz="1000">
                <a:latin typeface="Times New Roman" charset="0"/>
              </a:rPr>
              <a:t>  4.2 Single-Period Model</a:t>
            </a:r>
          </a:p>
        </p:txBody>
      </p:sp>
      <p:sp>
        <p:nvSpPr>
          <p:cNvPr id="8602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2833636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95EF1E-6149-F649-B0EF-1E013CEB56CB}" type="slidenum">
              <a:rPr lang="en-US" sz="1200"/>
              <a:pPr eaLnBrk="1" hangingPunct="1"/>
              <a:t>37</a:t>
            </a:fld>
            <a:endParaRPr lang="en-US" sz="1200" dirty="0"/>
          </a:p>
        </p:txBody>
      </p:sp>
      <p:sp>
        <p:nvSpPr>
          <p:cNvPr id="8806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88067" name="Rectangle 3"/>
          <p:cNvSpPr>
            <a:spLocks noChangeArrowheads="1"/>
          </p:cNvSpPr>
          <p:nvPr/>
        </p:nvSpPr>
        <p:spPr bwMode="auto">
          <a:xfrm>
            <a:off x="2219325" y="1588"/>
            <a:ext cx="25431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8806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67350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6DE936D-F633-6345-919A-0E59F857D9CD}" type="slidenum">
              <a:rPr lang="en-US" sz="1200"/>
              <a:pPr eaLnBrk="1" hangingPunct="1"/>
              <a:t>38</a:t>
            </a:fld>
            <a:endParaRPr lang="en-US" sz="1200" dirty="0"/>
          </a:p>
        </p:txBody>
      </p:sp>
      <p:sp>
        <p:nvSpPr>
          <p:cNvPr id="9011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90115" name="Rectangle 3"/>
          <p:cNvSpPr>
            <a:spLocks noChangeArrowheads="1"/>
          </p:cNvSpPr>
          <p:nvPr/>
        </p:nvSpPr>
        <p:spPr bwMode="auto">
          <a:xfrm>
            <a:off x="2219325" y="1588"/>
            <a:ext cx="25431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5. Black-Scholes Formula  </a:t>
            </a:r>
            <a:r>
              <a:rPr lang="en-US" sz="1000">
                <a:latin typeface="Symbol" charset="0"/>
              </a:rPr>
              <a:t>®</a:t>
            </a:r>
            <a:r>
              <a:rPr lang="en-US" sz="1000">
                <a:latin typeface="Times New Roman" charset="0"/>
              </a:rPr>
              <a:t>  5.1 Derivation</a:t>
            </a:r>
          </a:p>
        </p:txBody>
      </p:sp>
      <p:sp>
        <p:nvSpPr>
          <p:cNvPr id="9011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grpSp>
        <p:nvGrpSpPr>
          <p:cNvPr id="90117" name="Group 5"/>
          <p:cNvGrpSpPr>
            <a:grpSpLocks/>
          </p:cNvGrpSpPr>
          <p:nvPr/>
        </p:nvGrpSpPr>
        <p:grpSpPr bwMode="auto">
          <a:xfrm>
            <a:off x="5922963" y="276225"/>
            <a:ext cx="912812" cy="779463"/>
            <a:chOff x="3744" y="174"/>
            <a:chExt cx="576" cy="492"/>
          </a:xfrm>
        </p:grpSpPr>
        <p:sp>
          <p:nvSpPr>
            <p:cNvPr id="90118" name="AutoShape 6" descr="Stationery"/>
            <p:cNvSpPr>
              <a:spLocks noChangeArrowheads="1"/>
            </p:cNvSpPr>
            <p:nvPr/>
          </p:nvSpPr>
          <p:spPr bwMode="auto">
            <a:xfrm>
              <a:off x="3744" y="174"/>
              <a:ext cx="576" cy="492"/>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89730" tIns="44865" rIns="89730" bIns="44865">
              <a:spAutoFit/>
            </a:bodyPr>
            <a:lstStyle/>
            <a:p>
              <a:endParaRPr lang="en-US" dirty="0"/>
            </a:p>
          </p:txBody>
        </p:sp>
        <p:sp>
          <p:nvSpPr>
            <p:cNvPr id="90119" name="Text Box 7"/>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91" tIns="45646" rIns="91291" bIns="45646">
              <a:spAutoFit/>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Tree>
    <p:extLst>
      <p:ext uri="{BB962C8B-B14F-4D97-AF65-F5344CB8AC3E}">
        <p14:creationId xmlns:p14="http://schemas.microsoft.com/office/powerpoint/2010/main" val="1601742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A396BD0-CCA8-8745-9798-34375DD027DC}" type="slidenum">
              <a:rPr lang="en-US" sz="1200"/>
              <a:pPr eaLnBrk="1" hangingPunct="1"/>
              <a:t>40</a:t>
            </a:fld>
            <a:endParaRPr lang="en-US" sz="1200" dirty="0"/>
          </a:p>
        </p:txBody>
      </p:sp>
      <p:sp>
        <p:nvSpPr>
          <p:cNvPr id="93186"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3187"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ma14="http://schemas.microsoft.com/office/mac/drawingml/2011/main" xmlns=""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2018897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EB4B323-5136-F84A-B9F9-2469F8059541}" type="slidenum">
              <a:rPr lang="en-US" sz="1200"/>
              <a:pPr eaLnBrk="1" hangingPunct="1"/>
              <a:t>41</a:t>
            </a:fld>
            <a:endParaRPr lang="en-US" sz="1200" dirty="0"/>
          </a:p>
        </p:txBody>
      </p:sp>
      <p:sp>
        <p:nvSpPr>
          <p:cNvPr id="95234" name="Rectangle 2"/>
          <p:cNvSpPr>
            <a:spLocks noGrp="1" noRot="1" noChangeAspect="1" noChangeArrowheads="1" noTextEdit="1"/>
          </p:cNvSpPr>
          <p:nvPr>
            <p:ph type="sldImg"/>
          </p:nvPr>
        </p:nvSpPr>
        <p:spPr>
          <a:xfrm>
            <a:off x="1182688" y="261938"/>
            <a:ext cx="4632325" cy="3475037"/>
          </a:xfrm>
          <a:ln w="12700" cap="flat">
            <a:solidFill>
              <a:schemeClr val="tx1"/>
            </a:solidFill>
          </a:ln>
        </p:spPr>
      </p:sp>
      <p:sp>
        <p:nvSpPr>
          <p:cNvPr id="95235" name="Rectangle 3"/>
          <p:cNvSpPr>
            <a:spLocks noGrp="1" noChangeArrowheads="1"/>
          </p:cNvSpPr>
          <p:nvPr>
            <p:ph type="body" idx="1"/>
          </p:nvPr>
        </p:nvSpPr>
        <p:spPr>
          <a:xfrm>
            <a:off x="231775" y="3973513"/>
            <a:ext cx="6534150" cy="4787900"/>
          </a:xfrm>
          <a:solidFill>
            <a:srgbClr val="FFFFFF"/>
          </a:solidFill>
          <a:ln>
            <a:solidFill>
              <a:srgbClr val="000000"/>
            </a:solidFill>
          </a:ln>
          <a:extLst>
            <a:ext uri="{FAA26D3D-D897-4be2-8F04-BA451C77F1D7}">
              <ma14:placeholderFlag xmlns:ma14="http://schemas.microsoft.com/office/mac/drawingml/2011/main" xmlns="" val="1"/>
            </a:ext>
          </a:extLst>
        </p:spPr>
        <p:txBody>
          <a:bodyPr lIns="92809" tIns="46405" rIns="92809" bIns="46405"/>
          <a:lstStyle/>
          <a:p>
            <a:pPr eaLnBrk="1" hangingPunct="1"/>
            <a:endParaRPr lang="en-US"/>
          </a:p>
        </p:txBody>
      </p:sp>
    </p:spTree>
    <p:extLst>
      <p:ext uri="{BB962C8B-B14F-4D97-AF65-F5344CB8AC3E}">
        <p14:creationId xmlns:p14="http://schemas.microsoft.com/office/powerpoint/2010/main" val="1375920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3A543E-870D-B947-BECC-E813496D38BC}" type="slidenum">
              <a:rPr lang="en-US" smtClean="0"/>
              <a:pPr>
                <a:defRPr/>
              </a:pPr>
              <a:t>42</a:t>
            </a:fld>
            <a:endParaRPr lang="en-US"/>
          </a:p>
        </p:txBody>
      </p:sp>
    </p:spTree>
    <p:extLst>
      <p:ext uri="{BB962C8B-B14F-4D97-AF65-F5344CB8AC3E}">
        <p14:creationId xmlns:p14="http://schemas.microsoft.com/office/powerpoint/2010/main" val="77988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C500015-B20B-4848-8D9B-B32DDEF7C9CF}" type="slidenum">
              <a:rPr lang="en-US" sz="1200"/>
              <a:pPr eaLnBrk="1" hangingPunct="1"/>
              <a:t>4</a:t>
            </a:fld>
            <a:endParaRPr lang="en-US" sz="1200" dirty="0"/>
          </a:p>
        </p:txBody>
      </p:sp>
      <p:sp>
        <p:nvSpPr>
          <p:cNvPr id="2253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2531"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253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13919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30DDB2-F80E-CD42-888C-8132EED87D59}" type="slidenum">
              <a:rPr lang="en-US" sz="1200"/>
              <a:pPr eaLnBrk="1" hangingPunct="1"/>
              <a:t>5</a:t>
            </a:fld>
            <a:endParaRPr lang="en-US" sz="1200" dirty="0"/>
          </a:p>
        </p:txBody>
      </p:sp>
      <p:sp>
        <p:nvSpPr>
          <p:cNvPr id="24578"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4579"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4580"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2027413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B0A40C-5048-6940-9A76-7BCDA5177248}" type="slidenum">
              <a:rPr lang="en-US" sz="1200"/>
              <a:pPr eaLnBrk="1" hangingPunct="1"/>
              <a:t>6</a:t>
            </a:fld>
            <a:endParaRPr lang="en-US" sz="1200" dirty="0"/>
          </a:p>
        </p:txBody>
      </p:sp>
      <p:sp>
        <p:nvSpPr>
          <p:cNvPr id="26626"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6627"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6628"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61210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DABCD37-4E94-4845-9AA7-CB4A89A875FA}" type="slidenum">
              <a:rPr lang="en-US" sz="1200"/>
              <a:pPr eaLnBrk="1" hangingPunct="1"/>
              <a:t>7</a:t>
            </a:fld>
            <a:endParaRPr lang="en-US" sz="1200" dirty="0"/>
          </a:p>
        </p:txBody>
      </p:sp>
      <p:sp>
        <p:nvSpPr>
          <p:cNvPr id="28674"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28675"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28676"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50695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99B1E2-B586-C14B-B2E6-8B18CA432A7A}" type="slidenum">
              <a:rPr lang="en-US" sz="1200"/>
              <a:pPr eaLnBrk="1" hangingPunct="1"/>
              <a:t>8</a:t>
            </a:fld>
            <a:endParaRPr lang="en-US" sz="1200" dirty="0"/>
          </a:p>
        </p:txBody>
      </p:sp>
      <p:sp>
        <p:nvSpPr>
          <p:cNvPr id="30722" name="Rectangle 2"/>
          <p:cNvSpPr>
            <a:spLocks noGrp="1" noRot="1" noChangeAspect="1" noChangeArrowheads="1" noTextEdit="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extLst>
      <p:ext uri="{BB962C8B-B14F-4D97-AF65-F5344CB8AC3E}">
        <p14:creationId xmlns:p14="http://schemas.microsoft.com/office/powerpoint/2010/main" val="977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sz="2400">
                <a:solidFill>
                  <a:schemeClr val="tx1"/>
                </a:solidFill>
                <a:latin typeface="Arial" charset="0"/>
                <a:ea typeface="ＭＳ Ｐゴシック" charset="0"/>
                <a:cs typeface="ＭＳ Ｐゴシック" charset="0"/>
              </a:defRPr>
            </a:lvl1pPr>
            <a:lvl2pPr marL="742950" indent="-285750" defTabSz="930275" eaLnBrk="0" hangingPunct="0">
              <a:defRPr sz="2400">
                <a:solidFill>
                  <a:schemeClr val="tx1"/>
                </a:solidFill>
                <a:latin typeface="Arial" charset="0"/>
                <a:ea typeface="ＭＳ Ｐゴシック" charset="0"/>
              </a:defRPr>
            </a:lvl2pPr>
            <a:lvl3pPr marL="1143000" indent="-228600" defTabSz="930275" eaLnBrk="0" hangingPunct="0">
              <a:defRPr sz="2400">
                <a:solidFill>
                  <a:schemeClr val="tx1"/>
                </a:solidFill>
                <a:latin typeface="Arial" charset="0"/>
                <a:ea typeface="ＭＳ Ｐゴシック" charset="0"/>
              </a:defRPr>
            </a:lvl3pPr>
            <a:lvl4pPr marL="1600200" indent="-228600" defTabSz="930275" eaLnBrk="0" hangingPunct="0">
              <a:defRPr sz="2400">
                <a:solidFill>
                  <a:schemeClr val="tx1"/>
                </a:solidFill>
                <a:latin typeface="Arial" charset="0"/>
                <a:ea typeface="ＭＳ Ｐゴシック" charset="0"/>
              </a:defRPr>
            </a:lvl4pPr>
            <a:lvl5pPr marL="2057400" indent="-228600" defTabSz="930275" eaLnBrk="0" hangingPunct="0">
              <a:defRPr sz="2400">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CB9D91-7639-534A-865B-414D7E336D60}" type="slidenum">
              <a:rPr lang="en-US" sz="1200"/>
              <a:pPr eaLnBrk="1" hangingPunct="1"/>
              <a:t>9</a:t>
            </a:fld>
            <a:endParaRPr lang="en-US" sz="1200" dirty="0"/>
          </a:p>
        </p:txBody>
      </p:sp>
      <p:sp>
        <p:nvSpPr>
          <p:cNvPr id="32770" name="Rectangle 2"/>
          <p:cNvSpPr>
            <a:spLocks noGrp="1" noRot="1" noChangeAspect="1" noChangeArrowheads="1" noTextEdit="1"/>
          </p:cNvSpPr>
          <p:nvPr>
            <p:ph type="sldImg"/>
          </p:nvPr>
        </p:nvSpPr>
        <p:spPr>
          <a:xfrm>
            <a:off x="1181100" y="261938"/>
            <a:ext cx="4635500" cy="3476625"/>
          </a:xfrm>
          <a:ln w="12700" cap="flat">
            <a:solidFill>
              <a:schemeClr val="tx1"/>
            </a:solidFill>
          </a:ln>
        </p:spPr>
      </p:sp>
      <p:sp>
        <p:nvSpPr>
          <p:cNvPr id="32771" name="Rectangle 3"/>
          <p:cNvSpPr>
            <a:spLocks noChangeArrowheads="1"/>
          </p:cNvSpPr>
          <p:nvPr/>
        </p:nvSpPr>
        <p:spPr bwMode="auto">
          <a:xfrm>
            <a:off x="2112963" y="0"/>
            <a:ext cx="27813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8" tIns="46570" rIns="93138" bIns="46570">
            <a:spAutoFit/>
          </a:bodyPr>
          <a:lstStyle/>
          <a:p>
            <a:pPr defTabSz="925513" eaLnBrk="0" hangingPunct="0"/>
            <a:r>
              <a:rPr lang="en-US" sz="1000">
                <a:latin typeface="Times New Roman" charset="0"/>
              </a:rPr>
              <a:t>3. Introduction to Options  </a:t>
            </a:r>
            <a:r>
              <a:rPr lang="en-US" sz="1000">
                <a:latin typeface="Symbol" charset="0"/>
              </a:rPr>
              <a:t>®</a:t>
            </a:r>
            <a:r>
              <a:rPr lang="en-US" sz="1000">
                <a:latin typeface="Times New Roman" charset="0"/>
              </a:rPr>
              <a:t>  3.1 Basic Positions</a:t>
            </a:r>
          </a:p>
        </p:txBody>
      </p:sp>
      <p:sp>
        <p:nvSpPr>
          <p:cNvPr id="32772"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91" tIns="45646" rIns="91291" bIns="45646"/>
          <a:lstStyle/>
          <a:p>
            <a:pPr eaLnBrk="1" hangingPunct="1"/>
            <a:endParaRPr lang="en-US"/>
          </a:p>
        </p:txBody>
      </p:sp>
    </p:spTree>
    <p:extLst>
      <p:ext uri="{BB962C8B-B14F-4D97-AF65-F5344CB8AC3E}">
        <p14:creationId xmlns:p14="http://schemas.microsoft.com/office/powerpoint/2010/main" val="116067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Options</a:t>
            </a:r>
            <a:endParaRPr lang="en-US" dirty="0"/>
          </a:p>
        </p:txBody>
      </p:sp>
    </p:spTree>
    <p:extLst>
      <p:ext uri="{BB962C8B-B14F-4D97-AF65-F5344CB8AC3E}">
        <p14:creationId xmlns:p14="http://schemas.microsoft.com/office/powerpoint/2010/main" val="30889553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71725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615578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36347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Options</a:t>
            </a:r>
            <a:endParaRPr lang="en-US" dirty="0"/>
          </a:p>
        </p:txBody>
      </p:sp>
    </p:spTree>
    <p:extLst>
      <p:ext uri="{BB962C8B-B14F-4D97-AF65-F5344CB8AC3E}">
        <p14:creationId xmlns:p14="http://schemas.microsoft.com/office/powerpoint/2010/main" val="59874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93815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646231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306809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88918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674455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77622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Options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3675926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53396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521155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769266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7783306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636127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0047979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196279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653799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592774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93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Options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Tree>
    <p:extLst>
      <p:ext uri="{BB962C8B-B14F-4D97-AF65-F5344CB8AC3E}">
        <p14:creationId xmlns:p14="http://schemas.microsoft.com/office/powerpoint/2010/main" val="10543936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5539185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361559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726346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042594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071513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40867770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2112282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6214488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1777253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9439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15742330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11409995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7821044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025549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005604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2315874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256569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192183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7805768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8414127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249349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7693519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885919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87893265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126197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5011471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38862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71600"/>
            <a:ext cx="8229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Options</a:t>
            </a:r>
          </a:p>
        </p:txBody>
      </p:sp>
      <p:sp>
        <p:nvSpPr>
          <p:cNvPr id="5" name="Rectangle 5"/>
          <p:cNvSpPr>
            <a:spLocks noGrp="1" noChangeArrowheads="1"/>
          </p:cNvSpPr>
          <p:nvPr>
            <p:ph type="sldNum" sz="quarter" idx="11"/>
          </p:nvPr>
        </p:nvSpPr>
        <p:spPr>
          <a:ln/>
        </p:spPr>
        <p:txBody>
          <a:bodyPr/>
          <a:lstStyle>
            <a:lvl1pPr>
              <a:defRPr/>
            </a:lvl1pPr>
          </a:lstStyle>
          <a:p>
            <a:pPr>
              <a:defRPr/>
            </a:pPr>
            <a:fld id="{125B482F-87DA-684C-B7A9-9205A855D186}" type="slidenum">
              <a:rPr lang="en-US"/>
              <a:pPr>
                <a:defRPr/>
              </a:pPr>
              <a:t>‹#›</a:t>
            </a:fld>
            <a:endParaRPr lang="en-US"/>
          </a:p>
        </p:txBody>
      </p:sp>
    </p:spTree>
    <p:extLst>
      <p:ext uri="{BB962C8B-B14F-4D97-AF65-F5344CB8AC3E}">
        <p14:creationId xmlns:p14="http://schemas.microsoft.com/office/powerpoint/2010/main" val="214424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49717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817196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Options</a:t>
            </a:r>
          </a:p>
        </p:txBody>
      </p:sp>
    </p:spTree>
    <p:extLst>
      <p:ext uri="{BB962C8B-B14F-4D97-AF65-F5344CB8AC3E}">
        <p14:creationId xmlns:p14="http://schemas.microsoft.com/office/powerpoint/2010/main" val="20058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Options</a:t>
            </a:r>
          </a:p>
        </p:txBody>
      </p:sp>
    </p:spTree>
    <p:extLst>
      <p:ext uri="{BB962C8B-B14F-4D97-AF65-F5344CB8AC3E}">
        <p14:creationId xmlns:p14="http://schemas.microsoft.com/office/powerpoint/2010/main" val="35283150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Options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CF_Options_21</a:t>
            </a:r>
          </a:p>
        </p:txBody>
      </p:sp>
    </p:spTree>
    <p:extLst>
      <p:ext uri="{BB962C8B-B14F-4D97-AF65-F5344CB8AC3E}">
        <p14:creationId xmlns:p14="http://schemas.microsoft.com/office/powerpoint/2010/main" val="279460423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Call Definition  </a:t>
            </a:r>
          </a:p>
        </p:txBody>
      </p:sp>
      <p:sp>
        <p:nvSpPr>
          <p:cNvPr id="15363" name="Rectangle 2"/>
          <p:cNvSpPr>
            <a:spLocks noChangeArrowheads="1"/>
          </p:cNvSpPr>
          <p:nvPr/>
        </p:nvSpPr>
        <p:spPr bwMode="auto">
          <a:xfrm>
            <a:off x="384048" y="677349"/>
            <a:ext cx="8645652" cy="1324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algn="just" defTabSz="341313" eaLnBrk="0" hangingPunct="0">
              <a:spcBef>
                <a:spcPct val="50000"/>
              </a:spcBef>
            </a:pPr>
            <a:r>
              <a:rPr lang="en-US" sz="2000" b="1" dirty="0"/>
              <a:t>A standard  </a:t>
            </a:r>
            <a:r>
              <a:rPr lang="en-US" sz="2000" b="1" u="sng" dirty="0">
                <a:solidFill>
                  <a:srgbClr val="FF0021"/>
                </a:solidFill>
              </a:rPr>
              <a:t>call</a:t>
            </a:r>
            <a:r>
              <a:rPr lang="en-US" sz="2000" b="1" dirty="0">
                <a:solidFill>
                  <a:srgbClr val="FF0021"/>
                </a:solidFill>
              </a:rPr>
              <a:t> </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FF0021"/>
                </a:solidFill>
              </a:rPr>
              <a:t>buy</a:t>
            </a:r>
            <a:r>
              <a:rPr lang="en-US" sz="2000" b="1" dirty="0">
                <a:solidFill>
                  <a:schemeClr val="accent2"/>
                </a:solidFill>
              </a:rPr>
              <a:t>  </a:t>
            </a:r>
            <a:r>
              <a:rPr lang="en-US" sz="2000" b="1" dirty="0"/>
              <a:t>from  the  "</a:t>
            </a:r>
            <a:r>
              <a:rPr lang="en-US" sz="2000" b="1" dirty="0">
                <a:solidFill>
                  <a:schemeClr val="tx2"/>
                </a:solidFill>
              </a:rPr>
              <a:t>seller</a:t>
            </a:r>
            <a:r>
              <a:rPr lang="en-US" sz="2000" b="1" dirty="0"/>
              <a:t>"  an  </a:t>
            </a:r>
            <a:r>
              <a:rPr lang="en-US" sz="2000" b="1" dirty="0">
                <a:solidFill>
                  <a:schemeClr val="bg2"/>
                </a:solidFill>
              </a:rPr>
              <a:t>"</a:t>
            </a:r>
            <a:r>
              <a:rPr lang="en-US" sz="2000" b="1" dirty="0">
                <a:solidFill>
                  <a:schemeClr val="tx2"/>
                </a:solidFill>
              </a:rPr>
              <a:t>underlying asset</a:t>
            </a:r>
            <a:r>
              <a:rPr lang="en-US" sz="2000" b="1" dirty="0">
                <a:solidFill>
                  <a:schemeClr val="bg2"/>
                </a:solidFill>
              </a:rPr>
              <a: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	</a:t>
            </a:r>
            <a:endParaRPr lang="en-US" sz="2000" dirty="0"/>
          </a:p>
        </p:txBody>
      </p:sp>
      <p:sp>
        <p:nvSpPr>
          <p:cNvPr id="300036" name="Text Box 4"/>
          <p:cNvSpPr txBox="1">
            <a:spLocks noChangeArrowheads="1"/>
          </p:cNvSpPr>
          <p:nvPr/>
        </p:nvSpPr>
        <p:spPr bwMode="auto">
          <a:xfrm>
            <a:off x="2971836" y="5677117"/>
            <a:ext cx="3017838" cy="469900"/>
          </a:xfrm>
          <a:prstGeom prst="rect">
            <a:avLst/>
          </a:prstGeom>
          <a:solidFill>
            <a:srgbClr val="99FF99"/>
          </a:solidFill>
          <a:ln w="12700" cap="rnd">
            <a:solidFill>
              <a:srgbClr val="66FF66"/>
            </a:solidFill>
            <a:miter lim="800000"/>
            <a:headEnd type="none" w="sm" len="sm"/>
            <a:tailEnd type="none" w="sm" len="sm"/>
          </a:ln>
          <a:effectLst>
            <a:outerShdw dist="107763" dir="2700000" algn="ctr" rotWithShape="0">
              <a:schemeClr val="bg2"/>
            </a:outerShdw>
          </a:effec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90000"/>
              </a:spcBef>
            </a:pPr>
            <a:r>
              <a:rPr lang="en-US" b="1" dirty="0"/>
              <a:t>C* = max[ 0, S* - K ]</a:t>
            </a:r>
            <a:endParaRPr lang="en-US" sz="1100" dirty="0">
              <a:latin typeface="Times New Roman" charset="0"/>
            </a:endParaRPr>
          </a:p>
        </p:txBody>
      </p:sp>
      <p:sp>
        <p:nvSpPr>
          <p:cNvPr id="300037" name="Text Box 5"/>
          <p:cNvSpPr txBox="1">
            <a:spLocks noChangeArrowheads="1"/>
          </p:cNvSpPr>
          <p:nvPr/>
        </p:nvSpPr>
        <p:spPr bwMode="auto">
          <a:xfrm>
            <a:off x="1772" y="1917215"/>
            <a:ext cx="8718550" cy="3722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defTabSz="690563" eaLnBrk="0" hangingPunct="0">
              <a:tabLst>
                <a:tab pos="909638" algn="l"/>
              </a:tabLst>
              <a:defRPr sz="2400">
                <a:solidFill>
                  <a:schemeClr val="tx1"/>
                </a:solidFill>
                <a:latin typeface="Arial" charset="0"/>
                <a:ea typeface="ＭＳ Ｐゴシック" charset="0"/>
                <a:cs typeface="ＭＳ Ｐゴシック" charset="0"/>
              </a:defRPr>
            </a:lvl1pPr>
            <a:lvl2pPr marL="742950" indent="-285750" defTabSz="690563" eaLnBrk="0" hangingPunct="0">
              <a:tabLst>
                <a:tab pos="909638" algn="l"/>
              </a:tabLst>
              <a:defRPr sz="2400">
                <a:solidFill>
                  <a:schemeClr val="tx1"/>
                </a:solidFill>
                <a:latin typeface="Arial" charset="0"/>
                <a:ea typeface="ＭＳ Ｐゴシック" charset="0"/>
              </a:defRPr>
            </a:lvl2pPr>
            <a:lvl3pPr marL="1143000" indent="-228600" defTabSz="690563" eaLnBrk="0" hangingPunct="0">
              <a:tabLst>
                <a:tab pos="909638" algn="l"/>
              </a:tabLst>
              <a:defRPr sz="2400">
                <a:solidFill>
                  <a:schemeClr val="tx1"/>
                </a:solidFill>
                <a:latin typeface="Arial" charset="0"/>
                <a:ea typeface="ＭＳ Ｐゴシック" charset="0"/>
              </a:defRPr>
            </a:lvl3pPr>
            <a:lvl4pPr marL="1600200" indent="-228600" defTabSz="690563" eaLnBrk="0" hangingPunct="0">
              <a:tabLst>
                <a:tab pos="909638" algn="l"/>
              </a:tabLst>
              <a:defRPr sz="2400">
                <a:solidFill>
                  <a:schemeClr val="tx1"/>
                </a:solidFill>
                <a:latin typeface="Arial" charset="0"/>
                <a:ea typeface="ＭＳ Ｐゴシック" charset="0"/>
              </a:defRPr>
            </a:lvl4pPr>
            <a:lvl5pPr marL="2057400" indent="-228600" defTabSz="690563" eaLnBrk="0" hangingPunct="0">
              <a:tabLst>
                <a:tab pos="909638" algn="l"/>
              </a:tabLst>
              <a:defRPr sz="2400">
                <a:solidFill>
                  <a:schemeClr val="tx1"/>
                </a:solidFill>
                <a:latin typeface="Arial" charset="0"/>
                <a:ea typeface="ＭＳ Ｐゴシック" charset="0"/>
              </a:defRPr>
            </a:lvl5pPr>
            <a:lvl6pPr marL="25146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6pPr>
            <a:lvl7pPr marL="29718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7pPr>
            <a:lvl8pPr marL="34290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8pPr>
            <a:lvl9pPr marL="3886200" indent="-228600" defTabSz="690563" eaLnBrk="0" fontAlgn="base" hangingPunct="0">
              <a:spcBef>
                <a:spcPct val="0"/>
              </a:spcBef>
              <a:spcAft>
                <a:spcPct val="0"/>
              </a:spcAft>
              <a:tabLst>
                <a:tab pos="909638" algn="l"/>
              </a:tabLst>
              <a:defRPr sz="2400">
                <a:solidFill>
                  <a:schemeClr val="tx1"/>
                </a:solidFill>
                <a:latin typeface="Arial" charset="0"/>
                <a:ea typeface="ＭＳ Ｐゴシック" charset="0"/>
              </a:defRPr>
            </a:lvl9pPr>
          </a:lstStyle>
          <a:p>
            <a:pPr>
              <a:lnSpc>
                <a:spcPct val="60000"/>
              </a:lnSpc>
              <a:spcBef>
                <a:spcPct val="70000"/>
              </a:spcBef>
            </a:pPr>
            <a:r>
              <a:rPr lang="en-US" sz="2000" b="1" dirty="0"/>
              <a:t>	</a:t>
            </a:r>
            <a:r>
              <a:rPr lang="en-US" b="1" dirty="0"/>
              <a:t>S</a:t>
            </a:r>
            <a:r>
              <a:rPr lang="en-US" dirty="0"/>
              <a:t>	</a:t>
            </a:r>
            <a:r>
              <a:rPr lang="en-US" dirty="0">
                <a:latin typeface="Symbol" charset="0"/>
              </a:rPr>
              <a:t>º</a:t>
            </a:r>
            <a:r>
              <a:rPr lang="en-US" dirty="0"/>
              <a:t>   current  underlying  asset  price</a:t>
            </a:r>
          </a:p>
          <a:p>
            <a:pPr>
              <a:lnSpc>
                <a:spcPct val="60000"/>
              </a:lnSpc>
              <a:spcBef>
                <a:spcPct val="50000"/>
              </a:spcBef>
            </a:pPr>
            <a:r>
              <a:rPr lang="en-US" dirty="0"/>
              <a:t>	</a:t>
            </a:r>
            <a:r>
              <a:rPr lang="en-US" b="1" dirty="0"/>
              <a:t>S*</a:t>
            </a:r>
            <a:r>
              <a:rPr lang="en-US" dirty="0"/>
              <a:t>	</a:t>
            </a:r>
            <a:r>
              <a:rPr lang="en-US" dirty="0">
                <a:latin typeface="Symbol" charset="0"/>
              </a:rPr>
              <a:t>º</a:t>
            </a:r>
            <a:r>
              <a:rPr lang="en-US" dirty="0"/>
              <a:t>   underlying  asset  price  on  expiration  date</a:t>
            </a:r>
          </a:p>
          <a:p>
            <a:pPr>
              <a:lnSpc>
                <a:spcPct val="60000"/>
              </a:lnSpc>
              <a:spcBef>
                <a:spcPct val="50000"/>
              </a:spcBef>
            </a:pPr>
            <a:r>
              <a:rPr lang="en-US" dirty="0"/>
              <a:t>	</a:t>
            </a:r>
            <a:r>
              <a:rPr lang="en-US" b="1" dirty="0"/>
              <a:t>K	</a:t>
            </a:r>
            <a:r>
              <a:rPr lang="en-US" dirty="0">
                <a:latin typeface="Symbol" charset="0"/>
              </a:rPr>
              <a:t>º</a:t>
            </a:r>
            <a:r>
              <a:rPr lang="en-US" dirty="0"/>
              <a:t>   strike  price  of  option  (</a:t>
            </a:r>
            <a:r>
              <a:rPr lang="ja-JP" altLang="en-US" dirty="0"/>
              <a:t>“</a:t>
            </a:r>
            <a:r>
              <a:rPr lang="en-US" altLang="ja-JP" dirty="0"/>
              <a:t>exercise price</a:t>
            </a:r>
            <a:r>
              <a:rPr lang="ja-JP" altLang="en-US" dirty="0"/>
              <a:t>”</a:t>
            </a:r>
            <a:r>
              <a:rPr lang="en-US" altLang="ja-JP" dirty="0"/>
              <a:t>)</a:t>
            </a:r>
          </a:p>
          <a:p>
            <a:pPr>
              <a:lnSpc>
                <a:spcPct val="60000"/>
              </a:lnSpc>
              <a:spcBef>
                <a:spcPct val="50000"/>
              </a:spcBef>
            </a:pPr>
            <a:r>
              <a:rPr lang="en-US" dirty="0"/>
              <a:t>	</a:t>
            </a:r>
            <a:r>
              <a:rPr lang="en-US" b="1" dirty="0"/>
              <a:t>t</a:t>
            </a:r>
            <a:r>
              <a:rPr lang="en-US" dirty="0"/>
              <a:t>	</a:t>
            </a:r>
            <a:r>
              <a:rPr lang="en-US" dirty="0">
                <a:latin typeface="Symbol" charset="0"/>
              </a:rPr>
              <a:t>º</a:t>
            </a:r>
            <a:r>
              <a:rPr lang="en-US" dirty="0"/>
              <a:t>   current  time-to-expiration  of  option  (in  years)</a:t>
            </a:r>
          </a:p>
          <a:p>
            <a:pPr>
              <a:lnSpc>
                <a:spcPct val="60000"/>
              </a:lnSpc>
              <a:spcBef>
                <a:spcPct val="50000"/>
              </a:spcBef>
            </a:pPr>
            <a:r>
              <a:rPr lang="en-US" dirty="0"/>
              <a:t>	</a:t>
            </a:r>
            <a:r>
              <a:rPr lang="en-US" b="1" dirty="0"/>
              <a:t>r</a:t>
            </a:r>
            <a:r>
              <a:rPr lang="en-US" dirty="0"/>
              <a:t>	</a:t>
            </a:r>
            <a:r>
              <a:rPr lang="en-US" dirty="0">
                <a:latin typeface="Symbol" charset="0"/>
              </a:rPr>
              <a:t>º</a:t>
            </a:r>
            <a:r>
              <a:rPr lang="en-US" dirty="0"/>
              <a:t>   riskless  return (annualized)</a:t>
            </a:r>
          </a:p>
          <a:p>
            <a:pPr>
              <a:lnSpc>
                <a:spcPct val="60000"/>
              </a:lnSpc>
              <a:spcBef>
                <a:spcPct val="50000"/>
              </a:spcBef>
            </a:pPr>
            <a:r>
              <a:rPr lang="en-US" dirty="0"/>
              <a:t>	</a:t>
            </a:r>
            <a:r>
              <a:rPr lang="en-US" b="1" dirty="0"/>
              <a:t>d</a:t>
            </a:r>
            <a:r>
              <a:rPr lang="en-US" dirty="0"/>
              <a:t>	</a:t>
            </a:r>
            <a:r>
              <a:rPr lang="en-US" dirty="0">
                <a:latin typeface="Symbol" charset="0"/>
              </a:rPr>
              <a:t>º</a:t>
            </a:r>
            <a:r>
              <a:rPr lang="en-US" dirty="0"/>
              <a:t>   payout  return (annualized)</a:t>
            </a:r>
          </a:p>
          <a:p>
            <a:pPr>
              <a:lnSpc>
                <a:spcPct val="60000"/>
              </a:lnSpc>
              <a:spcBef>
                <a:spcPct val="50000"/>
              </a:spcBef>
            </a:pPr>
            <a:r>
              <a:rPr lang="en-US" dirty="0"/>
              <a:t>	</a:t>
            </a:r>
            <a:r>
              <a:rPr lang="en-US" b="1" dirty="0">
                <a:latin typeface="Symbol" charset="0"/>
              </a:rPr>
              <a:t>s	</a:t>
            </a:r>
            <a:r>
              <a:rPr lang="en-US" dirty="0">
                <a:latin typeface="Symbol" charset="0"/>
              </a:rPr>
              <a:t>º</a:t>
            </a:r>
            <a:r>
              <a:rPr lang="en-US" dirty="0"/>
              <a:t>   underlying  asset  volatility</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call  value/payoff  on  expiration  date</a:t>
            </a:r>
          </a:p>
          <a:p>
            <a:pPr>
              <a:lnSpc>
                <a:spcPct val="60000"/>
              </a:lnSpc>
              <a:spcBef>
                <a:spcPct val="50000"/>
              </a:spcBef>
            </a:pPr>
            <a:r>
              <a:rPr lang="en-US" dirty="0"/>
              <a:t>	</a:t>
            </a:r>
            <a:r>
              <a:rPr lang="en-US" b="1" dirty="0"/>
              <a:t>C</a:t>
            </a:r>
            <a:r>
              <a:rPr lang="en-US" dirty="0"/>
              <a:t>	</a:t>
            </a:r>
            <a:r>
              <a:rPr lang="en-US" dirty="0">
                <a:latin typeface="Symbol" charset="0"/>
              </a:rPr>
              <a:t>º</a:t>
            </a:r>
            <a:r>
              <a:rPr lang="en-US" dirty="0"/>
              <a:t>   current  call  value/price  (</a:t>
            </a:r>
            <a:r>
              <a:rPr lang="ja-JP" altLang="en-US" dirty="0"/>
              <a:t>“</a:t>
            </a:r>
            <a:r>
              <a:rPr lang="en-US" altLang="ja-JP" dirty="0"/>
              <a:t>premium</a:t>
            </a:r>
            <a:r>
              <a:rPr lang="ja-JP" altLang="en-US" dirty="0"/>
              <a:t>”</a:t>
            </a:r>
            <a:r>
              <a:rPr lang="en-US" altLang="ja-JP" dirty="0"/>
              <a:t>)</a:t>
            </a:r>
          </a:p>
          <a:p>
            <a:endParaRPr lang="en-US" sz="1300" dirty="0">
              <a:latin typeface="Times New Roman" charset="0"/>
            </a:endParaRPr>
          </a:p>
        </p:txBody>
      </p:sp>
      <p:sp>
        <p:nvSpPr>
          <p:cNvPr id="15367" name="Line 7"/>
          <p:cNvSpPr>
            <a:spLocks noChangeShapeType="1"/>
          </p:cNvSpPr>
          <p:nvPr/>
        </p:nvSpPr>
        <p:spPr bwMode="auto">
          <a:xfrm>
            <a:off x="304800" y="4419600"/>
            <a:ext cx="685800" cy="0"/>
          </a:xfrm>
          <a:prstGeom prst="line">
            <a:avLst/>
          </a:prstGeom>
          <a:noFill/>
          <a:ln w="44450">
            <a:solidFill>
              <a:srgbClr val="FF002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003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003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003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003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003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003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003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003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300036"/>
                                        </p:tgtEl>
                                        <p:attrNameLst>
                                          <p:attrName>style.visibility</p:attrName>
                                        </p:attrNameLst>
                                      </p:cBhvr>
                                      <p:to>
                                        <p:strVal val="visible"/>
                                      </p:to>
                                    </p:set>
                                    <p:animEffect transition="in" filter="slide(fromLeft)">
                                      <p:cBhvr>
                                        <p:cTn id="43" dur="500"/>
                                        <p:tgtEl>
                                          <p:spTgt spid="300036"/>
                                        </p:tgtEl>
                                      </p:cBhvr>
                                    </p:animEffect>
                                  </p:childTnLst>
                                  <p:subTnLst>
                                    <p:audio>
                                      <p:cMediaNode>
                                        <p:cTn display="0" masterRel="sameClick">
                                          <p:stCondLst>
                                            <p:cond evt="begin" delay="0">
                                              <p:tn val="41"/>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autoUpdateAnimBg="0"/>
      <p:bldP spid="30003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14" name="Rectangle 35"/>
          <p:cNvSpPr>
            <a:spLocks noGrp="1" noChangeArrowheads="1"/>
          </p:cNvSpPr>
          <p:nvPr>
            <p:ph type="title"/>
          </p:nvPr>
        </p:nvSpPr>
        <p:spPr>
          <a:prstGeom prst="rect">
            <a:avLst/>
          </a:prstGeom>
        </p:spPr>
        <p:txBody>
          <a:bodyPr/>
          <a:lstStyle/>
          <a:p>
            <a:pPr eaLnBrk="1" hangingPunct="1"/>
            <a:r>
              <a:rPr lang="en-US" b="1" dirty="0">
                <a:latin typeface="Arial" charset="0"/>
              </a:rPr>
              <a:t>Synthetic Call: </a:t>
            </a:r>
            <a:r>
              <a:rPr lang="en-US" b="1" dirty="0">
                <a:solidFill>
                  <a:srgbClr val="FF0021"/>
                </a:solidFill>
                <a:latin typeface="Arial" charset="0"/>
              </a:rPr>
              <a:t>PUT</a:t>
            </a:r>
            <a:r>
              <a:rPr lang="en-US" b="1" dirty="0">
                <a:solidFill>
                  <a:schemeClr val="hlink"/>
                </a:solidFill>
                <a:latin typeface="Arial" charset="0"/>
              </a:rPr>
              <a:t> </a:t>
            </a:r>
            <a:r>
              <a:rPr lang="en-US" b="1" dirty="0">
                <a:latin typeface="Arial" charset="0"/>
              </a:rPr>
              <a:t>+ ASSET + </a:t>
            </a:r>
            <a:r>
              <a:rPr lang="en-US" b="1" dirty="0">
                <a:solidFill>
                  <a:srgbClr val="9900CC"/>
                </a:solidFill>
                <a:latin typeface="Arial" charset="0"/>
              </a:rPr>
              <a:t>BORROWING</a:t>
            </a:r>
            <a:endParaRPr lang="en-US" b="1" dirty="0">
              <a:latin typeface="Arial" charset="0"/>
            </a:endParaRPr>
          </a:p>
        </p:txBody>
      </p:sp>
      <p:sp>
        <p:nvSpPr>
          <p:cNvPr id="33795" name="Rectangle 3"/>
          <p:cNvSpPr>
            <a:spLocks noChangeArrowheads="1"/>
          </p:cNvSpPr>
          <p:nvPr/>
        </p:nvSpPr>
        <p:spPr bwMode="auto">
          <a:xfrm>
            <a:off x="6705600" y="37719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33796"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797"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798"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799"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00"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01"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6426"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6427"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33804"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05" name="Rectangle 13"/>
          <p:cNvSpPr>
            <a:spLocks noChangeArrowheads="1"/>
          </p:cNvSpPr>
          <p:nvPr/>
        </p:nvSpPr>
        <p:spPr bwMode="auto">
          <a:xfrm>
            <a:off x="5562600" y="34671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33806" name="Rectangle 14"/>
          <p:cNvSpPr>
            <a:spLocks noChangeArrowheads="1"/>
          </p:cNvSpPr>
          <p:nvPr/>
        </p:nvSpPr>
        <p:spPr bwMode="auto">
          <a:xfrm>
            <a:off x="6762750" y="34671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6431"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33808"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09"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2" name="Group 18"/>
          <p:cNvGrpSpPr>
            <a:grpSpLocks/>
          </p:cNvGrpSpPr>
          <p:nvPr/>
        </p:nvGrpSpPr>
        <p:grpSpPr bwMode="auto">
          <a:xfrm>
            <a:off x="1219200" y="2024063"/>
            <a:ext cx="7283451" cy="2633662"/>
            <a:chOff x="768" y="1707"/>
            <a:chExt cx="4588" cy="1659"/>
          </a:xfrm>
        </p:grpSpPr>
        <p:sp>
          <p:nvSpPr>
            <p:cNvPr id="33826" name="Line 19"/>
            <p:cNvSpPr>
              <a:spLocks noChangeShapeType="1"/>
            </p:cNvSpPr>
            <p:nvPr/>
          </p:nvSpPr>
          <p:spPr bwMode="auto">
            <a:xfrm>
              <a:off x="768" y="3366"/>
              <a:ext cx="2112" cy="0"/>
            </a:xfrm>
            <a:prstGeom prst="line">
              <a:avLst/>
            </a:prstGeom>
            <a:noFill/>
            <a:ln w="50800">
              <a:solidFill>
                <a:srgbClr val="FF0021"/>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7" name="Line 20"/>
            <p:cNvSpPr>
              <a:spLocks noChangeShapeType="1"/>
            </p:cNvSpPr>
            <p:nvPr/>
          </p:nvSpPr>
          <p:spPr bwMode="auto">
            <a:xfrm flipV="1">
              <a:off x="2877" y="1707"/>
              <a:ext cx="1668" cy="1656"/>
            </a:xfrm>
            <a:prstGeom prst="line">
              <a:avLst/>
            </a:prstGeom>
            <a:noFill/>
            <a:ln w="50800">
              <a:solidFill>
                <a:srgbClr val="FF0021"/>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8" name="Rectangle 21"/>
            <p:cNvSpPr>
              <a:spLocks noChangeArrowheads="1"/>
            </p:cNvSpPr>
            <p:nvPr/>
          </p:nvSpPr>
          <p:spPr bwMode="auto">
            <a:xfrm>
              <a:off x="4394" y="1859"/>
              <a:ext cx="96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Synthetic</a:t>
              </a:r>
              <a:r>
                <a:rPr lang="en-US" sz="1600" b="1" dirty="0">
                  <a:solidFill>
                    <a:schemeClr val="accent2"/>
                  </a:solidFill>
                </a:rPr>
                <a:t> </a:t>
              </a:r>
              <a:r>
                <a:rPr lang="en-US" sz="1600" b="1" dirty="0">
                  <a:solidFill>
                    <a:srgbClr val="FF0021"/>
                  </a:solidFill>
                </a:rPr>
                <a:t>Call</a:t>
              </a:r>
            </a:p>
          </p:txBody>
        </p:sp>
      </p:grpSp>
      <p:grpSp>
        <p:nvGrpSpPr>
          <p:cNvPr id="3" name="Group 22"/>
          <p:cNvGrpSpPr>
            <a:grpSpLocks/>
          </p:cNvGrpSpPr>
          <p:nvPr/>
        </p:nvGrpSpPr>
        <p:grpSpPr bwMode="auto">
          <a:xfrm>
            <a:off x="2384425" y="2043113"/>
            <a:ext cx="5311775" cy="2019300"/>
            <a:chOff x="1502" y="1719"/>
            <a:chExt cx="3346" cy="1272"/>
          </a:xfrm>
        </p:grpSpPr>
        <p:sp>
          <p:nvSpPr>
            <p:cNvPr id="33823" name="Line 23"/>
            <p:cNvSpPr>
              <a:spLocks noChangeShapeType="1"/>
            </p:cNvSpPr>
            <p:nvPr/>
          </p:nvSpPr>
          <p:spPr bwMode="auto">
            <a:xfrm>
              <a:off x="2880" y="2988"/>
              <a:ext cx="1968" cy="0"/>
            </a:xfrm>
            <a:prstGeom prst="line">
              <a:avLst/>
            </a:prstGeom>
            <a:noFill/>
            <a:ln w="25400">
              <a:solidFill>
                <a:srgbClr val="3366FF"/>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4" name="Line 24"/>
            <p:cNvSpPr>
              <a:spLocks noChangeShapeType="1"/>
            </p:cNvSpPr>
            <p:nvPr/>
          </p:nvSpPr>
          <p:spPr bwMode="auto">
            <a:xfrm flipH="1" flipV="1">
              <a:off x="1695" y="1719"/>
              <a:ext cx="1188" cy="1272"/>
            </a:xfrm>
            <a:prstGeom prst="line">
              <a:avLst/>
            </a:prstGeom>
            <a:noFill/>
            <a:ln w="25400">
              <a:solidFill>
                <a:srgbClr val="3366FF"/>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5" name="Rectangle 25"/>
            <p:cNvSpPr>
              <a:spLocks noChangeArrowheads="1"/>
            </p:cNvSpPr>
            <p:nvPr/>
          </p:nvSpPr>
          <p:spPr bwMode="auto">
            <a:xfrm>
              <a:off x="1502" y="2171"/>
              <a:ext cx="60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FF0021"/>
                  </a:solidFill>
                </a:rPr>
                <a:t>Buy</a:t>
              </a:r>
              <a:r>
                <a:rPr lang="en-US" sz="1600" b="1" dirty="0">
                  <a:solidFill>
                    <a:schemeClr val="accent2"/>
                  </a:solidFill>
                </a:rPr>
                <a:t> </a:t>
              </a:r>
              <a:r>
                <a:rPr lang="en-US" sz="1600" b="1" dirty="0">
                  <a:solidFill>
                    <a:srgbClr val="FF0021"/>
                  </a:solidFill>
                </a:rPr>
                <a:t>Put</a:t>
              </a:r>
            </a:p>
          </p:txBody>
        </p:sp>
      </p:grpSp>
      <p:grpSp>
        <p:nvGrpSpPr>
          <p:cNvPr id="4" name="Group 26"/>
          <p:cNvGrpSpPr>
            <a:grpSpLocks/>
          </p:cNvGrpSpPr>
          <p:nvPr/>
        </p:nvGrpSpPr>
        <p:grpSpPr bwMode="auto">
          <a:xfrm>
            <a:off x="1219200" y="4456113"/>
            <a:ext cx="6480175" cy="336550"/>
            <a:chOff x="768" y="3239"/>
            <a:chExt cx="4082" cy="212"/>
          </a:xfrm>
        </p:grpSpPr>
        <p:sp>
          <p:nvSpPr>
            <p:cNvPr id="33821" name="Line 27"/>
            <p:cNvSpPr>
              <a:spLocks noChangeShapeType="1"/>
            </p:cNvSpPr>
            <p:nvPr/>
          </p:nvSpPr>
          <p:spPr bwMode="auto">
            <a:xfrm>
              <a:off x="768" y="3240"/>
              <a:ext cx="4080" cy="0"/>
            </a:xfrm>
            <a:prstGeom prst="line">
              <a:avLst/>
            </a:prstGeom>
            <a:noFill/>
            <a:ln w="25400">
              <a:solidFill>
                <a:srgbClr val="9900CC"/>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2" name="Rectangle 28"/>
            <p:cNvSpPr>
              <a:spLocks noChangeArrowheads="1"/>
            </p:cNvSpPr>
            <p:nvPr/>
          </p:nvSpPr>
          <p:spPr bwMode="auto">
            <a:xfrm>
              <a:off x="4094" y="3239"/>
              <a:ext cx="756"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rPr>
                <a:t>Borrowing</a:t>
              </a:r>
              <a:endParaRPr lang="en-US" sz="1600" b="1" dirty="0"/>
            </a:p>
          </p:txBody>
        </p:sp>
      </p:grpSp>
      <p:grpSp>
        <p:nvGrpSpPr>
          <p:cNvPr id="5" name="Group 29"/>
          <p:cNvGrpSpPr>
            <a:grpSpLocks/>
          </p:cNvGrpSpPr>
          <p:nvPr/>
        </p:nvGrpSpPr>
        <p:grpSpPr bwMode="auto">
          <a:xfrm>
            <a:off x="2895600" y="1828800"/>
            <a:ext cx="3600450" cy="3714750"/>
            <a:chOff x="1824" y="1584"/>
            <a:chExt cx="2268" cy="2340"/>
          </a:xfrm>
        </p:grpSpPr>
        <p:sp>
          <p:nvSpPr>
            <p:cNvPr id="33819" name="Line 30"/>
            <p:cNvSpPr>
              <a:spLocks noChangeShapeType="1"/>
            </p:cNvSpPr>
            <p:nvPr/>
          </p:nvSpPr>
          <p:spPr bwMode="auto">
            <a:xfrm flipH="1">
              <a:off x="1824" y="1584"/>
              <a:ext cx="2268" cy="2340"/>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820" name="Rectangle 31"/>
            <p:cNvSpPr>
              <a:spLocks noChangeArrowheads="1"/>
            </p:cNvSpPr>
            <p:nvPr/>
          </p:nvSpPr>
          <p:spPr bwMode="auto">
            <a:xfrm>
              <a:off x="3110" y="1679"/>
              <a:ext cx="74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sp>
        <p:nvSpPr>
          <p:cNvPr id="316448" name="Rectangle 32"/>
          <p:cNvSpPr>
            <a:spLocks noChangeArrowheads="1"/>
          </p:cNvSpPr>
          <p:nvPr/>
        </p:nvSpPr>
        <p:spPr bwMode="auto">
          <a:xfrm>
            <a:off x="4622800" y="5181600"/>
            <a:ext cx="4445000" cy="3667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US" b="1" dirty="0">
                <a:solidFill>
                  <a:srgbClr val="FF0021"/>
                </a:solidFill>
              </a:rPr>
              <a:t> C = $5.80</a:t>
            </a:r>
            <a:r>
              <a:rPr lang="en-US" b="1" dirty="0"/>
              <a:t> + </a:t>
            </a:r>
            <a:r>
              <a:rPr lang="en-US" b="1" dirty="0">
                <a:solidFill>
                  <a:schemeClr val="tx2"/>
                </a:solidFill>
              </a:rPr>
              <a:t>$100</a:t>
            </a:r>
            <a:r>
              <a:rPr lang="en-US" b="1" dirty="0"/>
              <a:t> - </a:t>
            </a:r>
            <a:r>
              <a:rPr lang="en-US" b="1" dirty="0">
                <a:solidFill>
                  <a:srgbClr val="9900CC"/>
                </a:solidFill>
              </a:rPr>
              <a:t>($100/1.15) </a:t>
            </a:r>
            <a:r>
              <a:rPr lang="en-US" b="1" dirty="0">
                <a:solidFill>
                  <a:srgbClr val="FF0021"/>
                </a:solidFill>
              </a:rPr>
              <a:t>= $18.84</a:t>
            </a:r>
            <a:r>
              <a:rPr lang="en-US" b="1" dirty="0"/>
              <a:t> </a:t>
            </a:r>
          </a:p>
        </p:txBody>
      </p:sp>
      <p:sp>
        <p:nvSpPr>
          <p:cNvPr id="33815" name="Rectangle 33"/>
          <p:cNvSpPr>
            <a:spLocks noChangeArrowheads="1"/>
          </p:cNvSpPr>
          <p:nvPr/>
        </p:nvSpPr>
        <p:spPr bwMode="auto">
          <a:xfrm>
            <a:off x="4200525"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33816" name="Rectangle 34"/>
          <p:cNvSpPr>
            <a:spLocks noChangeArrowheads="1"/>
          </p:cNvSpPr>
          <p:nvPr/>
        </p:nvSpPr>
        <p:spPr bwMode="auto">
          <a:xfrm>
            <a:off x="4117975" y="5872162"/>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FF0021"/>
                </a:solidFill>
              </a:rPr>
              <a:t>Loss</a:t>
            </a:r>
          </a:p>
        </p:txBody>
      </p:sp>
      <p:sp>
        <p:nvSpPr>
          <p:cNvPr id="33818" name="Rectangle 3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314"/>
                                        </p:tgtEl>
                                        <p:attrNameLst>
                                          <p:attrName>style.visibility</p:attrName>
                                        </p:attrNameLst>
                                      </p:cBhvr>
                                      <p:to>
                                        <p:strVal val="visible"/>
                                      </p:to>
                                    </p:set>
                                    <p:animEffect transition="in" filter="fade">
                                      <p:cBhvr>
                                        <p:cTn id="7" dur="2000"/>
                                        <p:tgtEl>
                                          <p:spTgt spid="12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16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4" grpId="0"/>
      <p:bldP spid="31644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26" name="Rectangle 3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a:t>
            </a:r>
            <a:r>
              <a:rPr lang="en-US" b="1" dirty="0">
                <a:latin typeface="Arial" charset="0"/>
              </a:rPr>
              <a:t> Parity Relation:  Arbitrage Table</a:t>
            </a:r>
          </a:p>
        </p:txBody>
      </p:sp>
      <p:sp>
        <p:nvSpPr>
          <p:cNvPr id="35843" name="Rectangle 2"/>
          <p:cNvSpPr>
            <a:spLocks noChangeArrowheads="1"/>
          </p:cNvSpPr>
          <p:nvPr/>
        </p:nvSpPr>
        <p:spPr bwMode="auto">
          <a:xfrm>
            <a:off x="283369" y="931713"/>
            <a:ext cx="8434387" cy="3181350"/>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8467" name="Rectangle 3"/>
          <p:cNvSpPr>
            <a:spLocks noChangeArrowheads="1"/>
          </p:cNvSpPr>
          <p:nvPr/>
        </p:nvSpPr>
        <p:spPr bwMode="auto">
          <a:xfrm>
            <a:off x="152822" y="478631"/>
            <a:ext cx="8991600" cy="4938713"/>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endParaRPr lang="en-US" sz="2000" b="1" dirty="0">
              <a:effectLst>
                <a:outerShdw blurRad="38100" dist="38100" dir="2700000" algn="tl">
                  <a:srgbClr val="DDDDDD"/>
                </a:outerShdw>
              </a:effectLst>
            </a:endParaRPr>
          </a:p>
          <a:p>
            <a:pPr eaLnBrk="0" hangingPunct="0">
              <a:spcBef>
                <a:spcPct val="50000"/>
              </a:spcBef>
              <a:defRPr/>
            </a:pPr>
            <a:r>
              <a:rPr lang="en-US" sz="2000" b="1" dirty="0"/>
              <a:t>				             </a:t>
            </a:r>
            <a:r>
              <a:rPr lang="en-US" sz="2000" b="1" dirty="0">
                <a:solidFill>
                  <a:schemeClr val="tx2"/>
                </a:solidFill>
              </a:rPr>
              <a:t>Current              </a:t>
            </a:r>
            <a:r>
              <a:rPr lang="en-US" sz="2000" b="1" u="sng" dirty="0">
                <a:solidFill>
                  <a:schemeClr val="tx2"/>
                </a:solidFill>
              </a:rPr>
              <a:t>Expiration Date</a:t>
            </a:r>
            <a:r>
              <a:rPr lang="en-US" sz="2000" b="1" dirty="0">
                <a:solidFill>
                  <a:schemeClr val="tx2"/>
                </a:solidFill>
              </a:rPr>
              <a:t> </a:t>
            </a:r>
          </a:p>
          <a:p>
            <a:pPr eaLnBrk="0" hangingPunct="0">
              <a:spcBef>
                <a:spcPct val="10000"/>
              </a:spcBef>
              <a:defRPr/>
            </a:pPr>
            <a:r>
              <a:rPr lang="en-US" sz="2000" b="1" dirty="0">
                <a:solidFill>
                  <a:srgbClr val="FC0128"/>
                </a:solidFill>
              </a:rPr>
              <a:t>				</a:t>
            </a:r>
            <a:r>
              <a:rPr lang="en-US" sz="2000" b="1" dirty="0">
                <a:solidFill>
                  <a:schemeClr val="tx2"/>
                </a:solidFill>
              </a:rPr>
              <a:t>	   Date 	      	S* &lt;  K       K &lt; S*</a:t>
            </a:r>
          </a:p>
          <a:p>
            <a:pPr eaLnBrk="0" hangingPunct="0">
              <a:spcBef>
                <a:spcPct val="50000"/>
              </a:spcBef>
              <a:defRPr/>
            </a:pPr>
            <a:r>
              <a:rPr lang="en-US" sz="2000" b="1" dirty="0">
                <a:solidFill>
                  <a:schemeClr val="accent2"/>
                </a:solidFill>
              </a:rPr>
              <a:t>           </a:t>
            </a:r>
            <a:r>
              <a:rPr lang="en-US" sz="2000" b="1" dirty="0">
                <a:solidFill>
                  <a:srgbClr val="FF0021"/>
                </a:solidFill>
              </a:rPr>
              <a:t>Buy Call</a:t>
            </a:r>
            <a:r>
              <a:rPr lang="en-US" sz="2000" b="1" dirty="0"/>
              <a:t>             			    </a:t>
            </a:r>
            <a:r>
              <a:rPr lang="en-US" sz="2000" b="1" dirty="0">
                <a:solidFill>
                  <a:srgbClr val="FF0021"/>
                </a:solidFill>
              </a:rPr>
              <a:t>- C</a:t>
            </a:r>
            <a:r>
              <a:rPr lang="en-US" sz="2000" b="1" dirty="0">
                <a:solidFill>
                  <a:schemeClr val="accent2"/>
                </a:solidFill>
              </a:rPr>
              <a:t> </a:t>
            </a:r>
            <a:r>
              <a:rPr lang="en-US" sz="2000" b="1" dirty="0"/>
              <a:t>                    0            S* - K </a:t>
            </a:r>
          </a:p>
          <a:p>
            <a:pPr eaLnBrk="0" hangingPunct="0">
              <a:spcBef>
                <a:spcPct val="50000"/>
              </a:spcBef>
              <a:defRPr/>
            </a:pPr>
            <a:r>
              <a:rPr lang="en-US" sz="2000" b="1" dirty="0">
                <a:solidFill>
                  <a:schemeClr val="hlink"/>
                </a:solidFill>
              </a:rPr>
              <a:t>           </a:t>
            </a:r>
            <a:r>
              <a:rPr lang="en-US" sz="2000" b="1" dirty="0">
                <a:solidFill>
                  <a:srgbClr val="FF0021"/>
                </a:solidFill>
              </a:rPr>
              <a:t>Buy Put</a:t>
            </a:r>
            <a:r>
              <a:rPr lang="en-US" sz="2000" b="1" dirty="0">
                <a:solidFill>
                  <a:schemeClr val="accent2"/>
                </a:solidFill>
              </a:rPr>
              <a:t>              			    </a:t>
            </a:r>
            <a:r>
              <a:rPr lang="en-US" sz="2000" b="1" dirty="0">
                <a:solidFill>
                  <a:srgbClr val="FF0021"/>
                </a:solidFill>
              </a:rPr>
              <a:t>- P</a:t>
            </a:r>
            <a:r>
              <a:rPr lang="en-US" sz="2000" b="1" dirty="0">
                <a:solidFill>
                  <a:schemeClr val="hlink"/>
                </a:solidFill>
              </a:rPr>
              <a:t> </a:t>
            </a:r>
            <a:r>
              <a:rPr lang="en-US" sz="2000" b="1" dirty="0"/>
              <a:t>                  K - S*        0</a:t>
            </a:r>
          </a:p>
          <a:p>
            <a:pPr eaLnBrk="0" hangingPunct="0">
              <a:spcBef>
                <a:spcPct val="50000"/>
              </a:spcBef>
              <a:defRPr/>
            </a:pPr>
            <a:r>
              <a:rPr lang="en-US" sz="2000" b="1" dirty="0">
                <a:solidFill>
                  <a:schemeClr val="tx2"/>
                </a:solidFill>
              </a:rPr>
              <a:t>           Buy 1/(1+d)</a:t>
            </a:r>
            <a:r>
              <a:rPr lang="en-US" sz="2000" b="1" baseline="40000" dirty="0">
                <a:solidFill>
                  <a:schemeClr val="tx2"/>
                </a:solidFill>
              </a:rPr>
              <a:t>t</a:t>
            </a:r>
            <a:r>
              <a:rPr lang="en-US" sz="2000" b="1" dirty="0">
                <a:solidFill>
                  <a:schemeClr val="tx2"/>
                </a:solidFill>
              </a:rPr>
              <a:t> units of  Asset     </a:t>
            </a:r>
            <a:r>
              <a:rPr lang="en-US" sz="2000" b="1" dirty="0"/>
              <a:t>  - </a:t>
            </a:r>
            <a:r>
              <a:rPr lang="en-US" sz="2000" b="1" dirty="0">
                <a:solidFill>
                  <a:schemeClr val="tx2"/>
                </a:solidFill>
              </a:rPr>
              <a:t>S/(1+d)</a:t>
            </a:r>
            <a:r>
              <a:rPr lang="en-US" sz="2000" b="1" baseline="40000" dirty="0">
                <a:solidFill>
                  <a:schemeClr val="tx2"/>
                </a:solidFill>
              </a:rPr>
              <a:t>t</a:t>
            </a:r>
            <a:r>
              <a:rPr lang="en-US" sz="2000" b="1" dirty="0"/>
              <a:t>              S*               S*</a:t>
            </a:r>
          </a:p>
          <a:p>
            <a:pPr eaLnBrk="0" hangingPunct="0">
              <a:spcBef>
                <a:spcPct val="5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 K            - K</a:t>
            </a:r>
          </a:p>
          <a:p>
            <a:pPr eaLnBrk="0" hangingPunct="0">
              <a:spcBef>
                <a:spcPct val="50000"/>
              </a:spcBef>
              <a:defRPr/>
            </a:pPr>
            <a:r>
              <a:rPr lang="en-US" sz="2000" b="1" dirty="0">
                <a:solidFill>
                  <a:schemeClr val="tx2"/>
                </a:solidFill>
              </a:rPr>
              <a:t>           Total</a:t>
            </a:r>
            <a:r>
              <a:rPr lang="en-US" sz="2000" b="1" dirty="0"/>
              <a:t> 		</a:t>
            </a:r>
            <a:r>
              <a:rPr lang="en-US" b="1" dirty="0"/>
              <a:t>–</a:t>
            </a:r>
            <a:r>
              <a:rPr lang="en-US" dirty="0"/>
              <a:t> </a:t>
            </a:r>
            <a:r>
              <a:rPr lang="en-US" sz="2000" b="1" dirty="0">
                <a:solidFill>
                  <a:srgbClr val="FF0021"/>
                </a:solidFill>
              </a:rPr>
              <a:t>P </a:t>
            </a:r>
            <a:r>
              <a:rPr lang="en-US" sz="2000" b="1" dirty="0"/>
              <a:t>– </a:t>
            </a:r>
            <a:r>
              <a:rPr lang="en-US" sz="2000" b="1" dirty="0">
                <a:solidFill>
                  <a:schemeClr val="tx2"/>
                </a:solidFill>
              </a:rPr>
              <a:t>S/(1+d)</a:t>
            </a:r>
            <a:r>
              <a:rPr lang="en-US" sz="2000" b="1" baseline="40000" dirty="0">
                <a:solidFill>
                  <a:schemeClr val="tx2"/>
                </a:solidFill>
              </a:rPr>
              <a:t>t</a:t>
            </a:r>
            <a:r>
              <a:rPr lang="en-US" sz="2000" b="1" baseline="30000" dirty="0"/>
              <a:t> </a:t>
            </a:r>
            <a:r>
              <a:rPr lang="en-US" sz="2000" b="1" dirty="0"/>
              <a:t>+ </a:t>
            </a:r>
            <a:r>
              <a:rPr lang="en-US" sz="2000" b="1" dirty="0">
                <a:solidFill>
                  <a:srgbClr val="9900CC"/>
                </a:solidFill>
              </a:rPr>
              <a:t>K/(1+r)</a:t>
            </a:r>
            <a:r>
              <a:rPr lang="en-US" sz="2000" b="1" baseline="40000" dirty="0">
                <a:solidFill>
                  <a:srgbClr val="9900CC"/>
                </a:solidFill>
              </a:rPr>
              <a:t>t</a:t>
            </a:r>
            <a:r>
              <a:rPr lang="en-US" sz="2000" b="1" dirty="0"/>
              <a:t>   	   0            S* - K </a:t>
            </a:r>
          </a:p>
          <a:p>
            <a:pPr eaLnBrk="0" hangingPunct="0">
              <a:spcBef>
                <a:spcPct val="50000"/>
              </a:spcBef>
              <a:defRPr/>
            </a:pPr>
            <a:endParaRPr lang="en-US" sz="2000" b="1" dirty="0"/>
          </a:p>
          <a:p>
            <a:pPr algn="ctr" eaLnBrk="0" hangingPunct="0">
              <a:spcBef>
                <a:spcPct val="50000"/>
              </a:spcBef>
              <a:defRPr/>
            </a:pPr>
            <a:endParaRPr lang="en-US" sz="2000" u="sng" dirty="0"/>
          </a:p>
          <a:p>
            <a:pPr algn="ctr" eaLnBrk="0" hangingPunct="0">
              <a:spcBef>
                <a:spcPct val="100000"/>
              </a:spcBef>
              <a:defRPr/>
            </a:pPr>
            <a:r>
              <a:rPr lang="en-US" u="sng" dirty="0"/>
              <a:t>Note</a:t>
            </a:r>
            <a:r>
              <a:rPr lang="en-US" dirty="0"/>
              <a:t>:  Applies only to standard European options with known payouts.</a:t>
            </a:r>
            <a:r>
              <a:rPr lang="en-US" sz="1400" dirty="0">
                <a:effectLst>
                  <a:outerShdw blurRad="38100" dist="38100" dir="2700000" algn="tl">
                    <a:srgbClr val="DDDDDD"/>
                  </a:outerShdw>
                </a:effectLst>
              </a:rPr>
              <a:t> </a:t>
            </a:r>
          </a:p>
        </p:txBody>
      </p:sp>
      <p:sp>
        <p:nvSpPr>
          <p:cNvPr id="35845" name="Line 4"/>
          <p:cNvSpPr>
            <a:spLocks noChangeShapeType="1"/>
          </p:cNvSpPr>
          <p:nvPr/>
        </p:nvSpPr>
        <p:spPr bwMode="auto">
          <a:xfrm>
            <a:off x="4374356" y="1676400"/>
            <a:ext cx="4343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46" name="Line 5"/>
          <p:cNvSpPr>
            <a:spLocks noChangeShapeType="1"/>
          </p:cNvSpPr>
          <p:nvPr/>
        </p:nvSpPr>
        <p:spPr bwMode="auto">
          <a:xfrm>
            <a:off x="4450556" y="3498850"/>
            <a:ext cx="42672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47" name="Line 6"/>
          <p:cNvSpPr>
            <a:spLocks noChangeShapeType="1"/>
          </p:cNvSpPr>
          <p:nvPr/>
        </p:nvSpPr>
        <p:spPr bwMode="auto">
          <a:xfrm>
            <a:off x="342252" y="2142251"/>
            <a:ext cx="838358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48" name="Line 7"/>
          <p:cNvSpPr>
            <a:spLocks noChangeShapeType="1"/>
          </p:cNvSpPr>
          <p:nvPr/>
        </p:nvSpPr>
        <p:spPr bwMode="auto">
          <a:xfrm>
            <a:off x="6324600" y="938213"/>
            <a:ext cx="0" cy="3159125"/>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5849" name="Group 8"/>
          <p:cNvGrpSpPr>
            <a:grpSpLocks/>
          </p:cNvGrpSpPr>
          <p:nvPr/>
        </p:nvGrpSpPr>
        <p:grpSpPr bwMode="auto">
          <a:xfrm>
            <a:off x="457200" y="1809400"/>
            <a:ext cx="361950" cy="276225"/>
            <a:chOff x="311" y="1913"/>
            <a:chExt cx="228" cy="174"/>
          </a:xfrm>
        </p:grpSpPr>
        <p:sp>
          <p:nvSpPr>
            <p:cNvPr id="35873" name="Rectangle 9"/>
            <p:cNvSpPr>
              <a:spLocks noChangeArrowheads="1"/>
            </p:cNvSpPr>
            <p:nvPr/>
          </p:nvSpPr>
          <p:spPr bwMode="auto">
            <a:xfrm>
              <a:off x="311" y="1913"/>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5874" name="Group 10"/>
            <p:cNvGrpSpPr>
              <a:grpSpLocks/>
            </p:cNvGrpSpPr>
            <p:nvPr/>
          </p:nvGrpSpPr>
          <p:grpSpPr bwMode="auto">
            <a:xfrm>
              <a:off x="358" y="1939"/>
              <a:ext cx="139" cy="122"/>
              <a:chOff x="358" y="1939"/>
              <a:chExt cx="139" cy="122"/>
            </a:xfrm>
          </p:grpSpPr>
          <p:sp>
            <p:nvSpPr>
              <p:cNvPr id="35878" name="Line 11"/>
              <p:cNvSpPr>
                <a:spLocks noChangeShapeType="1"/>
              </p:cNvSpPr>
              <p:nvPr/>
            </p:nvSpPr>
            <p:spPr bwMode="auto">
              <a:xfrm>
                <a:off x="430" y="1939"/>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79" name="Line 12"/>
              <p:cNvSpPr>
                <a:spLocks noChangeShapeType="1"/>
              </p:cNvSpPr>
              <p:nvPr/>
            </p:nvSpPr>
            <p:spPr bwMode="auto">
              <a:xfrm flipH="1">
                <a:off x="358" y="1998"/>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5875" name="Group 13"/>
            <p:cNvGrpSpPr>
              <a:grpSpLocks/>
            </p:cNvGrpSpPr>
            <p:nvPr/>
          </p:nvGrpSpPr>
          <p:grpSpPr bwMode="auto">
            <a:xfrm>
              <a:off x="352" y="1943"/>
              <a:ext cx="176" cy="83"/>
              <a:chOff x="352" y="1943"/>
              <a:chExt cx="176" cy="83"/>
            </a:xfrm>
          </p:grpSpPr>
          <p:sp>
            <p:nvSpPr>
              <p:cNvPr id="35876" name="Line 14"/>
              <p:cNvSpPr>
                <a:spLocks noChangeShapeType="1"/>
              </p:cNvSpPr>
              <p:nvPr/>
            </p:nvSpPr>
            <p:spPr bwMode="auto">
              <a:xfrm>
                <a:off x="352" y="2026"/>
                <a:ext cx="6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77" name="Line 15"/>
              <p:cNvSpPr>
                <a:spLocks noChangeShapeType="1"/>
              </p:cNvSpPr>
              <p:nvPr/>
            </p:nvSpPr>
            <p:spPr bwMode="auto">
              <a:xfrm flipV="1">
                <a:off x="429" y="1943"/>
                <a:ext cx="99" cy="8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35850" name="Group 16"/>
          <p:cNvGrpSpPr>
            <a:grpSpLocks/>
          </p:cNvGrpSpPr>
          <p:nvPr/>
        </p:nvGrpSpPr>
        <p:grpSpPr bwMode="auto">
          <a:xfrm>
            <a:off x="457200" y="2271362"/>
            <a:ext cx="361950" cy="288925"/>
            <a:chOff x="311" y="2204"/>
            <a:chExt cx="228" cy="164"/>
          </a:xfrm>
        </p:grpSpPr>
        <p:sp>
          <p:nvSpPr>
            <p:cNvPr id="35865" name="Rectangle 17"/>
            <p:cNvSpPr>
              <a:spLocks noChangeArrowheads="1"/>
            </p:cNvSpPr>
            <p:nvPr/>
          </p:nvSpPr>
          <p:spPr bwMode="auto">
            <a:xfrm>
              <a:off x="311" y="2204"/>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5866" name="Group 18"/>
            <p:cNvGrpSpPr>
              <a:grpSpLocks/>
            </p:cNvGrpSpPr>
            <p:nvPr/>
          </p:nvGrpSpPr>
          <p:grpSpPr bwMode="auto">
            <a:xfrm>
              <a:off x="332" y="2230"/>
              <a:ext cx="163" cy="122"/>
              <a:chOff x="332" y="2230"/>
              <a:chExt cx="163" cy="122"/>
            </a:xfrm>
          </p:grpSpPr>
          <p:sp>
            <p:nvSpPr>
              <p:cNvPr id="35867" name="Line 19"/>
              <p:cNvSpPr>
                <a:spLocks noChangeShapeType="1"/>
              </p:cNvSpPr>
              <p:nvPr/>
            </p:nvSpPr>
            <p:spPr bwMode="auto">
              <a:xfrm flipH="1">
                <a:off x="347" y="2290"/>
                <a:ext cx="1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5868" name="Group 20"/>
              <p:cNvGrpSpPr>
                <a:grpSpLocks/>
              </p:cNvGrpSpPr>
              <p:nvPr/>
            </p:nvGrpSpPr>
            <p:grpSpPr bwMode="auto">
              <a:xfrm>
                <a:off x="332" y="2230"/>
                <a:ext cx="154" cy="122"/>
                <a:chOff x="332" y="2230"/>
                <a:chExt cx="154" cy="122"/>
              </a:xfrm>
            </p:grpSpPr>
            <p:sp>
              <p:nvSpPr>
                <p:cNvPr id="35869" name="Line 21"/>
                <p:cNvSpPr>
                  <a:spLocks noChangeShapeType="1"/>
                </p:cNvSpPr>
                <p:nvPr/>
              </p:nvSpPr>
              <p:spPr bwMode="auto">
                <a:xfrm>
                  <a:off x="423" y="2230"/>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5870" name="Group 22"/>
                <p:cNvGrpSpPr>
                  <a:grpSpLocks/>
                </p:cNvGrpSpPr>
                <p:nvPr/>
              </p:nvGrpSpPr>
              <p:grpSpPr bwMode="auto">
                <a:xfrm>
                  <a:off x="332" y="2249"/>
                  <a:ext cx="154" cy="65"/>
                  <a:chOff x="332" y="2249"/>
                  <a:chExt cx="154" cy="65"/>
                </a:xfrm>
              </p:grpSpPr>
              <p:sp>
                <p:nvSpPr>
                  <p:cNvPr id="35871" name="Line 23"/>
                  <p:cNvSpPr>
                    <a:spLocks noChangeShapeType="1"/>
                  </p:cNvSpPr>
                  <p:nvPr/>
                </p:nvSpPr>
                <p:spPr bwMode="auto">
                  <a:xfrm flipH="1">
                    <a:off x="421" y="2314"/>
                    <a:ext cx="65" cy="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72" name="Line 24"/>
                  <p:cNvSpPr>
                    <a:spLocks noChangeShapeType="1"/>
                  </p:cNvSpPr>
                  <p:nvPr/>
                </p:nvSpPr>
                <p:spPr bwMode="auto">
                  <a:xfrm flipH="1" flipV="1">
                    <a:off x="332" y="2249"/>
                    <a:ext cx="80" cy="65"/>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grpSp>
      <p:grpSp>
        <p:nvGrpSpPr>
          <p:cNvPr id="35851" name="Group 25"/>
          <p:cNvGrpSpPr>
            <a:grpSpLocks/>
          </p:cNvGrpSpPr>
          <p:nvPr/>
        </p:nvGrpSpPr>
        <p:grpSpPr bwMode="auto">
          <a:xfrm>
            <a:off x="441325" y="2728562"/>
            <a:ext cx="373062" cy="292100"/>
            <a:chOff x="301" y="2492"/>
            <a:chExt cx="235" cy="184"/>
          </a:xfrm>
        </p:grpSpPr>
        <p:sp>
          <p:nvSpPr>
            <p:cNvPr id="35861" name="Rectangle 26"/>
            <p:cNvSpPr>
              <a:spLocks noChangeArrowheads="1"/>
            </p:cNvSpPr>
            <p:nvPr/>
          </p:nvSpPr>
          <p:spPr bwMode="auto">
            <a:xfrm>
              <a:off x="301" y="2492"/>
              <a:ext cx="235" cy="184"/>
            </a:xfrm>
            <a:prstGeom prst="rect">
              <a:avLst/>
            </a:prstGeom>
            <a:solidFill>
              <a:schemeClr val="accent1"/>
            </a:solidFill>
            <a:ln w="12700">
              <a:solidFill>
                <a:schemeClr val="accent1"/>
              </a:solidFill>
              <a:miter lim="800000"/>
              <a:headEnd/>
              <a:tailEnd/>
            </a:ln>
          </p:spPr>
          <p:txBody>
            <a:bodyPr wrap="none" anchor="ctr"/>
            <a:lstStyle/>
            <a:p>
              <a:endParaRPr lang="en-US" dirty="0"/>
            </a:p>
          </p:txBody>
        </p:sp>
        <p:sp>
          <p:nvSpPr>
            <p:cNvPr id="35862" name="Line 27"/>
            <p:cNvSpPr>
              <a:spLocks noChangeShapeType="1"/>
            </p:cNvSpPr>
            <p:nvPr/>
          </p:nvSpPr>
          <p:spPr bwMode="auto">
            <a:xfrm flipV="1">
              <a:off x="359" y="2512"/>
              <a:ext cx="144" cy="129"/>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63" name="Line 28"/>
            <p:cNvSpPr>
              <a:spLocks noChangeShapeType="1"/>
            </p:cNvSpPr>
            <p:nvPr/>
          </p:nvSpPr>
          <p:spPr bwMode="auto">
            <a:xfrm>
              <a:off x="423" y="2520"/>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64" name="Line 29"/>
            <p:cNvSpPr>
              <a:spLocks noChangeShapeType="1"/>
            </p:cNvSpPr>
            <p:nvPr/>
          </p:nvSpPr>
          <p:spPr bwMode="auto">
            <a:xfrm flipH="1">
              <a:off x="348" y="2581"/>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5852" name="Group 30"/>
          <p:cNvGrpSpPr>
            <a:grpSpLocks/>
          </p:cNvGrpSpPr>
          <p:nvPr/>
        </p:nvGrpSpPr>
        <p:grpSpPr bwMode="auto">
          <a:xfrm>
            <a:off x="450850" y="3195287"/>
            <a:ext cx="373062" cy="266700"/>
            <a:chOff x="307" y="2786"/>
            <a:chExt cx="235" cy="168"/>
          </a:xfrm>
        </p:grpSpPr>
        <p:sp>
          <p:nvSpPr>
            <p:cNvPr id="35857" name="Rectangle 31"/>
            <p:cNvSpPr>
              <a:spLocks noChangeArrowheads="1"/>
            </p:cNvSpPr>
            <p:nvPr/>
          </p:nvSpPr>
          <p:spPr bwMode="auto">
            <a:xfrm>
              <a:off x="307" y="2786"/>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5858" name="Line 32"/>
            <p:cNvSpPr>
              <a:spLocks noChangeShapeType="1"/>
            </p:cNvSpPr>
            <p:nvPr/>
          </p:nvSpPr>
          <p:spPr bwMode="auto">
            <a:xfrm>
              <a:off x="429" y="2811"/>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59" name="Line 33"/>
            <p:cNvSpPr>
              <a:spLocks noChangeShapeType="1"/>
            </p:cNvSpPr>
            <p:nvPr/>
          </p:nvSpPr>
          <p:spPr bwMode="auto">
            <a:xfrm flipH="1">
              <a:off x="354" y="2867"/>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5860" name="Line 34"/>
            <p:cNvSpPr>
              <a:spLocks noChangeShapeType="1"/>
            </p:cNvSpPr>
            <p:nvPr/>
          </p:nvSpPr>
          <p:spPr bwMode="auto">
            <a:xfrm>
              <a:off x="352" y="2898"/>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18500" name="Text Box 36"/>
          <p:cNvSpPr txBox="1">
            <a:spLocks noChangeArrowheads="1"/>
          </p:cNvSpPr>
          <p:nvPr/>
        </p:nvSpPr>
        <p:spPr bwMode="auto">
          <a:xfrm>
            <a:off x="2708275" y="4408488"/>
            <a:ext cx="4264025" cy="482600"/>
          </a:xfrm>
          <a:prstGeom prst="rect">
            <a:avLst/>
          </a:prstGeom>
          <a:solidFill>
            <a:srgbClr val="66FFFF"/>
          </a:solidFill>
          <a:ln w="25400" cap="rnd">
            <a:solidFill>
              <a:srgbClr val="FF0021"/>
            </a:solidFill>
            <a:miter lim="800000"/>
            <a:headEnd type="none" w="sm" len="sm"/>
            <a:tailEnd type="none" w="sm" len="sm"/>
          </a:ln>
          <a:effectLst>
            <a:outerShdw dist="107763" dir="2700000" algn="ctr" rotWithShape="0">
              <a:schemeClr val="bg2"/>
            </a:outerShdw>
          </a:effec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45000"/>
              </a:spcBef>
            </a:pPr>
            <a:r>
              <a:rPr lang="en-US" b="1" dirty="0">
                <a:solidFill>
                  <a:srgbClr val="FF0021"/>
                </a:solidFill>
              </a:rPr>
              <a:t>C</a:t>
            </a:r>
            <a:r>
              <a:rPr lang="en-US" b="1" dirty="0"/>
              <a:t> =</a:t>
            </a:r>
            <a:r>
              <a:rPr lang="en-US" b="1" dirty="0">
                <a:solidFill>
                  <a:schemeClr val="hlink"/>
                </a:solidFill>
              </a:rPr>
              <a:t> </a:t>
            </a:r>
            <a:r>
              <a:rPr lang="en-US" b="1" dirty="0">
                <a:solidFill>
                  <a:srgbClr val="FF0021"/>
                </a:solidFill>
              </a:rPr>
              <a:t>P</a:t>
            </a:r>
            <a:r>
              <a:rPr lang="en-US" b="1" dirty="0"/>
              <a:t> + </a:t>
            </a:r>
            <a:r>
              <a:rPr lang="en-US" b="1" dirty="0">
                <a:solidFill>
                  <a:schemeClr val="tx2"/>
                </a:solidFill>
              </a:rPr>
              <a:t>S/(1+d)</a:t>
            </a:r>
            <a:r>
              <a:rPr lang="en-US" b="1" baseline="40000" dirty="0">
                <a:solidFill>
                  <a:schemeClr val="tx2"/>
                </a:solidFill>
              </a:rPr>
              <a:t>t</a:t>
            </a:r>
            <a:r>
              <a:rPr lang="en-US" b="1" dirty="0"/>
              <a:t> – </a:t>
            </a:r>
            <a:r>
              <a:rPr lang="en-US" b="1" dirty="0">
                <a:solidFill>
                  <a:srgbClr val="9900CC"/>
                </a:solidFill>
              </a:rPr>
              <a:t>K/(1+r)</a:t>
            </a:r>
            <a:r>
              <a:rPr lang="en-US" b="1" baseline="40000" dirty="0">
                <a:solidFill>
                  <a:srgbClr val="9900CC"/>
                </a:solidFill>
              </a:rPr>
              <a:t>t</a:t>
            </a:r>
            <a:endParaRPr lang="en-US" sz="1100" dirty="0">
              <a:latin typeface="Times New Roman" charset="0"/>
            </a:endParaRPr>
          </a:p>
        </p:txBody>
      </p:sp>
      <p:sp>
        <p:nvSpPr>
          <p:cNvPr id="35855" name="Line 37"/>
          <p:cNvSpPr>
            <a:spLocks noChangeShapeType="1"/>
          </p:cNvSpPr>
          <p:nvPr/>
        </p:nvSpPr>
        <p:spPr bwMode="auto">
          <a:xfrm>
            <a:off x="7620000" y="1670050"/>
            <a:ext cx="0" cy="2420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326"/>
                                        </p:tgtEl>
                                        <p:attrNameLst>
                                          <p:attrName>style.visibility</p:attrName>
                                        </p:attrNameLst>
                                      </p:cBhvr>
                                      <p:to>
                                        <p:strVal val="visible"/>
                                      </p:to>
                                    </p:set>
                                    <p:animEffect transition="in" filter="fade">
                                      <p:cBhvr>
                                        <p:cTn id="7" dur="2000"/>
                                        <p:tgtEl>
                                          <p:spTgt spid="133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8" fill="hold" grpId="0" nodeType="clickEffect">
                                  <p:stCondLst>
                                    <p:cond delay="0"/>
                                  </p:stCondLst>
                                  <p:childTnLst>
                                    <p:set>
                                      <p:cBhvr>
                                        <p:cTn id="11" dur="1" fill="hold">
                                          <p:stCondLst>
                                            <p:cond delay="0"/>
                                          </p:stCondLst>
                                        </p:cTn>
                                        <p:tgtEl>
                                          <p:spTgt spid="318500"/>
                                        </p:tgtEl>
                                        <p:attrNameLst>
                                          <p:attrName>style.visibility</p:attrName>
                                        </p:attrNameLst>
                                      </p:cBhvr>
                                      <p:to>
                                        <p:strVal val="visible"/>
                                      </p:to>
                                    </p:set>
                                    <p:anim calcmode="lin" valueType="num">
                                      <p:cBhvr additive="base">
                                        <p:cTn id="12" dur="5000" fill="hold"/>
                                        <p:tgtEl>
                                          <p:spTgt spid="318500"/>
                                        </p:tgtEl>
                                        <p:attrNameLst>
                                          <p:attrName>ppt_x</p:attrName>
                                        </p:attrNameLst>
                                      </p:cBhvr>
                                      <p:tavLst>
                                        <p:tav tm="0">
                                          <p:val>
                                            <p:strVal val="0-#ppt_w/2"/>
                                          </p:val>
                                        </p:tav>
                                        <p:tav tm="100000">
                                          <p:val>
                                            <p:strVal val="#ppt_x"/>
                                          </p:val>
                                        </p:tav>
                                      </p:tavLst>
                                    </p:anim>
                                    <p:anim calcmode="lin" valueType="num">
                                      <p:cBhvr additive="base">
                                        <p:cTn id="13" dur="5000" fill="hold"/>
                                        <p:tgtEl>
                                          <p:spTgt spid="3185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6" grpId="0"/>
      <p:bldP spid="31850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Creating puts out of calls:</a:t>
            </a:r>
          </a:p>
          <a:p>
            <a:pPr lvl="1"/>
            <a:r>
              <a:rPr lang="en-US" sz="2000" b="1" dirty="0"/>
              <a:t>P  =  C </a:t>
            </a:r>
            <a:r>
              <a:rPr lang="en-US" sz="2400" b="1" dirty="0"/>
              <a:t>–</a:t>
            </a:r>
            <a:r>
              <a:rPr lang="en-US" sz="2400" dirty="0"/>
              <a:t> </a:t>
            </a:r>
            <a:r>
              <a:rPr lang="en-US" sz="2000" b="1" dirty="0"/>
              <a:t> S(1+d)</a:t>
            </a:r>
            <a:r>
              <a:rPr lang="en-US" sz="2000" b="1" baseline="40000" dirty="0"/>
              <a:t>-t</a:t>
            </a:r>
            <a:r>
              <a:rPr lang="en-US" sz="2000" b="1" baseline="30000" dirty="0"/>
              <a:t>   </a:t>
            </a:r>
            <a:r>
              <a:rPr lang="en-US" sz="2000" b="1" dirty="0"/>
              <a:t>+  K(1+r)</a:t>
            </a:r>
            <a:r>
              <a:rPr lang="en-US" sz="2000" b="1" baseline="30000" dirty="0"/>
              <a:t>-t</a:t>
            </a:r>
            <a:endParaRPr lang="en-US" sz="2000" dirty="0"/>
          </a:p>
          <a:p>
            <a:r>
              <a:rPr lang="en-US" sz="2400" dirty="0"/>
              <a:t>Replicating borrowing with options:</a:t>
            </a:r>
          </a:p>
          <a:p>
            <a:pPr lvl="1"/>
            <a:r>
              <a:rPr lang="en-US" sz="2000" b="1" dirty="0"/>
              <a:t>-K(1+r)</a:t>
            </a:r>
            <a:r>
              <a:rPr lang="en-US" sz="2000" b="1" baseline="40000" dirty="0"/>
              <a:t>-t</a:t>
            </a:r>
            <a:r>
              <a:rPr lang="en-US" sz="2000" b="1" dirty="0"/>
              <a:t>  = </a:t>
            </a:r>
            <a:r>
              <a:rPr lang="en-US" sz="2400" b="1" dirty="0"/>
              <a:t>–</a:t>
            </a:r>
            <a:r>
              <a:rPr lang="en-US" sz="2000" b="1" dirty="0"/>
              <a:t> P  +  C </a:t>
            </a:r>
            <a:r>
              <a:rPr lang="en-US" sz="2400" b="1" dirty="0"/>
              <a:t>–</a:t>
            </a:r>
            <a:r>
              <a:rPr lang="en-US" sz="2000" b="1" dirty="0"/>
              <a:t> S(1+d)</a:t>
            </a:r>
            <a:r>
              <a:rPr lang="en-US" sz="2000" b="1" baseline="40000" dirty="0"/>
              <a:t>-t</a:t>
            </a:r>
            <a:r>
              <a:rPr lang="en-US" sz="2000" b="1" baseline="30000" dirty="0"/>
              <a:t>   </a:t>
            </a:r>
            <a:r>
              <a:rPr lang="en-US" sz="2000" dirty="0"/>
              <a:t>(implicitly borrowing at </a:t>
            </a:r>
            <a:r>
              <a:rPr lang="en-US" sz="2000" b="1" dirty="0"/>
              <a:t>r</a:t>
            </a:r>
            <a:r>
              <a:rPr lang="en-US" sz="2000" dirty="0"/>
              <a:t>)</a:t>
            </a:r>
            <a:endParaRPr lang="en-US" sz="2400" dirty="0"/>
          </a:p>
          <a:p>
            <a:r>
              <a:rPr lang="en-US" sz="2400" dirty="0"/>
              <a:t>Replicating short positions with options:</a:t>
            </a:r>
          </a:p>
          <a:p>
            <a:pPr lvl="1"/>
            <a:r>
              <a:rPr lang="en-US" sz="2000" b="1" dirty="0"/>
              <a:t>– S(1+d)</a:t>
            </a:r>
            <a:r>
              <a:rPr lang="en-US" sz="2000" b="1" baseline="40000" dirty="0"/>
              <a:t>-t</a:t>
            </a:r>
            <a:r>
              <a:rPr lang="en-US" sz="2000" b="1" baseline="30000" dirty="0"/>
              <a:t> </a:t>
            </a:r>
            <a:r>
              <a:rPr lang="en-US" sz="2000" b="1" dirty="0"/>
              <a:t> =  P </a:t>
            </a:r>
            <a:r>
              <a:rPr lang="en-US" sz="2400" b="1" dirty="0"/>
              <a:t>–</a:t>
            </a:r>
            <a:r>
              <a:rPr lang="en-US" sz="2000" b="1" dirty="0"/>
              <a:t> C </a:t>
            </a:r>
            <a:r>
              <a:rPr lang="en-US" sz="2400" b="1" dirty="0"/>
              <a:t>–</a:t>
            </a:r>
            <a:r>
              <a:rPr lang="en-US" sz="2000" b="1" dirty="0"/>
              <a:t> K(1+r)</a:t>
            </a:r>
            <a:r>
              <a:rPr lang="en-US" sz="2000" b="1" baseline="40000" dirty="0"/>
              <a:t>-t</a:t>
            </a:r>
            <a:r>
              <a:rPr lang="en-US" sz="2000" b="1" dirty="0"/>
              <a:t> </a:t>
            </a:r>
            <a:r>
              <a:rPr lang="en-US" sz="2000" dirty="0"/>
              <a:t>(implicitly earn interest at </a:t>
            </a:r>
            <a:r>
              <a:rPr lang="en-US" sz="2000" b="1" dirty="0"/>
              <a:t>r</a:t>
            </a:r>
            <a:r>
              <a:rPr lang="en-US" sz="2000" dirty="0"/>
              <a:t>)</a:t>
            </a:r>
          </a:p>
          <a:p>
            <a:r>
              <a:rPr lang="en-US" sz="2400" dirty="0"/>
              <a:t>Implied riskless return:		</a:t>
            </a:r>
          </a:p>
          <a:p>
            <a:pPr lvl="1"/>
            <a:r>
              <a:rPr lang="en-US" sz="2000" b="1" dirty="0"/>
              <a:t>1+r  =  [(P </a:t>
            </a:r>
            <a:r>
              <a:rPr lang="en-US" sz="1800" b="1" dirty="0"/>
              <a:t>–</a:t>
            </a:r>
            <a:r>
              <a:rPr lang="en-US" sz="2000" b="1" dirty="0"/>
              <a:t> C  +  S(1+d)</a:t>
            </a:r>
            <a:r>
              <a:rPr lang="en-US" sz="2000" b="1" baseline="40000" dirty="0"/>
              <a:t>-t</a:t>
            </a:r>
            <a:r>
              <a:rPr lang="en-US" sz="2000" b="1" baseline="30000" dirty="0"/>
              <a:t> </a:t>
            </a:r>
            <a:r>
              <a:rPr lang="en-US" sz="2000" b="1" dirty="0"/>
              <a:t>)/K]</a:t>
            </a:r>
            <a:r>
              <a:rPr lang="en-US" sz="2000" b="1" baseline="40000" dirty="0"/>
              <a:t>-1/t</a:t>
            </a:r>
            <a:r>
              <a:rPr lang="en-US" sz="2000" b="1" dirty="0"/>
              <a:t> </a:t>
            </a:r>
            <a:r>
              <a:rPr lang="en-US" sz="2000" b="1" baseline="30000" dirty="0"/>
              <a:t> </a:t>
            </a:r>
            <a:endParaRPr lang="en-US" sz="2000" b="1" dirty="0"/>
          </a:p>
          <a:p>
            <a:r>
              <a:rPr lang="en-US" sz="2400" dirty="0"/>
              <a:t> Protective Put  =  Fiduciary Call  ( Asset + Put = Call + Cash )		</a:t>
            </a:r>
          </a:p>
          <a:p>
            <a:pPr lvl="1"/>
            <a:r>
              <a:rPr lang="en-US" sz="2000" b="1" dirty="0"/>
              <a:t>S(1+d)</a:t>
            </a:r>
            <a:r>
              <a:rPr lang="en-US" sz="2000" b="1" baseline="40000" dirty="0"/>
              <a:t>-t</a:t>
            </a:r>
            <a:r>
              <a:rPr lang="en-US" sz="2000" b="1" dirty="0"/>
              <a:t>  +  P  =  C  +  K(1+r)</a:t>
            </a:r>
            <a:r>
              <a:rPr lang="en-US" sz="2000" b="1" baseline="40000" dirty="0"/>
              <a:t>-t</a:t>
            </a:r>
            <a:endParaRPr lang="en-US" sz="2000" b="1" baseline="30000" dirty="0"/>
          </a:p>
          <a:p>
            <a:r>
              <a:rPr lang="en-US" sz="2400" dirty="0"/>
              <a:t>Difference between C and P determined only by  </a:t>
            </a:r>
            <a:r>
              <a:rPr lang="en-US" sz="2400" b="1" dirty="0"/>
              <a:t>S</a:t>
            </a:r>
            <a:r>
              <a:rPr lang="en-US" sz="2400" dirty="0"/>
              <a:t>, </a:t>
            </a:r>
            <a:r>
              <a:rPr lang="en-US" sz="2400" b="1" dirty="0"/>
              <a:t>K</a:t>
            </a:r>
            <a:r>
              <a:rPr lang="en-US" sz="2400" dirty="0"/>
              <a:t>, </a:t>
            </a:r>
            <a:r>
              <a:rPr lang="en-US" sz="2400" b="1" dirty="0"/>
              <a:t>t</a:t>
            </a:r>
            <a:r>
              <a:rPr lang="en-US" sz="2400" dirty="0"/>
              <a:t>, </a:t>
            </a:r>
            <a:r>
              <a:rPr lang="en-US" sz="2400" b="1" dirty="0"/>
              <a:t>r</a:t>
            </a:r>
            <a:r>
              <a:rPr lang="en-US" sz="2400" dirty="0"/>
              <a:t>, </a:t>
            </a:r>
            <a:r>
              <a:rPr lang="en-US" sz="2400" b="1" dirty="0"/>
              <a:t>d</a:t>
            </a:r>
            <a:r>
              <a:rPr lang="en-US" sz="2400" dirty="0"/>
              <a:t>: </a:t>
            </a:r>
          </a:p>
          <a:p>
            <a:pPr lvl="1"/>
            <a:r>
              <a:rPr lang="en-US" sz="2000" b="1" dirty="0"/>
              <a:t>C </a:t>
            </a:r>
            <a:r>
              <a:rPr lang="en-US" sz="2400" b="1" dirty="0"/>
              <a:t>–</a:t>
            </a:r>
            <a:r>
              <a:rPr lang="en-US" sz="2000" b="1" dirty="0"/>
              <a:t> P  =  S(1+d)</a:t>
            </a:r>
            <a:r>
              <a:rPr lang="en-US" sz="2000" b="1" baseline="40000" dirty="0"/>
              <a:t>-t</a:t>
            </a:r>
            <a:r>
              <a:rPr lang="en-US" sz="2000" b="1" dirty="0"/>
              <a:t> </a:t>
            </a:r>
            <a:r>
              <a:rPr lang="en-US" sz="2400" b="1" dirty="0"/>
              <a:t>–</a:t>
            </a:r>
            <a:r>
              <a:rPr lang="en-US" sz="2000" b="1" dirty="0"/>
              <a:t> K(1+r)</a:t>
            </a:r>
            <a:r>
              <a:rPr lang="en-US" sz="2000" b="1" baseline="40000" dirty="0"/>
              <a:t>-t</a:t>
            </a:r>
          </a:p>
          <a:p>
            <a:r>
              <a:rPr lang="en-US" sz="2400" dirty="0"/>
              <a:t>Create Stock—How? 	</a:t>
            </a:r>
          </a:p>
        </p:txBody>
      </p:sp>
      <p:sp>
        <p:nvSpPr>
          <p:cNvPr id="3" name="Title 2"/>
          <p:cNvSpPr>
            <a:spLocks noGrp="1"/>
          </p:cNvSpPr>
          <p:nvPr>
            <p:ph type="title"/>
          </p:nvPr>
        </p:nvSpPr>
        <p:spPr/>
        <p:txBody>
          <a:bodyPr/>
          <a:lstStyle/>
          <a:p>
            <a:r>
              <a:rPr lang="en-US" dirty="0">
                <a:latin typeface="Arial" charset="0"/>
              </a:rPr>
              <a:t>PUT-CALL Parity Relation:  Implications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Tree>
    <p:extLst>
      <p:ext uri="{BB962C8B-B14F-4D97-AF65-F5344CB8AC3E}">
        <p14:creationId xmlns:p14="http://schemas.microsoft.com/office/powerpoint/2010/main" val="1752956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5" name="Rectangle 31"/>
          <p:cNvSpPr>
            <a:spLocks noGrp="1" noChangeArrowheads="1"/>
          </p:cNvSpPr>
          <p:nvPr>
            <p:ph type="title"/>
          </p:nvPr>
        </p:nvSpPr>
        <p:spPr>
          <a:prstGeom prst="rect">
            <a:avLst/>
          </a:prstGeom>
        </p:spPr>
        <p:txBody>
          <a:bodyPr/>
          <a:lstStyle/>
          <a:p>
            <a:pPr eaLnBrk="1" hangingPunct="1"/>
            <a:r>
              <a:rPr lang="en-US" b="1" dirty="0">
                <a:latin typeface="Arial" charset="0"/>
              </a:rPr>
              <a:t>Covered Call: ASSET - </a:t>
            </a:r>
            <a:r>
              <a:rPr lang="en-US" b="1" dirty="0">
                <a:solidFill>
                  <a:srgbClr val="0000FF"/>
                </a:solidFill>
                <a:latin typeface="Arial" charset="0"/>
              </a:rPr>
              <a:t>CALL</a:t>
            </a:r>
          </a:p>
        </p:txBody>
      </p:sp>
      <p:sp>
        <p:nvSpPr>
          <p:cNvPr id="45059"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45060" name="Line 4"/>
          <p:cNvSpPr>
            <a:spLocks noChangeShapeType="1"/>
          </p:cNvSpPr>
          <p:nvPr/>
        </p:nvSpPr>
        <p:spPr bwMode="auto">
          <a:xfrm flipV="1">
            <a:off x="57912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1" name="Line 5"/>
          <p:cNvSpPr>
            <a:spLocks noChangeShapeType="1"/>
          </p:cNvSpPr>
          <p:nvPr/>
        </p:nvSpPr>
        <p:spPr bwMode="auto">
          <a:xfrm flipV="1">
            <a:off x="70104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2" name="Line 6"/>
          <p:cNvSpPr>
            <a:spLocks noChangeShapeType="1"/>
          </p:cNvSpPr>
          <p:nvPr/>
        </p:nvSpPr>
        <p:spPr bwMode="auto">
          <a:xfrm flipV="1">
            <a:off x="33528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3" name="Line 7"/>
          <p:cNvSpPr>
            <a:spLocks noChangeShapeType="1"/>
          </p:cNvSpPr>
          <p:nvPr/>
        </p:nvSpPr>
        <p:spPr bwMode="auto">
          <a:xfrm flipV="1">
            <a:off x="2133600" y="3657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4" name="Line 8"/>
          <p:cNvSpPr>
            <a:spLocks noChangeShapeType="1"/>
          </p:cNvSpPr>
          <p:nvPr/>
        </p:nvSpPr>
        <p:spPr bwMode="auto">
          <a:xfrm>
            <a:off x="4572000" y="2514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65" name="Line 9"/>
          <p:cNvSpPr>
            <a:spLocks noChangeShapeType="1"/>
          </p:cNvSpPr>
          <p:nvPr/>
        </p:nvSpPr>
        <p:spPr bwMode="auto">
          <a:xfrm>
            <a:off x="4572000" y="49530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26666" name="Rectangle 10"/>
          <p:cNvSpPr>
            <a:spLocks noChangeArrowheads="1"/>
          </p:cNvSpPr>
          <p:nvPr/>
        </p:nvSpPr>
        <p:spPr bwMode="auto">
          <a:xfrm>
            <a:off x="1905000" y="3390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26667" name="Rectangle 11"/>
          <p:cNvSpPr>
            <a:spLocks noChangeArrowheads="1"/>
          </p:cNvSpPr>
          <p:nvPr/>
        </p:nvSpPr>
        <p:spPr bwMode="auto">
          <a:xfrm>
            <a:off x="3124200" y="3390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45068" name="Rectangle 12"/>
          <p:cNvSpPr>
            <a:spLocks noChangeArrowheads="1"/>
          </p:cNvSpPr>
          <p:nvPr/>
        </p:nvSpPr>
        <p:spPr bwMode="auto">
          <a:xfrm>
            <a:off x="4610100" y="23812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45069" name="Rectangle 13"/>
          <p:cNvSpPr>
            <a:spLocks noChangeArrowheads="1"/>
          </p:cNvSpPr>
          <p:nvPr/>
        </p:nvSpPr>
        <p:spPr bwMode="auto">
          <a:xfrm>
            <a:off x="5562600" y="33909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45070" name="Rectangle 14"/>
          <p:cNvSpPr>
            <a:spLocks noChangeArrowheads="1"/>
          </p:cNvSpPr>
          <p:nvPr/>
        </p:nvSpPr>
        <p:spPr bwMode="auto">
          <a:xfrm>
            <a:off x="6762750" y="33909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26671" name="Rectangle 15"/>
          <p:cNvSpPr>
            <a:spLocks noChangeArrowheads="1"/>
          </p:cNvSpPr>
          <p:nvPr/>
        </p:nvSpPr>
        <p:spPr bwMode="auto">
          <a:xfrm>
            <a:off x="4610100" y="4800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45072" name="Line 16"/>
          <p:cNvSpPr>
            <a:spLocks noChangeShapeType="1"/>
          </p:cNvSpPr>
          <p:nvPr/>
        </p:nvSpPr>
        <p:spPr bwMode="auto">
          <a:xfrm>
            <a:off x="933450" y="37338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73" name="Line 17"/>
          <p:cNvSpPr>
            <a:spLocks noChangeShapeType="1"/>
          </p:cNvSpPr>
          <p:nvPr/>
        </p:nvSpPr>
        <p:spPr bwMode="auto">
          <a:xfrm flipV="1">
            <a:off x="4572000" y="15240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74" name="Rectangle 18"/>
          <p:cNvSpPr>
            <a:spLocks noChangeArrowheads="1"/>
          </p:cNvSpPr>
          <p:nvPr/>
        </p:nvSpPr>
        <p:spPr bwMode="auto">
          <a:xfrm>
            <a:off x="1771650" y="3009900"/>
            <a:ext cx="1047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Sell</a:t>
            </a:r>
            <a:r>
              <a:rPr lang="en-US" sz="1600" b="1" dirty="0">
                <a:solidFill>
                  <a:schemeClr val="accent2"/>
                </a:solidFill>
              </a:rPr>
              <a:t> </a:t>
            </a:r>
            <a:r>
              <a:rPr lang="en-US" sz="1600" b="1" dirty="0">
                <a:solidFill>
                  <a:srgbClr val="0000FF"/>
                </a:solidFill>
              </a:rPr>
              <a:t>Call</a:t>
            </a:r>
            <a:r>
              <a:rPr lang="en-US" sz="1600" b="1" dirty="0"/>
              <a:t>  </a:t>
            </a:r>
          </a:p>
        </p:txBody>
      </p:sp>
      <p:sp>
        <p:nvSpPr>
          <p:cNvPr id="45075" name="Line 19"/>
          <p:cNvSpPr>
            <a:spLocks noChangeShapeType="1"/>
          </p:cNvSpPr>
          <p:nvPr/>
        </p:nvSpPr>
        <p:spPr bwMode="auto">
          <a:xfrm>
            <a:off x="1219200" y="2914650"/>
            <a:ext cx="3352800" cy="0"/>
          </a:xfrm>
          <a:prstGeom prst="line">
            <a:avLst/>
          </a:prstGeom>
          <a:noFill/>
          <a:ln w="25400">
            <a:solidFill>
              <a:srgbClr val="FF002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76" name="Line 20"/>
          <p:cNvSpPr>
            <a:spLocks noChangeShapeType="1"/>
          </p:cNvSpPr>
          <p:nvPr/>
        </p:nvSpPr>
        <p:spPr bwMode="auto">
          <a:xfrm>
            <a:off x="4572000" y="2895600"/>
            <a:ext cx="2362200" cy="2293938"/>
          </a:xfrm>
          <a:prstGeom prst="line">
            <a:avLst/>
          </a:prstGeom>
          <a:noFill/>
          <a:ln w="25400">
            <a:solidFill>
              <a:srgbClr val="FF002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2" name="Group 21"/>
          <p:cNvGrpSpPr>
            <a:grpSpLocks/>
          </p:cNvGrpSpPr>
          <p:nvPr/>
        </p:nvGrpSpPr>
        <p:grpSpPr bwMode="auto">
          <a:xfrm>
            <a:off x="2819400" y="1524000"/>
            <a:ext cx="4038600" cy="3886200"/>
            <a:chOff x="1776" y="1440"/>
            <a:chExt cx="2544" cy="2448"/>
          </a:xfrm>
        </p:grpSpPr>
        <p:sp>
          <p:nvSpPr>
            <p:cNvPr id="45087" name="Line 22"/>
            <p:cNvSpPr>
              <a:spLocks noChangeShapeType="1"/>
            </p:cNvSpPr>
            <p:nvPr/>
          </p:nvSpPr>
          <p:spPr bwMode="auto">
            <a:xfrm flipH="1">
              <a:off x="1776" y="1440"/>
              <a:ext cx="2544" cy="2448"/>
            </a:xfrm>
            <a:prstGeom prst="line">
              <a:avLst/>
            </a:prstGeom>
            <a:noFill/>
            <a:ln w="25400">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88" name="Rectangle 23"/>
            <p:cNvSpPr>
              <a:spLocks noChangeArrowheads="1"/>
            </p:cNvSpPr>
            <p:nvPr/>
          </p:nvSpPr>
          <p:spPr bwMode="auto">
            <a:xfrm>
              <a:off x="3362" y="1487"/>
              <a:ext cx="742"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rPr>
                <a:t>Buy Asset</a:t>
              </a:r>
              <a:endParaRPr lang="en-US" sz="1600" b="1" dirty="0"/>
            </a:p>
          </p:txBody>
        </p:sp>
      </p:grpSp>
      <p:grpSp>
        <p:nvGrpSpPr>
          <p:cNvPr id="3" name="Group 24"/>
          <p:cNvGrpSpPr>
            <a:grpSpLocks/>
          </p:cNvGrpSpPr>
          <p:nvPr/>
        </p:nvGrpSpPr>
        <p:grpSpPr bwMode="auto">
          <a:xfrm>
            <a:off x="2381250" y="2909888"/>
            <a:ext cx="6021388" cy="2000250"/>
            <a:chOff x="1500" y="2313"/>
            <a:chExt cx="3793" cy="1260"/>
          </a:xfrm>
        </p:grpSpPr>
        <p:sp>
          <p:nvSpPr>
            <p:cNvPr id="45084" name="Line 25"/>
            <p:cNvSpPr>
              <a:spLocks noChangeShapeType="1"/>
            </p:cNvSpPr>
            <p:nvPr/>
          </p:nvSpPr>
          <p:spPr bwMode="auto">
            <a:xfrm>
              <a:off x="2880" y="2316"/>
              <a:ext cx="2172" cy="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85" name="Line 26"/>
            <p:cNvSpPr>
              <a:spLocks noChangeShapeType="1"/>
            </p:cNvSpPr>
            <p:nvPr/>
          </p:nvSpPr>
          <p:spPr bwMode="auto">
            <a:xfrm flipH="1">
              <a:off x="1500" y="2313"/>
              <a:ext cx="1380" cy="126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5086" name="Rectangle 27"/>
            <p:cNvSpPr>
              <a:spLocks noChangeArrowheads="1"/>
            </p:cNvSpPr>
            <p:nvPr/>
          </p:nvSpPr>
          <p:spPr bwMode="auto">
            <a:xfrm>
              <a:off x="4394" y="2351"/>
              <a:ext cx="899"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663300"/>
                  </a:solidFill>
                </a:rPr>
                <a:t>Covered Call</a:t>
              </a:r>
              <a:endParaRPr lang="en-US" sz="1600" b="1" dirty="0"/>
            </a:p>
          </p:txBody>
        </p:sp>
      </p:grpSp>
      <p:sp>
        <p:nvSpPr>
          <p:cNvPr id="326684" name="Rectangle 28"/>
          <p:cNvSpPr>
            <a:spLocks noChangeArrowheads="1"/>
          </p:cNvSpPr>
          <p:nvPr/>
        </p:nvSpPr>
        <p:spPr bwMode="auto">
          <a:xfrm>
            <a:off x="4953000" y="5289550"/>
            <a:ext cx="3749675"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Like selling insurance; </a:t>
            </a:r>
          </a:p>
          <a:p>
            <a:pPr eaLnBrk="0" hangingPunct="0">
              <a:defRPr/>
            </a:pPr>
            <a:r>
              <a:rPr lang="en-US">
                <a:latin typeface="Comic Sans MS" pitchFamily="32" charset="0"/>
                <a:ea typeface="+mn-ea"/>
                <a:cs typeface="+mn-cs"/>
              </a:rPr>
              <a:t>benefits from reversals.</a:t>
            </a:r>
          </a:p>
        </p:txBody>
      </p:sp>
      <p:sp>
        <p:nvSpPr>
          <p:cNvPr id="45080" name="Rectangle 29"/>
          <p:cNvSpPr>
            <a:spLocks noChangeArrowheads="1"/>
          </p:cNvSpPr>
          <p:nvPr/>
        </p:nvSpPr>
        <p:spPr bwMode="auto">
          <a:xfrm>
            <a:off x="4200525" y="12001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45081" name="Rectangle 30"/>
          <p:cNvSpPr>
            <a:spLocks noChangeArrowheads="1"/>
          </p:cNvSpPr>
          <p:nvPr/>
        </p:nvSpPr>
        <p:spPr bwMode="auto">
          <a:xfrm>
            <a:off x="4267200" y="5567363"/>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hlink"/>
                </a:solidFill>
              </a:rPr>
              <a:t>Loss</a:t>
            </a:r>
            <a:endParaRPr lang="en-US" sz="1600" b="1" dirty="0"/>
          </a:p>
        </p:txBody>
      </p:sp>
      <p:sp>
        <p:nvSpPr>
          <p:cNvPr id="45083" name="Rectangle 32"/>
          <p:cNvSpPr>
            <a:spLocks noChangeArrowheads="1"/>
          </p:cNvSpPr>
          <p:nvPr/>
        </p:nvSpPr>
        <p:spPr bwMode="auto">
          <a:xfrm>
            <a:off x="381000" y="6096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35"/>
                                        </p:tgtEl>
                                        <p:attrNameLst>
                                          <p:attrName>style.visibility</p:attrName>
                                        </p:attrNameLst>
                                      </p:cBhvr>
                                      <p:to>
                                        <p:strVal val="visible"/>
                                      </p:to>
                                    </p:set>
                                    <p:animEffect transition="in" filter="fade">
                                      <p:cBhvr>
                                        <p:cTn id="7" dur="2000"/>
                                        <p:tgtEl>
                                          <p:spTgt spid="17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33" name="Rectangle 27"/>
          <p:cNvSpPr>
            <a:spLocks noGrp="1" noChangeArrowheads="1"/>
          </p:cNvSpPr>
          <p:nvPr>
            <p:ph type="title"/>
          </p:nvPr>
        </p:nvSpPr>
        <p:spPr>
          <a:prstGeom prst="rect">
            <a:avLst/>
          </a:prstGeom>
        </p:spPr>
        <p:txBody>
          <a:bodyPr/>
          <a:lstStyle/>
          <a:p>
            <a:pPr eaLnBrk="1" hangingPunct="1"/>
            <a:r>
              <a:rPr lang="en-US" b="1" dirty="0">
                <a:latin typeface="Arial" charset="0"/>
              </a:rPr>
              <a:t>Bear Spread:  </a:t>
            </a:r>
            <a:r>
              <a:rPr lang="en-US" b="1" dirty="0" err="1">
                <a:solidFill>
                  <a:schemeClr val="accent2"/>
                </a:solidFill>
                <a:latin typeface="Arial" charset="0"/>
              </a:rPr>
              <a:t>ITM</a:t>
            </a:r>
            <a:r>
              <a:rPr lang="en-US" b="1" dirty="0">
                <a:solidFill>
                  <a:schemeClr val="accent2"/>
                </a:solidFill>
                <a:latin typeface="Arial" charset="0"/>
              </a:rPr>
              <a:t> PUT - </a:t>
            </a:r>
            <a:r>
              <a:rPr lang="en-US" b="1" dirty="0" err="1">
                <a:solidFill>
                  <a:schemeClr val="accent2"/>
                </a:solidFill>
                <a:latin typeface="Arial" charset="0"/>
              </a:rPr>
              <a:t>OTM</a:t>
            </a:r>
            <a:r>
              <a:rPr lang="en-US" b="1" dirty="0">
                <a:solidFill>
                  <a:schemeClr val="accent2"/>
                </a:solidFill>
                <a:latin typeface="Arial" charset="0"/>
              </a:rPr>
              <a:t> PUT</a:t>
            </a:r>
          </a:p>
        </p:txBody>
      </p:sp>
      <p:sp>
        <p:nvSpPr>
          <p:cNvPr id="53251" name="Rectangle 2"/>
          <p:cNvSpPr>
            <a:spLocks noChangeArrowheads="1"/>
          </p:cNvSpPr>
          <p:nvPr/>
        </p:nvSpPr>
        <p:spPr bwMode="auto">
          <a:xfrm>
            <a:off x="152400" y="990600"/>
            <a:ext cx="1371600" cy="253682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3252" name="Rectangle 3"/>
          <p:cNvSpPr>
            <a:spLocks noChangeArrowheads="1"/>
          </p:cNvSpPr>
          <p:nvPr/>
        </p:nvSpPr>
        <p:spPr bwMode="auto">
          <a:xfrm>
            <a:off x="6705600" y="35814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3253"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4"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5"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6"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7"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8"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59" name="Rectangle 10"/>
          <p:cNvSpPr>
            <a:spLocks noChangeArrowheads="1"/>
          </p:cNvSpPr>
          <p:nvPr/>
        </p:nvSpPr>
        <p:spPr bwMode="auto">
          <a:xfrm>
            <a:off x="288925" y="4921250"/>
            <a:ext cx="3959225" cy="336550"/>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Spread Value  =  </a:t>
            </a:r>
            <a:r>
              <a:rPr lang="en-US" sz="1600" b="1" dirty="0">
                <a:solidFill>
                  <a:schemeClr val="accent2"/>
                </a:solidFill>
              </a:rPr>
              <a:t>$9.62 - $3. 07</a:t>
            </a:r>
            <a:r>
              <a:rPr lang="en-US" sz="1600" b="1" dirty="0"/>
              <a:t>  =  $6.55</a:t>
            </a:r>
            <a:endParaRPr lang="en-US" sz="1600" b="1" dirty="0">
              <a:solidFill>
                <a:schemeClr val="hlink"/>
              </a:solidFill>
            </a:endParaRPr>
          </a:p>
        </p:txBody>
      </p:sp>
      <p:sp>
        <p:nvSpPr>
          <p:cNvPr id="334859"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4860"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3262"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3263"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3264"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3265"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4865" name="Rectangle 17"/>
          <p:cNvSpPr>
            <a:spLocks noChangeArrowheads="1"/>
          </p:cNvSpPr>
          <p:nvPr/>
        </p:nvSpPr>
        <p:spPr bwMode="auto">
          <a:xfrm>
            <a:off x="5387975" y="4419600"/>
            <a:ext cx="3603625"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asset price</a:t>
            </a:r>
          </a:p>
          <a:p>
            <a:pPr eaLnBrk="0" hangingPunct="0">
              <a:defRPr/>
            </a:pPr>
            <a:r>
              <a:rPr lang="en-US">
                <a:latin typeface="Comic Sans MS" pitchFamily="32" charset="0"/>
                <a:ea typeface="+mn-ea"/>
                <a:cs typeface="+mn-cs"/>
              </a:rPr>
              <a:t>will fall but not very far, and</a:t>
            </a:r>
          </a:p>
          <a:p>
            <a:pPr eaLnBrk="0" hangingPunct="0">
              <a:defRPr/>
            </a:pPr>
            <a:r>
              <a:rPr lang="en-US">
                <a:latin typeface="Comic Sans MS" pitchFamily="32" charset="0"/>
                <a:ea typeface="+mn-ea"/>
                <a:cs typeface="+mn-cs"/>
              </a:rPr>
              <a:t>limit loss if asset prices rises.</a:t>
            </a:r>
          </a:p>
        </p:txBody>
      </p:sp>
      <p:sp>
        <p:nvSpPr>
          <p:cNvPr id="53267" name="Line 18"/>
          <p:cNvSpPr>
            <a:spLocks noChangeShapeType="1"/>
          </p:cNvSpPr>
          <p:nvPr/>
        </p:nvSpPr>
        <p:spPr bwMode="auto">
          <a:xfrm>
            <a:off x="1600200" y="2895600"/>
            <a:ext cx="2484438" cy="26988"/>
          </a:xfrm>
          <a:prstGeom prst="line">
            <a:avLst/>
          </a:prstGeom>
          <a:noFill/>
          <a:ln w="50800">
            <a:solidFill>
              <a:srgbClr val="714400"/>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68" name="Line 19"/>
          <p:cNvSpPr>
            <a:spLocks noChangeShapeType="1"/>
          </p:cNvSpPr>
          <p:nvPr/>
        </p:nvSpPr>
        <p:spPr bwMode="auto">
          <a:xfrm>
            <a:off x="5026025" y="3902075"/>
            <a:ext cx="2838450" cy="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69" name="Line 20"/>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70" name="Line 21"/>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71" name="Line 22"/>
          <p:cNvSpPr>
            <a:spLocks noChangeShapeType="1"/>
          </p:cNvSpPr>
          <p:nvPr/>
        </p:nvSpPr>
        <p:spPr bwMode="auto">
          <a:xfrm rot="-14290">
            <a:off x="4064000" y="2908300"/>
            <a:ext cx="971550" cy="990600"/>
          </a:xfrm>
          <a:prstGeom prst="line">
            <a:avLst/>
          </a:prstGeom>
          <a:noFill/>
          <a:ln w="50800">
            <a:solidFill>
              <a:srgbClr val="7144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3272" name="Rectangle 23"/>
          <p:cNvSpPr>
            <a:spLocks noChangeArrowheads="1"/>
          </p:cNvSpPr>
          <p:nvPr/>
        </p:nvSpPr>
        <p:spPr bwMode="auto">
          <a:xfrm>
            <a:off x="1524000" y="1295400"/>
            <a:ext cx="2798763" cy="703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spcBef>
                <a:spcPct val="50000"/>
              </a:spcBef>
            </a:pPr>
            <a:r>
              <a:rPr lang="en-US" sz="1600" b="1" dirty="0"/>
              <a:t>(</a:t>
            </a:r>
            <a:r>
              <a:rPr lang="en-US" sz="1600" b="1" dirty="0">
                <a:solidFill>
                  <a:schemeClr val="accent2"/>
                </a:solidFill>
              </a:rPr>
              <a:t>SELL </a:t>
            </a:r>
            <a:r>
              <a:rPr lang="en-US" sz="1600" b="1" dirty="0" err="1">
                <a:solidFill>
                  <a:schemeClr val="accent2"/>
                </a:solidFill>
              </a:rPr>
              <a:t>OTM</a:t>
            </a:r>
            <a:r>
              <a:rPr lang="en-US" sz="1600" b="1" dirty="0">
                <a:solidFill>
                  <a:schemeClr val="accent2"/>
                </a:solidFill>
              </a:rPr>
              <a:t>  PUT  @  $3.07)</a:t>
            </a:r>
          </a:p>
          <a:p>
            <a:pPr eaLnBrk="0" hangingPunct="0">
              <a:spcBef>
                <a:spcPct val="50000"/>
              </a:spcBef>
            </a:pPr>
            <a:r>
              <a:rPr lang="en-US" sz="1600" b="1" dirty="0">
                <a:solidFill>
                  <a:schemeClr val="accent2"/>
                </a:solidFill>
              </a:rPr>
              <a:t>(BUY </a:t>
            </a:r>
            <a:r>
              <a:rPr lang="en-US" sz="1600" b="1" dirty="0" err="1">
                <a:solidFill>
                  <a:schemeClr val="accent2"/>
                </a:solidFill>
              </a:rPr>
              <a:t>ITM</a:t>
            </a:r>
            <a:r>
              <a:rPr lang="en-US" sz="1600" b="1" dirty="0">
                <a:solidFill>
                  <a:schemeClr val="accent2"/>
                </a:solidFill>
              </a:rPr>
              <a:t>  PUT  @  $9.62)</a:t>
            </a:r>
          </a:p>
        </p:txBody>
      </p:sp>
      <p:pic>
        <p:nvPicPr>
          <p:cNvPr id="53273" name="Picture 24"/>
          <p:cNvPicPr>
            <a:picLocks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05600" y="1584325"/>
            <a:ext cx="1338263"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3274" name="Rectangle 25"/>
          <p:cNvSpPr>
            <a:spLocks noChangeArrowheads="1"/>
          </p:cNvSpPr>
          <p:nvPr/>
        </p:nvSpPr>
        <p:spPr bwMode="auto">
          <a:xfrm>
            <a:off x="4200525" y="1047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3275" name="Rectangle 26"/>
          <p:cNvSpPr>
            <a:spLocks noChangeArrowheads="1"/>
          </p:cNvSpPr>
          <p:nvPr/>
        </p:nvSpPr>
        <p:spPr bwMode="auto">
          <a:xfrm>
            <a:off x="4210050" y="5786009"/>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533"/>
                                        </p:tgtEl>
                                        <p:attrNameLst>
                                          <p:attrName>style.visibility</p:attrName>
                                        </p:attrNameLst>
                                      </p:cBhvr>
                                      <p:to>
                                        <p:strVal val="visible"/>
                                      </p:to>
                                    </p:set>
                                    <p:animEffect transition="in" filter="fade">
                                      <p:cBhvr>
                                        <p:cTn id="7" dur="2000"/>
                                        <p:tgtEl>
                                          <p:spTgt spid="21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922" name="Rectangle 26"/>
          <p:cNvSpPr>
            <a:spLocks noGrp="1" noChangeArrowheads="1"/>
          </p:cNvSpPr>
          <p:nvPr>
            <p:ph type="title"/>
          </p:nvPr>
        </p:nvSpPr>
        <p:spPr>
          <a:prstGeom prst="rect">
            <a:avLst/>
          </a:prstGeom>
        </p:spPr>
        <p:txBody>
          <a:bodyPr/>
          <a:lstStyle/>
          <a:p>
            <a:pPr eaLnBrk="1" hangingPunct="1"/>
            <a:r>
              <a:rPr lang="en-US" b="1" dirty="0">
                <a:latin typeface="Arial" charset="0"/>
              </a:rPr>
              <a:t>Collar:  Asset + </a:t>
            </a:r>
            <a:r>
              <a:rPr lang="en-US" b="1" dirty="0" err="1">
                <a:latin typeface="Arial" charset="0"/>
              </a:rPr>
              <a:t>OTM</a:t>
            </a:r>
            <a:r>
              <a:rPr lang="en-US" b="1" dirty="0">
                <a:latin typeface="Arial" charset="0"/>
              </a:rPr>
              <a:t> Put - OMC</a:t>
            </a:r>
            <a:endParaRPr lang="en-US" b="1" dirty="0">
              <a:solidFill>
                <a:schemeClr val="accent2"/>
              </a:solidFill>
              <a:latin typeface="Arial" charset="0"/>
            </a:endParaRPr>
          </a:p>
        </p:txBody>
      </p:sp>
      <p:sp>
        <p:nvSpPr>
          <p:cNvPr id="336898" name="Rectangle 2"/>
          <p:cNvSpPr>
            <a:spLocks noChangeArrowheads="1"/>
          </p:cNvSpPr>
          <p:nvPr/>
        </p:nvSpPr>
        <p:spPr bwMode="auto">
          <a:xfrm>
            <a:off x="141127" y="795020"/>
            <a:ext cx="1219200" cy="253682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a:t>
            </a:r>
            <a:r>
              <a:rPr lang="en-US" sz="1600" b="1" baseline="-25000" dirty="0"/>
              <a:t>1</a:t>
            </a:r>
            <a:r>
              <a:rPr lang="en-US" sz="1600" b="1" dirty="0"/>
              <a:t> =  </a:t>
            </a:r>
            <a:r>
              <a:rPr lang="en-US" sz="1600" b="1" u="sng" dirty="0"/>
              <a:t>90</a:t>
            </a:r>
            <a:endParaRPr lang="en-US" sz="1600" b="1" dirty="0"/>
          </a:p>
          <a:p>
            <a:pPr eaLnBrk="0" hangingPunct="0">
              <a:spcBef>
                <a:spcPct val="50000"/>
              </a:spcBef>
            </a:pPr>
            <a:r>
              <a:rPr lang="en-US" sz="1600" b="1" dirty="0"/>
              <a:t>K</a:t>
            </a:r>
            <a:r>
              <a:rPr lang="en-US" sz="1600" b="1" baseline="-25000" dirty="0"/>
              <a:t>2</a:t>
            </a:r>
            <a:r>
              <a:rPr lang="en-US" sz="1600" b="1" dirty="0"/>
              <a:t> = </a:t>
            </a:r>
            <a:r>
              <a:rPr lang="en-US" sz="1600" b="1" u="sng" dirty="0"/>
              <a:t>110</a:t>
            </a:r>
            <a:endParaRPr lang="en-US" sz="1600" b="1" dirty="0"/>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a:t>
            </a:r>
          </a:p>
        </p:txBody>
      </p:sp>
      <p:sp>
        <p:nvSpPr>
          <p:cNvPr id="55300" name="Rectangle 3"/>
          <p:cNvSpPr>
            <a:spLocks noChangeArrowheads="1"/>
          </p:cNvSpPr>
          <p:nvPr/>
        </p:nvSpPr>
        <p:spPr bwMode="auto">
          <a:xfrm>
            <a:off x="6327321" y="3817127"/>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5301" name="Line 4"/>
          <p:cNvSpPr>
            <a:spLocks noChangeShapeType="1"/>
          </p:cNvSpPr>
          <p:nvPr/>
        </p:nvSpPr>
        <p:spPr bwMode="auto">
          <a:xfrm flipV="1">
            <a:off x="57912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2" name="Line 5"/>
          <p:cNvSpPr>
            <a:spLocks noChangeShapeType="1"/>
          </p:cNvSpPr>
          <p:nvPr/>
        </p:nvSpPr>
        <p:spPr bwMode="auto">
          <a:xfrm flipV="1">
            <a:off x="70104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3" name="Line 6"/>
          <p:cNvSpPr>
            <a:spLocks noChangeShapeType="1"/>
          </p:cNvSpPr>
          <p:nvPr/>
        </p:nvSpPr>
        <p:spPr bwMode="auto">
          <a:xfrm flipV="1">
            <a:off x="33528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4" name="Line 7"/>
          <p:cNvSpPr>
            <a:spLocks noChangeShapeType="1"/>
          </p:cNvSpPr>
          <p:nvPr/>
        </p:nvSpPr>
        <p:spPr bwMode="auto">
          <a:xfrm flipV="1">
            <a:off x="2133600" y="3581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5" name="Line 8"/>
          <p:cNvSpPr>
            <a:spLocks noChangeShapeType="1"/>
          </p:cNvSpPr>
          <p:nvPr/>
        </p:nvSpPr>
        <p:spPr bwMode="auto">
          <a:xfrm>
            <a:off x="4572000" y="24384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06" name="Line 9"/>
          <p:cNvSpPr>
            <a:spLocks noChangeShapeType="1"/>
          </p:cNvSpPr>
          <p:nvPr/>
        </p:nvSpPr>
        <p:spPr bwMode="auto">
          <a:xfrm>
            <a:off x="4572000" y="4876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6906" name="Rectangle 10"/>
          <p:cNvSpPr>
            <a:spLocks noChangeArrowheads="1"/>
          </p:cNvSpPr>
          <p:nvPr/>
        </p:nvSpPr>
        <p:spPr bwMode="auto">
          <a:xfrm>
            <a:off x="1974850" y="5642251"/>
            <a:ext cx="5943600" cy="3667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COLLAR VALUE  =  </a:t>
            </a:r>
            <a:r>
              <a:rPr lang="en-US" b="1" dirty="0">
                <a:solidFill>
                  <a:schemeClr val="accent2"/>
                </a:solidFill>
              </a:rPr>
              <a:t>$100 - $13.97</a:t>
            </a:r>
            <a:r>
              <a:rPr lang="en-US" b="1" dirty="0"/>
              <a:t> +</a:t>
            </a:r>
            <a:r>
              <a:rPr lang="en-US" b="1" dirty="0">
                <a:solidFill>
                  <a:schemeClr val="accent2"/>
                </a:solidFill>
              </a:rPr>
              <a:t> $3.07</a:t>
            </a:r>
            <a:r>
              <a:rPr lang="en-US" b="1" dirty="0"/>
              <a:t>  =  $89.10</a:t>
            </a:r>
            <a:endParaRPr lang="en-US" b="1" dirty="0">
              <a:solidFill>
                <a:schemeClr val="hlink"/>
              </a:solidFill>
            </a:endParaRPr>
          </a:p>
        </p:txBody>
      </p:sp>
      <p:sp>
        <p:nvSpPr>
          <p:cNvPr id="336907" name="Rectangle 11"/>
          <p:cNvSpPr>
            <a:spLocks noChangeArrowheads="1"/>
          </p:cNvSpPr>
          <p:nvPr/>
        </p:nvSpPr>
        <p:spPr bwMode="auto">
          <a:xfrm>
            <a:off x="1905000" y="3314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6908" name="Rectangle 12"/>
          <p:cNvSpPr>
            <a:spLocks noChangeArrowheads="1"/>
          </p:cNvSpPr>
          <p:nvPr/>
        </p:nvSpPr>
        <p:spPr bwMode="auto">
          <a:xfrm>
            <a:off x="3124200" y="3314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5310" name="Rectangle 13"/>
          <p:cNvSpPr>
            <a:spLocks noChangeArrowheads="1"/>
          </p:cNvSpPr>
          <p:nvPr/>
        </p:nvSpPr>
        <p:spPr bwMode="auto">
          <a:xfrm>
            <a:off x="4610100" y="23050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1" name="Rectangle 14"/>
          <p:cNvSpPr>
            <a:spLocks noChangeArrowheads="1"/>
          </p:cNvSpPr>
          <p:nvPr/>
        </p:nvSpPr>
        <p:spPr bwMode="auto">
          <a:xfrm>
            <a:off x="5562600" y="33147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5312" name="Rectangle 15"/>
          <p:cNvSpPr>
            <a:spLocks noChangeArrowheads="1"/>
          </p:cNvSpPr>
          <p:nvPr/>
        </p:nvSpPr>
        <p:spPr bwMode="auto">
          <a:xfrm>
            <a:off x="6762750" y="33147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5313" name="Rectangle 16"/>
          <p:cNvSpPr>
            <a:spLocks noChangeArrowheads="1"/>
          </p:cNvSpPr>
          <p:nvPr/>
        </p:nvSpPr>
        <p:spPr bwMode="auto">
          <a:xfrm>
            <a:off x="4610100" y="47244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5314" name="Line 17"/>
          <p:cNvSpPr>
            <a:spLocks noChangeShapeType="1"/>
          </p:cNvSpPr>
          <p:nvPr/>
        </p:nvSpPr>
        <p:spPr bwMode="auto">
          <a:xfrm>
            <a:off x="933450" y="36576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15" name="Line 18"/>
          <p:cNvSpPr>
            <a:spLocks noChangeShapeType="1"/>
          </p:cNvSpPr>
          <p:nvPr/>
        </p:nvSpPr>
        <p:spPr bwMode="auto">
          <a:xfrm flipV="1">
            <a:off x="4572000" y="1447800"/>
            <a:ext cx="0" cy="3581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16" name="Line 19"/>
          <p:cNvSpPr>
            <a:spLocks noChangeShapeType="1"/>
          </p:cNvSpPr>
          <p:nvPr/>
        </p:nvSpPr>
        <p:spPr bwMode="auto">
          <a:xfrm flipV="1">
            <a:off x="3810000" y="2743200"/>
            <a:ext cx="1219200" cy="1066800"/>
          </a:xfrm>
          <a:prstGeom prst="line">
            <a:avLst/>
          </a:prstGeom>
          <a:noFill/>
          <a:ln w="50800">
            <a:solidFill>
              <a:srgbClr val="7144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17" name="Rectangle 22"/>
          <p:cNvSpPr>
            <a:spLocks noChangeArrowheads="1"/>
          </p:cNvSpPr>
          <p:nvPr/>
        </p:nvSpPr>
        <p:spPr bwMode="auto">
          <a:xfrm>
            <a:off x="1374323" y="757099"/>
            <a:ext cx="2957513"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ASSET @ 100)</a:t>
            </a:r>
          </a:p>
          <a:p>
            <a:pPr eaLnBrk="0" hangingPunct="0">
              <a:spcBef>
                <a:spcPct val="50000"/>
              </a:spcBef>
            </a:pPr>
            <a:r>
              <a:rPr lang="en-US" sz="1600" b="1" dirty="0">
                <a:solidFill>
                  <a:srgbClr val="0000FF"/>
                </a:solidFill>
              </a:rPr>
              <a:t>(BUY </a:t>
            </a:r>
            <a:r>
              <a:rPr lang="en-US" sz="1600" b="1" dirty="0" err="1">
                <a:solidFill>
                  <a:srgbClr val="0000FF"/>
                </a:solidFill>
              </a:rPr>
              <a:t>OTM</a:t>
            </a:r>
            <a:r>
              <a:rPr lang="en-US" sz="1600" b="1" dirty="0">
                <a:solidFill>
                  <a:srgbClr val="0000FF"/>
                </a:solidFill>
              </a:rPr>
              <a:t> PUT @ $3.07)</a:t>
            </a:r>
          </a:p>
          <a:p>
            <a:pPr eaLnBrk="0" hangingPunct="0">
              <a:spcBef>
                <a:spcPct val="50000"/>
              </a:spcBef>
            </a:pPr>
            <a:r>
              <a:rPr lang="en-US" sz="1600" b="1" dirty="0">
                <a:solidFill>
                  <a:srgbClr val="0000FF"/>
                </a:solidFill>
              </a:rPr>
              <a:t>(SELL </a:t>
            </a:r>
            <a:r>
              <a:rPr lang="en-US" sz="1600" b="1" dirty="0" err="1">
                <a:solidFill>
                  <a:srgbClr val="0000FF"/>
                </a:solidFill>
              </a:rPr>
              <a:t>OTM</a:t>
            </a:r>
            <a:r>
              <a:rPr lang="en-US" sz="1600" b="1" dirty="0">
                <a:solidFill>
                  <a:srgbClr val="0000FF"/>
                </a:solidFill>
              </a:rPr>
              <a:t> CALL @ $13.97)</a:t>
            </a:r>
          </a:p>
        </p:txBody>
      </p:sp>
      <p:sp>
        <p:nvSpPr>
          <p:cNvPr id="55318" name="Rectangle 24"/>
          <p:cNvSpPr>
            <a:spLocks noChangeArrowheads="1"/>
          </p:cNvSpPr>
          <p:nvPr/>
        </p:nvSpPr>
        <p:spPr bwMode="auto">
          <a:xfrm>
            <a:off x="4200525" y="1123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5319" name="Rectangle 25"/>
          <p:cNvSpPr>
            <a:spLocks noChangeArrowheads="1"/>
          </p:cNvSpPr>
          <p:nvPr/>
        </p:nvSpPr>
        <p:spPr bwMode="auto">
          <a:xfrm>
            <a:off x="4267200" y="5105400"/>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55321" name="Line 27"/>
          <p:cNvSpPr>
            <a:spLocks noChangeShapeType="1"/>
          </p:cNvSpPr>
          <p:nvPr/>
        </p:nvSpPr>
        <p:spPr bwMode="auto">
          <a:xfrm flipV="1">
            <a:off x="5029200" y="2743200"/>
            <a:ext cx="2133600" cy="0"/>
          </a:xfrm>
          <a:prstGeom prst="line">
            <a:avLst/>
          </a:prstGeom>
          <a:noFill/>
          <a:ln w="50800">
            <a:solidFill>
              <a:srgbClr val="714400"/>
            </a:solidFill>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5322" name="Line 28"/>
          <p:cNvSpPr>
            <a:spLocks noChangeShapeType="1"/>
          </p:cNvSpPr>
          <p:nvPr/>
        </p:nvSpPr>
        <p:spPr bwMode="auto">
          <a:xfrm>
            <a:off x="1676400" y="3810000"/>
            <a:ext cx="2133600" cy="0"/>
          </a:xfrm>
          <a:prstGeom prst="line">
            <a:avLst/>
          </a:prstGeom>
          <a:noFill/>
          <a:ln w="50800">
            <a:solidFill>
              <a:srgbClr val="714400"/>
            </a:solidFill>
            <a:round/>
            <a:headEnd type="triangl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cover/>
    <p:sndAc>
      <p:stSnd>
        <p:snd r:embed="rId3" name="WHOOSH.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369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36898"/>
                                        </p:tgtEl>
                                        <p:attrNameLst>
                                          <p:attrName>style.visibility</p:attrName>
                                        </p:attrNameLst>
                                      </p:cBhvr>
                                      <p:to>
                                        <p:strVal val="visible"/>
                                      </p:to>
                                    </p:set>
                                    <p:animEffect transition="in" filter="blinds(horizontal)">
                                      <p:cBhvr>
                                        <p:cTn id="11" dur="500"/>
                                        <p:tgtEl>
                                          <p:spTgt spid="3368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36906"/>
                                        </p:tgtEl>
                                        <p:attrNameLst>
                                          <p:attrName>style.visibility</p:attrName>
                                        </p:attrNameLst>
                                      </p:cBhvr>
                                      <p:to>
                                        <p:strVal val="visible"/>
                                      </p:to>
                                    </p:set>
                                    <p:animEffect transition="in" filter="box(in)">
                                      <p:cBhvr>
                                        <p:cTn id="16" dur="500"/>
                                        <p:tgtEl>
                                          <p:spTgt spid="336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2" grpId="0" autoUpdateAnimBg="0"/>
      <p:bldP spid="336898" grpId="0" animBg="1" autoUpdateAnimBg="0"/>
      <p:bldP spid="33690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6" name="Rectangle 32"/>
          <p:cNvSpPr>
            <a:spLocks noGrp="1" noChangeArrowheads="1"/>
          </p:cNvSpPr>
          <p:nvPr>
            <p:ph type="title"/>
          </p:nvPr>
        </p:nvSpPr>
        <p:spPr>
          <a:prstGeom prst="rect">
            <a:avLst/>
          </a:prstGeom>
        </p:spPr>
        <p:txBody>
          <a:bodyPr/>
          <a:lstStyle/>
          <a:p>
            <a:pPr eaLnBrk="1" hangingPunct="1"/>
            <a:r>
              <a:rPr lang="en-US" b="1" dirty="0">
                <a:latin typeface="Arial" charset="0"/>
              </a:rPr>
              <a:t>Synthetic Forward: </a:t>
            </a:r>
            <a:r>
              <a:rPr lang="en-US" b="1" dirty="0" err="1">
                <a:solidFill>
                  <a:srgbClr val="0000FF"/>
                </a:solidFill>
                <a:latin typeface="Arial" charset="0"/>
              </a:rPr>
              <a:t>OTM</a:t>
            </a:r>
            <a:r>
              <a:rPr lang="en-US" b="1" dirty="0">
                <a:solidFill>
                  <a:srgbClr val="0000FF"/>
                </a:solidFill>
                <a:latin typeface="Arial" charset="0"/>
              </a:rPr>
              <a:t> CALL - </a:t>
            </a:r>
            <a:r>
              <a:rPr lang="en-US" b="1" dirty="0" err="1">
                <a:solidFill>
                  <a:srgbClr val="0000FF"/>
                </a:solidFill>
                <a:latin typeface="Arial" charset="0"/>
              </a:rPr>
              <a:t>ITM</a:t>
            </a:r>
            <a:r>
              <a:rPr lang="en-US" b="1" dirty="0">
                <a:solidFill>
                  <a:srgbClr val="0000FF"/>
                </a:solidFill>
                <a:latin typeface="Arial" charset="0"/>
              </a:rPr>
              <a:t> PUT</a:t>
            </a:r>
          </a:p>
        </p:txBody>
      </p:sp>
      <p:sp>
        <p:nvSpPr>
          <p:cNvPr id="51203" name="Rectangle 3"/>
          <p:cNvSpPr>
            <a:spLocks noChangeArrowheads="1"/>
          </p:cNvSpPr>
          <p:nvPr/>
        </p:nvSpPr>
        <p:spPr bwMode="auto">
          <a:xfrm>
            <a:off x="6705600" y="375285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1204" name="Line 4"/>
          <p:cNvSpPr>
            <a:spLocks noChangeShapeType="1"/>
          </p:cNvSpPr>
          <p:nvPr/>
        </p:nvSpPr>
        <p:spPr bwMode="auto">
          <a:xfrm flipV="1">
            <a:off x="57912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5" name="Line 5"/>
          <p:cNvSpPr>
            <a:spLocks noChangeShapeType="1"/>
          </p:cNvSpPr>
          <p:nvPr/>
        </p:nvSpPr>
        <p:spPr bwMode="auto">
          <a:xfrm flipV="1">
            <a:off x="70104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6" name="Line 6"/>
          <p:cNvSpPr>
            <a:spLocks noChangeShapeType="1"/>
          </p:cNvSpPr>
          <p:nvPr/>
        </p:nvSpPr>
        <p:spPr bwMode="auto">
          <a:xfrm flipV="1">
            <a:off x="33528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7" name="Line 7"/>
          <p:cNvSpPr>
            <a:spLocks noChangeShapeType="1"/>
          </p:cNvSpPr>
          <p:nvPr/>
        </p:nvSpPr>
        <p:spPr bwMode="auto">
          <a:xfrm flipV="1">
            <a:off x="2133600" y="360045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8" name="Line 8"/>
          <p:cNvSpPr>
            <a:spLocks noChangeShapeType="1"/>
          </p:cNvSpPr>
          <p:nvPr/>
        </p:nvSpPr>
        <p:spPr bwMode="auto">
          <a:xfrm>
            <a:off x="4572000" y="245745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09" name="Line 9"/>
          <p:cNvSpPr>
            <a:spLocks noChangeShapeType="1"/>
          </p:cNvSpPr>
          <p:nvPr/>
        </p:nvSpPr>
        <p:spPr bwMode="auto">
          <a:xfrm>
            <a:off x="4572000" y="489585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32810" name="Rectangle 10"/>
          <p:cNvSpPr>
            <a:spLocks noChangeArrowheads="1"/>
          </p:cNvSpPr>
          <p:nvPr/>
        </p:nvSpPr>
        <p:spPr bwMode="auto">
          <a:xfrm>
            <a:off x="1905000" y="333375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2811" name="Rectangle 11"/>
          <p:cNvSpPr>
            <a:spLocks noChangeArrowheads="1"/>
          </p:cNvSpPr>
          <p:nvPr/>
        </p:nvSpPr>
        <p:spPr bwMode="auto">
          <a:xfrm>
            <a:off x="3124200" y="333375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1212" name="Rectangle 12"/>
          <p:cNvSpPr>
            <a:spLocks noChangeArrowheads="1"/>
          </p:cNvSpPr>
          <p:nvPr/>
        </p:nvSpPr>
        <p:spPr bwMode="auto">
          <a:xfrm>
            <a:off x="4610100" y="232410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3" name="Rectangle 13"/>
          <p:cNvSpPr>
            <a:spLocks noChangeArrowheads="1"/>
          </p:cNvSpPr>
          <p:nvPr/>
        </p:nvSpPr>
        <p:spPr bwMode="auto">
          <a:xfrm>
            <a:off x="5562600" y="333375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1214" name="Rectangle 14"/>
          <p:cNvSpPr>
            <a:spLocks noChangeArrowheads="1"/>
          </p:cNvSpPr>
          <p:nvPr/>
        </p:nvSpPr>
        <p:spPr bwMode="auto">
          <a:xfrm>
            <a:off x="6762750" y="333375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1215" name="Rectangle 15"/>
          <p:cNvSpPr>
            <a:spLocks noChangeArrowheads="1"/>
          </p:cNvSpPr>
          <p:nvPr/>
        </p:nvSpPr>
        <p:spPr bwMode="auto">
          <a:xfrm>
            <a:off x="4610100" y="474345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1216" name="Line 16"/>
          <p:cNvSpPr>
            <a:spLocks noChangeShapeType="1"/>
          </p:cNvSpPr>
          <p:nvPr/>
        </p:nvSpPr>
        <p:spPr bwMode="auto">
          <a:xfrm>
            <a:off x="933450" y="44958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17" name="Line 17"/>
          <p:cNvSpPr>
            <a:spLocks noChangeShapeType="1"/>
          </p:cNvSpPr>
          <p:nvPr/>
        </p:nvSpPr>
        <p:spPr bwMode="auto">
          <a:xfrm flipV="1">
            <a:off x="4572000" y="146685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2" name="Group 18"/>
          <p:cNvGrpSpPr>
            <a:grpSpLocks/>
          </p:cNvGrpSpPr>
          <p:nvPr/>
        </p:nvGrpSpPr>
        <p:grpSpPr bwMode="auto">
          <a:xfrm>
            <a:off x="1181100" y="1833563"/>
            <a:ext cx="6529388" cy="2438400"/>
            <a:chOff x="744" y="1671"/>
            <a:chExt cx="4113" cy="1536"/>
          </a:xfrm>
        </p:grpSpPr>
        <p:sp>
          <p:nvSpPr>
            <p:cNvPr id="51231" name="Rectangle 19"/>
            <p:cNvSpPr>
              <a:spLocks noChangeArrowheads="1"/>
            </p:cNvSpPr>
            <p:nvPr/>
          </p:nvSpPr>
          <p:spPr bwMode="auto">
            <a:xfrm>
              <a:off x="936" y="2988"/>
              <a:ext cx="708"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Buy Call</a:t>
              </a:r>
              <a:r>
                <a:rPr lang="en-US" sz="1600" b="1" dirty="0"/>
                <a:t>  </a:t>
              </a:r>
            </a:p>
          </p:txBody>
        </p:sp>
        <p:sp>
          <p:nvSpPr>
            <p:cNvPr id="51232" name="Line 20"/>
            <p:cNvSpPr>
              <a:spLocks noChangeShapeType="1"/>
            </p:cNvSpPr>
            <p:nvPr/>
          </p:nvSpPr>
          <p:spPr bwMode="auto">
            <a:xfrm>
              <a:off x="744" y="3204"/>
              <a:ext cx="2592" cy="0"/>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33" name="Line 21"/>
            <p:cNvSpPr>
              <a:spLocks noChangeShapeType="1"/>
            </p:cNvSpPr>
            <p:nvPr/>
          </p:nvSpPr>
          <p:spPr bwMode="auto">
            <a:xfrm flipV="1">
              <a:off x="3333" y="1671"/>
              <a:ext cx="1524" cy="1536"/>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 name="Group 22"/>
          <p:cNvGrpSpPr>
            <a:grpSpLocks/>
          </p:cNvGrpSpPr>
          <p:nvPr/>
        </p:nvGrpSpPr>
        <p:grpSpPr bwMode="auto">
          <a:xfrm>
            <a:off x="3224213" y="3086100"/>
            <a:ext cx="4895850" cy="2076450"/>
            <a:chOff x="2031" y="2460"/>
            <a:chExt cx="3084" cy="1308"/>
          </a:xfrm>
        </p:grpSpPr>
        <p:sp>
          <p:nvSpPr>
            <p:cNvPr id="51228" name="Line 23"/>
            <p:cNvSpPr>
              <a:spLocks noChangeShapeType="1"/>
            </p:cNvSpPr>
            <p:nvPr/>
          </p:nvSpPr>
          <p:spPr bwMode="auto">
            <a:xfrm>
              <a:off x="3339" y="2463"/>
              <a:ext cx="1776" cy="0"/>
            </a:xfrm>
            <a:prstGeom prst="line">
              <a:avLst/>
            </a:prstGeom>
            <a:noFill/>
            <a:ln w="25400">
              <a:solidFill>
                <a:srgbClr val="993366"/>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29" name="Line 24"/>
            <p:cNvSpPr>
              <a:spLocks noChangeShapeType="1"/>
            </p:cNvSpPr>
            <p:nvPr/>
          </p:nvSpPr>
          <p:spPr bwMode="auto">
            <a:xfrm flipH="1">
              <a:off x="2031" y="2460"/>
              <a:ext cx="1308" cy="1308"/>
            </a:xfrm>
            <a:prstGeom prst="line">
              <a:avLst/>
            </a:prstGeom>
            <a:noFill/>
            <a:ln w="25400">
              <a:solidFill>
                <a:srgbClr val="993366"/>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30" name="Rectangle 25"/>
            <p:cNvSpPr>
              <a:spLocks noChangeArrowheads="1"/>
            </p:cNvSpPr>
            <p:nvPr/>
          </p:nvSpPr>
          <p:spPr bwMode="auto">
            <a:xfrm>
              <a:off x="4478" y="2483"/>
              <a:ext cx="585"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Sell Put</a:t>
              </a:r>
            </a:p>
          </p:txBody>
        </p:sp>
      </p:grpSp>
      <p:sp>
        <p:nvSpPr>
          <p:cNvPr id="51220" name="Rectangle 27"/>
          <p:cNvSpPr>
            <a:spLocks noChangeArrowheads="1"/>
          </p:cNvSpPr>
          <p:nvPr/>
        </p:nvSpPr>
        <p:spPr bwMode="auto">
          <a:xfrm>
            <a:off x="5622925" y="5237163"/>
            <a:ext cx="2986088" cy="336550"/>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C - P  =  $11.92 - $11.92  =  $0</a:t>
            </a:r>
          </a:p>
        </p:txBody>
      </p:sp>
      <p:sp>
        <p:nvSpPr>
          <p:cNvPr id="51221" name="Line 28"/>
          <p:cNvSpPr>
            <a:spLocks noChangeShapeType="1"/>
          </p:cNvSpPr>
          <p:nvPr/>
        </p:nvSpPr>
        <p:spPr bwMode="auto">
          <a:xfrm flipH="1">
            <a:off x="3733800" y="1771650"/>
            <a:ext cx="3448050" cy="3448050"/>
          </a:xfrm>
          <a:prstGeom prst="line">
            <a:avLst/>
          </a:prstGeom>
          <a:noFill/>
          <a:ln w="50800">
            <a:solidFill>
              <a:srgbClr val="FF002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1222" name="Rectangle 29"/>
          <p:cNvSpPr>
            <a:spLocks noChangeArrowheads="1"/>
          </p:cNvSpPr>
          <p:nvPr/>
        </p:nvSpPr>
        <p:spPr bwMode="auto">
          <a:xfrm>
            <a:off x="4724400" y="1924050"/>
            <a:ext cx="19573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0000FF"/>
                </a:solidFill>
              </a:rPr>
              <a:t>Synthetic Forward</a:t>
            </a:r>
          </a:p>
        </p:txBody>
      </p:sp>
      <p:sp>
        <p:nvSpPr>
          <p:cNvPr id="51223" name="Rectangle 30"/>
          <p:cNvSpPr>
            <a:spLocks noChangeArrowheads="1"/>
          </p:cNvSpPr>
          <p:nvPr/>
        </p:nvSpPr>
        <p:spPr bwMode="auto">
          <a:xfrm>
            <a:off x="4200525" y="11430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1224" name="Rectangle 31"/>
          <p:cNvSpPr>
            <a:spLocks noChangeArrowheads="1"/>
          </p:cNvSpPr>
          <p:nvPr/>
        </p:nvSpPr>
        <p:spPr bwMode="auto">
          <a:xfrm>
            <a:off x="4267200" y="5510213"/>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00FF"/>
                </a:solidFill>
              </a:rPr>
              <a:t>Loss</a:t>
            </a:r>
          </a:p>
        </p:txBody>
      </p:sp>
      <p:sp>
        <p:nvSpPr>
          <p:cNvPr id="51226" name="Rectangle 35"/>
          <p:cNvSpPr>
            <a:spLocks noChangeArrowheads="1"/>
          </p:cNvSpPr>
          <p:nvPr/>
        </p:nvSpPr>
        <p:spPr bwMode="auto">
          <a:xfrm>
            <a:off x="392113" y="722701"/>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115</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51227" name="Line 36"/>
          <p:cNvSpPr>
            <a:spLocks noChangeShapeType="1"/>
          </p:cNvSpPr>
          <p:nvPr/>
        </p:nvSpPr>
        <p:spPr bwMode="auto">
          <a:xfrm flipH="1">
            <a:off x="1400175" y="992847"/>
            <a:ext cx="1295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5" name="Footer Placeholder 4"/>
          <p:cNvSpPr>
            <a:spLocks noGrp="1"/>
          </p:cNvSpPr>
          <p:nvPr>
            <p:ph type="ftr" sz="quarter" idx="11"/>
          </p:nvPr>
        </p:nvSpPr>
        <p:spPr/>
        <p:txBody>
          <a:bodyPr/>
          <a:lstStyle/>
          <a:p>
            <a:pPr>
              <a:defRPr/>
            </a:pPr>
            <a:r>
              <a:rPr lang="en-US"/>
              <a:t>Options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6"/>
                                        </p:tgtEl>
                                        <p:attrNameLst>
                                          <p:attrName>style.visibility</p:attrName>
                                        </p:attrNameLst>
                                      </p:cBhvr>
                                      <p:to>
                                        <p:strVal val="visible"/>
                                      </p:to>
                                    </p:set>
                                    <p:animEffect transition="in" filter="fade">
                                      <p:cBhvr>
                                        <p:cTn id="7" dur="2000"/>
                                        <p:tgtEl>
                                          <p:spTgt spid="20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8"/>
          <p:cNvSpPr>
            <a:spLocks noGrp="1" noChangeArrowheads="1"/>
          </p:cNvSpPr>
          <p:nvPr>
            <p:ph type="title"/>
          </p:nvPr>
        </p:nvSpPr>
        <p:spPr>
          <a:noFill/>
        </p:spPr>
        <p:txBody>
          <a:bodyPr lIns="92075" tIns="46038" rIns="92075" bIns="46038"/>
          <a:lstStyle/>
          <a:p>
            <a:pPr eaLnBrk="1" hangingPunct="1"/>
            <a:r>
              <a:rPr lang="en-US" b="1" dirty="0">
                <a:latin typeface="Arial" charset="0"/>
              </a:rPr>
              <a:t>FORWARDS vs OPTIONS:  Arbitrage Table</a:t>
            </a:r>
          </a:p>
        </p:txBody>
      </p:sp>
      <p:grpSp>
        <p:nvGrpSpPr>
          <p:cNvPr id="49155" name="Group 2"/>
          <p:cNvGrpSpPr>
            <a:grpSpLocks/>
          </p:cNvGrpSpPr>
          <p:nvPr/>
        </p:nvGrpSpPr>
        <p:grpSpPr bwMode="auto">
          <a:xfrm>
            <a:off x="454025" y="943119"/>
            <a:ext cx="8235950" cy="3022600"/>
            <a:chOff x="378" y="1265"/>
            <a:chExt cx="5188" cy="1904"/>
          </a:xfrm>
        </p:grpSpPr>
        <p:sp>
          <p:nvSpPr>
            <p:cNvPr id="49177" name="Rectangle 3"/>
            <p:cNvSpPr>
              <a:spLocks noChangeArrowheads="1"/>
            </p:cNvSpPr>
            <p:nvPr/>
          </p:nvSpPr>
          <p:spPr bwMode="auto">
            <a:xfrm>
              <a:off x="378" y="1265"/>
              <a:ext cx="5186" cy="1904"/>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49178" name="Line 4"/>
            <p:cNvSpPr>
              <a:spLocks noChangeShapeType="1"/>
            </p:cNvSpPr>
            <p:nvPr/>
          </p:nvSpPr>
          <p:spPr bwMode="auto">
            <a:xfrm>
              <a:off x="3861" y="1305"/>
              <a:ext cx="0" cy="180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79" name="Line 5"/>
            <p:cNvSpPr>
              <a:spLocks noChangeShapeType="1"/>
            </p:cNvSpPr>
            <p:nvPr/>
          </p:nvSpPr>
          <p:spPr bwMode="auto">
            <a:xfrm>
              <a:off x="2939" y="2801"/>
              <a:ext cx="262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80" name="Line 6"/>
            <p:cNvSpPr>
              <a:spLocks noChangeShapeType="1"/>
            </p:cNvSpPr>
            <p:nvPr/>
          </p:nvSpPr>
          <p:spPr bwMode="auto">
            <a:xfrm>
              <a:off x="380" y="2238"/>
              <a:ext cx="5182"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81" name="Line 7"/>
            <p:cNvSpPr>
              <a:spLocks noChangeShapeType="1"/>
            </p:cNvSpPr>
            <p:nvPr/>
          </p:nvSpPr>
          <p:spPr bwMode="auto">
            <a:xfrm>
              <a:off x="2936" y="1952"/>
              <a:ext cx="262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49157" name="Rectangle 9"/>
          <p:cNvSpPr>
            <a:spLocks noChangeArrowheads="1"/>
          </p:cNvSpPr>
          <p:nvPr/>
        </p:nvSpPr>
        <p:spPr bwMode="auto">
          <a:xfrm>
            <a:off x="212598" y="943119"/>
            <a:ext cx="8801100" cy="443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400" dirty="0"/>
              <a:t>	</a:t>
            </a:r>
            <a:r>
              <a:rPr lang="en-US" sz="2000" b="1" dirty="0"/>
              <a:t>				 </a:t>
            </a:r>
            <a:r>
              <a:rPr lang="en-US" sz="2000" b="1" dirty="0">
                <a:solidFill>
                  <a:schemeClr val="tx2"/>
                </a:solidFill>
              </a:rPr>
              <a:t>	</a:t>
            </a:r>
            <a:r>
              <a:rPr lang="en-US" sz="2000" b="1" dirty="0"/>
              <a:t>       </a:t>
            </a:r>
            <a:r>
              <a:rPr lang="en-US" sz="2000" b="1" dirty="0">
                <a:solidFill>
                  <a:schemeClr val="tx2"/>
                </a:solidFill>
              </a:rPr>
              <a:t>Expiration/Delivery</a:t>
            </a:r>
          </a:p>
          <a:p>
            <a:pPr eaLnBrk="0" hangingPunct="0">
              <a:spcBef>
                <a:spcPct val="10000"/>
              </a:spcBef>
            </a:pPr>
            <a:r>
              <a:rPr lang="en-US" sz="2000" b="1" dirty="0"/>
              <a:t>					</a:t>
            </a:r>
            <a:r>
              <a:rPr lang="en-US" sz="2000" b="1" dirty="0">
                <a:solidFill>
                  <a:schemeClr val="tx2"/>
                </a:solidFill>
              </a:rPr>
              <a:t>Current       	      Date</a:t>
            </a:r>
          </a:p>
          <a:p>
            <a:pPr eaLnBrk="0" hangingPunct="0">
              <a:spcBef>
                <a:spcPct val="5000"/>
              </a:spcBef>
            </a:pPr>
            <a:r>
              <a:rPr lang="en-US" sz="2000" b="1" dirty="0">
                <a:solidFill>
                  <a:schemeClr val="tx2"/>
                </a:solidFill>
              </a:rPr>
              <a:t>					   Date	        S* </a:t>
            </a:r>
            <a:r>
              <a:rPr lang="en-US" sz="2000" b="1" dirty="0">
                <a:solidFill>
                  <a:schemeClr val="tx2"/>
                </a:solidFill>
                <a:latin typeface="Symbol" charset="0"/>
              </a:rPr>
              <a:t>£</a:t>
            </a:r>
            <a:r>
              <a:rPr lang="en-US" sz="2000" b="1" dirty="0">
                <a:solidFill>
                  <a:schemeClr val="tx2"/>
                </a:solidFill>
              </a:rPr>
              <a:t>  </a:t>
            </a:r>
            <a:r>
              <a:rPr lang="en-US" sz="2000" b="1" dirty="0">
                <a:solidFill>
                  <a:srgbClr val="0000FF"/>
                </a:solidFill>
              </a:rPr>
              <a:t>F</a:t>
            </a:r>
            <a:r>
              <a:rPr lang="en-US" sz="2000" b="1" dirty="0">
                <a:solidFill>
                  <a:schemeClr val="tx2"/>
                </a:solidFill>
              </a:rPr>
              <a:t>	  </a:t>
            </a:r>
            <a:r>
              <a:rPr lang="en-US" sz="2000" b="1" dirty="0">
                <a:solidFill>
                  <a:srgbClr val="0000FF"/>
                </a:solidFill>
              </a:rPr>
              <a:t>F</a:t>
            </a:r>
            <a:r>
              <a:rPr lang="en-US" sz="2000" b="1" dirty="0">
                <a:solidFill>
                  <a:schemeClr val="tx2"/>
                </a:solidFill>
              </a:rPr>
              <a:t> &lt;  S*</a:t>
            </a:r>
          </a:p>
          <a:p>
            <a:pPr eaLnBrk="0" hangingPunct="0">
              <a:spcBef>
                <a:spcPct val="50000"/>
              </a:spcBef>
            </a:pPr>
            <a:r>
              <a:rPr lang="en-US" sz="2000" b="1" dirty="0"/>
              <a:t>            </a:t>
            </a:r>
            <a:r>
              <a:rPr lang="en-US" sz="2000" b="1" dirty="0">
                <a:solidFill>
                  <a:srgbClr val="0000FF"/>
                </a:solidFill>
              </a:rPr>
              <a:t>Buy Forward</a:t>
            </a:r>
            <a:r>
              <a:rPr lang="en-US" sz="2000" b="1" dirty="0">
                <a:solidFill>
                  <a:schemeClr val="accent1"/>
                </a:solidFill>
              </a:rPr>
              <a:t> 	</a:t>
            </a:r>
            <a:r>
              <a:rPr lang="en-US" sz="2000" b="1" dirty="0"/>
              <a:t>		      0	         S* - </a:t>
            </a:r>
            <a:r>
              <a:rPr lang="en-US" sz="2000" b="1" dirty="0">
                <a:solidFill>
                  <a:srgbClr val="0000FF"/>
                </a:solidFill>
              </a:rPr>
              <a:t>F</a:t>
            </a:r>
            <a:r>
              <a:rPr lang="en-US" sz="2000" b="1" dirty="0"/>
              <a:t>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Buy Call</a:t>
            </a:r>
            <a:r>
              <a:rPr lang="en-US" sz="2000" b="1" dirty="0">
                <a:solidFill>
                  <a:schemeClr val="accent2"/>
                </a:solidFill>
              </a:rPr>
              <a:t> </a:t>
            </a:r>
            <a:r>
              <a:rPr lang="en-US" sz="2000" b="1" dirty="0"/>
              <a:t>(K =</a:t>
            </a:r>
            <a:r>
              <a:rPr lang="en-US" sz="2000" b="1" dirty="0">
                <a:solidFill>
                  <a:srgbClr val="0000FF"/>
                </a:solidFill>
              </a:rPr>
              <a:t> F</a:t>
            </a:r>
            <a:r>
              <a:rPr lang="en-US" sz="2000" b="1" dirty="0"/>
              <a:t>)		      	     -</a:t>
            </a:r>
            <a:r>
              <a:rPr lang="en-US" sz="2000" b="1" dirty="0">
                <a:solidFill>
                  <a:srgbClr val="FF0021"/>
                </a:solidFill>
              </a:rPr>
              <a:t> C</a:t>
            </a:r>
            <a:r>
              <a:rPr lang="en-US" sz="2000" b="1" dirty="0"/>
              <a:t>	            0	  S* - </a:t>
            </a:r>
            <a:r>
              <a:rPr lang="en-US" sz="2000" b="1" dirty="0">
                <a:solidFill>
                  <a:srgbClr val="0000FF"/>
                </a:solidFill>
              </a:rPr>
              <a:t>F</a:t>
            </a:r>
          </a:p>
          <a:p>
            <a:pPr eaLnBrk="0" hangingPunct="0">
              <a:spcBef>
                <a:spcPct val="50000"/>
              </a:spcBef>
            </a:pPr>
            <a:r>
              <a:rPr lang="en-US" sz="2000" b="1" dirty="0"/>
              <a:t>            </a:t>
            </a:r>
            <a:r>
              <a:rPr lang="en-US" sz="2000" b="1" dirty="0">
                <a:solidFill>
                  <a:srgbClr val="FF0021"/>
                </a:solidFill>
              </a:rPr>
              <a:t>Sell Put</a:t>
            </a:r>
            <a:r>
              <a:rPr lang="en-US" sz="2000" b="1" dirty="0">
                <a:solidFill>
                  <a:schemeClr val="hlink"/>
                </a:solidFill>
              </a:rPr>
              <a:t> </a:t>
            </a:r>
            <a:r>
              <a:rPr lang="en-US" sz="2000" b="1" dirty="0"/>
              <a:t>(K = </a:t>
            </a:r>
            <a:r>
              <a:rPr lang="en-US" sz="2000" b="1" dirty="0">
                <a:solidFill>
                  <a:srgbClr val="0000FF"/>
                </a:solidFill>
              </a:rPr>
              <a:t>F</a:t>
            </a:r>
            <a:r>
              <a:rPr lang="en-US" sz="2000" b="1" dirty="0"/>
              <a:t>)		        	     </a:t>
            </a:r>
            <a:r>
              <a:rPr lang="en-US" sz="2000" b="1" dirty="0">
                <a:solidFill>
                  <a:schemeClr val="accent2"/>
                </a:solidFill>
              </a:rPr>
              <a:t> </a:t>
            </a:r>
            <a:r>
              <a:rPr lang="en-US" sz="2000" b="1" dirty="0">
                <a:solidFill>
                  <a:srgbClr val="FF0021"/>
                </a:solidFill>
              </a:rPr>
              <a:t>P	</a:t>
            </a:r>
            <a:r>
              <a:rPr lang="en-US" sz="2000" b="1" dirty="0"/>
              <a:t>         S* - </a:t>
            </a:r>
            <a:r>
              <a:rPr lang="en-US" sz="2000" b="1" dirty="0">
                <a:solidFill>
                  <a:srgbClr val="0000FF"/>
                </a:solidFill>
              </a:rPr>
              <a:t>F</a:t>
            </a:r>
            <a:r>
              <a:rPr lang="en-US" sz="2000" b="1" dirty="0"/>
              <a:t>	     0</a:t>
            </a:r>
          </a:p>
          <a:p>
            <a:pPr eaLnBrk="0" hangingPunct="0">
              <a:spcBef>
                <a:spcPct val="50000"/>
              </a:spcBef>
            </a:pPr>
            <a:r>
              <a:rPr lang="en-US" sz="2000" b="1" dirty="0"/>
              <a:t>            </a:t>
            </a:r>
            <a:r>
              <a:rPr lang="en-US" sz="2000" b="1" dirty="0">
                <a:solidFill>
                  <a:schemeClr val="tx2"/>
                </a:solidFill>
              </a:rPr>
              <a:t>Total 	</a:t>
            </a:r>
            <a:r>
              <a:rPr lang="en-US" sz="2000" b="1" dirty="0"/>
              <a:t>			</a:t>
            </a:r>
            <a:r>
              <a:rPr lang="en-US" sz="2000" b="1" dirty="0">
                <a:solidFill>
                  <a:srgbClr val="FF0021"/>
                </a:solidFill>
              </a:rPr>
              <a:t>- C + P</a:t>
            </a:r>
            <a:r>
              <a:rPr lang="en-US" sz="2000" b="1" dirty="0"/>
              <a:t>           S* - </a:t>
            </a:r>
            <a:r>
              <a:rPr lang="en-US" sz="2000" b="1" dirty="0">
                <a:solidFill>
                  <a:srgbClr val="0000FF"/>
                </a:solidFill>
              </a:rPr>
              <a:t>F</a:t>
            </a:r>
            <a:r>
              <a:rPr lang="en-US" sz="2000" b="1" dirty="0"/>
              <a:t>	  S* - </a:t>
            </a:r>
            <a:r>
              <a:rPr lang="en-US" sz="2000" b="1" dirty="0">
                <a:solidFill>
                  <a:srgbClr val="0000FF"/>
                </a:solidFill>
              </a:rPr>
              <a:t>F</a:t>
            </a:r>
          </a:p>
          <a:p>
            <a:pPr marL="174625" algn="just" eaLnBrk="0" hangingPunct="0">
              <a:spcBef>
                <a:spcPct val="110000"/>
              </a:spcBef>
              <a:tabLst>
                <a:tab pos="8277225" algn="l"/>
              </a:tabLst>
            </a:pPr>
            <a:r>
              <a:rPr lang="en-US" dirty="0"/>
              <a:t>On its initiation date, a </a:t>
            </a:r>
            <a:r>
              <a:rPr lang="en-US" dirty="0">
                <a:solidFill>
                  <a:schemeClr val="tx2"/>
                </a:solidFill>
              </a:rPr>
              <a:t>forward contract</a:t>
            </a:r>
            <a:r>
              <a:rPr lang="en-US" dirty="0"/>
              <a:t> is equivalent to a portfolio consisting of one </a:t>
            </a:r>
            <a:r>
              <a:rPr lang="en-US" dirty="0">
                <a:solidFill>
                  <a:srgbClr val="0000FF"/>
                </a:solidFill>
              </a:rPr>
              <a:t>purchased European call</a:t>
            </a:r>
            <a:r>
              <a:rPr lang="en-US" dirty="0"/>
              <a:t> and one </a:t>
            </a:r>
            <a:r>
              <a:rPr lang="en-US" dirty="0">
                <a:solidFill>
                  <a:srgbClr val="0000FF"/>
                </a:solidFill>
              </a:rPr>
              <a:t>sold European put</a:t>
            </a:r>
            <a:r>
              <a:rPr lang="en-US" dirty="0"/>
              <a:t> on the underlying asset, both with a common expiration date equal to the delivery date, and with a common strike price equal to the forward price.</a:t>
            </a:r>
          </a:p>
        </p:txBody>
      </p:sp>
      <p:grpSp>
        <p:nvGrpSpPr>
          <p:cNvPr id="49158" name="Group 10"/>
          <p:cNvGrpSpPr>
            <a:grpSpLocks/>
          </p:cNvGrpSpPr>
          <p:nvPr/>
        </p:nvGrpSpPr>
        <p:grpSpPr bwMode="auto">
          <a:xfrm>
            <a:off x="556453" y="2606027"/>
            <a:ext cx="361950" cy="304800"/>
            <a:chOff x="446" y="2282"/>
            <a:chExt cx="228" cy="174"/>
          </a:xfrm>
        </p:grpSpPr>
        <p:sp>
          <p:nvSpPr>
            <p:cNvPr id="49170" name="Rectangle 11"/>
            <p:cNvSpPr>
              <a:spLocks noChangeArrowheads="1"/>
            </p:cNvSpPr>
            <p:nvPr/>
          </p:nvSpPr>
          <p:spPr bwMode="auto">
            <a:xfrm>
              <a:off x="446" y="2282"/>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49171" name="Group 12"/>
            <p:cNvGrpSpPr>
              <a:grpSpLocks/>
            </p:cNvGrpSpPr>
            <p:nvPr/>
          </p:nvGrpSpPr>
          <p:grpSpPr bwMode="auto">
            <a:xfrm>
              <a:off x="493" y="2308"/>
              <a:ext cx="139" cy="122"/>
              <a:chOff x="493" y="2308"/>
              <a:chExt cx="139" cy="122"/>
            </a:xfrm>
          </p:grpSpPr>
          <p:sp>
            <p:nvSpPr>
              <p:cNvPr id="49175" name="Line 13"/>
              <p:cNvSpPr>
                <a:spLocks noChangeShapeType="1"/>
              </p:cNvSpPr>
              <p:nvPr/>
            </p:nvSpPr>
            <p:spPr bwMode="auto">
              <a:xfrm>
                <a:off x="565" y="2308"/>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76" name="Line 14"/>
              <p:cNvSpPr>
                <a:spLocks noChangeShapeType="1"/>
              </p:cNvSpPr>
              <p:nvPr/>
            </p:nvSpPr>
            <p:spPr bwMode="auto">
              <a:xfrm flipH="1">
                <a:off x="493" y="2367"/>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49172" name="Group 15"/>
            <p:cNvGrpSpPr>
              <a:grpSpLocks/>
            </p:cNvGrpSpPr>
            <p:nvPr/>
          </p:nvGrpSpPr>
          <p:grpSpPr bwMode="auto">
            <a:xfrm>
              <a:off x="487" y="2312"/>
              <a:ext cx="176" cy="83"/>
              <a:chOff x="487" y="2312"/>
              <a:chExt cx="176" cy="83"/>
            </a:xfrm>
          </p:grpSpPr>
          <p:sp>
            <p:nvSpPr>
              <p:cNvPr id="49173" name="Line 16"/>
              <p:cNvSpPr>
                <a:spLocks noChangeShapeType="1"/>
              </p:cNvSpPr>
              <p:nvPr/>
            </p:nvSpPr>
            <p:spPr bwMode="auto">
              <a:xfrm>
                <a:off x="487" y="2395"/>
                <a:ext cx="6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74" name="Line 17"/>
              <p:cNvSpPr>
                <a:spLocks noChangeShapeType="1"/>
              </p:cNvSpPr>
              <p:nvPr/>
            </p:nvSpPr>
            <p:spPr bwMode="auto">
              <a:xfrm flipV="1">
                <a:off x="564" y="2312"/>
                <a:ext cx="99" cy="8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49159" name="Group 18"/>
          <p:cNvGrpSpPr>
            <a:grpSpLocks/>
          </p:cNvGrpSpPr>
          <p:nvPr/>
        </p:nvGrpSpPr>
        <p:grpSpPr bwMode="auto">
          <a:xfrm>
            <a:off x="489778" y="3038264"/>
            <a:ext cx="361950" cy="288925"/>
            <a:chOff x="455" y="2573"/>
            <a:chExt cx="228" cy="164"/>
          </a:xfrm>
        </p:grpSpPr>
        <p:sp>
          <p:nvSpPr>
            <p:cNvPr id="49165" name="Rectangle 19"/>
            <p:cNvSpPr>
              <a:spLocks noChangeArrowheads="1"/>
            </p:cNvSpPr>
            <p:nvPr/>
          </p:nvSpPr>
          <p:spPr bwMode="auto">
            <a:xfrm>
              <a:off x="455" y="2573"/>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sp>
          <p:nvSpPr>
            <p:cNvPr id="49166" name="Line 20"/>
            <p:cNvSpPr>
              <a:spLocks noChangeShapeType="1"/>
            </p:cNvSpPr>
            <p:nvPr/>
          </p:nvSpPr>
          <p:spPr bwMode="auto">
            <a:xfrm flipH="1">
              <a:off x="491" y="2659"/>
              <a:ext cx="1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7" name="Line 21"/>
            <p:cNvSpPr>
              <a:spLocks noChangeShapeType="1"/>
            </p:cNvSpPr>
            <p:nvPr/>
          </p:nvSpPr>
          <p:spPr bwMode="auto">
            <a:xfrm>
              <a:off x="558" y="2599"/>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8" name="Line 22"/>
            <p:cNvSpPr>
              <a:spLocks noChangeShapeType="1"/>
            </p:cNvSpPr>
            <p:nvPr/>
          </p:nvSpPr>
          <p:spPr bwMode="auto">
            <a:xfrm>
              <a:off x="571" y="2633"/>
              <a:ext cx="82" cy="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9" name="Line 23"/>
            <p:cNvSpPr>
              <a:spLocks noChangeShapeType="1"/>
            </p:cNvSpPr>
            <p:nvPr/>
          </p:nvSpPr>
          <p:spPr bwMode="auto">
            <a:xfrm flipH="1">
              <a:off x="499" y="2633"/>
              <a:ext cx="72" cy="72"/>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49160" name="Group 24"/>
          <p:cNvGrpSpPr>
            <a:grpSpLocks/>
          </p:cNvGrpSpPr>
          <p:nvPr/>
        </p:nvGrpSpPr>
        <p:grpSpPr bwMode="auto">
          <a:xfrm>
            <a:off x="531053" y="2114695"/>
            <a:ext cx="373062" cy="292100"/>
            <a:chOff x="367" y="1979"/>
            <a:chExt cx="235" cy="184"/>
          </a:xfrm>
        </p:grpSpPr>
        <p:sp>
          <p:nvSpPr>
            <p:cNvPr id="49161" name="Rectangle 25"/>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p>
          </p:txBody>
        </p:sp>
        <p:sp>
          <p:nvSpPr>
            <p:cNvPr id="49162" name="Line 26"/>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3" name="Line 27"/>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9164" name="Line 28"/>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79" name="Rectangle 25"/>
          <p:cNvSpPr>
            <a:spLocks noGrp="1" noChangeArrowheads="1"/>
          </p:cNvSpPr>
          <p:nvPr>
            <p:ph type="title"/>
          </p:nvPr>
        </p:nvSpPr>
        <p:spPr>
          <a:prstGeom prst="rect">
            <a:avLst/>
          </a:prstGeom>
        </p:spPr>
        <p:txBody>
          <a:bodyPr/>
          <a:lstStyle/>
          <a:p>
            <a:pPr eaLnBrk="1" hangingPunct="1"/>
            <a:r>
              <a:rPr lang="en-US" b="1" dirty="0">
                <a:latin typeface="Arial" charset="0"/>
              </a:rPr>
              <a:t>Straddle: </a:t>
            </a:r>
            <a:r>
              <a:rPr lang="en-US" b="1" dirty="0" err="1">
                <a:solidFill>
                  <a:schemeClr val="accent2"/>
                </a:solidFill>
                <a:latin typeface="Arial" charset="0"/>
              </a:rPr>
              <a:t>ITM</a:t>
            </a:r>
            <a:r>
              <a:rPr lang="en-US" b="1" dirty="0">
                <a:solidFill>
                  <a:schemeClr val="accent2"/>
                </a:solidFill>
                <a:latin typeface="Arial" charset="0"/>
              </a:rPr>
              <a:t> CALL</a:t>
            </a:r>
            <a:r>
              <a:rPr lang="en-US" b="1" dirty="0">
                <a:latin typeface="Arial" charset="0"/>
              </a:rPr>
              <a:t> + </a:t>
            </a:r>
            <a:r>
              <a:rPr lang="en-US" b="1" dirty="0">
                <a:solidFill>
                  <a:schemeClr val="accent2"/>
                </a:solidFill>
                <a:latin typeface="Arial" charset="0"/>
              </a:rPr>
              <a:t>ATM PUT</a:t>
            </a:r>
            <a:endParaRPr lang="en-US" dirty="0">
              <a:solidFill>
                <a:schemeClr val="accent2"/>
              </a:solidFill>
              <a:latin typeface="Arial" charset="0"/>
            </a:endParaRPr>
          </a:p>
        </p:txBody>
      </p:sp>
      <p:sp>
        <p:nvSpPr>
          <p:cNvPr id="57347" name="Rectangle 2"/>
          <p:cNvSpPr>
            <a:spLocks noChangeArrowheads="1"/>
          </p:cNvSpPr>
          <p:nvPr/>
        </p:nvSpPr>
        <p:spPr bwMode="auto">
          <a:xfrm>
            <a:off x="152400" y="990600"/>
            <a:ext cx="12192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1+r  = 1.15</a:t>
            </a:r>
          </a:p>
          <a:p>
            <a:pPr eaLnBrk="0" hangingPunct="0">
              <a:spcBef>
                <a:spcPct val="50000"/>
              </a:spcBef>
            </a:pPr>
            <a:r>
              <a:rPr lang="en-US" sz="1600" b="1" dirty="0"/>
              <a:t>1+d = 1.00</a:t>
            </a:r>
          </a:p>
          <a:p>
            <a:pPr eaLnBrk="0" hangingPunct="0">
              <a:spcBef>
                <a:spcPct val="50000"/>
              </a:spcBef>
            </a:pPr>
            <a:r>
              <a:rPr lang="en-US" sz="1600" b="1" dirty="0">
                <a:latin typeface="Symbol" charset="0"/>
              </a:rPr>
              <a:t>s </a:t>
            </a:r>
            <a:r>
              <a:rPr lang="en-US" sz="1600" b="1" dirty="0"/>
              <a:t> = . 3 </a:t>
            </a:r>
          </a:p>
        </p:txBody>
      </p:sp>
      <p:sp>
        <p:nvSpPr>
          <p:cNvPr id="57348"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57349" name="Line 4"/>
          <p:cNvSpPr>
            <a:spLocks noChangeShapeType="1"/>
          </p:cNvSpPr>
          <p:nvPr/>
        </p:nvSpPr>
        <p:spPr bwMode="auto">
          <a:xfrm flipV="1">
            <a:off x="57912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0" name="Line 5"/>
          <p:cNvSpPr>
            <a:spLocks noChangeShapeType="1"/>
          </p:cNvSpPr>
          <p:nvPr/>
        </p:nvSpPr>
        <p:spPr bwMode="auto">
          <a:xfrm flipV="1">
            <a:off x="70104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1" name="Line 6"/>
          <p:cNvSpPr>
            <a:spLocks noChangeShapeType="1"/>
          </p:cNvSpPr>
          <p:nvPr/>
        </p:nvSpPr>
        <p:spPr bwMode="auto">
          <a:xfrm flipV="1">
            <a:off x="33528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2" name="Line 7"/>
          <p:cNvSpPr>
            <a:spLocks noChangeShapeType="1"/>
          </p:cNvSpPr>
          <p:nvPr/>
        </p:nvSpPr>
        <p:spPr bwMode="auto">
          <a:xfrm flipV="1">
            <a:off x="2133600" y="3505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3" name="Line 8"/>
          <p:cNvSpPr>
            <a:spLocks noChangeShapeType="1"/>
          </p:cNvSpPr>
          <p:nvPr/>
        </p:nvSpPr>
        <p:spPr bwMode="auto">
          <a:xfrm>
            <a:off x="4572000" y="2362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4" name="Line 9"/>
          <p:cNvSpPr>
            <a:spLocks noChangeShapeType="1"/>
          </p:cNvSpPr>
          <p:nvPr/>
        </p:nvSpPr>
        <p:spPr bwMode="auto">
          <a:xfrm>
            <a:off x="4572000" y="4800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55" name="Rectangle 10"/>
          <p:cNvSpPr>
            <a:spLocks noChangeArrowheads="1"/>
          </p:cNvSpPr>
          <p:nvPr/>
        </p:nvSpPr>
        <p:spPr bwMode="auto">
          <a:xfrm>
            <a:off x="2257425" y="5766463"/>
            <a:ext cx="4648200" cy="3667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dirty="0"/>
              <a:t>Straddle Value = </a:t>
            </a:r>
            <a:r>
              <a:rPr lang="en-US" b="1" dirty="0">
                <a:solidFill>
                  <a:schemeClr val="accent2"/>
                </a:solidFill>
              </a:rPr>
              <a:t>$18.84</a:t>
            </a:r>
            <a:r>
              <a:rPr lang="en-US" b="1" dirty="0"/>
              <a:t>+</a:t>
            </a:r>
            <a:r>
              <a:rPr lang="en-US" b="1" dirty="0">
                <a:solidFill>
                  <a:schemeClr val="accent2"/>
                </a:solidFill>
              </a:rPr>
              <a:t>$5.80</a:t>
            </a:r>
            <a:r>
              <a:rPr lang="en-US" b="1" dirty="0">
                <a:solidFill>
                  <a:schemeClr val="hlink"/>
                </a:solidFill>
              </a:rPr>
              <a:t> </a:t>
            </a:r>
            <a:r>
              <a:rPr lang="en-US" b="1" dirty="0"/>
              <a:t> = $24.64</a:t>
            </a:r>
            <a:endParaRPr lang="en-US" b="1" dirty="0">
              <a:solidFill>
                <a:schemeClr val="hlink"/>
              </a:solidFill>
            </a:endParaRPr>
          </a:p>
        </p:txBody>
      </p:sp>
      <p:sp>
        <p:nvSpPr>
          <p:cNvPr id="338955" name="Rectangle 11"/>
          <p:cNvSpPr>
            <a:spLocks noChangeArrowheads="1"/>
          </p:cNvSpPr>
          <p:nvPr/>
        </p:nvSpPr>
        <p:spPr bwMode="auto">
          <a:xfrm>
            <a:off x="1905000" y="3238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38956" name="Rectangle 12"/>
          <p:cNvSpPr>
            <a:spLocks noChangeArrowheads="1"/>
          </p:cNvSpPr>
          <p:nvPr/>
        </p:nvSpPr>
        <p:spPr bwMode="auto">
          <a:xfrm>
            <a:off x="3124200" y="3238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57358" name="Rectangle 13"/>
          <p:cNvSpPr>
            <a:spLocks noChangeArrowheads="1"/>
          </p:cNvSpPr>
          <p:nvPr/>
        </p:nvSpPr>
        <p:spPr bwMode="auto">
          <a:xfrm>
            <a:off x="4610100" y="22288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57359" name="Rectangle 14"/>
          <p:cNvSpPr>
            <a:spLocks noChangeArrowheads="1"/>
          </p:cNvSpPr>
          <p:nvPr/>
        </p:nvSpPr>
        <p:spPr bwMode="auto">
          <a:xfrm>
            <a:off x="5562600" y="32385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57360" name="Rectangle 15"/>
          <p:cNvSpPr>
            <a:spLocks noChangeArrowheads="1"/>
          </p:cNvSpPr>
          <p:nvPr/>
        </p:nvSpPr>
        <p:spPr bwMode="auto">
          <a:xfrm>
            <a:off x="6762750" y="32385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57361" name="Rectangle 16"/>
          <p:cNvSpPr>
            <a:spLocks noChangeArrowheads="1"/>
          </p:cNvSpPr>
          <p:nvPr/>
        </p:nvSpPr>
        <p:spPr bwMode="auto">
          <a:xfrm>
            <a:off x="4610100" y="4648200"/>
            <a:ext cx="609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338961" name="Rectangle 17"/>
          <p:cNvSpPr>
            <a:spLocks noChangeArrowheads="1"/>
          </p:cNvSpPr>
          <p:nvPr/>
        </p:nvSpPr>
        <p:spPr bwMode="auto">
          <a:xfrm>
            <a:off x="5235575" y="4495800"/>
            <a:ext cx="3681413" cy="928688"/>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Believe volatility of </a:t>
            </a:r>
          </a:p>
          <a:p>
            <a:pPr eaLnBrk="0" hangingPunct="0">
              <a:defRPr/>
            </a:pPr>
            <a:r>
              <a:rPr lang="en-US">
                <a:latin typeface="Comic Sans MS" pitchFamily="32" charset="0"/>
                <a:ea typeface="+mn-ea"/>
                <a:cs typeface="+mn-cs"/>
              </a:rPr>
              <a:t>asset price will be high, but have no clue about direction.</a:t>
            </a:r>
          </a:p>
        </p:txBody>
      </p:sp>
      <p:sp>
        <p:nvSpPr>
          <p:cNvPr id="57363" name="Line 18"/>
          <p:cNvSpPr>
            <a:spLocks noChangeShapeType="1"/>
          </p:cNvSpPr>
          <p:nvPr/>
        </p:nvSpPr>
        <p:spPr bwMode="auto">
          <a:xfrm>
            <a:off x="933450" y="35814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4" name="Line 19"/>
          <p:cNvSpPr>
            <a:spLocks noChangeShapeType="1"/>
          </p:cNvSpPr>
          <p:nvPr/>
        </p:nvSpPr>
        <p:spPr bwMode="auto">
          <a:xfrm flipV="1">
            <a:off x="4572000" y="13716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5" name="Line 20"/>
          <p:cNvSpPr>
            <a:spLocks noChangeShapeType="1"/>
          </p:cNvSpPr>
          <p:nvPr/>
        </p:nvSpPr>
        <p:spPr bwMode="auto">
          <a:xfrm flipH="1" flipV="1">
            <a:off x="1990725" y="2155825"/>
            <a:ext cx="2590800" cy="259080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6" name="Line 21"/>
          <p:cNvSpPr>
            <a:spLocks noChangeShapeType="1"/>
          </p:cNvSpPr>
          <p:nvPr/>
        </p:nvSpPr>
        <p:spPr bwMode="auto">
          <a:xfrm flipV="1">
            <a:off x="4559300" y="2155825"/>
            <a:ext cx="2590800" cy="2590800"/>
          </a:xfrm>
          <a:prstGeom prst="line">
            <a:avLst/>
          </a:prstGeom>
          <a:noFill/>
          <a:ln w="50800">
            <a:solidFill>
              <a:srgbClr val="7144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57367" name="Rectangle 22"/>
          <p:cNvSpPr>
            <a:spLocks noChangeArrowheads="1"/>
          </p:cNvSpPr>
          <p:nvPr/>
        </p:nvSpPr>
        <p:spPr bwMode="auto">
          <a:xfrm>
            <a:off x="1295400" y="1219200"/>
            <a:ext cx="2971800" cy="51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lnSpc>
                <a:spcPct val="80000"/>
              </a:lnSpc>
            </a:pPr>
            <a:r>
              <a:rPr lang="en-US" sz="1400" b="1" dirty="0"/>
              <a:t>(</a:t>
            </a:r>
            <a:r>
              <a:rPr lang="en-US" sz="1600" b="1" dirty="0">
                <a:solidFill>
                  <a:schemeClr val="accent2"/>
                </a:solidFill>
              </a:rPr>
              <a:t>BUY ATM  CALL  @  $18.84</a:t>
            </a:r>
            <a:r>
              <a:rPr lang="en-US" sz="1600" b="1" dirty="0"/>
              <a:t>)</a:t>
            </a:r>
            <a:endParaRPr lang="en-US" sz="1600" b="1" dirty="0">
              <a:solidFill>
                <a:schemeClr val="accent2"/>
              </a:solidFill>
            </a:endParaRPr>
          </a:p>
          <a:p>
            <a:pPr eaLnBrk="0" hangingPunct="0">
              <a:lnSpc>
                <a:spcPct val="80000"/>
              </a:lnSpc>
            </a:pPr>
            <a:r>
              <a:rPr lang="en-US" sz="1600" b="1" dirty="0"/>
              <a:t>(</a:t>
            </a:r>
            <a:r>
              <a:rPr lang="en-US" sz="1600" b="1" dirty="0">
                <a:solidFill>
                  <a:schemeClr val="accent2"/>
                </a:solidFill>
              </a:rPr>
              <a:t>BUY ATM  PUT  @  $5.80</a:t>
            </a:r>
            <a:r>
              <a:rPr lang="en-US" b="1" dirty="0"/>
              <a:t>)</a:t>
            </a:r>
          </a:p>
        </p:txBody>
      </p:sp>
      <p:sp>
        <p:nvSpPr>
          <p:cNvPr id="57368" name="Rectangle 23"/>
          <p:cNvSpPr>
            <a:spLocks noChangeArrowheads="1"/>
          </p:cNvSpPr>
          <p:nvPr/>
        </p:nvSpPr>
        <p:spPr bwMode="auto">
          <a:xfrm>
            <a:off x="4200525" y="1047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57369" name="Rectangle 24"/>
          <p:cNvSpPr>
            <a:spLocks noChangeArrowheads="1"/>
          </p:cNvSpPr>
          <p:nvPr/>
        </p:nvSpPr>
        <p:spPr bwMode="auto">
          <a:xfrm>
            <a:off x="4229100" y="5396581"/>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79"/>
                                        </p:tgtEl>
                                        <p:attrNameLst>
                                          <p:attrName>style.visibility</p:attrName>
                                        </p:attrNameLst>
                                      </p:cBhvr>
                                      <p:to>
                                        <p:strVal val="visible"/>
                                      </p:to>
                                    </p:set>
                                    <p:animEffect transition="in" filter="fade">
                                      <p:cBhvr>
                                        <p:cTn id="7" dur="2000"/>
                                        <p:tgtEl>
                                          <p:spTgt spid="23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9"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0" name="Rectangle 4"/>
          <p:cNvSpPr>
            <a:spLocks noGrp="1" noChangeArrowheads="1"/>
          </p:cNvSpPr>
          <p:nvPr>
            <p:ph type="title"/>
          </p:nvPr>
        </p:nvSpPr>
        <p:spPr>
          <a:prstGeom prst="rect">
            <a:avLst/>
          </a:prstGeom>
        </p:spPr>
        <p:txBody>
          <a:bodyPr/>
          <a:lstStyle/>
          <a:p>
            <a:pPr eaLnBrk="1" hangingPunct="1"/>
            <a:r>
              <a:rPr lang="en-US" b="1" dirty="0">
                <a:latin typeface="Arial" charset="0"/>
              </a:rPr>
              <a:t>Out-of-, At-, In-the-Money</a:t>
            </a:r>
            <a:endParaRPr lang="en-US" sz="1200" b="1" dirty="0">
              <a:latin typeface="Arial" charset="0"/>
            </a:endParaRPr>
          </a:p>
        </p:txBody>
      </p:sp>
      <p:sp>
        <p:nvSpPr>
          <p:cNvPr id="43011" name="Rectangle 2"/>
          <p:cNvSpPr>
            <a:spLocks noChangeArrowheads="1"/>
          </p:cNvSpPr>
          <p:nvPr/>
        </p:nvSpPr>
        <p:spPr bwMode="auto">
          <a:xfrm>
            <a:off x="1814512" y="1219200"/>
            <a:ext cx="5340350" cy="1965325"/>
          </a:xfrm>
          <a:prstGeom prst="rect">
            <a:avLst/>
          </a:prstGeom>
          <a:solidFill>
            <a:srgbClr val="99FF99"/>
          </a:solidFill>
          <a:ln w="12700">
            <a:solidFill>
              <a:schemeClr val="tx1"/>
            </a:solidFill>
            <a:miter lim="800000"/>
            <a:headEnd/>
            <a:tailEnd/>
          </a:ln>
        </p:spPr>
        <p:txBody>
          <a:bodyPr wrap="none" anchor="ctr"/>
          <a:lstStyle/>
          <a:p>
            <a:endParaRPr lang="en-US" dirty="0"/>
          </a:p>
        </p:txBody>
      </p:sp>
      <p:sp>
        <p:nvSpPr>
          <p:cNvPr id="43012" name="Rectangle 3"/>
          <p:cNvSpPr>
            <a:spLocks noChangeArrowheads="1"/>
          </p:cNvSpPr>
          <p:nvPr/>
        </p:nvSpPr>
        <p:spPr bwMode="auto">
          <a:xfrm>
            <a:off x="-169568" y="1359416"/>
            <a:ext cx="8991600" cy="205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ctr" eaLnBrk="0" hangingPunct="0">
              <a:lnSpc>
                <a:spcPct val="80000"/>
              </a:lnSpc>
              <a:spcBef>
                <a:spcPct val="30000"/>
              </a:spcBef>
            </a:pPr>
            <a:r>
              <a:rPr lang="en-US" sz="2400" b="1" u="sng" dirty="0">
                <a:solidFill>
                  <a:srgbClr val="0000FF"/>
                </a:solidFill>
              </a:rPr>
              <a:t>CALLS</a:t>
            </a:r>
            <a:endParaRPr lang="en-US" sz="2400" b="1" dirty="0">
              <a:solidFill>
                <a:srgbClr val="0000FF"/>
              </a:solidFill>
            </a:endParaRPr>
          </a:p>
          <a:p>
            <a:pPr marL="342900" indent="-342900" eaLnBrk="0" hangingPunct="0">
              <a:lnSpc>
                <a:spcPct val="80000"/>
              </a:lnSpc>
            </a:pPr>
            <a:endParaRPr lang="en-US" sz="2400" b="1" dirty="0"/>
          </a:p>
          <a:p>
            <a:pPr marL="342900" indent="-342900" eaLnBrk="0" hangingPunct="0">
              <a:lnSpc>
                <a:spcPct val="80000"/>
              </a:lnSpc>
              <a:spcBef>
                <a:spcPct val="30000"/>
              </a:spcBef>
            </a:pPr>
            <a:r>
              <a:rPr lang="en-US" sz="2400" b="1" dirty="0"/>
              <a:t>			    S &gt; K:  "in-the-money" (</a:t>
            </a:r>
            <a:r>
              <a:rPr lang="en-US" sz="2400" b="1" dirty="0" err="1"/>
              <a:t>ITM</a:t>
            </a:r>
            <a:r>
              <a:rPr lang="en-US" sz="2400" b="1" dirty="0"/>
              <a:t>)</a:t>
            </a:r>
          </a:p>
          <a:p>
            <a:pPr marL="342900" indent="-342900" eaLnBrk="0" hangingPunct="0">
              <a:lnSpc>
                <a:spcPct val="80000"/>
              </a:lnSpc>
              <a:spcBef>
                <a:spcPct val="22000"/>
              </a:spcBef>
            </a:pPr>
            <a:r>
              <a:rPr lang="en-US" sz="2400" b="1" dirty="0"/>
              <a:t>			    S = K:  "at-the-money" (ATM)</a:t>
            </a:r>
          </a:p>
          <a:p>
            <a:pPr marL="342900" indent="-342900" eaLnBrk="0" hangingPunct="0">
              <a:lnSpc>
                <a:spcPct val="80000"/>
              </a:lnSpc>
              <a:spcBef>
                <a:spcPct val="22000"/>
              </a:spcBef>
            </a:pPr>
            <a:r>
              <a:rPr lang="en-US" sz="2400" b="1" dirty="0"/>
              <a:t>			    S &lt; K:  "out-of-the-money" (</a:t>
            </a:r>
            <a:r>
              <a:rPr lang="en-US" sz="2400" b="1" dirty="0" err="1"/>
              <a:t>OTM</a:t>
            </a:r>
            <a:r>
              <a:rPr lang="en-US" sz="2400" b="1" dirty="0"/>
              <a:t>)</a:t>
            </a:r>
          </a:p>
        </p:txBody>
      </p:sp>
      <p:sp>
        <p:nvSpPr>
          <p:cNvPr id="324613" name="Text Box 5"/>
          <p:cNvSpPr txBox="1">
            <a:spLocks noChangeArrowheads="1"/>
          </p:cNvSpPr>
          <p:nvPr/>
        </p:nvSpPr>
        <p:spPr bwMode="auto">
          <a:xfrm>
            <a:off x="1676400" y="4000265"/>
            <a:ext cx="5348287" cy="1863725"/>
          </a:xfrm>
          <a:prstGeom prst="rect">
            <a:avLst/>
          </a:prstGeom>
          <a:solidFill>
            <a:srgbClr val="FFCCFF"/>
          </a:solidFill>
          <a:ln w="6350" cap="rnd">
            <a:solidFill>
              <a:schemeClr val="tx2"/>
            </a:solidFill>
            <a:miter lim="800000"/>
            <a:headEnd type="none" w="sm" len="sm"/>
            <a:tailEnd type="none" w="sm" len="sm"/>
          </a:ln>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200000"/>
              </a:spcBef>
            </a:pPr>
            <a:r>
              <a:rPr lang="en-US" sz="2800" b="1" dirty="0">
                <a:solidFill>
                  <a:schemeClr val="hlink"/>
                </a:solidFill>
              </a:rPr>
              <a:t> </a:t>
            </a:r>
            <a:r>
              <a:rPr lang="en-US" sz="3200" b="1" dirty="0">
                <a:solidFill>
                  <a:schemeClr val="hlink"/>
                </a:solidFill>
              </a:rPr>
              <a:t> </a:t>
            </a:r>
            <a:r>
              <a:rPr lang="en-US" b="1" u="sng" dirty="0">
                <a:solidFill>
                  <a:srgbClr val="0000FF"/>
                </a:solidFill>
              </a:rPr>
              <a:t>PUTS</a:t>
            </a:r>
            <a:endParaRPr lang="en-US" b="1" dirty="0">
              <a:solidFill>
                <a:srgbClr val="0000FF"/>
              </a:solidFill>
            </a:endParaRPr>
          </a:p>
          <a:p>
            <a:pPr algn="ctr">
              <a:lnSpc>
                <a:spcPct val="40000"/>
              </a:lnSpc>
              <a:spcBef>
                <a:spcPct val="30000"/>
              </a:spcBef>
            </a:pPr>
            <a:endParaRPr lang="en-US" b="1" dirty="0">
              <a:solidFill>
                <a:schemeClr val="accent2"/>
              </a:solidFill>
            </a:endParaRPr>
          </a:p>
          <a:p>
            <a:pPr algn="ctr">
              <a:lnSpc>
                <a:spcPct val="80000"/>
              </a:lnSpc>
              <a:spcBef>
                <a:spcPct val="22000"/>
              </a:spcBef>
            </a:pPr>
            <a:r>
              <a:rPr lang="en-US" b="1" dirty="0"/>
              <a:t>S &gt; K:  "out-of-the-money" (</a:t>
            </a:r>
            <a:r>
              <a:rPr lang="en-US" b="1" dirty="0" err="1"/>
              <a:t>OTM</a:t>
            </a:r>
            <a:r>
              <a:rPr lang="en-US" b="1" dirty="0"/>
              <a:t>)</a:t>
            </a:r>
          </a:p>
          <a:p>
            <a:pPr algn="just">
              <a:lnSpc>
                <a:spcPct val="80000"/>
              </a:lnSpc>
              <a:spcBef>
                <a:spcPct val="22000"/>
              </a:spcBef>
            </a:pPr>
            <a:r>
              <a:rPr lang="en-US" b="1" dirty="0"/>
              <a:t>  S = K:  "at-the-money" (ATM)</a:t>
            </a:r>
          </a:p>
          <a:p>
            <a:pPr algn="just">
              <a:lnSpc>
                <a:spcPct val="80000"/>
              </a:lnSpc>
              <a:spcBef>
                <a:spcPct val="22000"/>
              </a:spcBef>
            </a:pPr>
            <a:r>
              <a:rPr lang="en-US" b="1" dirty="0"/>
              <a:t>  S &lt; K:  "in-the-money" (</a:t>
            </a:r>
            <a:r>
              <a:rPr lang="en-US" b="1" dirty="0" err="1"/>
              <a:t>ITM</a:t>
            </a:r>
            <a:r>
              <a:rPr lang="en-US" b="1" dirty="0"/>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2000"/>
                                        <p:tgtEl>
                                          <p:spTgt spid="16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24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324613"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1" name="Rectangle 3"/>
          <p:cNvSpPr>
            <a:spLocks noGrp="1" noChangeArrowheads="1"/>
          </p:cNvSpPr>
          <p:nvPr>
            <p:ph type="title"/>
          </p:nvPr>
        </p:nvSpPr>
        <p:spPr>
          <a:prstGeom prst="rect">
            <a:avLst/>
          </a:prstGeom>
        </p:spPr>
        <p:txBody>
          <a:bodyPr/>
          <a:lstStyle/>
          <a:p>
            <a:pPr eaLnBrk="1" hangingPunct="1"/>
            <a:r>
              <a:rPr lang="en-US" b="1" dirty="0">
                <a:latin typeface="Arial" charset="0"/>
              </a:rPr>
              <a:t>Standard Options:  Put Definition</a:t>
            </a:r>
          </a:p>
        </p:txBody>
      </p:sp>
      <p:sp>
        <p:nvSpPr>
          <p:cNvPr id="17411" name="Rectangle 2"/>
          <p:cNvSpPr>
            <a:spLocks noChangeArrowheads="1"/>
          </p:cNvSpPr>
          <p:nvPr/>
        </p:nvSpPr>
        <p:spPr bwMode="auto">
          <a:xfrm>
            <a:off x="178981" y="782167"/>
            <a:ext cx="89916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just" defTabSz="341313" eaLnBrk="0" hangingPunct="0">
              <a:spcBef>
                <a:spcPct val="50000"/>
              </a:spcBef>
            </a:pPr>
            <a:r>
              <a:rPr lang="en-US" sz="2000" b="1" dirty="0"/>
              <a:t>A  standard  </a:t>
            </a:r>
            <a:r>
              <a:rPr lang="en-US" sz="2000" b="1" u="sng" dirty="0">
                <a:solidFill>
                  <a:srgbClr val="3399FF"/>
                </a:solidFill>
              </a:rPr>
              <a:t>put</a:t>
            </a:r>
            <a:r>
              <a:rPr lang="en-US" sz="2000" b="1" dirty="0"/>
              <a:t>  is an option giving  the  "</a:t>
            </a:r>
            <a:r>
              <a:rPr lang="en-US" sz="2000" b="1" dirty="0">
                <a:solidFill>
                  <a:schemeClr val="tx2"/>
                </a:solidFill>
              </a:rPr>
              <a:t>buyer</a:t>
            </a:r>
            <a:r>
              <a:rPr lang="en-US" sz="2000" b="1" dirty="0"/>
              <a:t>"  the  right  to  </a:t>
            </a:r>
            <a:r>
              <a:rPr lang="en-US" sz="2000" b="1" u="sng" dirty="0">
                <a:solidFill>
                  <a:srgbClr val="3399FF"/>
                </a:solidFill>
              </a:rPr>
              <a:t>sell</a:t>
            </a:r>
            <a:r>
              <a:rPr lang="en-US" sz="2000" b="1" dirty="0">
                <a:solidFill>
                  <a:srgbClr val="00FF00"/>
                </a:solidFill>
              </a:rPr>
              <a:t> </a:t>
            </a:r>
            <a:r>
              <a:rPr lang="en-US" sz="2000" b="1" dirty="0"/>
              <a:t> to the  "</a:t>
            </a:r>
            <a:r>
              <a:rPr lang="en-US" sz="2000" b="1" dirty="0">
                <a:solidFill>
                  <a:schemeClr val="tx2"/>
                </a:solidFill>
              </a:rPr>
              <a:t>seller</a:t>
            </a:r>
            <a:r>
              <a:rPr lang="en-US" sz="2000" b="1" dirty="0"/>
              <a:t>"  an  "</a:t>
            </a:r>
            <a:r>
              <a:rPr lang="en-US" sz="2000" b="1" dirty="0">
                <a:solidFill>
                  <a:schemeClr val="tx2"/>
                </a:solidFill>
              </a:rPr>
              <a:t>underlying  asset</a:t>
            </a:r>
            <a:r>
              <a:rPr lang="en-US" sz="2000" b="1" dirty="0"/>
              <a:t>"  for  a  fixed  price  ("</a:t>
            </a:r>
            <a:r>
              <a:rPr lang="en-US" sz="2000" b="1" dirty="0">
                <a:solidFill>
                  <a:schemeClr val="tx2"/>
                </a:solidFill>
              </a:rPr>
              <a:t>strike price</a:t>
            </a:r>
            <a:r>
              <a:rPr lang="en-US" sz="2000" b="1" dirty="0"/>
              <a:t>")  at  any  time  on  or  before  a  fixed  date  ("</a:t>
            </a:r>
            <a:r>
              <a:rPr lang="en-US" sz="2000" b="1" dirty="0">
                <a:solidFill>
                  <a:schemeClr val="tx2"/>
                </a:solidFill>
              </a:rPr>
              <a:t>expiration date</a:t>
            </a:r>
            <a:r>
              <a:rPr lang="en-US" sz="2000" b="1" dirty="0"/>
              <a:t>").</a:t>
            </a:r>
          </a:p>
          <a:p>
            <a:pPr defTabSz="341313" eaLnBrk="0" hangingPunct="0">
              <a:lnSpc>
                <a:spcPct val="50000"/>
              </a:lnSpc>
            </a:pPr>
            <a:endParaRPr lang="en-US" sz="2000" b="1" dirty="0"/>
          </a:p>
          <a:p>
            <a:pPr defTabSz="341313" eaLnBrk="0" hangingPunct="0">
              <a:spcBef>
                <a:spcPct val="20000"/>
              </a:spcBef>
            </a:pPr>
            <a:r>
              <a:rPr lang="en-US" sz="2000" b="1" dirty="0"/>
              <a:t>		</a:t>
            </a:r>
            <a:endParaRPr lang="en-US" sz="2800" dirty="0"/>
          </a:p>
          <a:p>
            <a:pPr defTabSz="341313" eaLnBrk="0" hangingPunct="0">
              <a:lnSpc>
                <a:spcPct val="70000"/>
              </a:lnSpc>
              <a:spcBef>
                <a:spcPct val="20000"/>
              </a:spcBef>
            </a:pPr>
            <a:endParaRPr lang="en-US" sz="2000" b="1" dirty="0"/>
          </a:p>
        </p:txBody>
      </p:sp>
      <p:sp>
        <p:nvSpPr>
          <p:cNvPr id="302084" name="Text Box 4"/>
          <p:cNvSpPr txBox="1">
            <a:spLocks noChangeArrowheads="1"/>
          </p:cNvSpPr>
          <p:nvPr/>
        </p:nvSpPr>
        <p:spPr bwMode="auto">
          <a:xfrm>
            <a:off x="147083" y="3329731"/>
            <a:ext cx="8791575" cy="198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2000" b="1" u="sng" dirty="0">
                <a:solidFill>
                  <a:srgbClr val="3399FF"/>
                </a:solidFill>
              </a:rPr>
              <a:t>Exercise styles:                                       </a:t>
            </a:r>
            <a:endParaRPr lang="en-US" sz="2000" b="1" dirty="0">
              <a:solidFill>
                <a:srgbClr val="3399FF"/>
              </a:solidFill>
            </a:endParaRPr>
          </a:p>
          <a:p>
            <a:pPr>
              <a:spcBef>
                <a:spcPct val="30000"/>
              </a:spcBef>
            </a:pPr>
            <a:r>
              <a:rPr lang="en-US" sz="2000" b="1" dirty="0">
                <a:solidFill>
                  <a:schemeClr val="tx2"/>
                </a:solidFill>
              </a:rPr>
              <a:t>   European:</a:t>
            </a:r>
            <a:r>
              <a:rPr lang="en-US" sz="2000" dirty="0"/>
              <a:t>	option  only  exercisable  on  expiration  date</a:t>
            </a:r>
          </a:p>
          <a:p>
            <a:pPr>
              <a:spcBef>
                <a:spcPct val="30000"/>
              </a:spcBef>
            </a:pPr>
            <a:r>
              <a:rPr lang="en-US" sz="2000" b="1" dirty="0">
                <a:solidFill>
                  <a:schemeClr val="tx2"/>
                </a:solidFill>
              </a:rPr>
              <a:t>   American:</a:t>
            </a:r>
            <a:r>
              <a:rPr lang="en-US" sz="2000" dirty="0"/>
              <a:t>	option  exercisable  at  </a:t>
            </a:r>
            <a:r>
              <a:rPr lang="en-US" sz="2000" u="sng" dirty="0"/>
              <a:t>any</a:t>
            </a:r>
            <a:r>
              <a:rPr lang="en-US" sz="2000" dirty="0"/>
              <a:t>  time</a:t>
            </a:r>
          </a:p>
          <a:p>
            <a:pPr>
              <a:spcBef>
                <a:spcPct val="30000"/>
              </a:spcBef>
            </a:pPr>
            <a:r>
              <a:rPr lang="en-US" sz="2000" b="1" dirty="0">
                <a:solidFill>
                  <a:schemeClr val="tx2"/>
                </a:solidFill>
              </a:rPr>
              <a:t>   Bermudan:</a:t>
            </a:r>
            <a:r>
              <a:rPr lang="en-US" sz="2000" dirty="0"/>
              <a:t>	option  exercisable  only  at</a:t>
            </a:r>
            <a:r>
              <a:rPr lang="en-US" sz="2000" dirty="0">
                <a:solidFill>
                  <a:schemeClr val="folHlink"/>
                </a:solidFill>
              </a:rPr>
              <a:t> </a:t>
            </a:r>
            <a:r>
              <a:rPr lang="en-US" sz="2000" dirty="0"/>
              <a:t> </a:t>
            </a:r>
            <a:r>
              <a:rPr lang="en-US" sz="2000" u="sng" dirty="0"/>
              <a:t>some </a:t>
            </a:r>
            <a:r>
              <a:rPr lang="en-US" sz="2000" dirty="0"/>
              <a:t> predefined times</a:t>
            </a:r>
          </a:p>
          <a:p>
            <a:pPr>
              <a:spcBef>
                <a:spcPct val="30000"/>
              </a:spcBef>
            </a:pPr>
            <a:r>
              <a:rPr lang="en-US" sz="2000" b="1" dirty="0">
                <a:solidFill>
                  <a:schemeClr val="tx2"/>
                </a:solidFill>
              </a:rPr>
              <a:t>   Atlantic:</a:t>
            </a:r>
            <a:r>
              <a:rPr lang="en-US" sz="2000" dirty="0"/>
              <a:t>	option  exercisable  depending  on  underlying  asset  price</a:t>
            </a:r>
            <a:endParaRPr lang="en-US" sz="1100" dirty="0">
              <a:latin typeface="Times New Roman" charset="0"/>
            </a:endParaRPr>
          </a:p>
        </p:txBody>
      </p:sp>
      <p:sp>
        <p:nvSpPr>
          <p:cNvPr id="302085" name="Text Box 5"/>
          <p:cNvSpPr txBox="1">
            <a:spLocks noChangeArrowheads="1"/>
          </p:cNvSpPr>
          <p:nvPr/>
        </p:nvSpPr>
        <p:spPr bwMode="auto">
          <a:xfrm>
            <a:off x="2666999" y="2809177"/>
            <a:ext cx="3457575" cy="457200"/>
          </a:xfrm>
          <a:prstGeom prst="rect">
            <a:avLst/>
          </a:prstGeom>
          <a:solidFill>
            <a:srgbClr val="FF99FF"/>
          </a:solidFill>
          <a:ln>
            <a:noFill/>
          </a:ln>
          <a:effectLst>
            <a:outerShdw dist="107763" dir="2700000" algn="ctr" rotWithShape="0">
              <a:schemeClr val="bg2"/>
            </a:outerShdw>
          </a:effectLst>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20000"/>
              </a:spcBef>
            </a:pPr>
            <a:r>
              <a:rPr lang="en-US" b="1"/>
              <a:t>P* = max [ 0, K - S* ]</a:t>
            </a:r>
            <a:endParaRPr lang="en-US" sz="1100" dirty="0">
              <a:latin typeface="Times New Roman" charset="0"/>
            </a:endParaRPr>
          </a:p>
        </p:txBody>
      </p:sp>
      <p:sp>
        <p:nvSpPr>
          <p:cNvPr id="302086" name="Text Box 6"/>
          <p:cNvSpPr txBox="1">
            <a:spLocks noChangeArrowheads="1"/>
          </p:cNvSpPr>
          <p:nvPr/>
        </p:nvSpPr>
        <p:spPr bwMode="auto">
          <a:xfrm>
            <a:off x="1219200" y="1925167"/>
            <a:ext cx="55626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defTabSz="461963" eaLnBrk="0" hangingPunct="0">
              <a:defRPr sz="2400">
                <a:solidFill>
                  <a:schemeClr val="tx1"/>
                </a:solidFill>
                <a:latin typeface="Arial" charset="0"/>
                <a:ea typeface="ＭＳ Ｐゴシック" charset="0"/>
                <a:cs typeface="ＭＳ Ｐゴシック" charset="0"/>
              </a:defRPr>
            </a:lvl1pPr>
            <a:lvl2pPr marL="742950" indent="-285750" defTabSz="461963" eaLnBrk="0" hangingPunct="0">
              <a:defRPr sz="2400">
                <a:solidFill>
                  <a:schemeClr val="tx1"/>
                </a:solidFill>
                <a:latin typeface="Arial" charset="0"/>
                <a:ea typeface="ＭＳ Ｐゴシック" charset="0"/>
              </a:defRPr>
            </a:lvl2pPr>
            <a:lvl3pPr marL="1143000" indent="-228600" defTabSz="461963" eaLnBrk="0" hangingPunct="0">
              <a:defRPr sz="2400">
                <a:solidFill>
                  <a:schemeClr val="tx1"/>
                </a:solidFill>
                <a:latin typeface="Arial" charset="0"/>
                <a:ea typeface="ＭＳ Ｐゴシック" charset="0"/>
              </a:defRPr>
            </a:lvl3pPr>
            <a:lvl4pPr marL="1600200" indent="-228600" defTabSz="461963" eaLnBrk="0" hangingPunct="0">
              <a:defRPr sz="2400">
                <a:solidFill>
                  <a:schemeClr val="tx1"/>
                </a:solidFill>
                <a:latin typeface="Arial" charset="0"/>
                <a:ea typeface="ＭＳ Ｐゴシック" charset="0"/>
              </a:defRPr>
            </a:lvl4pPr>
            <a:lvl5pPr marL="2057400" indent="-228600" defTabSz="461963" eaLnBrk="0" hangingPunct="0">
              <a:defRPr sz="2400">
                <a:solidFill>
                  <a:schemeClr val="tx1"/>
                </a:solidFill>
                <a:latin typeface="Arial" charset="0"/>
                <a:ea typeface="ＭＳ Ｐゴシック" charset="0"/>
              </a:defRPr>
            </a:lvl5pPr>
            <a:lvl6pPr marL="2514600" indent="-228600" defTabSz="46196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46196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46196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461963" eaLnBrk="0" fontAlgn="base" hangingPunct="0">
              <a:spcBef>
                <a:spcPct val="0"/>
              </a:spcBef>
              <a:spcAft>
                <a:spcPct val="0"/>
              </a:spcAft>
              <a:defRPr sz="2400">
                <a:solidFill>
                  <a:schemeClr val="tx1"/>
                </a:solidFill>
                <a:latin typeface="Arial" charset="0"/>
                <a:ea typeface="ＭＳ Ｐゴシック" charset="0"/>
              </a:defRPr>
            </a:lvl9pPr>
          </a:lstStyle>
          <a:p>
            <a:pPr>
              <a:spcBef>
                <a:spcPct val="20000"/>
              </a:spcBef>
            </a:pPr>
            <a:r>
              <a:rPr lang="en-US" sz="2000" b="1" dirty="0"/>
              <a:t>P</a:t>
            </a:r>
            <a:r>
              <a:rPr lang="en-US" sz="2000" dirty="0"/>
              <a:t>	</a:t>
            </a:r>
            <a:r>
              <a:rPr lang="en-US" sz="2000" dirty="0">
                <a:latin typeface="Symbol" charset="0"/>
              </a:rPr>
              <a:t>º</a:t>
            </a:r>
            <a:r>
              <a:rPr lang="en-US" sz="2000" dirty="0"/>
              <a:t>   current  put  value/price  (</a:t>
            </a:r>
            <a:r>
              <a:rPr lang="ja-JP" altLang="en-US" sz="2000" dirty="0"/>
              <a:t>“</a:t>
            </a:r>
            <a:r>
              <a:rPr lang="en-US" altLang="ja-JP" sz="2000" dirty="0"/>
              <a:t>premium</a:t>
            </a:r>
            <a:r>
              <a:rPr lang="ja-JP" altLang="en-US" sz="2000" dirty="0"/>
              <a:t>”</a:t>
            </a:r>
            <a:r>
              <a:rPr lang="en-US" altLang="ja-JP" sz="2000" dirty="0"/>
              <a:t>)</a:t>
            </a:r>
            <a:endParaRPr lang="en-US" altLang="ja-JP" sz="2800" dirty="0"/>
          </a:p>
          <a:p>
            <a:pPr>
              <a:spcBef>
                <a:spcPct val="20000"/>
              </a:spcBef>
            </a:pPr>
            <a:r>
              <a:rPr lang="en-US" sz="2000" b="1" dirty="0"/>
              <a:t>P*</a:t>
            </a:r>
            <a:r>
              <a:rPr lang="en-US" sz="2000" dirty="0"/>
              <a:t>	</a:t>
            </a:r>
            <a:r>
              <a:rPr lang="en-US" sz="2000" dirty="0">
                <a:latin typeface="Symbol" charset="0"/>
              </a:rPr>
              <a:t>º</a:t>
            </a:r>
            <a:r>
              <a:rPr lang="en-US" sz="2000" dirty="0"/>
              <a:t>   put  value/payoff  on  expiration  date</a:t>
            </a:r>
            <a:endParaRPr lang="en-US" sz="1100" dirty="0">
              <a:latin typeface="Times New Roman"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2086">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2086">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02085"/>
                                        </p:tgtEl>
                                        <p:attrNameLst>
                                          <p:attrName>style.visibility</p:attrName>
                                        </p:attrNameLst>
                                      </p:cBhvr>
                                      <p:to>
                                        <p:strVal val="visible"/>
                                      </p:to>
                                    </p:set>
                                    <p:animEffect transition="in" filter="slide(fromLeft)">
                                      <p:cBhvr>
                                        <p:cTn id="20" dur="500"/>
                                        <p:tgtEl>
                                          <p:spTgt spid="302085"/>
                                        </p:tgtEl>
                                      </p:cBhvr>
                                    </p:animEffect>
                                  </p:childTnLst>
                                  <p:subTnLst>
                                    <p:audio>
                                      <p:cMediaNode>
                                        <p:cTn display="0" masterRel="sameClick">
                                          <p:stCondLst>
                                            <p:cond evt="begin" delay="0">
                                              <p:tn val="18"/>
                                            </p:cond>
                                          </p:stCondLst>
                                          <p:endCondLst>
                                            <p:cond evt="onStopAudio" delay="0">
                                              <p:tgtEl>
                                                <p:sldTgt/>
                                              </p:tgtEl>
                                            </p:cond>
                                          </p:endCondLst>
                                        </p:cTn>
                                        <p:tgtEl>
                                          <p:sndTgt r:embed="rId3" name="RICOCHET.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02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302084" grpId="0" autoUpdateAnimBg="0"/>
      <p:bldP spid="302085" grpId="0" animBg="1" autoUpdateAnimBg="0"/>
      <p:bldP spid="30208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b="1" dirty="0">
                <a:latin typeface="Arial" charset="0"/>
              </a:rPr>
              <a:t>Value of Call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48" y="838200"/>
            <a:ext cx="8305800" cy="4178300"/>
          </a:xfrm>
          <a:prstGeom prst="rect">
            <a:avLst/>
          </a:prstGeom>
        </p:spPr>
      </p:pic>
      <p:sp>
        <p:nvSpPr>
          <p:cNvPr id="7" name="Rectangle 3"/>
          <p:cNvSpPr>
            <a:spLocks noChangeArrowheads="1"/>
          </p:cNvSpPr>
          <p:nvPr/>
        </p:nvSpPr>
        <p:spPr bwMode="auto">
          <a:xfrm>
            <a:off x="269748" y="5181600"/>
            <a:ext cx="8839200" cy="857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lnSpc>
                <a:spcPct val="30000"/>
              </a:lnSpc>
              <a:spcBef>
                <a:spcPct val="30000"/>
              </a:spcBef>
            </a:pPr>
            <a:endParaRPr lang="en-US" sz="2000" b="1" dirty="0">
              <a:solidFill>
                <a:schemeClr val="folHlink"/>
              </a:solidFill>
            </a:endParaRPr>
          </a:p>
          <a:p>
            <a:pPr algn="ctr" eaLnBrk="0" hangingPunct="0">
              <a:lnSpc>
                <a:spcPct val="80000"/>
              </a:lnSpc>
              <a:spcBef>
                <a:spcPct val="30000"/>
              </a:spcBef>
            </a:pPr>
            <a:r>
              <a:rPr lang="en-US" sz="2000" b="1" dirty="0">
                <a:solidFill>
                  <a:schemeClr val="tx2"/>
                </a:solidFill>
              </a:rPr>
              <a:t>Option Price =  (Exercisable Value) + (Premium over Exercisable Value)</a:t>
            </a:r>
          </a:p>
          <a:p>
            <a:pPr eaLnBrk="0" hangingPunct="0">
              <a:lnSpc>
                <a:spcPct val="80000"/>
              </a:lnSpc>
              <a:spcBef>
                <a:spcPct val="30000"/>
              </a:spcBef>
            </a:pPr>
            <a:r>
              <a:rPr lang="en-US" sz="2000" b="1" dirty="0"/>
              <a:t>		   (</a:t>
            </a:r>
            <a:r>
              <a:rPr lang="en-US" sz="2000" b="1" i="1" dirty="0"/>
              <a:t>Intrinsic Value</a:t>
            </a:r>
            <a:r>
              <a:rPr lang="en-US" sz="2000" b="1" dirty="0"/>
              <a:t>)       +    (</a:t>
            </a:r>
            <a:r>
              <a:rPr lang="en-US" sz="2000" b="1" i="1" dirty="0"/>
              <a:t>Time Value</a:t>
            </a:r>
            <a:r>
              <a:rPr lang="en-US" sz="2000" b="1" dirty="0"/>
              <a:t>)</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u="sng" dirty="0">
                <a:solidFill>
                  <a:schemeClr val="accent2"/>
                </a:solidFill>
              </a:rPr>
              <a:t>Asset  Volatility</a:t>
            </a:r>
            <a:r>
              <a:rPr lang="en-US" sz="2800" b="1" dirty="0">
                <a:solidFill>
                  <a:schemeClr val="accent2"/>
                </a:solidFill>
              </a:rPr>
              <a:t>:</a:t>
            </a:r>
            <a:r>
              <a:rPr lang="en-US" sz="2800" b="1" dirty="0"/>
              <a:t>  Buyer  of  call  receives  full  benefit  of  favorable asset  price  outcomes  but  avoids  the  unfavorable  ones</a:t>
            </a:r>
          </a:p>
          <a:p>
            <a:r>
              <a:rPr lang="en-US" sz="2800" b="1" u="sng" dirty="0">
                <a:solidFill>
                  <a:schemeClr val="accent2"/>
                </a:solidFill>
              </a:rPr>
              <a:t>Riskless  Return</a:t>
            </a:r>
            <a:r>
              <a:rPr lang="en-US" sz="2800" b="1" dirty="0">
                <a:solidFill>
                  <a:schemeClr val="hlink"/>
                </a:solidFill>
              </a:rPr>
              <a:t>:</a:t>
            </a:r>
            <a:r>
              <a:rPr lang="en-US" sz="2800" b="1" dirty="0"/>
              <a:t>  The  higher  the riskless return,  the lower  the  present value  of  the  strike  price.</a:t>
            </a:r>
          </a:p>
          <a:p>
            <a:r>
              <a:rPr lang="en-US" sz="2800" b="1" u="sng" dirty="0">
                <a:solidFill>
                  <a:schemeClr val="accent2"/>
                </a:solidFill>
              </a:rPr>
              <a:t>Payout Return</a:t>
            </a:r>
            <a:r>
              <a:rPr lang="en-US" sz="2800" b="1" dirty="0">
                <a:solidFill>
                  <a:schemeClr val="accent2"/>
                </a:solidFill>
              </a:rPr>
              <a:t>:</a:t>
            </a:r>
            <a:r>
              <a:rPr lang="en-US" sz="2800" b="1" dirty="0">
                <a:solidFill>
                  <a:schemeClr val="hlink"/>
                </a:solidFill>
              </a:rPr>
              <a:t> </a:t>
            </a:r>
            <a:r>
              <a:rPr lang="en-US" sz="2800" b="1" dirty="0"/>
              <a:t> On  ex-payout  dates,  asset  prices  tend  to  fall by  the  amount  of  the  payout.</a:t>
            </a:r>
          </a:p>
          <a:p>
            <a:pPr lvl="1"/>
            <a:r>
              <a:rPr lang="en-US" sz="2400" b="1" u="sng" dirty="0"/>
              <a:t>Effect  #1</a:t>
            </a:r>
            <a:r>
              <a:rPr lang="en-US" sz="2400" b="1" dirty="0"/>
              <a:t>:   the  higher  the  payouts,  the  lower  the  value  of  a  call relative to  the  asset  (opposite  for  puts).</a:t>
            </a:r>
          </a:p>
          <a:p>
            <a:pPr lvl="1"/>
            <a:r>
              <a:rPr lang="en-US" sz="2800" b="1" u="sng" dirty="0"/>
              <a:t>Effect  #2</a:t>
            </a:r>
            <a:r>
              <a:rPr lang="en-US" sz="2800" b="1" dirty="0"/>
              <a:t>:   optimal  timing  of  exercise.</a:t>
            </a:r>
            <a:endParaRPr lang="en-US" sz="1600" dirty="0">
              <a:latin typeface="Times New Roman" charset="0"/>
            </a:endParaRPr>
          </a:p>
          <a:p>
            <a:endParaRPr lang="en-US" sz="1100" b="1" dirty="0"/>
          </a:p>
          <a:p>
            <a:endParaRPr lang="en-US" sz="1100" dirty="0">
              <a:latin typeface="Times New Roman" charset="0"/>
            </a:endParaRPr>
          </a:p>
          <a:p>
            <a:endParaRPr lang="en-US" dirty="0"/>
          </a:p>
        </p:txBody>
      </p:sp>
      <p:sp>
        <p:nvSpPr>
          <p:cNvPr id="25605" name="Rectangle 3"/>
          <p:cNvSpPr>
            <a:spLocks noGrp="1" noChangeArrowheads="1"/>
          </p:cNvSpPr>
          <p:nvPr>
            <p:ph type="title"/>
          </p:nvPr>
        </p:nvSpPr>
        <p:spPr>
          <a:xfrm>
            <a:off x="384048" y="41934"/>
            <a:ext cx="8607552" cy="365127"/>
          </a:xfrm>
          <a:prstGeom prst="rect">
            <a:avLst/>
          </a:prstGeom>
          <a:noFill/>
        </p:spPr>
        <p:txBody>
          <a:bodyPr lIns="92075" tIns="46038" rIns="92075" bIns="46038"/>
          <a:lstStyle/>
          <a:p>
            <a:pPr eaLnBrk="1" hangingPunct="1"/>
            <a:r>
              <a:rPr lang="en-US" b="1" dirty="0">
                <a:latin typeface="Arial" charset="0"/>
              </a:rPr>
              <a:t>Determinants of Option Value: Volatility, Riskless and Payout Returns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fade">
                                      <p:cBhvr>
                                        <p:cTn id="7" dur="20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533400"/>
            <a:ext cx="8537448" cy="5812064"/>
          </a:xfrm>
        </p:spPr>
        <p:txBody>
          <a:bodyPr/>
          <a:lstStyle/>
          <a:p>
            <a:r>
              <a:rPr lang="en-US" sz="2400" b="1" u="sng" dirty="0">
                <a:solidFill>
                  <a:schemeClr val="accent2"/>
                </a:solidFill>
              </a:rPr>
              <a:t>Time-to-Expiration:</a:t>
            </a:r>
          </a:p>
          <a:p>
            <a:pPr lvl="1"/>
            <a:r>
              <a:rPr lang="en-US" sz="1850" b="1" u="sng" dirty="0"/>
              <a:t>Effect  #1</a:t>
            </a:r>
            <a:r>
              <a:rPr lang="en-US" sz="1850" b="1" dirty="0"/>
              <a:t>:   the greater the time-to-expiration, the more time for changes  to occur in the asset price.</a:t>
            </a:r>
          </a:p>
          <a:p>
            <a:pPr lvl="1"/>
            <a:r>
              <a:rPr lang="en-US" sz="2000" b="1" u="sng" dirty="0"/>
              <a:t>Effect  #2</a:t>
            </a:r>
            <a:r>
              <a:rPr lang="en-US" sz="2000" b="1" dirty="0"/>
              <a:t>:   the greater the time-to-expiration, the lower present value of the strike price.</a:t>
            </a:r>
          </a:p>
          <a:p>
            <a:pPr lvl="1"/>
            <a:r>
              <a:rPr lang="en-US" sz="2000" b="1" dirty="0"/>
              <a:t>(these two effects insure, ignoring payouts, that before expiration  C &gt; S - K)</a:t>
            </a:r>
          </a:p>
          <a:p>
            <a:pPr marL="342900" lvl="2" defTabSz="685800">
              <a:buFont typeface="Wingdings 2" pitchFamily="18" charset="2"/>
              <a:buChar char=""/>
            </a:pPr>
            <a:r>
              <a:rPr lang="en-US" sz="2000" b="1" u="sng" dirty="0"/>
              <a:t>Effect  #3</a:t>
            </a:r>
            <a:r>
              <a:rPr lang="en-US" sz="2000" b="1" dirty="0"/>
              <a:t>:   the greater the time-to-expiration, the more time for the asset price to be reduced by payouts. </a:t>
            </a:r>
          </a:p>
          <a:p>
            <a:pPr marL="171450" lvl="1" defTabSz="685800">
              <a:buFont typeface="Wingdings 2" pitchFamily="18" charset="2"/>
              <a:buChar char=""/>
            </a:pPr>
            <a:r>
              <a:rPr lang="en-US" sz="2400" b="1" dirty="0"/>
              <a:t>Effect of increase in time-to-expiration via variable on left on:</a:t>
            </a:r>
          </a:p>
          <a:p>
            <a:pPr marL="171450" lvl="1" defTabSz="685800">
              <a:buFont typeface="Wingdings 2" pitchFamily="18" charset="2"/>
              <a:buChar char=""/>
            </a:pPr>
            <a:endParaRPr lang="en-US" b="1" dirty="0"/>
          </a:p>
          <a:p>
            <a:pPr marL="0" indent="0" defTabSz="457200" eaLnBrk="0" hangingPunct="0">
              <a:spcBef>
                <a:spcPct val="40000"/>
              </a:spcBef>
              <a:buNone/>
            </a:pPr>
            <a:r>
              <a:rPr lang="en-US" b="1" dirty="0"/>
              <a:t>									</a:t>
            </a:r>
            <a:r>
              <a:rPr lang="en-US" b="1" u="sng" dirty="0">
                <a:solidFill>
                  <a:schemeClr val="accent2"/>
                </a:solidFill>
              </a:rPr>
              <a:t>Call Value</a:t>
            </a:r>
            <a:r>
              <a:rPr lang="en-US" b="1" dirty="0"/>
              <a:t>	</a:t>
            </a:r>
            <a:r>
              <a:rPr lang="en-US" b="1" u="sng" dirty="0">
                <a:solidFill>
                  <a:schemeClr val="accent2"/>
                </a:solidFill>
              </a:rPr>
              <a:t>Put Value</a:t>
            </a:r>
            <a:r>
              <a:rPr lang="en-US" b="1" dirty="0"/>
              <a:t>	</a:t>
            </a:r>
          </a:p>
          <a:p>
            <a:pPr marL="0" indent="0" defTabSz="457200" eaLnBrk="0" hangingPunct="0">
              <a:buNone/>
            </a:pPr>
            <a:r>
              <a:rPr lang="en-US" b="1" dirty="0"/>
              <a:t>					Volatility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latin typeface="Symbol" charset="0"/>
              </a:rPr>
              <a:t>­↑</a:t>
            </a:r>
            <a:endParaRPr lang="en-US" b="1" dirty="0"/>
          </a:p>
          <a:p>
            <a:pPr marL="0" indent="0" defTabSz="457200" eaLnBrk="0" hangingPunct="0">
              <a:buNone/>
            </a:pPr>
            <a:r>
              <a:rPr lang="en-US" b="1" dirty="0"/>
              <a:t>					Riskless Return		</a:t>
            </a:r>
            <a:r>
              <a:rPr lang="en-US" b="1" dirty="0">
                <a:solidFill>
                  <a:schemeClr val="accent2"/>
                </a:solidFill>
                <a:latin typeface="Symbol" charset="0"/>
              </a:rPr>
              <a:t>­</a:t>
            </a:r>
            <a:r>
              <a:rPr lang="en-US" b="1" dirty="0">
                <a:latin typeface="Symbol" charset="0"/>
              </a:rPr>
              <a:t> ↑</a:t>
            </a:r>
            <a:r>
              <a:rPr lang="en-US" b="1" dirty="0"/>
              <a:t>	</a:t>
            </a:r>
            <a:r>
              <a:rPr lang="en-US" b="1" dirty="0">
                <a:solidFill>
                  <a:schemeClr val="accent2"/>
                </a:solidFill>
              </a:rPr>
              <a:t>	       </a:t>
            </a:r>
            <a:r>
              <a:rPr lang="en-US" b="1" dirty="0">
                <a:solidFill>
                  <a:schemeClr val="accent2"/>
                </a:solidFill>
                <a:latin typeface="Symbol" charset="0"/>
              </a:rPr>
              <a:t>¯</a:t>
            </a:r>
            <a:endParaRPr lang="en-US" b="1" dirty="0">
              <a:latin typeface="Symbol" charset="0"/>
            </a:endParaRPr>
          </a:p>
          <a:p>
            <a:pPr marL="0" indent="0" defTabSz="457200" eaLnBrk="0" hangingPunct="0">
              <a:buNone/>
            </a:pPr>
            <a:r>
              <a:rPr lang="en-US" b="1" dirty="0"/>
              <a:t>					Payout Return			 </a:t>
            </a:r>
            <a:r>
              <a:rPr lang="en-US" b="1" dirty="0">
                <a:solidFill>
                  <a:schemeClr val="accent2"/>
                </a:solidFill>
                <a:latin typeface="Symbol" charset="0"/>
              </a:rPr>
              <a:t>¯</a:t>
            </a:r>
            <a:r>
              <a:rPr lang="en-US" b="1" dirty="0"/>
              <a:t>		       </a:t>
            </a:r>
            <a:r>
              <a:rPr lang="en-US" b="1" dirty="0">
                <a:solidFill>
                  <a:schemeClr val="accent2"/>
                </a:solidFill>
                <a:latin typeface="Symbol" charset="0"/>
              </a:rPr>
              <a:t>­↑</a:t>
            </a:r>
            <a:endParaRPr lang="en-US" b="1" dirty="0">
              <a:latin typeface="Symbol" charset="0"/>
            </a:endParaRPr>
          </a:p>
          <a:p>
            <a:endParaRPr lang="en-US" b="1" dirty="0"/>
          </a:p>
          <a:p>
            <a:pPr marL="342900" lvl="2" defTabSz="685800">
              <a:buFont typeface="Wingdings 2" pitchFamily="18" charset="2"/>
              <a:buChar char=""/>
            </a:pPr>
            <a:endParaRPr lang="en-US" b="1" dirty="0"/>
          </a:p>
          <a:p>
            <a:endParaRPr lang="en-US" b="1" dirty="0"/>
          </a:p>
          <a:p>
            <a:endParaRPr lang="en-US" dirty="0"/>
          </a:p>
        </p:txBody>
      </p:sp>
      <p:sp>
        <p:nvSpPr>
          <p:cNvPr id="26630"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Fundamental Determinants of Value: Time-to-Expiration</a:t>
            </a:r>
            <a:endParaRPr lang="en-US" dirty="0">
              <a:latin typeface="Arial" charset="0"/>
            </a:endParaRPr>
          </a:p>
        </p:txBody>
      </p:sp>
      <p:sp>
        <p:nvSpPr>
          <p:cNvPr id="63491" name="Rectangle 2"/>
          <p:cNvSpPr>
            <a:spLocks noChangeArrowheads="1"/>
          </p:cNvSpPr>
          <p:nvPr/>
        </p:nvSpPr>
        <p:spPr bwMode="auto">
          <a:xfrm>
            <a:off x="1976310" y="4419600"/>
            <a:ext cx="5273675" cy="1579562"/>
          </a:xfrm>
          <a:prstGeom prst="rect">
            <a:avLst/>
          </a:prstGeom>
          <a:solidFill>
            <a:srgbClr val="FFFF00">
              <a:alpha val="0"/>
            </a:srgbClr>
          </a:solidFill>
          <a:ln w="50800">
            <a:solidFill>
              <a:schemeClr val="tx1"/>
            </a:solidFill>
            <a:miter lim="800000"/>
            <a:headEnd/>
            <a:tailEnd/>
          </a:ln>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20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Fundamental Determinants of Value</a:t>
            </a:r>
            <a:endParaRPr lang="en-US" dirty="0">
              <a:latin typeface="Arial" charset="0"/>
            </a:endParaRPr>
          </a:p>
        </p:txBody>
      </p:sp>
      <p:sp>
        <p:nvSpPr>
          <p:cNvPr id="340994" name="Rectangle 2"/>
          <p:cNvSpPr>
            <a:spLocks noChangeArrowheads="1"/>
          </p:cNvSpPr>
          <p:nvPr/>
        </p:nvSpPr>
        <p:spPr bwMode="auto">
          <a:xfrm>
            <a:off x="384048" y="1001030"/>
            <a:ext cx="7524750" cy="4081463"/>
          </a:xfrm>
          <a:prstGeom prst="rect">
            <a:avLst/>
          </a:prstGeom>
          <a:solidFill>
            <a:srgbClr val="FFFF99"/>
          </a:solidFill>
          <a:ln w="57150">
            <a:solidFill>
              <a:schemeClr val="tx1"/>
            </a:solidFill>
            <a:miter lim="800000"/>
            <a:headEnd/>
            <a:tailEnd/>
          </a:ln>
          <a:effectLst/>
        </p:spPr>
        <p:txBody>
          <a:bodyPr lIns="92075" tIns="46038" rIns="92075" bIns="46038">
            <a:spAutoFit/>
          </a:bodyPr>
          <a:lstStyle/>
          <a:p>
            <a:pPr eaLnBrk="0" hangingPunct="0">
              <a:lnSpc>
                <a:spcPct val="80000"/>
              </a:lnSpc>
              <a:spcBef>
                <a:spcPct val="30000"/>
              </a:spcBef>
              <a:defRPr/>
            </a:pPr>
            <a:endParaRPr lang="en-US" sz="2000" b="1" dirty="0">
              <a:effectLst>
                <a:outerShdw blurRad="38100" dist="38100" dir="2700000" algn="tl">
                  <a:srgbClr val="FFFFFF"/>
                </a:outerShdw>
              </a:effectLst>
            </a:endParaRPr>
          </a:p>
          <a:p>
            <a:pPr eaLnBrk="0" hangingPunct="0">
              <a:lnSpc>
                <a:spcPct val="80000"/>
              </a:lnSpc>
              <a:spcBef>
                <a:spcPct val="30000"/>
              </a:spcBef>
              <a:defRPr/>
            </a:pPr>
            <a:r>
              <a:rPr lang="en-US" sz="2400" b="1" dirty="0">
                <a:solidFill>
                  <a:schemeClr val="hlink"/>
                </a:solidFill>
                <a:effectLst>
                  <a:outerShdw blurRad="38100" dist="38100" dir="2700000" algn="tl">
                    <a:srgbClr val="000000"/>
                  </a:outerShdw>
                </a:effectLst>
              </a:rPr>
              <a:t> </a:t>
            </a:r>
            <a:r>
              <a:rPr lang="en-US" sz="2400" b="1" dirty="0">
                <a:effectLst>
                  <a:outerShdw blurRad="38100" dist="38100" dir="2700000" algn="tl">
                    <a:srgbClr val="FFFFFF"/>
                  </a:outerShdw>
                </a:effectLst>
              </a:rPr>
              <a:t>  	</a:t>
            </a:r>
            <a:r>
              <a:rPr lang="en-US" sz="2400" b="1" dirty="0"/>
              <a:t>	                      Effect  of  increase  on:</a:t>
            </a:r>
          </a:p>
          <a:p>
            <a:pPr eaLnBrk="0" hangingPunct="0">
              <a:lnSpc>
                <a:spcPct val="80000"/>
              </a:lnSpc>
              <a:spcBef>
                <a:spcPct val="30000"/>
              </a:spcBef>
              <a:defRPr/>
            </a:pPr>
            <a:r>
              <a:rPr lang="en-US" sz="2400" b="1" dirty="0">
                <a:solidFill>
                  <a:schemeClr val="tx2"/>
                </a:solidFill>
              </a:rPr>
              <a:t>  </a:t>
            </a:r>
            <a:r>
              <a:rPr lang="en-US" sz="2400" b="1" u="sng" dirty="0">
                <a:solidFill>
                  <a:schemeClr val="tx2"/>
                </a:solidFill>
              </a:rPr>
              <a:t>Determining Factors</a:t>
            </a:r>
            <a:r>
              <a:rPr lang="en-US" sz="2400" b="1" dirty="0">
                <a:solidFill>
                  <a:srgbClr val="00FF00"/>
                </a:solidFill>
              </a:rPr>
              <a:t>	  </a:t>
            </a:r>
            <a:r>
              <a:rPr lang="en-US" sz="2400" b="1" u="sng" dirty="0">
                <a:solidFill>
                  <a:schemeClr val="accent2"/>
                </a:solidFill>
              </a:rPr>
              <a:t>Call Value</a:t>
            </a:r>
            <a:r>
              <a:rPr lang="en-US" sz="2400" b="1" dirty="0">
                <a:solidFill>
                  <a:schemeClr val="accent2"/>
                </a:solidFill>
              </a:rPr>
              <a:t> </a:t>
            </a:r>
            <a:r>
              <a:rPr lang="en-US" sz="2400" b="1" dirty="0"/>
              <a:t>  </a:t>
            </a:r>
            <a:r>
              <a:rPr lang="en-US" sz="2400" b="1" u="sng" dirty="0">
                <a:solidFill>
                  <a:schemeClr val="accent2"/>
                </a:solidFill>
              </a:rPr>
              <a:t>Put Value</a:t>
            </a:r>
          </a:p>
          <a:p>
            <a:pPr eaLnBrk="0" hangingPunct="0">
              <a:lnSpc>
                <a:spcPct val="80000"/>
              </a:lnSpc>
              <a:spcBef>
                <a:spcPct val="30000"/>
              </a:spcBef>
              <a:defRPr/>
            </a:pPr>
            <a:endParaRPr lang="en-US" sz="2400" b="1" dirty="0"/>
          </a:p>
          <a:p>
            <a:pPr eaLnBrk="0" hangingPunct="0">
              <a:lnSpc>
                <a:spcPct val="80000"/>
              </a:lnSpc>
              <a:spcBef>
                <a:spcPct val="30000"/>
              </a:spcBef>
              <a:defRPr/>
            </a:pPr>
            <a:r>
              <a:rPr lang="en-US" sz="2400" b="1" dirty="0"/>
              <a:t> 1.  Current  asset  price</a:t>
            </a:r>
            <a:r>
              <a:rPr lang="en-US" sz="2400" b="1" dirty="0">
                <a:latin typeface="Symbol" charset="0"/>
              </a:rPr>
              <a:t>		</a:t>
            </a:r>
          </a:p>
          <a:p>
            <a:pPr eaLnBrk="0" hangingPunct="0">
              <a:lnSpc>
                <a:spcPct val="80000"/>
              </a:lnSpc>
              <a:spcBef>
                <a:spcPct val="30000"/>
              </a:spcBef>
              <a:defRPr/>
            </a:pPr>
            <a:r>
              <a:rPr lang="en-US" sz="2400" b="1" dirty="0"/>
              <a:t> 2.  Strike  price			</a:t>
            </a:r>
          </a:p>
          <a:p>
            <a:pPr eaLnBrk="0" hangingPunct="0">
              <a:lnSpc>
                <a:spcPct val="80000"/>
              </a:lnSpc>
              <a:spcBef>
                <a:spcPct val="30000"/>
              </a:spcBef>
              <a:defRPr/>
            </a:pPr>
            <a:r>
              <a:rPr lang="en-US" sz="2400" b="1" dirty="0"/>
              <a:t> 3.  Asset  volatility			</a:t>
            </a:r>
          </a:p>
          <a:p>
            <a:pPr eaLnBrk="0" hangingPunct="0">
              <a:lnSpc>
                <a:spcPct val="80000"/>
              </a:lnSpc>
              <a:spcBef>
                <a:spcPct val="30000"/>
              </a:spcBef>
              <a:defRPr/>
            </a:pPr>
            <a:r>
              <a:rPr lang="en-US" sz="2400" b="1" dirty="0"/>
              <a:t> 4.  Riskless return			</a:t>
            </a:r>
          </a:p>
          <a:p>
            <a:pPr eaLnBrk="0" hangingPunct="0">
              <a:lnSpc>
                <a:spcPct val="80000"/>
              </a:lnSpc>
              <a:spcBef>
                <a:spcPct val="30000"/>
              </a:spcBef>
              <a:defRPr/>
            </a:pPr>
            <a:r>
              <a:rPr lang="en-US" sz="2400" b="1" dirty="0"/>
              <a:t> 5.  Payout return			</a:t>
            </a:r>
          </a:p>
          <a:p>
            <a:pPr eaLnBrk="0" hangingPunct="0">
              <a:lnSpc>
                <a:spcPct val="80000"/>
              </a:lnSpc>
              <a:spcBef>
                <a:spcPct val="30000"/>
              </a:spcBef>
              <a:defRPr/>
            </a:pPr>
            <a:r>
              <a:rPr lang="en-US" sz="2400" b="1" dirty="0"/>
              <a:t> 6.  Time-to-expiration		</a:t>
            </a:r>
          </a:p>
          <a:p>
            <a:pPr eaLnBrk="0" hangingPunct="0">
              <a:lnSpc>
                <a:spcPct val="20000"/>
              </a:lnSpc>
              <a:defRPr/>
            </a:pPr>
            <a:endParaRPr lang="en-US" sz="2400" b="1" dirty="0">
              <a:latin typeface="Symbol" charset="0"/>
            </a:endParaRPr>
          </a:p>
        </p:txBody>
      </p:sp>
      <p:sp>
        <p:nvSpPr>
          <p:cNvPr id="340995" name="Text Box 3"/>
          <p:cNvSpPr txBox="1">
            <a:spLocks noChangeArrowheads="1"/>
          </p:cNvSpPr>
          <p:nvPr/>
        </p:nvSpPr>
        <p:spPr bwMode="auto">
          <a:xfrm>
            <a:off x="4704565" y="4460106"/>
            <a:ext cx="2209800" cy="387798"/>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t>*</a:t>
            </a:r>
            <a:r>
              <a:rPr lang="en-US" b="1" dirty="0">
                <a:latin typeface="Symbol" charset="0"/>
              </a:rPr>
              <a:t>	        </a:t>
            </a:r>
            <a:r>
              <a:rPr lang="en-US" b="1" dirty="0">
                <a:solidFill>
                  <a:schemeClr val="accent2"/>
                </a:solidFill>
                <a:latin typeface="Symbol" charset="0"/>
              </a:rPr>
              <a:t> ­↑</a:t>
            </a:r>
            <a:r>
              <a:rPr lang="en-US" b="1" dirty="0"/>
              <a:t>*</a:t>
            </a:r>
            <a:endParaRPr lang="en-US" sz="1100" dirty="0">
              <a:latin typeface="Times New Roman" charset="0"/>
            </a:endParaRPr>
          </a:p>
        </p:txBody>
      </p:sp>
      <p:sp>
        <p:nvSpPr>
          <p:cNvPr id="59398" name="Rectangle 5"/>
          <p:cNvSpPr>
            <a:spLocks noChangeArrowheads="1"/>
          </p:cNvSpPr>
          <p:nvPr/>
        </p:nvSpPr>
        <p:spPr bwMode="auto">
          <a:xfrm>
            <a:off x="706311" y="5402220"/>
            <a:ext cx="76787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000" b="1" dirty="0"/>
              <a:t>* for  European  options,  could  be  increasing  or  decreasing</a:t>
            </a:r>
          </a:p>
        </p:txBody>
      </p:sp>
      <p:sp>
        <p:nvSpPr>
          <p:cNvPr id="340998" name="Text Box 6"/>
          <p:cNvSpPr txBox="1">
            <a:spLocks noChangeArrowheads="1"/>
          </p:cNvSpPr>
          <p:nvPr/>
        </p:nvSpPr>
        <p:spPr bwMode="auto">
          <a:xfrm>
            <a:off x="4724400" y="2286000"/>
            <a:ext cx="1968500" cy="457200"/>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solidFill>
                  <a:schemeClr val="accent2"/>
                </a:solidFill>
                <a:latin typeface="Symbol" charset="0"/>
              </a:rPr>
              <a:t>­</a:t>
            </a:r>
            <a:r>
              <a:rPr lang="sv-SE" dirty="0">
                <a:solidFill>
                  <a:srgbClr val="333399"/>
                </a:solidFill>
                <a:latin typeface="Symbol" charset="2"/>
                <a:ea typeface="ＭＳ Ｐゴシック" charset="-128"/>
                <a:cs typeface="ＭＳ Ｐゴシック" charset="-128"/>
              </a:rPr>
              <a:t>­</a:t>
            </a:r>
            <a:r>
              <a:rPr lang="sv-SE" dirty="0"/>
              <a:t> ↑</a:t>
            </a:r>
            <a:r>
              <a:rPr lang="en-US" dirty="0">
                <a:latin typeface="Symbol" charset="0"/>
              </a:rPr>
              <a:t>	         </a:t>
            </a:r>
            <a:r>
              <a:rPr lang="en-US" dirty="0">
                <a:solidFill>
                  <a:schemeClr val="accent2"/>
                </a:solidFill>
                <a:latin typeface="Symbol" charset="0"/>
              </a:rPr>
              <a:t>¯</a:t>
            </a:r>
            <a:endParaRPr lang="en-US" sz="1100" dirty="0">
              <a:solidFill>
                <a:schemeClr val="accent2"/>
              </a:solidFill>
              <a:latin typeface="Times New Roman" charset="0"/>
            </a:endParaRPr>
          </a:p>
        </p:txBody>
      </p:sp>
      <p:sp>
        <p:nvSpPr>
          <p:cNvPr id="340999" name="Text Box 7"/>
          <p:cNvSpPr txBox="1">
            <a:spLocks noChangeArrowheads="1"/>
          </p:cNvSpPr>
          <p:nvPr/>
        </p:nvSpPr>
        <p:spPr bwMode="auto">
          <a:xfrm>
            <a:off x="4724400" y="2757488"/>
            <a:ext cx="19685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0" name="Text Box 8"/>
          <p:cNvSpPr txBox="1">
            <a:spLocks noChangeArrowheads="1"/>
          </p:cNvSpPr>
          <p:nvPr/>
        </p:nvSpPr>
        <p:spPr bwMode="auto">
          <a:xfrm>
            <a:off x="4648200" y="3168650"/>
            <a:ext cx="22860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1" name="Text Box 9"/>
          <p:cNvSpPr txBox="1">
            <a:spLocks noChangeArrowheads="1"/>
          </p:cNvSpPr>
          <p:nvPr/>
        </p:nvSpPr>
        <p:spPr bwMode="auto">
          <a:xfrm>
            <a:off x="4806950" y="3635723"/>
            <a:ext cx="19685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solidFill>
                <a:schemeClr val="accent2"/>
              </a:solidFill>
              <a:latin typeface="Times New Roman" charset="0"/>
            </a:endParaRPr>
          </a:p>
        </p:txBody>
      </p:sp>
      <p:sp>
        <p:nvSpPr>
          <p:cNvPr id="341002" name="Text Box 10"/>
          <p:cNvSpPr txBox="1">
            <a:spLocks noChangeArrowheads="1"/>
          </p:cNvSpPr>
          <p:nvPr/>
        </p:nvSpPr>
        <p:spPr bwMode="auto">
          <a:xfrm>
            <a:off x="4806950" y="4106863"/>
            <a:ext cx="1968500" cy="384175"/>
          </a:xfrm>
          <a:prstGeom prst="rect">
            <a:avLst/>
          </a:prstGeom>
          <a:solidFill>
            <a:srgbClr val="FFFF99"/>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lnSpc>
                <a:spcPct val="80000"/>
              </a:lnSpc>
              <a:spcBef>
                <a:spcPct val="30000"/>
              </a:spcBef>
            </a:pPr>
            <a:r>
              <a:rPr lang="en-US" b="1" dirty="0">
                <a:solidFill>
                  <a:schemeClr val="accent2"/>
                </a:solidFill>
                <a:latin typeface="Symbol" charset="0"/>
              </a:rPr>
              <a:t>¯</a:t>
            </a:r>
            <a:r>
              <a:rPr lang="en-US" b="1" dirty="0">
                <a:latin typeface="Symbol" charset="0"/>
              </a:rPr>
              <a:t>	         ↑</a:t>
            </a:r>
            <a:r>
              <a:rPr lang="en-US" b="1" dirty="0">
                <a:solidFill>
                  <a:schemeClr val="accent2"/>
                </a:solidFill>
                <a:latin typeface="Symbol" charset="0"/>
              </a:rPr>
              <a:t>­</a:t>
            </a:r>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09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100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10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10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09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nimBg="1" autoUpdateAnimBg="0"/>
      <p:bldP spid="340998" grpId="0" animBg="1" autoUpdateAnimBg="0"/>
      <p:bldP spid="340999" grpId="0" animBg="1" autoUpdateAnimBg="0"/>
      <p:bldP spid="341000" grpId="0" animBg="1" autoUpdateAnimBg="0"/>
      <p:bldP spid="341001" grpId="0" animBg="1" autoUpdateAnimBg="0"/>
      <p:bldP spid="34100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 Value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591" y="1136129"/>
            <a:ext cx="7772400" cy="4495800"/>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56107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Types of Options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88" y="836045"/>
            <a:ext cx="8763000" cy="5148841"/>
          </a:xfrm>
          <a:prstGeom prst="rect">
            <a:avLst/>
          </a:prstGeom>
        </p:spPr>
      </p:pic>
      <p:sp>
        <p:nvSpPr>
          <p:cNvPr id="7" name="Footer Placeholder 6"/>
          <p:cNvSpPr>
            <a:spLocks noGrp="1"/>
          </p:cNvSpPr>
          <p:nvPr>
            <p:ph type="ftr" sz="quarter" idx="11"/>
          </p:nvPr>
        </p:nvSpPr>
        <p:spPr/>
        <p:txBody>
          <a:bodyPr/>
          <a:lstStyle/>
          <a:p>
            <a:pPr>
              <a:defRPr/>
            </a:pPr>
            <a:r>
              <a:rPr lang="en-US"/>
              <a:t>Options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195541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4"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5539" name="Rectangle 2"/>
          <p:cNvSpPr>
            <a:spLocks noChangeArrowheads="1"/>
          </p:cNvSpPr>
          <p:nvPr/>
        </p:nvSpPr>
        <p:spPr bwMode="auto">
          <a:xfrm>
            <a:off x="114300" y="660585"/>
            <a:ext cx="8915400"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114300" lvl="1" algn="ctr" defTabSz="346075" eaLnBrk="0" hangingPunct="0">
              <a:spcBef>
                <a:spcPct val="20000"/>
              </a:spcBef>
              <a:tabLst>
                <a:tab pos="914400" algn="l"/>
              </a:tabLst>
            </a:pPr>
            <a:r>
              <a:rPr lang="en-US" sz="2000" b="1" u="sng" dirty="0">
                <a:solidFill>
                  <a:srgbClr val="FF0021"/>
                </a:solidFill>
              </a:rPr>
              <a:t>GOAL</a:t>
            </a:r>
            <a:r>
              <a:rPr lang="en-US" sz="2000" b="1" dirty="0">
                <a:solidFill>
                  <a:srgbClr val="000000"/>
                </a:solidFill>
              </a:rPr>
              <a:t>	</a:t>
            </a:r>
          </a:p>
          <a:p>
            <a:pPr marL="114300" lvl="1" defTabSz="346075" eaLnBrk="0" hangingPunct="0">
              <a:spcBef>
                <a:spcPct val="20000"/>
              </a:spcBef>
              <a:tabLst>
                <a:tab pos="914400" algn="l"/>
              </a:tabLst>
            </a:pPr>
            <a:r>
              <a:rPr lang="en-US" sz="2000" b="1" dirty="0">
                <a:solidFill>
                  <a:srgbClr val="000000"/>
                </a:solidFill>
              </a:rPr>
              <a:t>Derive the value of a call option by creating a portfolio consisting of the underlying stock and riskless bond so the future payoffs of the [Stock (S) +Bond (B)]  portfolio are identical to the Call (C).</a:t>
            </a:r>
          </a:p>
          <a:p>
            <a:pPr marL="114300" lvl="1" defTabSz="346075" eaLnBrk="0" hangingPunct="0">
              <a:spcBef>
                <a:spcPct val="20000"/>
              </a:spcBef>
              <a:tabLst>
                <a:tab pos="914400" algn="l"/>
              </a:tabLst>
            </a:pPr>
            <a:endParaRPr lang="en-US" sz="2000" b="1" u="sng" dirty="0">
              <a:solidFill>
                <a:srgbClr val="000000"/>
              </a:solidFill>
            </a:endParaRPr>
          </a:p>
          <a:p>
            <a:pPr marL="114300" lvl="1" algn="ctr" defTabSz="346075" eaLnBrk="0" hangingPunct="0">
              <a:spcBef>
                <a:spcPct val="20000"/>
              </a:spcBef>
              <a:tabLst>
                <a:tab pos="914400" algn="l"/>
              </a:tabLst>
            </a:pPr>
            <a:r>
              <a:rPr lang="en-US" sz="2000" b="1" u="sng" dirty="0">
                <a:solidFill>
                  <a:srgbClr val="FF0021"/>
                </a:solidFill>
              </a:rPr>
              <a:t>NOTATION</a:t>
            </a:r>
            <a:r>
              <a:rPr lang="en-US" sz="2000" b="1" dirty="0">
                <a:solidFill>
                  <a:srgbClr val="FF0021"/>
                </a:solidFill>
              </a:rPr>
              <a:t>  </a:t>
            </a:r>
          </a:p>
          <a:p>
            <a:pPr marL="114300" lvl="1" defTabSz="346075" eaLnBrk="0" hangingPunct="0">
              <a:spcBef>
                <a:spcPct val="20000"/>
              </a:spcBef>
              <a:tabLst>
                <a:tab pos="914400" algn="l"/>
              </a:tabLst>
            </a:pPr>
            <a:r>
              <a:rPr lang="en-US" sz="2000" b="1" i="1" dirty="0">
                <a:solidFill>
                  <a:srgbClr val="000000"/>
                </a:solidFill>
              </a:rPr>
              <a:t>		1+r</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riskless return (over known but arbitrary time 								interval) </a:t>
            </a:r>
          </a:p>
          <a:p>
            <a:pPr defTabSz="346075" eaLnBrk="0" hangingPunct="0">
              <a:spcBef>
                <a:spcPct val="20000"/>
              </a:spcBef>
              <a:tabLst>
                <a:tab pos="914400" algn="l"/>
              </a:tabLst>
            </a:pPr>
            <a:r>
              <a:rPr lang="en-US" sz="2000" b="1" i="1" dirty="0">
                <a:solidFill>
                  <a:schemeClr val="accent2"/>
                </a:solidFill>
              </a:rPr>
              <a:t>	1+u	</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increase (</a:t>
            </a:r>
            <a:r>
              <a:rPr lang="en-US" sz="2000" b="1" u="sng" dirty="0">
                <a:solidFill>
                  <a:schemeClr val="accent2"/>
                </a:solidFill>
              </a:rPr>
              <a:t>up)</a:t>
            </a:r>
            <a:r>
              <a:rPr lang="en-US" sz="2000" b="1" dirty="0">
                <a:solidFill>
                  <a:schemeClr val="accent2"/>
                </a:solidFill>
              </a:rPr>
              <a:t> </a:t>
            </a:r>
            <a:endParaRPr lang="en-US" sz="2000" b="1" dirty="0">
              <a:solidFill>
                <a:srgbClr val="000000"/>
              </a:solidFill>
            </a:endParaRPr>
          </a:p>
          <a:p>
            <a:pPr defTabSz="346075" eaLnBrk="0" hangingPunct="0">
              <a:spcBef>
                <a:spcPct val="20000"/>
              </a:spcBef>
              <a:tabLst>
                <a:tab pos="914400" algn="l"/>
              </a:tabLst>
            </a:pPr>
            <a:r>
              <a:rPr lang="en-US" sz="2000" b="1" i="1" dirty="0">
                <a:solidFill>
                  <a:schemeClr val="accent2"/>
                </a:solidFill>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return if decrease (</a:t>
            </a:r>
            <a:r>
              <a:rPr lang="en-US" sz="2000" b="1" u="sng" dirty="0">
                <a:solidFill>
                  <a:schemeClr val="accent2"/>
                </a:solidFill>
              </a:rPr>
              <a:t>down</a:t>
            </a:r>
            <a:r>
              <a:rPr lang="en-US" sz="2000" b="1" dirty="0">
                <a:solidFill>
                  <a:srgbClr val="000000"/>
                </a:solidFill>
              </a:rPr>
              <a:t>) </a:t>
            </a:r>
          </a:p>
          <a:p>
            <a:pPr defTabSz="346075" eaLnBrk="0" hangingPunct="0">
              <a:spcBef>
                <a:spcPct val="20000"/>
              </a:spcBef>
              <a:tabLst>
                <a:tab pos="914400" algn="l"/>
              </a:tabLst>
            </a:pPr>
            <a:r>
              <a:rPr lang="en-US" sz="2000" b="1" dirty="0">
                <a:solidFill>
                  <a:srgbClr val="000000"/>
                </a:solidFill>
              </a:rPr>
              <a:t>	q		</a:t>
            </a:r>
            <a:r>
              <a:rPr lang="en-US" sz="2000" b="1" dirty="0">
                <a:solidFill>
                  <a:srgbClr val="000000"/>
                </a:solidFill>
                <a:latin typeface="Symbol" charset="0"/>
              </a:rPr>
              <a:t>º</a:t>
            </a:r>
            <a:r>
              <a:rPr lang="en-US" sz="2000" b="1" dirty="0">
                <a:solidFill>
                  <a:srgbClr val="000000"/>
                </a:solidFill>
              </a:rPr>
              <a:t>	subjective probability of increase</a:t>
            </a:r>
          </a:p>
          <a:p>
            <a:pPr defTabSz="346075" eaLnBrk="0" hangingPunct="0">
              <a:spcBef>
                <a:spcPct val="20000"/>
              </a:spcBef>
              <a:tabLst>
                <a:tab pos="914400" algn="l"/>
              </a:tabLst>
            </a:pPr>
            <a:r>
              <a:rPr lang="en-US" sz="2000" b="1" dirty="0">
                <a:solidFill>
                  <a:srgbClr val="000000"/>
                </a:solidFill>
                <a:latin typeface="Symbol" charset="0"/>
              </a:rPr>
              <a:t>	1+d</a:t>
            </a:r>
            <a:r>
              <a:rPr lang="en-US" sz="2000" b="1" dirty="0">
                <a:solidFill>
                  <a:srgbClr val="000000"/>
                </a:solidFill>
              </a:rPr>
              <a:t>		</a:t>
            </a:r>
            <a:r>
              <a:rPr lang="en-US" sz="2000" b="1" dirty="0">
                <a:solidFill>
                  <a:srgbClr val="000000"/>
                </a:solidFill>
                <a:latin typeface="Symbol" charset="0"/>
              </a:rPr>
              <a:t>º</a:t>
            </a:r>
            <a:r>
              <a:rPr lang="en-US" sz="2000" b="1" dirty="0">
                <a:solidFill>
                  <a:srgbClr val="000000"/>
                </a:solidFill>
              </a:rPr>
              <a:t>	asset payout return [assume </a:t>
            </a:r>
            <a:r>
              <a:rPr lang="en-US" sz="2000" b="1" dirty="0">
                <a:solidFill>
                  <a:srgbClr val="000000"/>
                </a:solidFill>
                <a:latin typeface="Symbol" charset="0"/>
              </a:rPr>
              <a:t>d</a:t>
            </a:r>
          </a:p>
        </p:txBody>
      </p:sp>
      <p:sp>
        <p:nvSpPr>
          <p:cNvPr id="349187" name="Rectangle 3"/>
          <p:cNvSpPr>
            <a:spLocks noChangeArrowheads="1"/>
          </p:cNvSpPr>
          <p:nvPr/>
        </p:nvSpPr>
        <p:spPr bwMode="auto">
          <a:xfrm>
            <a:off x="114300" y="5257800"/>
            <a:ext cx="8763000" cy="469900"/>
          </a:xfrm>
          <a:prstGeom prst="rect">
            <a:avLst/>
          </a:prstGeom>
          <a:solidFill>
            <a:srgbClr val="FFFF99"/>
          </a:solidFill>
          <a:ln w="12700">
            <a:solidFill>
              <a:schemeClr val="tx1"/>
            </a:solidFill>
            <a:miter lim="800000"/>
            <a:headEnd/>
            <a:tailEnd/>
          </a:ln>
          <a:effectLst/>
        </p:spPr>
        <p:txBody>
          <a:bodyPr lIns="92075" tIns="46038" rIns="92075" bIns="46038">
            <a:spAutoFit/>
          </a:bodyPr>
          <a:lstStyle/>
          <a:p>
            <a:pPr algn="ctr" eaLnBrk="0" hangingPunct="0">
              <a:spcBef>
                <a:spcPct val="50000"/>
              </a:spcBef>
              <a:defRPr/>
            </a:pPr>
            <a:r>
              <a:rPr lang="en-US" sz="2400" b="1" dirty="0"/>
              <a:t> no riskless arbitrage opportunities </a:t>
            </a:r>
            <a:r>
              <a:rPr lang="en-US" sz="2400" b="1" dirty="0">
                <a:sym typeface="Monotype Sorts" charset="0"/>
              </a:rPr>
              <a:t></a:t>
            </a:r>
            <a:r>
              <a:rPr lang="en-US" sz="2400" b="1" dirty="0">
                <a:solidFill>
                  <a:schemeClr val="tx2"/>
                </a:solidFill>
                <a:effectLst>
                  <a:outerShdw blurRad="38100" dist="38100" dir="2700000" algn="tl">
                    <a:srgbClr val="FFFFFF"/>
                  </a:outerShdw>
                </a:effectLst>
              </a:rPr>
              <a:t>  1+ </a:t>
            </a:r>
            <a:r>
              <a:rPr lang="en-US" sz="2400" b="1" i="1" dirty="0">
                <a:solidFill>
                  <a:schemeClr val="accent2"/>
                </a:solidFill>
              </a:rPr>
              <a:t>u</a:t>
            </a:r>
            <a:r>
              <a:rPr lang="en-US" sz="2400" b="1" dirty="0">
                <a:solidFill>
                  <a:schemeClr val="tx2"/>
                </a:solidFill>
              </a:rPr>
              <a:t> </a:t>
            </a:r>
            <a:r>
              <a:rPr lang="en-US" sz="2400" b="1" dirty="0"/>
              <a:t> &gt; (1+</a:t>
            </a:r>
            <a:r>
              <a:rPr lang="en-US" sz="2400" b="1" i="1" dirty="0"/>
              <a:t>r)</a:t>
            </a:r>
            <a:r>
              <a:rPr lang="en-US" sz="2400" b="1" dirty="0"/>
              <a:t>  &gt;1+</a:t>
            </a:r>
            <a:r>
              <a:rPr lang="en-US" sz="2400" b="1" dirty="0">
                <a:solidFill>
                  <a:schemeClr val="tx2"/>
                </a:solidFill>
              </a:rPr>
              <a:t> </a:t>
            </a:r>
            <a:r>
              <a:rPr lang="en-US" sz="2400" b="1" i="1" dirty="0">
                <a:solidFill>
                  <a:schemeClr val="accent2"/>
                </a:solidFill>
              </a:rPr>
              <a:t>d</a:t>
            </a:r>
            <a:r>
              <a:rPr lang="en-US" sz="2400" b="1" dirty="0"/>
              <a:t> </a:t>
            </a:r>
            <a:endParaRPr lang="en-US" sz="2400" b="1" dirty="0">
              <a:solidFill>
                <a:schemeClr val="tx2"/>
              </a:solidFill>
              <a:effectLst>
                <a:outerShdw blurRad="38100" dist="38100" dir="2700000" algn="tl">
                  <a:srgbClr val="FFFFFF"/>
                </a:outerShdw>
              </a:effectLst>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fade">
                                      <p:cBhvr>
                                        <p:cTn id="7" dur="20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67587" name="Rectangle 2"/>
          <p:cNvSpPr>
            <a:spLocks noChangeArrowheads="1"/>
          </p:cNvSpPr>
          <p:nvPr/>
        </p:nvSpPr>
        <p:spPr bwMode="auto">
          <a:xfrm>
            <a:off x="533399" y="772083"/>
            <a:ext cx="8380445"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algn="ctr" defTabSz="346075" eaLnBrk="0" hangingPunct="0">
              <a:spcBef>
                <a:spcPct val="20000"/>
              </a:spcBef>
            </a:pPr>
            <a:r>
              <a:rPr lang="en-US" sz="2400" b="1" i="1" u="sng" dirty="0">
                <a:solidFill>
                  <a:srgbClr val="000000"/>
                </a:solidFill>
              </a:rPr>
              <a:t>Assumptions</a:t>
            </a:r>
            <a:endParaRPr lang="en-US" sz="2400" b="1" dirty="0">
              <a:solidFill>
                <a:srgbClr val="000000"/>
              </a:solidFill>
            </a:endParaRPr>
          </a:p>
          <a:p>
            <a:pPr marL="342900" algn="ctr" defTabSz="346075" eaLnBrk="0" hangingPunct="0">
              <a:spcBef>
                <a:spcPct val="20000"/>
              </a:spcBef>
            </a:pPr>
            <a:r>
              <a:rPr lang="en-US" sz="2400" b="1" dirty="0">
                <a:solidFill>
                  <a:srgbClr val="000000"/>
                </a:solidFill>
              </a:rPr>
              <a:t>S = 100</a:t>
            </a:r>
          </a:p>
          <a:p>
            <a:pPr marL="342900" algn="ctr" defTabSz="346075" eaLnBrk="0" hangingPunct="0">
              <a:spcBef>
                <a:spcPct val="20000"/>
              </a:spcBef>
            </a:pPr>
            <a:r>
              <a:rPr lang="en-US" sz="2400" b="1" dirty="0">
                <a:solidFill>
                  <a:srgbClr val="000000"/>
                </a:solidFill>
              </a:rPr>
              <a:t>1+ u = 1.2 [20% return]</a:t>
            </a:r>
          </a:p>
          <a:p>
            <a:pPr marL="342900" algn="ctr" defTabSz="346075" eaLnBrk="0" hangingPunct="0">
              <a:spcBef>
                <a:spcPct val="20000"/>
              </a:spcBef>
            </a:pPr>
            <a:r>
              <a:rPr lang="en-US" sz="2400" b="1" dirty="0">
                <a:solidFill>
                  <a:srgbClr val="000000"/>
                </a:solidFill>
              </a:rPr>
              <a:t>1+ d = .9	[-10% return]</a:t>
            </a:r>
          </a:p>
          <a:p>
            <a:pPr marL="342900" algn="ctr" defTabSz="346075" eaLnBrk="0" hangingPunct="0">
              <a:spcBef>
                <a:spcPct val="20000"/>
              </a:spcBef>
            </a:pPr>
            <a:r>
              <a:rPr lang="en-US" sz="2400" b="1" dirty="0">
                <a:solidFill>
                  <a:srgbClr val="000000"/>
                </a:solidFill>
              </a:rPr>
              <a:t>1+ r = 1.08 [8% riskless rate]</a:t>
            </a:r>
          </a:p>
          <a:p>
            <a:pPr marL="342900" algn="ctr" defTabSz="346075" eaLnBrk="0" hangingPunct="0">
              <a:spcBef>
                <a:spcPct val="20000"/>
              </a:spcBef>
            </a:pPr>
            <a:r>
              <a:rPr lang="en-US" sz="2400" b="1" dirty="0">
                <a:solidFill>
                  <a:srgbClr val="000000"/>
                </a:solidFill>
              </a:rPr>
              <a:t>K = 100</a:t>
            </a:r>
          </a:p>
          <a:p>
            <a:pPr marL="342900" algn="ctr" defTabSz="346075" eaLnBrk="0" hangingPunct="0">
              <a:spcBef>
                <a:spcPct val="20000"/>
              </a:spcBef>
            </a:pPr>
            <a:endParaRPr lang="en-US" sz="2400" b="1" i="1" dirty="0">
              <a:solidFill>
                <a:srgbClr val="000000"/>
              </a:solidFill>
            </a:endParaRPr>
          </a:p>
          <a:p>
            <a:pPr marL="342900" defTabSz="346075" eaLnBrk="0" hangingPunct="0">
              <a:spcBef>
                <a:spcPct val="20000"/>
              </a:spcBef>
            </a:pPr>
            <a:r>
              <a:rPr lang="en-US" sz="2400" b="1" i="1" dirty="0">
                <a:solidFill>
                  <a:srgbClr val="000000"/>
                </a:solidFill>
              </a:rPr>
              <a:t>Given these assumptions</a:t>
            </a:r>
            <a:r>
              <a:rPr lang="en-US" sz="2400" b="1" dirty="0">
                <a:solidFill>
                  <a:srgbClr val="000000"/>
                </a:solidFill>
              </a:rPr>
              <a:t>, in </a:t>
            </a:r>
            <a:r>
              <a:rPr lang="en-US" sz="2400" b="1" u="sng" dirty="0">
                <a:solidFill>
                  <a:srgbClr val="000000"/>
                </a:solidFill>
              </a:rPr>
              <a:t>one period</a:t>
            </a:r>
            <a:r>
              <a:rPr lang="en-US" sz="2400" b="1" dirty="0">
                <a:solidFill>
                  <a:srgbClr val="000000"/>
                </a:solidFill>
              </a:rPr>
              <a:t> C and B will have the following values: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u</a:t>
            </a:r>
            <a:r>
              <a:rPr lang="en-US" sz="2400" b="1" dirty="0">
                <a:solidFill>
                  <a:schemeClr val="accent2"/>
                </a:solidFill>
              </a:rPr>
              <a:t> = 20</a:t>
            </a:r>
            <a:r>
              <a:rPr lang="en-US" sz="2400" b="1" dirty="0">
                <a:solidFill>
                  <a:srgbClr val="000000"/>
                </a:solidFill>
              </a:rPr>
              <a:t> 	</a:t>
            </a:r>
            <a:r>
              <a:rPr lang="en-US" sz="2000" b="1" dirty="0">
                <a:solidFill>
                  <a:srgbClr val="000000"/>
                </a:solidFill>
              </a:rPr>
              <a:t>[value of call at expiration if up return occurs]</a:t>
            </a:r>
          </a:p>
          <a:p>
            <a:pPr marL="342900" defTabSz="346075" eaLnBrk="0" hangingPunct="0">
              <a:spcBef>
                <a:spcPct val="20000"/>
              </a:spcBef>
            </a:pPr>
            <a:r>
              <a:rPr lang="en-US" sz="2400" b="1" dirty="0">
                <a:solidFill>
                  <a:schemeClr val="accent2"/>
                </a:solidFill>
              </a:rPr>
              <a:t>	C</a:t>
            </a:r>
            <a:r>
              <a:rPr lang="en-US" sz="2400" b="1" baseline="-25000" dirty="0">
                <a:solidFill>
                  <a:schemeClr val="accent2"/>
                </a:solidFill>
              </a:rPr>
              <a:t>d</a:t>
            </a:r>
            <a:r>
              <a:rPr lang="en-US" sz="2400" b="1" dirty="0">
                <a:solidFill>
                  <a:schemeClr val="accent2"/>
                </a:solidFill>
              </a:rPr>
              <a:t> = 0</a:t>
            </a:r>
            <a:r>
              <a:rPr lang="en-US" sz="2400" b="1" dirty="0">
                <a:solidFill>
                  <a:srgbClr val="000000"/>
                </a:solidFill>
              </a:rPr>
              <a:t> 		</a:t>
            </a:r>
            <a:r>
              <a:rPr lang="en-US" sz="2000" b="1" dirty="0">
                <a:solidFill>
                  <a:srgbClr val="000000"/>
                </a:solidFill>
              </a:rPr>
              <a:t>[value of call at expiration if down return occurs]</a:t>
            </a:r>
            <a:endParaRPr lang="en-US" sz="2400" b="1" dirty="0">
              <a:solidFill>
                <a:srgbClr val="000000"/>
              </a:solidFill>
            </a:endParaRPr>
          </a:p>
          <a:p>
            <a:pPr marL="342900" defTabSz="346075" eaLnBrk="0" hangingPunct="0">
              <a:spcBef>
                <a:spcPct val="20000"/>
              </a:spcBef>
            </a:pPr>
            <a:r>
              <a:rPr lang="en-US" sz="2400" b="1" dirty="0">
                <a:solidFill>
                  <a:schemeClr val="accent2"/>
                </a:solidFill>
              </a:rPr>
              <a:t>	B * 1.08</a:t>
            </a:r>
            <a:r>
              <a:rPr lang="en-US" sz="2400" b="1" dirty="0">
                <a:solidFill>
                  <a:srgbClr val="000000"/>
                </a:solidFill>
              </a:rPr>
              <a:t> 	</a:t>
            </a:r>
            <a:r>
              <a:rPr lang="en-US" sz="2000" b="1" dirty="0">
                <a:solidFill>
                  <a:srgbClr val="000000"/>
                </a:solidFill>
              </a:rPr>
              <a:t>[value of B invested at riskless rate]</a:t>
            </a:r>
          </a:p>
        </p:txBody>
      </p:sp>
      <p:sp>
        <p:nvSpPr>
          <p:cNvPr id="67589" name="Rectangle 4"/>
          <p:cNvSpPr>
            <a:spLocks noChangeArrowheads="1"/>
          </p:cNvSpPr>
          <p:nvPr/>
        </p:nvSpPr>
        <p:spPr bwMode="auto">
          <a:xfrm>
            <a:off x="2438400" y="838200"/>
            <a:ext cx="4648200" cy="2590800"/>
          </a:xfrm>
          <a:prstGeom prst="rect">
            <a:avLst/>
          </a:prstGeom>
          <a:noFill/>
          <a:ln w="25400">
            <a:solidFill>
              <a:srgbClr val="FF00FF"/>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fade">
                                      <p:cBhvr>
                                        <p:cTn id="7" dur="20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9" name="Rectangle 6"/>
          <p:cNvSpPr>
            <a:spLocks noGrp="1" noChangeArrowheads="1"/>
          </p:cNvSpPr>
          <p:nvPr>
            <p:ph type="title"/>
          </p:nvPr>
        </p:nvSpPr>
        <p:spPr>
          <a:noFill/>
        </p:spPr>
        <p:txBody>
          <a:bodyPr lIns="92075" tIns="46038" rIns="92075" bIns="46038"/>
          <a:lstStyle/>
          <a:p>
            <a:pPr eaLnBrk="1" hangingPunct="1"/>
            <a:r>
              <a:rPr lang="en-US" b="1" dirty="0">
                <a:latin typeface="Arial" charset="0"/>
              </a:rPr>
              <a:t>Asset, Cash, and Call</a:t>
            </a:r>
            <a:endParaRPr lang="en-US" dirty="0">
              <a:latin typeface="Arial" charset="0"/>
            </a:endParaRPr>
          </a:p>
        </p:txBody>
      </p:sp>
      <p:sp>
        <p:nvSpPr>
          <p:cNvPr id="353282" name="Rectangle 2"/>
          <p:cNvSpPr>
            <a:spLocks noChangeArrowheads="1"/>
          </p:cNvSpPr>
          <p:nvPr/>
        </p:nvSpPr>
        <p:spPr bwMode="auto">
          <a:xfrm>
            <a:off x="1873025" y="3381371"/>
            <a:ext cx="4651375" cy="2079625"/>
          </a:xfrm>
          <a:prstGeom prst="rect">
            <a:avLst/>
          </a:prstGeom>
          <a:solidFill>
            <a:srgbClr val="FBE6C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53283" name="Rectangle 3" descr="Stationery"/>
          <p:cNvSpPr>
            <a:spLocks noChangeArrowheads="1"/>
          </p:cNvSpPr>
          <p:nvPr/>
        </p:nvSpPr>
        <p:spPr bwMode="auto">
          <a:xfrm>
            <a:off x="5651373" y="800100"/>
            <a:ext cx="3200400" cy="2057400"/>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353284" name="Rectangle 4" descr="Stationery"/>
          <p:cNvSpPr>
            <a:spLocks noChangeArrowheads="1"/>
          </p:cNvSpPr>
          <p:nvPr/>
        </p:nvSpPr>
        <p:spPr bwMode="auto">
          <a:xfrm>
            <a:off x="152400" y="800100"/>
            <a:ext cx="4200525" cy="2020888"/>
          </a:xfrm>
          <a:prstGeom prst="rect">
            <a:avLst/>
          </a:prstGeom>
          <a:blipFill dpi="0" rotWithShape="0">
            <a:blip r:embed="rId3" cstate="print"/>
            <a:srcRect/>
            <a:tile tx="0" ty="0" sx="100000" sy="100000" flip="none" algn="tl"/>
          </a:blip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ea typeface="+mn-ea"/>
              <a:cs typeface="+mn-cs"/>
            </a:endParaRPr>
          </a:p>
        </p:txBody>
      </p:sp>
      <p:sp>
        <p:nvSpPr>
          <p:cNvPr id="69638" name="Rectangle 5"/>
          <p:cNvSpPr>
            <a:spLocks noChangeArrowheads="1"/>
          </p:cNvSpPr>
          <p:nvPr/>
        </p:nvSpPr>
        <p:spPr bwMode="auto">
          <a:xfrm>
            <a:off x="-76200" y="781641"/>
            <a:ext cx="9296400" cy="45249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algn="just" eaLnBrk="0" hangingPunct="0"/>
            <a:r>
              <a:rPr lang="en-US" sz="2400" b="1" dirty="0"/>
              <a:t>	    </a:t>
            </a:r>
            <a:r>
              <a:rPr lang="en-US" sz="2000" b="1" dirty="0"/>
              <a:t>q</a:t>
            </a:r>
            <a:r>
              <a:rPr lang="en-US" sz="2400" b="1" dirty="0"/>
              <a:t>       (1+</a:t>
            </a:r>
            <a:r>
              <a:rPr lang="en-US" sz="2400" b="1" i="1" dirty="0">
                <a:solidFill>
                  <a:schemeClr val="accent2"/>
                </a:solidFill>
              </a:rPr>
              <a:t>u)</a:t>
            </a:r>
            <a:r>
              <a:rPr lang="en-US" sz="2400" b="1" dirty="0"/>
              <a:t>S </a:t>
            </a:r>
            <a:r>
              <a:rPr lang="en-US" sz="2400" b="1" dirty="0">
                <a:solidFill>
                  <a:srgbClr val="F4042E"/>
                </a:solidFill>
              </a:rPr>
              <a:t>[120]</a:t>
            </a:r>
            <a:r>
              <a:rPr lang="en-US" sz="2400" b="1" dirty="0"/>
              <a:t>		             </a:t>
            </a:r>
            <a:r>
              <a:rPr lang="en-US" sz="2000" b="1" dirty="0"/>
              <a:t>q</a:t>
            </a:r>
            <a:r>
              <a:rPr lang="en-US" sz="2400" b="1" dirty="0"/>
              <a:t>   </a:t>
            </a:r>
            <a:r>
              <a:rPr lang="en-US" sz="2000" b="1" dirty="0"/>
              <a:t>(1+r)B </a:t>
            </a:r>
            <a:r>
              <a:rPr lang="en-US" sz="2000" b="1" dirty="0">
                <a:solidFill>
                  <a:srgbClr val="FF1766"/>
                </a:solidFill>
              </a:rPr>
              <a:t>[1.08B]</a:t>
            </a:r>
          </a:p>
          <a:p>
            <a:pPr algn="just" eaLnBrk="0" hangingPunct="0"/>
            <a:r>
              <a:rPr lang="en-US" sz="2400" b="1" dirty="0"/>
              <a:t>  </a:t>
            </a:r>
          </a:p>
          <a:p>
            <a:pPr algn="just" eaLnBrk="0" hangingPunct="0"/>
            <a:r>
              <a:rPr lang="en-US" sz="2400" b="1" dirty="0"/>
              <a:t>   100       </a:t>
            </a:r>
            <a:r>
              <a:rPr lang="en-US" sz="2400" b="1" dirty="0">
                <a:solidFill>
                  <a:schemeClr val="tx2"/>
                </a:solidFill>
              </a:rPr>
              <a:t>Asset				     </a:t>
            </a:r>
            <a:r>
              <a:rPr lang="en-US" sz="2400" b="1" dirty="0"/>
              <a:t>B</a:t>
            </a:r>
            <a:r>
              <a:rPr lang="en-US" sz="2400" b="1" dirty="0">
                <a:solidFill>
                  <a:schemeClr val="tx2"/>
                </a:solidFill>
              </a:rPr>
              <a:t>       	Cash</a:t>
            </a:r>
          </a:p>
          <a:p>
            <a:pPr algn="just" eaLnBrk="0" hangingPunct="0"/>
            <a:r>
              <a:rPr lang="en-US" sz="2400" b="1" dirty="0"/>
              <a:t>  </a:t>
            </a:r>
          </a:p>
          <a:p>
            <a:pPr algn="just" eaLnBrk="0" hangingPunct="0"/>
            <a:r>
              <a:rPr lang="en-US" sz="2400" b="1" dirty="0"/>
              <a:t>         	  1-q     (1+</a:t>
            </a:r>
            <a:r>
              <a:rPr lang="en-US" sz="2400" b="1" i="1" dirty="0">
                <a:solidFill>
                  <a:schemeClr val="accent2"/>
                </a:solidFill>
              </a:rPr>
              <a:t>d)</a:t>
            </a:r>
            <a:r>
              <a:rPr lang="en-US" sz="2400" b="1" dirty="0"/>
              <a:t>S </a:t>
            </a:r>
            <a:r>
              <a:rPr lang="en-US" sz="2400" b="1" dirty="0">
                <a:solidFill>
                  <a:srgbClr val="FF1766"/>
                </a:solidFill>
              </a:rPr>
              <a:t>[90]</a:t>
            </a:r>
            <a:r>
              <a:rPr lang="en-US" sz="2400" b="1" dirty="0"/>
              <a:t>		                      </a:t>
            </a:r>
            <a:r>
              <a:rPr lang="en-US" sz="2000" b="1" dirty="0"/>
              <a:t>1-q   (1+r)B </a:t>
            </a:r>
            <a:r>
              <a:rPr lang="en-US" sz="2000" b="1" dirty="0">
                <a:solidFill>
                  <a:srgbClr val="FF1766"/>
                </a:solidFill>
              </a:rPr>
              <a:t>[1.08B]</a:t>
            </a:r>
            <a:r>
              <a:rPr lang="en-US" sz="2400" b="1" dirty="0"/>
              <a:t>  </a:t>
            </a:r>
          </a:p>
          <a:p>
            <a:pPr algn="just" eaLnBrk="0" hangingPunct="0"/>
            <a:endParaRPr lang="en-US" sz="2400" b="1" dirty="0"/>
          </a:p>
          <a:p>
            <a:pPr algn="just" eaLnBrk="0" hangingPunct="0"/>
            <a:endParaRPr lang="en-US" sz="2400" b="1" dirty="0"/>
          </a:p>
          <a:p>
            <a:pPr algn="just" eaLnBrk="0" hangingPunct="0"/>
            <a:r>
              <a:rPr lang="en-US" sz="2400" b="1" dirty="0"/>
              <a:t>       			  q      </a:t>
            </a:r>
            <a:r>
              <a:rPr lang="en-US" sz="2400" b="1" dirty="0">
                <a:solidFill>
                  <a:schemeClr val="accent2"/>
                </a:solidFill>
              </a:rPr>
              <a:t>C</a:t>
            </a:r>
            <a:r>
              <a:rPr lang="en-US" sz="2400" b="1" i="1" baseline="-25000" dirty="0">
                <a:solidFill>
                  <a:schemeClr val="accent2"/>
                </a:solidFill>
              </a:rPr>
              <a:t>u</a:t>
            </a:r>
            <a:r>
              <a:rPr lang="en-US" sz="2400" b="1" dirty="0"/>
              <a:t>    </a:t>
            </a:r>
            <a:r>
              <a:rPr lang="en-US" sz="2400" b="1" dirty="0">
                <a:solidFill>
                  <a:srgbClr val="FF1766"/>
                </a:solidFill>
              </a:rPr>
              <a:t>[20]</a:t>
            </a:r>
            <a:r>
              <a:rPr lang="en-US" sz="2400" b="1" dirty="0"/>
              <a:t> </a:t>
            </a:r>
          </a:p>
          <a:p>
            <a:pPr algn="just" eaLnBrk="0" hangingPunct="0"/>
            <a:r>
              <a:rPr lang="en-US" sz="2400" b="1" dirty="0"/>
              <a:t>  </a:t>
            </a:r>
          </a:p>
          <a:p>
            <a:pPr algn="just" eaLnBrk="0" hangingPunct="0"/>
            <a:r>
              <a:rPr lang="en-US" sz="2400" b="1" dirty="0"/>
              <a:t>		   C       </a:t>
            </a:r>
            <a:r>
              <a:rPr lang="en-US" sz="2400" b="1" dirty="0">
                <a:solidFill>
                  <a:schemeClr val="tx2"/>
                </a:solidFill>
              </a:rPr>
              <a:t>Call</a:t>
            </a:r>
          </a:p>
          <a:p>
            <a:pPr algn="just" eaLnBrk="0" hangingPunct="0"/>
            <a:r>
              <a:rPr lang="en-US" sz="2400" b="1" dirty="0"/>
              <a:t>  </a:t>
            </a:r>
          </a:p>
          <a:p>
            <a:pPr algn="just" eaLnBrk="0" hangingPunct="0"/>
            <a:r>
              <a:rPr lang="en-US" sz="2400" b="1" dirty="0"/>
              <a:t>       		           1-q     </a:t>
            </a:r>
            <a:r>
              <a:rPr lang="en-US" sz="2400" b="1" dirty="0">
                <a:solidFill>
                  <a:schemeClr val="accent2"/>
                </a:solidFill>
              </a:rPr>
              <a:t>C</a:t>
            </a:r>
            <a:r>
              <a:rPr lang="en-US" sz="2400" b="1" i="1" baseline="-25000" dirty="0">
                <a:solidFill>
                  <a:schemeClr val="accent2"/>
                </a:solidFill>
              </a:rPr>
              <a:t>d</a:t>
            </a:r>
            <a:r>
              <a:rPr lang="en-US" sz="2400" b="1" dirty="0"/>
              <a:t>    </a:t>
            </a:r>
            <a:r>
              <a:rPr lang="en-US" sz="2400" b="1" dirty="0">
                <a:solidFill>
                  <a:srgbClr val="FF1766"/>
                </a:solidFill>
              </a:rPr>
              <a:t>[0]</a:t>
            </a:r>
            <a:r>
              <a:rPr lang="en-US" sz="2400" b="1" dirty="0"/>
              <a:t> </a:t>
            </a:r>
          </a:p>
        </p:txBody>
      </p:sp>
      <p:sp>
        <p:nvSpPr>
          <p:cNvPr id="69640" name="Line 7"/>
          <p:cNvSpPr>
            <a:spLocks noChangeShapeType="1"/>
          </p:cNvSpPr>
          <p:nvPr/>
        </p:nvSpPr>
        <p:spPr bwMode="auto">
          <a:xfrm flipV="1">
            <a:off x="762000" y="1136455"/>
            <a:ext cx="10668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1" name="Line 8"/>
          <p:cNvSpPr>
            <a:spLocks noChangeShapeType="1"/>
          </p:cNvSpPr>
          <p:nvPr/>
        </p:nvSpPr>
        <p:spPr bwMode="auto">
          <a:xfrm>
            <a:off x="762000" y="1669855"/>
            <a:ext cx="1066800" cy="609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2" name="Line 9"/>
          <p:cNvSpPr>
            <a:spLocks noChangeShapeType="1"/>
          </p:cNvSpPr>
          <p:nvPr/>
        </p:nvSpPr>
        <p:spPr bwMode="auto">
          <a:xfrm flipV="1">
            <a:off x="6184773" y="1208754"/>
            <a:ext cx="1066800" cy="5334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3" name="Line 10"/>
          <p:cNvSpPr>
            <a:spLocks noChangeShapeType="1"/>
          </p:cNvSpPr>
          <p:nvPr/>
        </p:nvSpPr>
        <p:spPr bwMode="auto">
          <a:xfrm>
            <a:off x="6184773" y="1811682"/>
            <a:ext cx="1066800" cy="60960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4" name="Line 11"/>
          <p:cNvSpPr>
            <a:spLocks noChangeShapeType="1"/>
          </p:cNvSpPr>
          <p:nvPr/>
        </p:nvSpPr>
        <p:spPr bwMode="auto">
          <a:xfrm flipV="1">
            <a:off x="2468759" y="3653258"/>
            <a:ext cx="1066800" cy="61394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5" name="Line 12"/>
          <p:cNvSpPr>
            <a:spLocks noChangeShapeType="1"/>
          </p:cNvSpPr>
          <p:nvPr/>
        </p:nvSpPr>
        <p:spPr bwMode="auto">
          <a:xfrm>
            <a:off x="2468759" y="4367629"/>
            <a:ext cx="1066800" cy="66315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6" name="Line 13"/>
          <p:cNvSpPr>
            <a:spLocks noChangeShapeType="1"/>
          </p:cNvSpPr>
          <p:nvPr/>
        </p:nvSpPr>
        <p:spPr bwMode="auto">
          <a:xfrm>
            <a:off x="384048" y="3200400"/>
            <a:ext cx="85344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69647" name="Text Box 14"/>
          <p:cNvSpPr txBox="1">
            <a:spLocks noChangeArrowheads="1"/>
          </p:cNvSpPr>
          <p:nvPr/>
        </p:nvSpPr>
        <p:spPr bwMode="auto">
          <a:xfrm>
            <a:off x="4832838" y="1475454"/>
            <a:ext cx="511175"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4400" b="1" dirty="0"/>
              <a:t>+</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Replicating Portfolio</a:t>
            </a:r>
            <a:endParaRPr lang="en-US" dirty="0">
              <a:latin typeface="Arial" charset="0"/>
            </a:endParaRPr>
          </a:p>
        </p:txBody>
      </p:sp>
      <p:sp>
        <p:nvSpPr>
          <p:cNvPr id="71683" name="Rectangle 2"/>
          <p:cNvSpPr>
            <a:spLocks noChangeArrowheads="1"/>
          </p:cNvSpPr>
          <p:nvPr/>
        </p:nvSpPr>
        <p:spPr bwMode="auto">
          <a:xfrm>
            <a:off x="1600200" y="997988"/>
            <a:ext cx="6934200" cy="2281238"/>
          </a:xfrm>
          <a:prstGeom prst="rect">
            <a:avLst/>
          </a:prstGeom>
          <a:solidFill>
            <a:srgbClr val="FBE6C0"/>
          </a:solidFill>
          <a:ln w="12700">
            <a:solidFill>
              <a:schemeClr val="tx1"/>
            </a:solidFill>
            <a:miter lim="800000"/>
            <a:headEnd/>
            <a:tailEnd/>
          </a:ln>
        </p:spPr>
        <p:txBody>
          <a:bodyPr wrap="none" anchor="ctr"/>
          <a:lstStyle/>
          <a:p>
            <a:endParaRPr lang="en-US" dirty="0"/>
          </a:p>
        </p:txBody>
      </p:sp>
      <p:sp>
        <p:nvSpPr>
          <p:cNvPr id="71684" name="Rectangle 3"/>
          <p:cNvSpPr>
            <a:spLocks noChangeArrowheads="1"/>
          </p:cNvSpPr>
          <p:nvPr/>
        </p:nvSpPr>
        <p:spPr bwMode="auto">
          <a:xfrm>
            <a:off x="646906" y="815462"/>
            <a:ext cx="8459787" cy="4449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eaLnBrk="0" hangingPunct="0"/>
            <a:r>
              <a:rPr lang="en-US" sz="2400" b="1" dirty="0"/>
              <a:t>			   </a:t>
            </a:r>
          </a:p>
          <a:p>
            <a:pPr algn="just" eaLnBrk="0" hangingPunct="0"/>
            <a:r>
              <a:rPr lang="en-US" sz="2400" b="1" dirty="0"/>
              <a:t>			      q          (</a:t>
            </a:r>
            <a:r>
              <a:rPr lang="en-US" sz="2400" b="1" dirty="0">
                <a:solidFill>
                  <a:srgbClr val="0000FF"/>
                </a:solidFill>
              </a:rPr>
              <a:t>1+</a:t>
            </a:r>
            <a:r>
              <a:rPr lang="en-US" sz="2400" b="1" i="1" dirty="0">
                <a:solidFill>
                  <a:srgbClr val="0000FF"/>
                </a:solidFill>
              </a:rPr>
              <a:t>u</a:t>
            </a:r>
            <a:r>
              <a:rPr lang="en-US" sz="2400" b="1" i="1" dirty="0">
                <a:solidFill>
                  <a:schemeClr val="accent2"/>
                </a:solidFill>
              </a:rPr>
              <a:t>)</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u</a:t>
            </a:r>
            <a:r>
              <a:rPr lang="en-US" sz="2800" b="1" dirty="0"/>
              <a:t> </a:t>
            </a:r>
            <a:endParaRPr lang="en-US" sz="2400" b="1" dirty="0"/>
          </a:p>
          <a:p>
            <a:pPr algn="just" eaLnBrk="0" hangingPunct="0"/>
            <a:r>
              <a:rPr lang="en-US" sz="2400" b="1" dirty="0"/>
              <a:t>                        	 </a:t>
            </a:r>
          </a:p>
          <a:p>
            <a:pPr algn="just" eaLnBrk="0" hangingPunct="0"/>
            <a:r>
              <a:rPr lang="en-US" sz="2400" b="1" dirty="0"/>
              <a:t>          	  S</a:t>
            </a:r>
            <a:r>
              <a:rPr lang="en-US" sz="2400" b="1" dirty="0">
                <a:latin typeface="Symbol" charset="0"/>
              </a:rPr>
              <a:t>D</a:t>
            </a:r>
            <a:r>
              <a:rPr lang="en-US" sz="2400" b="1" dirty="0"/>
              <a:t> + B	 </a:t>
            </a:r>
            <a:r>
              <a:rPr lang="en-US" sz="2400" b="1" dirty="0">
                <a:solidFill>
                  <a:schemeClr val="tx2"/>
                </a:solidFill>
              </a:rPr>
              <a:t> Asset + Cash</a:t>
            </a:r>
          </a:p>
          <a:p>
            <a:pPr algn="just" eaLnBrk="0" hangingPunct="0"/>
            <a:r>
              <a:rPr lang="en-US" sz="2400" b="1" dirty="0">
                <a:solidFill>
                  <a:srgbClr val="00FF00"/>
                </a:solidFill>
              </a:rPr>
              <a:t>                        </a:t>
            </a:r>
            <a:r>
              <a:rPr lang="en-US" sz="2400" b="1" dirty="0"/>
              <a:t>	 </a:t>
            </a:r>
          </a:p>
          <a:p>
            <a:pPr algn="just" eaLnBrk="0" hangingPunct="0"/>
            <a:r>
              <a:rPr lang="en-US" sz="2400" b="1" dirty="0"/>
              <a:t>                        	     1-q         (</a:t>
            </a:r>
            <a:r>
              <a:rPr lang="en-US" sz="2400" b="1" dirty="0">
                <a:solidFill>
                  <a:srgbClr val="0000FF"/>
                </a:solidFill>
              </a:rPr>
              <a:t>1+</a:t>
            </a:r>
            <a:r>
              <a:rPr lang="en-US" sz="2400" b="1" i="1" dirty="0">
                <a:solidFill>
                  <a:srgbClr val="0000FF"/>
                </a:solidFill>
              </a:rPr>
              <a:t>d)</a:t>
            </a:r>
            <a:r>
              <a:rPr lang="en-US" sz="2400" b="1" dirty="0"/>
              <a:t>S</a:t>
            </a:r>
            <a:r>
              <a:rPr lang="en-US" sz="2400" b="1" dirty="0">
                <a:latin typeface="Symbol" charset="0"/>
              </a:rPr>
              <a:t>D</a:t>
            </a:r>
            <a:r>
              <a:rPr lang="en-US" sz="2400" b="1" dirty="0"/>
              <a:t>  + (1+</a:t>
            </a:r>
            <a:r>
              <a:rPr lang="en-US" sz="2400" b="1" i="1" dirty="0"/>
              <a:t>r)</a:t>
            </a:r>
            <a:r>
              <a:rPr lang="en-US" sz="2400" b="1" dirty="0"/>
              <a:t>B = </a:t>
            </a:r>
            <a:r>
              <a:rPr lang="en-US" sz="2800" b="1" dirty="0">
                <a:solidFill>
                  <a:srgbClr val="0000FF"/>
                </a:solidFill>
              </a:rPr>
              <a:t>C</a:t>
            </a:r>
            <a:r>
              <a:rPr lang="en-US" sz="2800" b="1" i="1" baseline="-25000" dirty="0">
                <a:solidFill>
                  <a:srgbClr val="0000FF"/>
                </a:solidFill>
              </a:rPr>
              <a:t>d</a:t>
            </a:r>
            <a:endParaRPr lang="en-US" sz="2400" b="1" dirty="0"/>
          </a:p>
          <a:p>
            <a:pPr algn="just" eaLnBrk="0" hangingPunct="0"/>
            <a:r>
              <a:rPr lang="en-US" sz="2400" b="1" dirty="0"/>
              <a:t>  </a:t>
            </a:r>
            <a:r>
              <a:rPr lang="en-US" sz="2400" dirty="0"/>
              <a:t>  </a:t>
            </a:r>
          </a:p>
          <a:p>
            <a:pPr algn="just" eaLnBrk="0" hangingPunct="0">
              <a:lnSpc>
                <a:spcPct val="50000"/>
              </a:lnSpc>
            </a:pPr>
            <a:r>
              <a:rPr lang="en-US" sz="2800" b="1" dirty="0"/>
              <a:t>choose </a:t>
            </a:r>
            <a:r>
              <a:rPr lang="en-US" sz="2800" b="1" dirty="0">
                <a:latin typeface="Symbol" charset="0"/>
              </a:rPr>
              <a:t>D</a:t>
            </a:r>
            <a:r>
              <a:rPr lang="en-US" sz="2800" b="1" dirty="0"/>
              <a:t> (# of units of asset) and B  ($ in cash):</a:t>
            </a:r>
            <a:endParaRPr lang="en-US" sz="2400" b="1" dirty="0"/>
          </a:p>
          <a:p>
            <a:pPr algn="just" eaLnBrk="0" hangingPunct="0">
              <a:lnSpc>
                <a:spcPct val="50000"/>
              </a:lnSpc>
            </a:pPr>
            <a:endParaRPr lang="en-US" sz="2400" b="1" dirty="0"/>
          </a:p>
          <a:p>
            <a:pPr algn="just" eaLnBrk="0" hangingPunct="0">
              <a:lnSpc>
                <a:spcPct val="50000"/>
              </a:lnSpc>
            </a:pPr>
            <a:endParaRPr lang="en-US" sz="2400" b="1" dirty="0"/>
          </a:p>
          <a:p>
            <a:pPr eaLnBrk="0" hangingPunct="0"/>
            <a:r>
              <a:rPr lang="en-US" sz="2400" b="1" dirty="0"/>
              <a:t>    </a:t>
            </a:r>
            <a:r>
              <a:rPr lang="en-US" sz="2800" b="1" dirty="0"/>
              <a:t>(</a:t>
            </a:r>
            <a:r>
              <a:rPr lang="en-US" sz="2800" b="1" dirty="0">
                <a:solidFill>
                  <a:srgbClr val="0000FF"/>
                </a:solidFill>
              </a:rPr>
              <a:t>1+</a:t>
            </a:r>
            <a:r>
              <a:rPr lang="en-US" sz="2800" b="1" i="1" dirty="0">
                <a:solidFill>
                  <a:srgbClr val="0000FF"/>
                </a:solidFill>
              </a:rPr>
              <a:t>u</a:t>
            </a:r>
            <a:r>
              <a:rPr lang="en-US" sz="2800" b="1" i="1" dirty="0">
                <a:solidFill>
                  <a:schemeClr val="accent2"/>
                </a:solidFill>
              </a:rPr>
              <a:t>)</a:t>
            </a:r>
            <a:r>
              <a:rPr lang="en-US" sz="2800" b="1" dirty="0"/>
              <a:t>S</a:t>
            </a:r>
            <a:r>
              <a:rPr lang="en-US" sz="2800" b="1" dirty="0">
                <a:latin typeface="Symbol" charset="0"/>
              </a:rPr>
              <a:t>D</a:t>
            </a:r>
            <a:r>
              <a:rPr lang="en-US" sz="2800" b="1" dirty="0"/>
              <a:t>  + (1+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u</a:t>
            </a:r>
            <a:r>
              <a:rPr lang="en-US" sz="2800" b="1" dirty="0"/>
              <a:t>      (</a:t>
            </a:r>
            <a:r>
              <a:rPr lang="en-US" sz="2800" b="1" dirty="0">
                <a:solidFill>
                  <a:srgbClr val="0000FF"/>
                </a:solidFill>
              </a:rPr>
              <a:t>1+</a:t>
            </a:r>
            <a:r>
              <a:rPr lang="en-US" sz="2800" b="1" i="1" dirty="0">
                <a:solidFill>
                  <a:srgbClr val="0000FF"/>
                </a:solidFill>
              </a:rPr>
              <a:t>d</a:t>
            </a:r>
            <a:r>
              <a:rPr lang="en-US" sz="2800" b="1" i="1" dirty="0">
                <a:solidFill>
                  <a:schemeClr val="accent2"/>
                </a:solidFill>
              </a:rPr>
              <a:t>)</a:t>
            </a:r>
            <a:r>
              <a:rPr lang="en-US" sz="2800" b="1" dirty="0"/>
              <a:t>S</a:t>
            </a:r>
            <a:r>
              <a:rPr lang="en-US" sz="2800" b="1" dirty="0">
                <a:latin typeface="Symbol" charset="0"/>
              </a:rPr>
              <a:t>D</a:t>
            </a:r>
            <a:r>
              <a:rPr lang="en-US" sz="2800" b="1" dirty="0"/>
              <a:t>+(1+</a:t>
            </a:r>
            <a:r>
              <a:rPr lang="en-US" sz="2800" b="1" i="1" dirty="0"/>
              <a:t>r)</a:t>
            </a:r>
            <a:r>
              <a:rPr lang="en-US" sz="2800" b="1" dirty="0"/>
              <a:t>B = </a:t>
            </a:r>
            <a:r>
              <a:rPr lang="en-US" sz="2800" b="1" dirty="0">
                <a:solidFill>
                  <a:srgbClr val="0000FF"/>
                </a:solidFill>
              </a:rPr>
              <a:t>C</a:t>
            </a:r>
            <a:r>
              <a:rPr lang="en-US" sz="2800" b="1" i="1" baseline="-25000" dirty="0">
                <a:solidFill>
                  <a:srgbClr val="0000FF"/>
                </a:solidFill>
              </a:rPr>
              <a:t>d</a:t>
            </a:r>
            <a:endParaRPr lang="en-US" sz="2400" b="1" i="1" baseline="-25000" dirty="0">
              <a:solidFill>
                <a:srgbClr val="0000FF"/>
              </a:solidFill>
            </a:endParaRPr>
          </a:p>
          <a:p>
            <a:pPr algn="just" eaLnBrk="0" hangingPunct="0"/>
            <a:endParaRPr lang="en-US" sz="2400" b="1" i="1" baseline="-25000" dirty="0">
              <a:solidFill>
                <a:schemeClr val="accent2"/>
              </a:solidFill>
            </a:endParaRPr>
          </a:p>
          <a:p>
            <a:pPr algn="just" eaLnBrk="0" hangingPunct="0"/>
            <a:r>
              <a:rPr lang="en-US" sz="2400" b="1" i="1" baseline="-25000" dirty="0">
                <a:solidFill>
                  <a:schemeClr val="accent2"/>
                </a:solidFill>
              </a:rPr>
              <a:t>	</a:t>
            </a:r>
            <a:r>
              <a:rPr lang="en-US" sz="2800" b="1" dirty="0">
                <a:solidFill>
                  <a:srgbClr val="0000FF"/>
                </a:solidFill>
              </a:rPr>
              <a:t>120</a:t>
            </a:r>
            <a:r>
              <a:rPr lang="en-US" sz="2800" b="1" dirty="0">
                <a:latin typeface="Symbol" charset="0"/>
              </a:rPr>
              <a:t>D + B1.08 = 20	</a:t>
            </a:r>
            <a:r>
              <a:rPr lang="en-US" sz="2800" b="1" dirty="0">
                <a:solidFill>
                  <a:srgbClr val="0000FF"/>
                </a:solidFill>
                <a:latin typeface="Symbol" charset="0"/>
              </a:rPr>
              <a:t>90</a:t>
            </a:r>
            <a:r>
              <a:rPr lang="en-US" sz="2800" b="1" dirty="0">
                <a:latin typeface="Symbol" charset="0"/>
              </a:rPr>
              <a:t>D + B1.08 = 0</a:t>
            </a:r>
          </a:p>
        </p:txBody>
      </p:sp>
      <p:sp>
        <p:nvSpPr>
          <p:cNvPr id="71686" name="Line 5"/>
          <p:cNvSpPr>
            <a:spLocks noChangeShapeType="1"/>
          </p:cNvSpPr>
          <p:nvPr/>
        </p:nvSpPr>
        <p:spPr bwMode="auto">
          <a:xfrm flipV="1">
            <a:off x="2819400" y="1523999"/>
            <a:ext cx="1143000" cy="553852"/>
          </a:xfrm>
          <a:prstGeom prst="line">
            <a:avLst/>
          </a:prstGeom>
          <a:noFill/>
          <a:ln w="25400">
            <a:solidFill>
              <a:schemeClr val="tx1"/>
            </a:solidFill>
            <a:round/>
            <a:headEnd type="none" w="sm" len="sm"/>
            <a:tailEnd type="arrow"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1687" name="Line 6"/>
          <p:cNvSpPr>
            <a:spLocks noChangeShapeType="1"/>
          </p:cNvSpPr>
          <p:nvPr/>
        </p:nvSpPr>
        <p:spPr bwMode="auto">
          <a:xfrm>
            <a:off x="2819400" y="2301571"/>
            <a:ext cx="990600" cy="552793"/>
          </a:xfrm>
          <a:prstGeom prst="line">
            <a:avLst/>
          </a:prstGeom>
          <a:noFill/>
          <a:ln w="25400">
            <a:solidFill>
              <a:schemeClr val="tx1"/>
            </a:solidFill>
            <a:round/>
            <a:headEnd type="none" w="sm" len="sm"/>
            <a:tailEnd type="arrow"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1688" name="Oval 7"/>
          <p:cNvSpPr>
            <a:spLocks noChangeArrowheads="1"/>
          </p:cNvSpPr>
          <p:nvPr/>
        </p:nvSpPr>
        <p:spPr bwMode="auto">
          <a:xfrm>
            <a:off x="766503" y="3886426"/>
            <a:ext cx="4572000" cy="1524000"/>
          </a:xfrm>
          <a:prstGeom prst="ellipse">
            <a:avLst/>
          </a:prstGeom>
          <a:noFill/>
          <a:ln w="38100">
            <a:solidFill>
              <a:srgbClr val="FF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71689" name="Oval 8"/>
          <p:cNvSpPr>
            <a:spLocks noChangeArrowheads="1"/>
          </p:cNvSpPr>
          <p:nvPr/>
        </p:nvSpPr>
        <p:spPr bwMode="auto">
          <a:xfrm>
            <a:off x="5296693" y="3814894"/>
            <a:ext cx="3810000" cy="1600200"/>
          </a:xfrm>
          <a:prstGeom prst="ellipse">
            <a:avLst/>
          </a:prstGeom>
          <a:noFill/>
          <a:ln w="38100">
            <a:solidFill>
              <a:srgbClr val="FF00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lIns="92075" tIns="46038" rIns="92075" bIns="46038"/>
          <a:lstStyle/>
          <a:p>
            <a:pPr eaLnBrk="1" hangingPunct="1"/>
            <a:r>
              <a:rPr lang="en-US" b="1" dirty="0">
                <a:latin typeface="Arial" charset="0"/>
              </a:rPr>
              <a:t>Standard Options:  Example</a:t>
            </a:r>
          </a:p>
        </p:txBody>
      </p:sp>
      <p:sp>
        <p:nvSpPr>
          <p:cNvPr id="19460" name="Rectangle 3"/>
          <p:cNvSpPr>
            <a:spLocks noChangeArrowheads="1"/>
          </p:cNvSpPr>
          <p:nvPr/>
        </p:nvSpPr>
        <p:spPr bwMode="auto">
          <a:xfrm>
            <a:off x="152400" y="1371600"/>
            <a:ext cx="8991600" cy="492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lnSpc>
                <a:spcPct val="80000"/>
              </a:lnSpc>
              <a:spcBef>
                <a:spcPct val="30000"/>
              </a:spcBef>
            </a:pPr>
            <a:r>
              <a:rPr lang="en-US" sz="2000" b="1" u="sng"/>
              <a:t>Nov. 17, 2013</a:t>
            </a:r>
            <a:endParaRPr lang="en-US" sz="2000" b="1"/>
          </a:p>
          <a:p>
            <a:pPr algn="ctr" eaLnBrk="0" hangingPunct="0">
              <a:lnSpc>
                <a:spcPct val="80000"/>
              </a:lnSpc>
              <a:spcBef>
                <a:spcPct val="30000"/>
              </a:spcBef>
            </a:pPr>
            <a:r>
              <a:rPr lang="en-US" sz="2000" b="1"/>
              <a:t>buy  1 GOOGLE/Dec/1,035  call</a:t>
            </a:r>
          </a:p>
          <a:p>
            <a:pPr algn="ctr" eaLnBrk="0" hangingPunct="0">
              <a:lnSpc>
                <a:spcPct val="80000"/>
              </a:lnSpc>
              <a:spcBef>
                <a:spcPct val="30000"/>
              </a:spcBef>
            </a:pPr>
            <a:r>
              <a:rPr lang="en-US" sz="2000" b="1"/>
              <a:t>@  $1,490</a:t>
            </a:r>
          </a:p>
          <a:p>
            <a:pPr algn="ctr" eaLnBrk="0" hangingPunct="0">
              <a:lnSpc>
                <a:spcPct val="80000"/>
              </a:lnSpc>
              <a:spcBef>
                <a:spcPct val="80000"/>
              </a:spcBef>
            </a:pPr>
            <a:r>
              <a:rPr lang="en-US" sz="2000" b="1" u="sng"/>
              <a:t>Nov. 17, 2013 through Dec. 20, 2013</a:t>
            </a:r>
            <a:endParaRPr lang="en-US" sz="2000" b="1"/>
          </a:p>
          <a:p>
            <a:pPr algn="ctr" eaLnBrk="0" hangingPunct="0">
              <a:lnSpc>
                <a:spcPct val="80000"/>
              </a:lnSpc>
              <a:spcBef>
                <a:spcPct val="30000"/>
              </a:spcBef>
            </a:pPr>
            <a:r>
              <a:rPr lang="en-US" sz="2000" b="1" u="sng">
                <a:solidFill>
                  <a:schemeClr val="tx2"/>
                </a:solidFill>
              </a:rPr>
              <a:t>SELL</a:t>
            </a:r>
            <a:r>
              <a:rPr lang="en-US" sz="2000" b="1">
                <a:solidFill>
                  <a:schemeClr val="tx2"/>
                </a:solidFill>
              </a:rPr>
              <a:t>  the  call  at  its  market  price</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3399FF"/>
                </a:solidFill>
              </a:rPr>
              <a:t>EXERCISE</a:t>
            </a:r>
            <a:r>
              <a:rPr lang="en-US" sz="2000" b="1">
                <a:solidFill>
                  <a:srgbClr val="3399FF"/>
                </a:solidFill>
              </a:rPr>
              <a:t>  the  call  by  payment  of  $103,500</a:t>
            </a:r>
          </a:p>
          <a:p>
            <a:pPr algn="ctr" eaLnBrk="0" hangingPunct="0">
              <a:lnSpc>
                <a:spcPct val="80000"/>
              </a:lnSpc>
              <a:spcBef>
                <a:spcPct val="30000"/>
              </a:spcBef>
            </a:pPr>
            <a:r>
              <a:rPr lang="en-US" sz="2000" b="1"/>
              <a:t>in  return  for  100  shares</a:t>
            </a:r>
          </a:p>
          <a:p>
            <a:pPr algn="ctr" eaLnBrk="0" hangingPunct="0">
              <a:lnSpc>
                <a:spcPct val="80000"/>
              </a:lnSpc>
              <a:spcBef>
                <a:spcPct val="10000"/>
              </a:spcBef>
            </a:pPr>
            <a:r>
              <a:rPr lang="en-US" sz="2000" b="1"/>
              <a:t>or</a:t>
            </a:r>
          </a:p>
          <a:p>
            <a:pPr algn="ctr" eaLnBrk="0" hangingPunct="0">
              <a:lnSpc>
                <a:spcPct val="80000"/>
              </a:lnSpc>
              <a:spcBef>
                <a:spcPct val="10000"/>
              </a:spcBef>
            </a:pPr>
            <a:r>
              <a:rPr lang="en-US" sz="2000" b="1" u="sng">
                <a:solidFill>
                  <a:srgbClr val="FF0021"/>
                </a:solidFill>
              </a:rPr>
              <a:t>RETAIN</a:t>
            </a:r>
            <a:r>
              <a:rPr lang="en-US" sz="2000" b="1">
                <a:solidFill>
                  <a:srgbClr val="FF0021"/>
                </a:solidFill>
              </a:rPr>
              <a:t>  the  call  and  do  nothing</a:t>
            </a:r>
          </a:p>
          <a:p>
            <a:pPr algn="ctr" eaLnBrk="0" hangingPunct="0">
              <a:lnSpc>
                <a:spcPct val="80000"/>
              </a:lnSpc>
              <a:spcBef>
                <a:spcPct val="80000"/>
              </a:spcBef>
            </a:pPr>
            <a:r>
              <a:rPr lang="en-US" sz="2000" b="1" u="sng"/>
              <a:t>Dec 20, 2013:   5:00 p.m.  Central Time</a:t>
            </a:r>
            <a:endParaRPr lang="en-US" sz="2000" b="1"/>
          </a:p>
          <a:p>
            <a:pPr algn="ctr" eaLnBrk="0" hangingPunct="0">
              <a:lnSpc>
                <a:spcPct val="80000"/>
              </a:lnSpc>
              <a:spcBef>
                <a:spcPct val="30000"/>
              </a:spcBef>
            </a:pPr>
            <a:r>
              <a:rPr lang="en-US" sz="2000" b="1"/>
              <a:t>secondary  market  trading  ceases</a:t>
            </a:r>
          </a:p>
          <a:p>
            <a:pPr algn="ctr" eaLnBrk="0" hangingPunct="0">
              <a:lnSpc>
                <a:spcPct val="80000"/>
              </a:lnSpc>
              <a:spcBef>
                <a:spcPct val="80000"/>
              </a:spcBef>
            </a:pPr>
            <a:r>
              <a:rPr lang="en-US" sz="2000" b="1" u="sng"/>
              <a:t>Dec 21, 2013:   5:00 p.m.  Central Time</a:t>
            </a:r>
            <a:endParaRPr lang="en-US" sz="2000" b="1"/>
          </a:p>
          <a:p>
            <a:pPr algn="ctr" eaLnBrk="0" hangingPunct="0">
              <a:lnSpc>
                <a:spcPct val="80000"/>
              </a:lnSpc>
              <a:spcBef>
                <a:spcPct val="30000"/>
              </a:spcBef>
            </a:pPr>
            <a:r>
              <a:rPr lang="en-US" sz="2000" b="1"/>
              <a:t>call  expires</a:t>
            </a:r>
          </a:p>
        </p:txBody>
      </p:sp>
      <p:sp>
        <p:nvSpPr>
          <p:cNvPr id="19461" name="Line 4"/>
          <p:cNvSpPr>
            <a:spLocks noChangeShapeType="1"/>
          </p:cNvSpPr>
          <p:nvPr/>
        </p:nvSpPr>
        <p:spPr bwMode="auto">
          <a:xfrm flipV="1">
            <a:off x="381000" y="3048000"/>
            <a:ext cx="19812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62" name="Line 5"/>
          <p:cNvSpPr>
            <a:spLocks noChangeShapeType="1"/>
          </p:cNvSpPr>
          <p:nvPr/>
        </p:nvSpPr>
        <p:spPr bwMode="auto">
          <a:xfrm flipV="1">
            <a:off x="381000" y="3657600"/>
            <a:ext cx="15240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9463" name="Line 6"/>
          <p:cNvSpPr>
            <a:spLocks noChangeShapeType="1"/>
          </p:cNvSpPr>
          <p:nvPr/>
        </p:nvSpPr>
        <p:spPr bwMode="auto">
          <a:xfrm>
            <a:off x="304800" y="38100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a:prstGeom prst="rect">
            <a:avLst/>
          </a:prstGeom>
          <a:noFill/>
        </p:spPr>
        <p:txBody>
          <a:bodyPr lIns="92075" tIns="46038" rIns="92075" bIns="46038"/>
          <a:lstStyle/>
          <a:p>
            <a:pPr eaLnBrk="1" hangingPunct="1"/>
            <a:r>
              <a:rPr lang="en-US" sz="2400" b="1" dirty="0">
                <a:latin typeface="Arial" charset="0"/>
              </a:rPr>
              <a:t>Solving for </a:t>
            </a:r>
            <a:r>
              <a:rPr lang="en-US" sz="2400" b="1" dirty="0">
                <a:solidFill>
                  <a:schemeClr val="tx1"/>
                </a:solidFill>
                <a:latin typeface="Symbol" charset="0"/>
              </a:rPr>
              <a:t>D</a:t>
            </a:r>
            <a:r>
              <a:rPr lang="en-US" sz="2400" b="1" dirty="0">
                <a:latin typeface="Arial" charset="0"/>
              </a:rPr>
              <a:t> and B </a:t>
            </a:r>
            <a:endParaRPr lang="en-US" sz="2400" dirty="0">
              <a:latin typeface="Arial" charset="0"/>
            </a:endParaRPr>
          </a:p>
        </p:txBody>
      </p:sp>
      <p:sp>
        <p:nvSpPr>
          <p:cNvPr id="73731" name="Rectangle 2"/>
          <p:cNvSpPr>
            <a:spLocks noChangeArrowheads="1"/>
          </p:cNvSpPr>
          <p:nvPr/>
        </p:nvSpPr>
        <p:spPr bwMode="auto">
          <a:xfrm>
            <a:off x="76200" y="1371600"/>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ctr" defTabSz="346075" eaLnBrk="0" hangingPunct="0">
              <a:spcBef>
                <a:spcPct val="20000"/>
              </a:spcBef>
            </a:pPr>
            <a:endParaRPr lang="en-US" sz="2000" b="1" dirty="0">
              <a:solidFill>
                <a:srgbClr val="000000"/>
              </a:solidFill>
            </a:endParaRPr>
          </a:p>
        </p:txBody>
      </p:sp>
      <p:sp>
        <p:nvSpPr>
          <p:cNvPr id="73733" name="Rectangle 4"/>
          <p:cNvSpPr>
            <a:spLocks noChangeArrowheads="1"/>
          </p:cNvSpPr>
          <p:nvPr/>
        </p:nvSpPr>
        <p:spPr bwMode="auto">
          <a:xfrm>
            <a:off x="381000" y="605294"/>
            <a:ext cx="8610600" cy="5637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r>
              <a:rPr lang="en-US" sz="2800" b="1" dirty="0"/>
              <a:t>Two Equations and Two Variables, </a:t>
            </a:r>
            <a:r>
              <a:rPr lang="en-US" sz="2800" b="1" dirty="0">
                <a:latin typeface="Symbol" charset="0"/>
              </a:rPr>
              <a:t>D</a:t>
            </a:r>
            <a:r>
              <a:rPr lang="en-US" sz="2800" b="1" dirty="0">
                <a:solidFill>
                  <a:schemeClr val="accent2"/>
                </a:solidFill>
              </a:rPr>
              <a:t> </a:t>
            </a:r>
            <a:r>
              <a:rPr lang="en-US" sz="2800" b="1" dirty="0"/>
              <a:t>and B.</a:t>
            </a:r>
            <a:endParaRPr lang="en-US" sz="2800" b="1" dirty="0">
              <a:solidFill>
                <a:schemeClr val="accent2"/>
              </a:solidFill>
            </a:endParaRPr>
          </a:p>
          <a:p>
            <a:pPr eaLnBrk="0" hangingPunct="0"/>
            <a:endParaRPr lang="en-US" sz="2800" b="1" u="sng" dirty="0">
              <a:solidFill>
                <a:schemeClr val="accent2"/>
              </a:solidFill>
            </a:endParaRPr>
          </a:p>
          <a:p>
            <a:pPr eaLnBrk="0" hangingPunct="0"/>
            <a:r>
              <a:rPr lang="en-US" sz="2800" b="1" dirty="0">
                <a:solidFill>
                  <a:schemeClr val="accent2"/>
                </a:solidFill>
              </a:rPr>
              <a:t>	</a:t>
            </a:r>
            <a:r>
              <a:rPr lang="en-US" sz="2800" b="1" dirty="0">
                <a:solidFill>
                  <a:srgbClr val="0000FF"/>
                </a:solidFill>
              </a:rPr>
              <a:t>120</a:t>
            </a:r>
            <a:r>
              <a:rPr lang="en-US" sz="2800" b="1" dirty="0">
                <a:solidFill>
                  <a:schemeClr val="accent2"/>
                </a:solidFill>
              </a:rPr>
              <a:t> </a:t>
            </a:r>
            <a:r>
              <a:rPr lang="en-US" sz="2800" b="1" dirty="0">
                <a:latin typeface="Symbol" charset="0"/>
              </a:rPr>
              <a:t>D</a:t>
            </a:r>
            <a:r>
              <a:rPr lang="en-US" sz="2800" b="1" dirty="0"/>
              <a:t> +  B 1.08  = 20</a:t>
            </a:r>
          </a:p>
          <a:p>
            <a:pPr eaLnBrk="0" hangingPunct="0"/>
            <a:r>
              <a:rPr lang="en-US" sz="2800" b="1" dirty="0"/>
              <a:t>	</a:t>
            </a:r>
            <a:r>
              <a:rPr lang="en-US" sz="2800" b="1" u="sng" dirty="0">
                <a:solidFill>
                  <a:srgbClr val="0000FF"/>
                </a:solidFill>
              </a:rPr>
              <a:t>90</a:t>
            </a:r>
            <a:r>
              <a:rPr lang="en-US" sz="2800" b="1" u="sng" dirty="0"/>
              <a:t> </a:t>
            </a:r>
            <a:r>
              <a:rPr lang="en-US" sz="2800" b="1" u="sng" dirty="0">
                <a:latin typeface="Symbol" charset="0"/>
              </a:rPr>
              <a:t>D</a:t>
            </a:r>
            <a:r>
              <a:rPr lang="en-US" sz="2800" b="1" u="sng" dirty="0"/>
              <a:t> +    B  1.08 = 0</a:t>
            </a:r>
          </a:p>
          <a:p>
            <a:pPr eaLnBrk="0" hangingPunct="0"/>
            <a:r>
              <a:rPr lang="en-US" sz="2800" b="1" dirty="0"/>
              <a:t>	30 </a:t>
            </a:r>
            <a:r>
              <a:rPr lang="en-US" sz="2800" b="1" dirty="0">
                <a:latin typeface="Symbol" charset="0"/>
              </a:rPr>
              <a:t>D</a:t>
            </a:r>
            <a:r>
              <a:rPr lang="en-US" sz="2800" b="1" dirty="0"/>
              <a:t> +   0           = 20</a:t>
            </a:r>
          </a:p>
          <a:p>
            <a:pPr eaLnBrk="0" hangingPunct="0">
              <a:buFont typeface="Symbol" charset="0"/>
              <a:buNone/>
            </a:pPr>
            <a:r>
              <a:rPr lang="en-US" sz="2800" b="1" dirty="0"/>
              <a:t>    	 </a:t>
            </a:r>
            <a:r>
              <a:rPr lang="en-US" sz="2800" b="1" dirty="0">
                <a:latin typeface="Symbol" charset="0"/>
              </a:rPr>
              <a:t>D		</a:t>
            </a:r>
            <a:r>
              <a:rPr lang="en-US" sz="2800" b="1" dirty="0"/>
              <a:t>= 0.666</a:t>
            </a:r>
          </a:p>
          <a:p>
            <a:pPr eaLnBrk="0" hangingPunct="0">
              <a:buFont typeface="Symbol" charset="0"/>
              <a:buNone/>
            </a:pPr>
            <a:r>
              <a:rPr lang="en-US" sz="2800" b="1" dirty="0"/>
              <a:t>    	 B                       = -55.55</a:t>
            </a:r>
          </a:p>
          <a:p>
            <a:pPr eaLnBrk="0" hangingPunct="0">
              <a:buFont typeface="Symbol" charset="0"/>
              <a:buNone/>
            </a:pPr>
            <a:endParaRPr lang="en-US" sz="2400" b="1" dirty="0"/>
          </a:p>
          <a:p>
            <a:pPr eaLnBrk="0" hangingPunct="0">
              <a:buFont typeface="Symbol" charset="0"/>
              <a:buNone/>
            </a:pPr>
            <a:r>
              <a:rPr lang="en-US" sz="2400" b="1" dirty="0"/>
              <a:t>We know that [</a:t>
            </a:r>
            <a:r>
              <a:rPr lang="en-US" sz="2400" b="1" dirty="0">
                <a:latin typeface="Symbol" charset="0"/>
              </a:rPr>
              <a:t>D</a:t>
            </a:r>
            <a:r>
              <a:rPr lang="en-US" sz="2400" b="1" dirty="0"/>
              <a:t> S + B] portfolio always has the same payoffs as C in one period, so it must be equal to C today</a:t>
            </a:r>
          </a:p>
          <a:p>
            <a:pPr marL="2692400" lvl="4" indent="-457200" eaLnBrk="0" hangingPunct="0">
              <a:buFont typeface="Symbol" charset="0"/>
              <a:buNone/>
            </a:pPr>
            <a:endParaRPr lang="en-US" sz="2400" b="1" dirty="0"/>
          </a:p>
          <a:p>
            <a:pPr marL="2692400" lvl="4" indent="-457200" eaLnBrk="0" hangingPunct="0">
              <a:buFont typeface="Symbol" charset="0"/>
              <a:buNone/>
            </a:pPr>
            <a:r>
              <a:rPr lang="en-US" sz="2400" b="1" dirty="0"/>
              <a:t>C = </a:t>
            </a:r>
            <a:r>
              <a:rPr lang="en-US" sz="2400" b="1" dirty="0">
                <a:latin typeface="Symbol" charset="0"/>
              </a:rPr>
              <a:t>D</a:t>
            </a:r>
            <a:r>
              <a:rPr lang="en-US" sz="2400" b="1" dirty="0"/>
              <a:t> S + B</a:t>
            </a:r>
          </a:p>
          <a:p>
            <a:pPr marL="2692400" lvl="4" indent="-457200" eaLnBrk="0" hangingPunct="0">
              <a:buFont typeface="Symbol" charset="0"/>
              <a:buNone/>
            </a:pPr>
            <a:r>
              <a:rPr lang="en-US" sz="2400" b="1" dirty="0"/>
              <a:t>C = 100*.666 + -55.55</a:t>
            </a:r>
          </a:p>
          <a:p>
            <a:pPr marL="2692400" lvl="4" indent="-457200" eaLnBrk="0" hangingPunct="0">
              <a:buFont typeface="Symbol" charset="0"/>
              <a:buNone/>
            </a:pPr>
            <a:r>
              <a:rPr lang="en-US" sz="2400" b="1" dirty="0"/>
              <a:t>C = 11.11</a:t>
            </a:r>
          </a:p>
        </p:txBody>
      </p:sp>
      <p:sp>
        <p:nvSpPr>
          <p:cNvPr id="73734" name="Line 6"/>
          <p:cNvSpPr>
            <a:spLocks noChangeShapeType="1"/>
          </p:cNvSpPr>
          <p:nvPr/>
        </p:nvSpPr>
        <p:spPr bwMode="auto">
          <a:xfrm flipH="1">
            <a:off x="4343400" y="6019800"/>
            <a:ext cx="2286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fade">
                                      <p:cBhvr>
                                        <p:cTn id="7" dur="2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b="1" dirty="0">
                <a:latin typeface="Arial" charset="0"/>
              </a:rPr>
              <a:t>General Formulas for </a:t>
            </a:r>
            <a:r>
              <a:rPr lang="en-US" b="1" dirty="0">
                <a:solidFill>
                  <a:schemeClr val="tx1"/>
                </a:solidFill>
                <a:latin typeface="Symbol" charset="0"/>
              </a:rPr>
              <a:t>D</a:t>
            </a:r>
            <a:r>
              <a:rPr lang="en-US" b="1" dirty="0">
                <a:latin typeface="Arial" charset="0"/>
              </a:rPr>
              <a:t> and B</a:t>
            </a:r>
          </a:p>
        </p:txBody>
      </p:sp>
      <p:graphicFrame>
        <p:nvGraphicFramePr>
          <p:cNvPr id="75781" name="Object 5"/>
          <p:cNvGraphicFramePr>
            <a:graphicFrameLocks noChangeAspect="1"/>
          </p:cNvGraphicFramePr>
          <p:nvPr>
            <p:extLst>
              <p:ext uri="{D42A27DB-BD31-4B8C-83A1-F6EECF244321}">
                <p14:modId xmlns:p14="http://schemas.microsoft.com/office/powerpoint/2010/main" val="151336256"/>
              </p:ext>
            </p:extLst>
          </p:nvPr>
        </p:nvGraphicFramePr>
        <p:xfrm>
          <a:off x="1066800" y="2590800"/>
          <a:ext cx="7086600" cy="2438400"/>
        </p:xfrm>
        <a:graphic>
          <a:graphicData uri="http://schemas.openxmlformats.org/presentationml/2006/ole">
            <mc:AlternateContent xmlns:mc="http://schemas.openxmlformats.org/markup-compatibility/2006">
              <mc:Choice xmlns:v="urn:schemas-microsoft-com:vml" Requires="v">
                <p:oleObj spid="_x0000_s75853" name="Equation" r:id="rId3" imgW="1535760" imgH="804240" progId="Equation.3">
                  <p:embed/>
                </p:oleObj>
              </mc:Choice>
              <mc:Fallback>
                <p:oleObj name="Equation" r:id="rId3" imgW="1535760" imgH="804240" progId="Equation.3">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590800"/>
                        <a:ext cx="7086600" cy="2438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endParaRPr lang="en-US" dirty="0">
              <a:latin typeface="Arial" charset="0"/>
            </a:endParaRPr>
          </a:p>
        </p:txBody>
      </p:sp>
      <p:sp>
        <p:nvSpPr>
          <p:cNvPr id="76803" name="Rectangle 2"/>
          <p:cNvSpPr>
            <a:spLocks noChangeArrowheads="1"/>
          </p:cNvSpPr>
          <p:nvPr/>
        </p:nvSpPr>
        <p:spPr bwMode="auto">
          <a:xfrm>
            <a:off x="24819" y="607215"/>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ctr" defTabSz="346075" eaLnBrk="0" hangingPunct="0">
              <a:spcBef>
                <a:spcPct val="50000"/>
              </a:spcBef>
            </a:pPr>
            <a:r>
              <a:rPr lang="en-US" sz="2400" b="1" dirty="0"/>
              <a:t>C  =  S </a:t>
            </a:r>
            <a:r>
              <a:rPr lang="en-US" sz="2400" b="1" dirty="0">
                <a:latin typeface="Symbol" charset="0"/>
              </a:rPr>
              <a:t>D</a:t>
            </a:r>
            <a:r>
              <a:rPr lang="en-US" sz="2400" b="1" dirty="0"/>
              <a:t> +   B</a:t>
            </a:r>
          </a:p>
          <a:p>
            <a:pPr marL="342900" indent="-342900" algn="ctr" defTabSz="346075" eaLnBrk="0" hangingPunct="0"/>
            <a:endParaRPr lang="en-US" sz="2400" dirty="0"/>
          </a:p>
          <a:p>
            <a:pPr marL="342900" indent="-342900" algn="ctr" defTabSz="346075" eaLnBrk="0" hangingPunct="0">
              <a:buFont typeface="Symbol" charset="0"/>
              <a:buChar char="D"/>
            </a:pPr>
            <a:r>
              <a:rPr lang="en-US" sz="2400" b="1" dirty="0"/>
              <a:t>= (C</a:t>
            </a:r>
            <a:r>
              <a:rPr lang="en-US" sz="2400" b="1" baseline="-25000" dirty="0"/>
              <a:t>u</a:t>
            </a:r>
            <a:r>
              <a:rPr lang="en-US" sz="2400" b="1" dirty="0"/>
              <a:t> – C</a:t>
            </a:r>
            <a:r>
              <a:rPr lang="en-US" sz="2400" b="1" baseline="-25000" dirty="0"/>
              <a:t>d</a:t>
            </a:r>
            <a:r>
              <a:rPr lang="en-US" sz="2400" b="1" dirty="0"/>
              <a:t>) / (S(1+u) – S(1+d))</a:t>
            </a:r>
          </a:p>
          <a:p>
            <a:pPr marL="342900" indent="-342900" algn="ctr" defTabSz="346075" eaLnBrk="0" hangingPunct="0">
              <a:buFont typeface="Symbol" charset="0"/>
              <a:buNone/>
            </a:pPr>
            <a:endParaRPr lang="en-US" sz="2400" b="1" dirty="0"/>
          </a:p>
          <a:p>
            <a:pPr marL="342900" indent="-342900" algn="ctr" defTabSz="346075" eaLnBrk="0" hangingPunct="0">
              <a:buFont typeface="Symbol" charset="0"/>
              <a:buNone/>
            </a:pPr>
            <a:r>
              <a:rPr lang="en-US" sz="2400" b="1" dirty="0"/>
              <a:t>B = ((1+u)C</a:t>
            </a:r>
            <a:r>
              <a:rPr lang="en-US" sz="2400" b="1" baseline="-25000" dirty="0"/>
              <a:t>d</a:t>
            </a:r>
            <a:r>
              <a:rPr lang="en-US" sz="2400" b="1" dirty="0"/>
              <a:t> – (1-d)C</a:t>
            </a:r>
            <a:r>
              <a:rPr lang="en-US" sz="2400" b="1" baseline="-25000" dirty="0"/>
              <a:t>u</a:t>
            </a:r>
            <a:r>
              <a:rPr lang="en-US" sz="2400" b="1" dirty="0"/>
              <a:t>)/(u-d)(1+r)</a:t>
            </a:r>
          </a:p>
          <a:p>
            <a:pPr marL="342900" indent="-342900" defTabSz="346075" eaLnBrk="0" hangingPunct="0">
              <a:buFont typeface="Symbol" charset="0"/>
              <a:buNone/>
            </a:pPr>
            <a:r>
              <a:rPr lang="en-US" sz="2400" b="1" dirty="0"/>
              <a:t>				</a:t>
            </a:r>
          </a:p>
          <a:p>
            <a:pPr marL="342900" indent="-342900" algn="ctr" defTabSz="346075" eaLnBrk="0" hangingPunct="0">
              <a:buFont typeface="Symbol" charset="0"/>
              <a:buNone/>
            </a:pPr>
            <a:r>
              <a:rPr lang="en-US" sz="2400" b="1" u="sng" dirty="0"/>
              <a:t>Substitute and simplify</a:t>
            </a:r>
            <a:r>
              <a:rPr lang="en-US" sz="2400" b="1" dirty="0"/>
              <a:t>:</a:t>
            </a:r>
            <a:endParaRPr lang="en-US" sz="2800" b="1" dirty="0"/>
          </a:p>
          <a:p>
            <a:pPr marL="342900" indent="-342900" algn="ctr" defTabSz="346075" eaLnBrk="0" hangingPunct="0">
              <a:spcBef>
                <a:spcPct val="50000"/>
              </a:spcBef>
            </a:pPr>
            <a:r>
              <a:rPr lang="en-US" sz="2400" b="1" dirty="0"/>
              <a:t>C  =  S[(C</a:t>
            </a:r>
            <a:r>
              <a:rPr lang="en-US" sz="2400" b="1" i="1" baseline="-25000" dirty="0"/>
              <a:t>u</a:t>
            </a:r>
            <a:r>
              <a:rPr lang="en-US" sz="2400" b="1" dirty="0"/>
              <a:t> - C</a:t>
            </a:r>
            <a:r>
              <a:rPr lang="en-US" sz="2400" b="1" i="1" baseline="-25000" dirty="0"/>
              <a:t>d</a:t>
            </a:r>
            <a:r>
              <a:rPr lang="en-US" sz="2400" b="1" baseline="-25000" dirty="0"/>
              <a:t> </a:t>
            </a:r>
            <a:r>
              <a:rPr lang="en-US" sz="2400" b="1" dirty="0"/>
              <a:t>)/(</a:t>
            </a:r>
            <a:r>
              <a:rPr lang="en-US" sz="2400" b="1" i="1" dirty="0"/>
              <a:t>u</a:t>
            </a:r>
            <a:r>
              <a:rPr lang="en-US" sz="2400" b="1" dirty="0"/>
              <a:t>-</a:t>
            </a:r>
            <a:r>
              <a:rPr lang="en-US" sz="2400" b="1" i="1" dirty="0"/>
              <a:t>d</a:t>
            </a:r>
            <a:r>
              <a:rPr lang="en-US" sz="2400" b="1" dirty="0"/>
              <a:t>)S]  +   [(1+</a:t>
            </a:r>
            <a:r>
              <a:rPr lang="en-US" sz="2400" b="1" i="1" dirty="0"/>
              <a:t>u)</a:t>
            </a:r>
            <a:r>
              <a:rPr lang="en-US" sz="2400" b="1" dirty="0"/>
              <a:t>C</a:t>
            </a:r>
            <a:r>
              <a:rPr lang="en-US" sz="2400" b="1" i="1" baseline="-25000" dirty="0"/>
              <a:t>d</a:t>
            </a:r>
            <a:r>
              <a:rPr lang="en-US" sz="2400" b="1" dirty="0"/>
              <a:t> - (1-</a:t>
            </a:r>
            <a:r>
              <a:rPr lang="en-US" sz="2400" b="1" i="1" dirty="0"/>
              <a:t>d)</a:t>
            </a:r>
            <a:r>
              <a:rPr lang="en-US" sz="2400" b="1" dirty="0"/>
              <a:t>C</a:t>
            </a:r>
            <a:r>
              <a:rPr lang="en-US" sz="2400" b="1" i="1" baseline="-25000" dirty="0"/>
              <a:t>u</a:t>
            </a:r>
            <a:r>
              <a:rPr lang="en-US" sz="2400" b="1" baseline="-25000" dirty="0"/>
              <a:t> </a:t>
            </a:r>
            <a:r>
              <a:rPr lang="en-US" sz="2400" b="1" dirty="0"/>
              <a:t>)/(</a:t>
            </a:r>
            <a:r>
              <a:rPr lang="en-US" sz="2400" b="1" i="1" dirty="0"/>
              <a:t>u</a:t>
            </a:r>
            <a:r>
              <a:rPr lang="en-US" sz="2400" b="1" dirty="0"/>
              <a:t>-</a:t>
            </a:r>
            <a:r>
              <a:rPr lang="en-US" sz="2400" b="1" i="1" dirty="0"/>
              <a:t>d</a:t>
            </a:r>
            <a:r>
              <a:rPr lang="en-US" sz="2400" b="1" dirty="0"/>
              <a:t>)(1+</a:t>
            </a:r>
            <a:r>
              <a:rPr lang="en-US" sz="2400" b="1" i="1" dirty="0"/>
              <a:t>r)</a:t>
            </a:r>
            <a:r>
              <a:rPr lang="en-US" sz="2400" b="1" dirty="0"/>
              <a:t>]</a:t>
            </a:r>
          </a:p>
          <a:p>
            <a:pPr marL="342900" indent="-342900" defTabSz="346075" eaLnBrk="0" hangingPunct="0">
              <a:lnSpc>
                <a:spcPct val="60000"/>
              </a:lnSpc>
              <a:spcBef>
                <a:spcPct val="20000"/>
              </a:spcBef>
            </a:pPr>
            <a:endParaRPr lang="en-US" sz="2400" b="1" dirty="0"/>
          </a:p>
          <a:p>
            <a:pPr marL="342900" indent="-342900" defTabSz="346075" eaLnBrk="0" hangingPunct="0">
              <a:spcBef>
                <a:spcPct val="20000"/>
              </a:spcBef>
            </a:pPr>
            <a:r>
              <a:rPr lang="en-US" sz="2400" b="1" dirty="0"/>
              <a:t>                	            </a:t>
            </a:r>
            <a:r>
              <a:rPr lang="en-US" sz="2400" b="1" i="1" dirty="0"/>
              <a:t>r</a:t>
            </a:r>
            <a:r>
              <a:rPr lang="en-US" sz="2400" b="1" dirty="0"/>
              <a:t> - </a:t>
            </a:r>
            <a:r>
              <a:rPr lang="en-US" sz="2400" b="1" i="1" dirty="0"/>
              <a:t>d</a:t>
            </a:r>
            <a:r>
              <a:rPr lang="en-US" sz="2400" b="1" dirty="0"/>
              <a:t>                		</a:t>
            </a:r>
            <a:r>
              <a:rPr lang="en-US" sz="2400" b="1" i="1" dirty="0"/>
              <a:t>u</a:t>
            </a:r>
            <a:r>
              <a:rPr lang="en-US" sz="2400" b="1" dirty="0"/>
              <a:t> - </a:t>
            </a:r>
            <a:r>
              <a:rPr lang="en-US" sz="2400" b="1" i="1" dirty="0"/>
              <a:t>r</a:t>
            </a:r>
            <a:endParaRPr lang="en-US" sz="3200" dirty="0"/>
          </a:p>
          <a:p>
            <a:pPr marL="342900" indent="-342900" defTabSz="346075" eaLnBrk="0" hangingPunct="0">
              <a:lnSpc>
                <a:spcPct val="60000"/>
              </a:lnSpc>
            </a:pPr>
            <a:r>
              <a:rPr lang="en-US" sz="3200" dirty="0"/>
              <a:t>  </a:t>
            </a:r>
            <a:r>
              <a:rPr lang="en-US" sz="2400" b="1" dirty="0"/>
              <a:t>        </a:t>
            </a:r>
          </a:p>
          <a:p>
            <a:pPr marL="342900" indent="-342900" defTabSz="346075" eaLnBrk="0" hangingPunct="0">
              <a:lnSpc>
                <a:spcPct val="60000"/>
              </a:lnSpc>
            </a:pPr>
            <a:endParaRPr lang="en-US" sz="2400" b="1" dirty="0"/>
          </a:p>
          <a:p>
            <a:pPr marL="342900" indent="-342900" defTabSz="346075" eaLnBrk="0" hangingPunct="0">
              <a:lnSpc>
                <a:spcPct val="60000"/>
              </a:lnSpc>
            </a:pPr>
            <a:r>
              <a:rPr lang="en-US" sz="2400" b="1" dirty="0"/>
              <a:t>		         		                          	      </a:t>
            </a:r>
            <a:r>
              <a:rPr lang="en-US" sz="2800" dirty="0"/>
              <a:t>		</a:t>
            </a:r>
            <a:endParaRPr lang="en-US" sz="2400" b="1" dirty="0"/>
          </a:p>
          <a:p>
            <a:pPr marL="342900" indent="-342900" algn="ctr" defTabSz="346075" eaLnBrk="0" hangingPunct="0">
              <a:spcBef>
                <a:spcPct val="20000"/>
              </a:spcBef>
            </a:pPr>
            <a:endParaRPr lang="en-US" sz="2000" b="1" dirty="0">
              <a:solidFill>
                <a:srgbClr val="000000"/>
              </a:solidFill>
            </a:endParaRPr>
          </a:p>
        </p:txBody>
      </p:sp>
      <p:sp>
        <p:nvSpPr>
          <p:cNvPr id="76805" name="Line 5"/>
          <p:cNvSpPr>
            <a:spLocks noChangeShapeType="1"/>
          </p:cNvSpPr>
          <p:nvPr/>
        </p:nvSpPr>
        <p:spPr bwMode="auto">
          <a:xfrm>
            <a:off x="2216020" y="4572000"/>
            <a:ext cx="12922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6806" name="Line 6"/>
          <p:cNvSpPr>
            <a:spLocks noChangeShapeType="1"/>
          </p:cNvSpPr>
          <p:nvPr/>
        </p:nvSpPr>
        <p:spPr bwMode="auto">
          <a:xfrm>
            <a:off x="4909643" y="4507768"/>
            <a:ext cx="129222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6807" name="Rectangle 7"/>
          <p:cNvSpPr>
            <a:spLocks noChangeArrowheads="1"/>
          </p:cNvSpPr>
          <p:nvPr/>
        </p:nvSpPr>
        <p:spPr bwMode="auto">
          <a:xfrm>
            <a:off x="2059393" y="4606204"/>
            <a:ext cx="1957388"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8" name="Rectangle 8"/>
          <p:cNvSpPr>
            <a:spLocks noChangeArrowheads="1"/>
          </p:cNvSpPr>
          <p:nvPr/>
        </p:nvSpPr>
        <p:spPr bwMode="auto">
          <a:xfrm>
            <a:off x="4705650" y="4464990"/>
            <a:ext cx="1700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a:t>
            </a:r>
            <a:r>
              <a:rPr lang="en-US" sz="2400" b="1" i="1" dirty="0">
                <a:solidFill>
                  <a:schemeClr val="accent2"/>
                </a:solidFill>
              </a:rPr>
              <a:t>u</a:t>
            </a:r>
            <a:r>
              <a:rPr lang="en-US" sz="2400" b="1" dirty="0">
                <a:solidFill>
                  <a:srgbClr val="000000"/>
                </a:solidFill>
              </a:rPr>
              <a:t> - </a:t>
            </a:r>
            <a:r>
              <a:rPr lang="en-US" sz="2400" b="1" i="1" dirty="0"/>
              <a:t>d</a:t>
            </a:r>
            <a:r>
              <a:rPr lang="en-US" sz="2400" b="1" dirty="0">
                <a:solidFill>
                  <a:srgbClr val="000000"/>
                </a:solidFill>
              </a:rPr>
              <a:t>)(1+</a:t>
            </a:r>
            <a:r>
              <a:rPr lang="en-US" sz="2400" b="1" i="1" dirty="0">
                <a:solidFill>
                  <a:srgbClr val="000000"/>
                </a:solidFill>
              </a:rPr>
              <a:t>r)</a:t>
            </a:r>
          </a:p>
        </p:txBody>
      </p:sp>
      <p:sp>
        <p:nvSpPr>
          <p:cNvPr id="76809" name="Rectangle 9"/>
          <p:cNvSpPr>
            <a:spLocks noChangeArrowheads="1"/>
          </p:cNvSpPr>
          <p:nvPr/>
        </p:nvSpPr>
        <p:spPr bwMode="auto">
          <a:xfrm>
            <a:off x="1230766" y="4191000"/>
            <a:ext cx="750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C  =</a:t>
            </a:r>
          </a:p>
        </p:txBody>
      </p:sp>
      <p:sp>
        <p:nvSpPr>
          <p:cNvPr id="76810" name="Rectangle 10"/>
          <p:cNvSpPr>
            <a:spLocks noChangeArrowheads="1"/>
          </p:cNvSpPr>
          <p:nvPr/>
        </p:nvSpPr>
        <p:spPr bwMode="auto">
          <a:xfrm>
            <a:off x="3322047" y="4279168"/>
            <a:ext cx="895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chemeClr val="accent2"/>
                </a:solidFill>
              </a:rPr>
              <a:t>   </a:t>
            </a:r>
            <a:r>
              <a:rPr lang="en-US" sz="2400" b="1" dirty="0">
                <a:solidFill>
                  <a:srgbClr val="0000FF"/>
                </a:solidFill>
              </a:rPr>
              <a:t>C</a:t>
            </a:r>
            <a:r>
              <a:rPr lang="en-US" sz="2400" b="1" i="1" baseline="-25000" dirty="0">
                <a:solidFill>
                  <a:srgbClr val="0000FF"/>
                </a:solidFill>
              </a:rPr>
              <a:t>u </a:t>
            </a:r>
            <a:r>
              <a:rPr lang="en-US" sz="2400" b="1" i="1" baseline="-25000" dirty="0">
                <a:solidFill>
                  <a:schemeClr val="accent2"/>
                </a:solidFill>
              </a:rPr>
              <a:t> </a:t>
            </a:r>
          </a:p>
        </p:txBody>
      </p:sp>
      <p:sp>
        <p:nvSpPr>
          <p:cNvPr id="76811" name="Rectangle 11"/>
          <p:cNvSpPr>
            <a:spLocks noChangeArrowheads="1"/>
          </p:cNvSpPr>
          <p:nvPr/>
        </p:nvSpPr>
        <p:spPr bwMode="auto">
          <a:xfrm>
            <a:off x="5962591" y="4343400"/>
            <a:ext cx="9525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t>     </a:t>
            </a:r>
            <a:r>
              <a:rPr lang="en-US" sz="2400" b="1" dirty="0">
                <a:solidFill>
                  <a:srgbClr val="0000FF"/>
                </a:solidFill>
              </a:rPr>
              <a:t>C</a:t>
            </a:r>
            <a:r>
              <a:rPr lang="en-US" sz="2400" b="1" i="1" baseline="-25000" dirty="0">
                <a:solidFill>
                  <a:srgbClr val="0000FF"/>
                </a:solidFill>
              </a:rPr>
              <a:t>d</a:t>
            </a:r>
            <a:endParaRPr lang="en-US" sz="2400" b="1" i="1" baseline="-25000" dirty="0">
              <a:solidFill>
                <a:schemeClr val="hlink"/>
              </a:solidFill>
            </a:endParaRPr>
          </a:p>
        </p:txBody>
      </p:sp>
      <p:sp>
        <p:nvSpPr>
          <p:cNvPr id="76812" name="Rectangle 12"/>
          <p:cNvSpPr>
            <a:spLocks noChangeArrowheads="1"/>
          </p:cNvSpPr>
          <p:nvPr/>
        </p:nvSpPr>
        <p:spPr bwMode="auto">
          <a:xfrm>
            <a:off x="4016781" y="4360503"/>
            <a:ext cx="531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dirty="0">
                <a:solidFill>
                  <a:srgbClr val="000000"/>
                </a:solidFill>
              </a:rPr>
              <a:t>  +</a:t>
            </a:r>
          </a:p>
        </p:txBody>
      </p:sp>
      <p:sp>
        <p:nvSpPr>
          <p:cNvPr id="76813" name="Rectangle 13"/>
          <p:cNvSpPr>
            <a:spLocks noChangeArrowheads="1"/>
          </p:cNvSpPr>
          <p:nvPr/>
        </p:nvSpPr>
        <p:spPr bwMode="auto">
          <a:xfrm>
            <a:off x="302850" y="5192808"/>
            <a:ext cx="8559800" cy="7143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p = </a:t>
            </a:r>
            <a:endParaRPr lang="en-US" sz="2400" dirty="0"/>
          </a:p>
        </p:txBody>
      </p:sp>
      <p:sp>
        <p:nvSpPr>
          <p:cNvPr id="76814" name="Rectangle 14"/>
          <p:cNvSpPr>
            <a:spLocks noChangeArrowheads="1"/>
          </p:cNvSpPr>
          <p:nvPr/>
        </p:nvSpPr>
        <p:spPr bwMode="auto">
          <a:xfrm>
            <a:off x="7679522" y="5138832"/>
            <a:ext cx="996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6815" name="Line 15"/>
          <p:cNvSpPr>
            <a:spLocks noChangeShapeType="1"/>
          </p:cNvSpPr>
          <p:nvPr/>
        </p:nvSpPr>
        <p:spPr bwMode="auto">
          <a:xfrm>
            <a:off x="7762072" y="5549994"/>
            <a:ext cx="914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2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8" name="Rectangle 4"/>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pic>
        <p:nvPicPr>
          <p:cNvPr id="389122" name="Picture 2"/>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470648" y="5213395"/>
            <a:ext cx="1371600" cy="11084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23" name="Rectangle 3"/>
          <p:cNvSpPr>
            <a:spLocks noChangeArrowheads="1"/>
          </p:cNvSpPr>
          <p:nvPr/>
        </p:nvSpPr>
        <p:spPr bwMode="auto">
          <a:xfrm>
            <a:off x="332792" y="2083720"/>
            <a:ext cx="8839200" cy="350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defTabSz="909638" eaLnBrk="0" hangingPunct="0">
              <a:spcBef>
                <a:spcPct val="20000"/>
              </a:spcBef>
              <a:buClr>
                <a:schemeClr val="hlink"/>
              </a:buClr>
              <a:buSzPct val="120000"/>
              <a:buFont typeface="Arial" pitchFamily="34" charset="0"/>
              <a:buChar char="•"/>
            </a:pPr>
            <a:r>
              <a:rPr lang="en-US" sz="2400" b="1" u="sng" dirty="0">
                <a:solidFill>
                  <a:srgbClr val="000000"/>
                </a:solidFill>
              </a:rPr>
              <a:t>exact  formula</a:t>
            </a:r>
            <a:r>
              <a:rPr lang="en-US" sz="2400" b="1" dirty="0">
                <a:solidFill>
                  <a:srgbClr val="000000"/>
                </a:solidFill>
              </a:rPr>
              <a:t>  for  the value  of  an  option  prior  to  expiration</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upon  S,  K,  </a:t>
            </a:r>
            <a:r>
              <a:rPr lang="en-US" sz="2400" b="1" i="1" dirty="0">
                <a:solidFill>
                  <a:schemeClr val="accent2"/>
                </a:solidFill>
              </a:rPr>
              <a:t>u</a:t>
            </a:r>
            <a:r>
              <a:rPr lang="en-US" sz="2400" b="1" dirty="0">
                <a:solidFill>
                  <a:srgbClr val="000000"/>
                </a:solidFill>
              </a:rPr>
              <a:t>,  </a:t>
            </a:r>
            <a:r>
              <a:rPr lang="en-US" sz="2400" b="1" i="1" dirty="0">
                <a:solidFill>
                  <a:schemeClr val="accent2"/>
                </a:solidFill>
              </a:rPr>
              <a:t>d</a:t>
            </a:r>
            <a:r>
              <a:rPr lang="en-US" sz="2400" b="1" dirty="0">
                <a:solidFill>
                  <a:schemeClr val="accent2"/>
                </a:solidFill>
              </a:rPr>
              <a:t>,</a:t>
            </a:r>
            <a:r>
              <a:rPr lang="en-US" sz="2400" b="1" dirty="0">
                <a:solidFill>
                  <a:srgbClr val="000000"/>
                </a:solidFill>
              </a:rPr>
              <a:t>  </a:t>
            </a:r>
            <a:r>
              <a:rPr lang="en-US" sz="2400" b="1" i="1" dirty="0">
                <a:solidFill>
                  <a:srgbClr val="000000"/>
                </a:solidFill>
              </a:rPr>
              <a:t>r</a:t>
            </a:r>
            <a:r>
              <a:rPr lang="en-US" sz="2400" b="1" dirty="0">
                <a:solidFill>
                  <a:srgbClr val="000000"/>
                </a:solidFill>
              </a:rPr>
              <a:t>,  and  </a:t>
            </a:r>
            <a:r>
              <a:rPr lang="en-US" sz="2400" b="1" dirty="0">
                <a:solidFill>
                  <a:srgbClr val="000000"/>
                </a:solidFill>
                <a:latin typeface="Symbol" charset="0"/>
              </a:rPr>
              <a:t>d</a:t>
            </a:r>
            <a:r>
              <a:rPr lang="en-US" sz="2400" b="1" dirty="0">
                <a:solidFill>
                  <a:srgbClr val="000000"/>
                </a:solidFill>
              </a:rPr>
              <a:t> </a:t>
            </a:r>
          </a:p>
          <a:p>
            <a:pPr marL="342900" indent="-342900" defTabSz="909638" eaLnBrk="0" hangingPunct="0">
              <a:spcBef>
                <a:spcPct val="40000"/>
              </a:spcBef>
              <a:buClr>
                <a:schemeClr val="hlink"/>
              </a:buClr>
              <a:buSzPct val="120000"/>
              <a:buFont typeface="Arial" pitchFamily="34" charset="0"/>
              <a:buChar char="•"/>
            </a:pPr>
            <a:r>
              <a:rPr lang="en-US" sz="2400" b="1" dirty="0">
                <a:solidFill>
                  <a:srgbClr val="000000"/>
                </a:solidFill>
              </a:rPr>
              <a:t>option  value  depends  only  on  one  random  variable:  underlying asset  price</a:t>
            </a:r>
          </a:p>
          <a:p>
            <a:pPr marL="342900" indent="-342900" defTabSz="909638" eaLnBrk="0" hangingPunct="0">
              <a:spcBef>
                <a:spcPct val="40000"/>
              </a:spcBef>
              <a:buClr>
                <a:schemeClr val="hlink"/>
              </a:buClr>
              <a:buSzPct val="120000"/>
              <a:buFont typeface="Arial" pitchFamily="34" charset="0"/>
              <a:buChar char="•"/>
            </a:pPr>
            <a:r>
              <a:rPr lang="en-US" sz="2400" b="1" u="sng" dirty="0">
                <a:solidFill>
                  <a:srgbClr val="000000"/>
                </a:solidFill>
              </a:rPr>
              <a:t>investor  motivation</a:t>
            </a:r>
            <a:r>
              <a:rPr lang="en-US" sz="2400" b="1" dirty="0">
                <a:solidFill>
                  <a:srgbClr val="000000"/>
                </a:solidFill>
              </a:rPr>
              <a:t>:  eliminate  arbitrage opportunities;  neither  rationality  nor  risk  aversion  required</a:t>
            </a:r>
          </a:p>
        </p:txBody>
      </p:sp>
      <p:sp>
        <p:nvSpPr>
          <p:cNvPr id="389125" name="Rectangle 5"/>
          <p:cNvSpPr>
            <a:spLocks noChangeArrowheads="1"/>
          </p:cNvSpPr>
          <p:nvPr/>
        </p:nvSpPr>
        <p:spPr bwMode="auto">
          <a:xfrm>
            <a:off x="371607" y="1038225"/>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78855" name="Rectangle 6"/>
          <p:cNvSpPr>
            <a:spLocks noChangeArrowheads="1"/>
          </p:cNvSpPr>
          <p:nvPr/>
        </p:nvSpPr>
        <p:spPr bwMode="auto">
          <a:xfrm>
            <a:off x="6649973" y="1100805"/>
            <a:ext cx="11572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   (</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78856" name="Line 7"/>
          <p:cNvSpPr>
            <a:spLocks noChangeShapeType="1"/>
          </p:cNvSpPr>
          <p:nvPr/>
        </p:nvSpPr>
        <p:spPr bwMode="auto">
          <a:xfrm>
            <a:off x="6772275" y="1592262"/>
            <a:ext cx="11255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78857" name="Text Box 8"/>
          <p:cNvSpPr txBox="1">
            <a:spLocks noChangeArrowheads="1"/>
          </p:cNvSpPr>
          <p:nvPr/>
        </p:nvSpPr>
        <p:spPr bwMode="auto">
          <a:xfrm>
            <a:off x="762000" y="1279525"/>
            <a:ext cx="6010275"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 / (1+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fade">
                                      <p:cBhvr>
                                        <p:cTn id="7" dur="20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23">
                                            <p:txEl>
                                              <p:pRg st="0" end="0"/>
                                            </p:txEl>
                                          </p:spTgt>
                                        </p:tgtEl>
                                        <p:attrNameLst>
                                          <p:attrName>style.visibility</p:attrName>
                                        </p:attrNameLst>
                                      </p:cBhvr>
                                      <p:to>
                                        <p:strVal val="visible"/>
                                      </p:to>
                                    </p:set>
                                    <p:animEffect transition="in" filter="wipe(left)">
                                      <p:cBhvr>
                                        <p:cTn id="12" dur="500"/>
                                        <p:tgtEl>
                                          <p:spTgt spid="389123">
                                            <p:txEl>
                                              <p:pRg st="0" end="0"/>
                                            </p:txEl>
                                          </p:spTgt>
                                        </p:tgtEl>
                                      </p:cBhvr>
                                    </p:animEffect>
                                  </p:childTnLst>
                                  <p:subTnLst>
                                    <p:animClr clrSpc="rgb" dir="cw">
                                      <p:cBhvr override="childStyle">
                                        <p:cTn dur="1" fill="hold" display="0" masterRel="nextClick" afterEffect="1"/>
                                        <p:tgtEl>
                                          <p:spTgt spid="389123">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23">
                                            <p:txEl>
                                              <p:pRg st="1" end="1"/>
                                            </p:txEl>
                                          </p:spTgt>
                                        </p:tgtEl>
                                        <p:attrNameLst>
                                          <p:attrName>style.visibility</p:attrName>
                                        </p:attrNameLst>
                                      </p:cBhvr>
                                      <p:to>
                                        <p:strVal val="visible"/>
                                      </p:to>
                                    </p:set>
                                    <p:animEffect transition="in" filter="wipe(left)">
                                      <p:cBhvr>
                                        <p:cTn id="17" dur="500"/>
                                        <p:tgtEl>
                                          <p:spTgt spid="389123">
                                            <p:txEl>
                                              <p:pRg st="1" end="1"/>
                                            </p:txEl>
                                          </p:spTgt>
                                        </p:tgtEl>
                                      </p:cBhvr>
                                    </p:animEffect>
                                  </p:childTnLst>
                                  <p:subTnLst>
                                    <p:animClr clrSpc="rgb" dir="cw">
                                      <p:cBhvr override="childStyle">
                                        <p:cTn dur="1" fill="hold" display="0" masterRel="nextClick" afterEffect="1"/>
                                        <p:tgtEl>
                                          <p:spTgt spid="389123">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23">
                                            <p:txEl>
                                              <p:pRg st="2" end="2"/>
                                            </p:txEl>
                                          </p:spTgt>
                                        </p:tgtEl>
                                        <p:attrNameLst>
                                          <p:attrName>style.visibility</p:attrName>
                                        </p:attrNameLst>
                                      </p:cBhvr>
                                      <p:to>
                                        <p:strVal val="visible"/>
                                      </p:to>
                                    </p:set>
                                    <p:animEffect transition="in" filter="wipe(left)">
                                      <p:cBhvr>
                                        <p:cTn id="22" dur="500"/>
                                        <p:tgtEl>
                                          <p:spTgt spid="389123">
                                            <p:txEl>
                                              <p:pRg st="2" end="2"/>
                                            </p:txEl>
                                          </p:spTgt>
                                        </p:tgtEl>
                                      </p:cBhvr>
                                    </p:animEffect>
                                  </p:childTnLst>
                                  <p:subTnLst>
                                    <p:animClr clrSpc="rgb" dir="cw">
                                      <p:cBhvr override="childStyle">
                                        <p:cTn dur="1" fill="hold" display="0" masterRel="nextClick" afterEffect="1"/>
                                        <p:tgtEl>
                                          <p:spTgt spid="389123">
                                            <p:txEl>
                                              <p:pRg st="2" end="2"/>
                                            </p:txEl>
                                          </p:spTgt>
                                        </p:tgtEl>
                                        <p:attrNameLst>
                                          <p:attrName>ppt_c</p:attrName>
                                        </p:attrNameLst>
                                      </p:cBhvr>
                                      <p:to>
                                        <a:srgbClr val="808080"/>
                                      </p:to>
                                    </p:animClr>
                                    <p:audio>
                                      <p:cMediaNode>
                                        <p:cTn display="0" masterRel="sameClick">
                                          <p:stCondLst>
                                            <p:cond evt="begin" delay="0">
                                              <p:tn val="20"/>
                                            </p:cond>
                                          </p:stCondLst>
                                          <p:endCondLst>
                                            <p:cond evt="onStopAudio" delay="0">
                                              <p:tgtEl>
                                                <p:sldTgt/>
                                              </p:tgtEl>
                                            </p:cond>
                                          </p:endCondLst>
                                        </p:cTn>
                                        <p:tgtEl>
                                          <p:sndTgt r:embed="rId3" name="LASE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23">
                                            <p:txEl>
                                              <p:pRg st="3" end="3"/>
                                            </p:txEl>
                                          </p:spTgt>
                                        </p:tgtEl>
                                        <p:attrNameLst>
                                          <p:attrName>style.visibility</p:attrName>
                                        </p:attrNameLst>
                                      </p:cBhvr>
                                      <p:to>
                                        <p:strVal val="visible"/>
                                      </p:to>
                                    </p:set>
                                    <p:animEffect transition="in" filter="wipe(left)">
                                      <p:cBhvr>
                                        <p:cTn id="27" dur="500"/>
                                        <p:tgtEl>
                                          <p:spTgt spid="389123">
                                            <p:txEl>
                                              <p:pRg st="3" end="3"/>
                                            </p:txEl>
                                          </p:spTgt>
                                        </p:tgtEl>
                                      </p:cBhvr>
                                    </p:animEffect>
                                  </p:childTnLst>
                                  <p:subTnLst>
                                    <p:animClr clrSpc="rgb" dir="cw">
                                      <p:cBhvr override="childStyle">
                                        <p:cTn dur="1" fill="hold" display="0" masterRel="nextClick" afterEffect="1"/>
                                        <p:tgtEl>
                                          <p:spTgt spid="389123">
                                            <p:txEl>
                                              <p:pRg st="3" end="3"/>
                                            </p:txEl>
                                          </p:spTgt>
                                        </p:tgtEl>
                                        <p:attrNameLst>
                                          <p:attrName>ppt_c</p:attrName>
                                        </p:attrNameLst>
                                      </p:cBhvr>
                                      <p:to>
                                        <a:srgbClr val="808080"/>
                                      </p:to>
                                    </p:animClr>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389122"/>
                                        </p:tgtEl>
                                        <p:attrNameLst>
                                          <p:attrName>style.visibility</p:attrName>
                                        </p:attrNameLst>
                                      </p:cBhvr>
                                      <p:to>
                                        <p:strVal val="visible"/>
                                      </p:to>
                                    </p:set>
                                    <p:animEffect transition="in" filter="dissolve">
                                      <p:cBhvr>
                                        <p:cTn id="31" dur="500"/>
                                        <p:tgtEl>
                                          <p:spTgt spid="389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891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Binomial Formula:  Interpretation</a:t>
            </a:r>
            <a:endParaRPr lang="en-US" dirty="0">
              <a:latin typeface="Arial" charset="0"/>
            </a:endParaRPr>
          </a:p>
        </p:txBody>
      </p:sp>
      <p:sp>
        <p:nvSpPr>
          <p:cNvPr id="391170" name="Rectangle 2"/>
          <p:cNvSpPr>
            <a:spLocks noChangeArrowheads="1"/>
          </p:cNvSpPr>
          <p:nvPr/>
        </p:nvSpPr>
        <p:spPr bwMode="auto">
          <a:xfrm>
            <a:off x="193548" y="2045030"/>
            <a:ext cx="8839200" cy="3505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342900" indent="-342900" algn="just" eaLnBrk="0" hangingPunct="0">
              <a:spcBef>
                <a:spcPct val="20000"/>
              </a:spcBef>
              <a:buClr>
                <a:schemeClr val="hlink"/>
              </a:buClr>
              <a:buSzPct val="120000"/>
              <a:buFont typeface="Arial" pitchFamily="34" charset="0"/>
              <a:buChar char="•"/>
            </a:pPr>
            <a:r>
              <a:rPr lang="en-US" sz="2400" b="1" dirty="0">
                <a:solidFill>
                  <a:srgbClr val="000000"/>
                </a:solidFill>
              </a:rPr>
              <a:t>p  is  a  probability  since   0 &lt; p &lt; 1;  subjective probability  q  is NOT in the formula;  since   p  satisfies  p(1+</a:t>
            </a:r>
            <a:r>
              <a:rPr lang="en-US" sz="2400" b="1" i="1" dirty="0">
                <a:solidFill>
                  <a:schemeClr val="accent2"/>
                </a:solidFill>
              </a:rPr>
              <a:t>u)</a:t>
            </a:r>
            <a:r>
              <a:rPr lang="en-US" sz="2400" b="1" dirty="0">
                <a:solidFill>
                  <a:srgbClr val="000000"/>
                </a:solidFill>
              </a:rPr>
              <a:t> + (1-p)(1+</a:t>
            </a:r>
            <a:r>
              <a:rPr lang="en-US" sz="2400" b="1" i="1"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p  qualifies as  a  "</a:t>
            </a:r>
            <a:r>
              <a:rPr lang="en-US" sz="2400" b="1" u="sng" dirty="0">
                <a:solidFill>
                  <a:srgbClr val="000000"/>
                </a:solidFill>
              </a:rPr>
              <a:t>risk-neutral  probability</a:t>
            </a:r>
            <a:r>
              <a:rPr lang="en-US" sz="2400" b="1" dirty="0">
                <a:solidFill>
                  <a:srgbClr val="000000"/>
                </a:solidFill>
              </a:rPr>
              <a:t>"</a:t>
            </a:r>
          </a:p>
          <a:p>
            <a:pPr marL="342900" indent="-342900" algn="just" eaLnBrk="0" hangingPunct="0">
              <a:spcBef>
                <a:spcPct val="80000"/>
              </a:spcBef>
              <a:buClr>
                <a:schemeClr val="hlink"/>
              </a:buClr>
              <a:buSzPct val="120000"/>
              <a:buFont typeface="Arial" pitchFamily="34" charset="0"/>
              <a:buChar char="•"/>
            </a:pPr>
            <a:r>
              <a:rPr lang="en-US" sz="2400" b="1" dirty="0">
                <a:solidFill>
                  <a:srgbClr val="000000"/>
                </a:solidFill>
              </a:rPr>
              <a:t>the current value of the option,  C,  is the risk-neutral expected value of the call at the end of the next period, discounted by the riskless return; this is an application of the "</a:t>
            </a:r>
            <a:r>
              <a:rPr lang="en-US" sz="2400" b="1" u="sng" dirty="0">
                <a:solidFill>
                  <a:srgbClr val="000000"/>
                </a:solidFill>
              </a:rPr>
              <a:t>risk neutral valuation principle</a:t>
            </a:r>
            <a:r>
              <a:rPr lang="en-US" sz="2400" b="1" dirty="0">
                <a:solidFill>
                  <a:srgbClr val="000000"/>
                </a:solidFill>
              </a:rPr>
              <a:t>"</a:t>
            </a:r>
          </a:p>
        </p:txBody>
      </p:sp>
      <p:sp>
        <p:nvSpPr>
          <p:cNvPr id="391172" name="Rectangle 4"/>
          <p:cNvSpPr>
            <a:spLocks noChangeArrowheads="1"/>
          </p:cNvSpPr>
          <p:nvPr/>
        </p:nvSpPr>
        <p:spPr bwMode="auto">
          <a:xfrm>
            <a:off x="431800" y="892188"/>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80902" name="Rectangle 5"/>
          <p:cNvSpPr>
            <a:spLocks noChangeArrowheads="1"/>
          </p:cNvSpPr>
          <p:nvPr/>
        </p:nvSpPr>
        <p:spPr bwMode="auto">
          <a:xfrm>
            <a:off x="7040563" y="981405"/>
            <a:ext cx="996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000" b="1" dirty="0">
                <a:solidFill>
                  <a:srgbClr val="000000"/>
                </a:solidFill>
              </a:rPr>
              <a:t>(</a:t>
            </a:r>
            <a:r>
              <a:rPr lang="en-US" sz="2400" b="1" i="1" dirty="0">
                <a:solidFill>
                  <a:srgbClr val="000000"/>
                </a:solidFill>
              </a:rPr>
              <a:t>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0903" name="Line 6"/>
          <p:cNvSpPr>
            <a:spLocks noChangeShapeType="1"/>
          </p:cNvSpPr>
          <p:nvPr/>
        </p:nvSpPr>
        <p:spPr bwMode="auto">
          <a:xfrm>
            <a:off x="6957219" y="1458471"/>
            <a:ext cx="116363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0904" name="Text Box 7"/>
          <p:cNvSpPr txBox="1">
            <a:spLocks noChangeArrowheads="1"/>
          </p:cNvSpPr>
          <p:nvPr/>
        </p:nvSpPr>
        <p:spPr bwMode="auto">
          <a:xfrm>
            <a:off x="609600" y="1133488"/>
            <a:ext cx="5842000" cy="625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solidFill>
                  <a:srgbClr val="000000"/>
                </a:solidFill>
              </a:rPr>
              <a:t>C  =  [</a:t>
            </a:r>
            <a:r>
              <a:rPr lang="en-US" b="1" dirty="0" err="1">
                <a:solidFill>
                  <a:srgbClr val="000000"/>
                </a:solidFill>
              </a:rPr>
              <a:t>p</a:t>
            </a:r>
            <a:r>
              <a:rPr lang="en-US" b="1" dirty="0" err="1">
                <a:solidFill>
                  <a:schemeClr val="accent2"/>
                </a:solidFill>
              </a:rPr>
              <a:t>C</a:t>
            </a:r>
            <a:r>
              <a:rPr lang="en-US" b="1" i="1" baseline="-25000" dirty="0" err="1">
                <a:solidFill>
                  <a:schemeClr val="accent2"/>
                </a:solidFill>
              </a:rPr>
              <a:t>u</a:t>
            </a:r>
            <a:r>
              <a:rPr lang="en-US" b="1" dirty="0">
                <a:solidFill>
                  <a:schemeClr val="accent2"/>
                </a:solidFill>
              </a:rPr>
              <a:t> </a:t>
            </a:r>
            <a:r>
              <a:rPr lang="en-US" b="1" dirty="0">
                <a:solidFill>
                  <a:srgbClr val="000000"/>
                </a:solidFill>
              </a:rPr>
              <a:t> + </a:t>
            </a:r>
            <a:r>
              <a:rPr lang="en-US" b="1" dirty="0">
                <a:solidFill>
                  <a:srgbClr val="FAFD00"/>
                </a:solidFill>
              </a:rPr>
              <a:t> </a:t>
            </a:r>
            <a:r>
              <a:rPr lang="en-US" b="1" dirty="0"/>
              <a:t>(1 - p)</a:t>
            </a:r>
            <a:r>
              <a:rPr lang="en-US" b="1" dirty="0">
                <a:solidFill>
                  <a:schemeClr val="accent2"/>
                </a:solidFill>
              </a:rPr>
              <a:t>C</a:t>
            </a:r>
            <a:r>
              <a:rPr lang="en-US" b="1" i="1" baseline="-25000" dirty="0">
                <a:solidFill>
                  <a:schemeClr val="accent2"/>
                </a:solidFill>
              </a:rPr>
              <a:t>d</a:t>
            </a:r>
            <a:r>
              <a:rPr lang="en-US" b="1" dirty="0">
                <a:solidFill>
                  <a:srgbClr val="000000"/>
                </a:solidFill>
              </a:rPr>
              <a:t>]/(1+</a:t>
            </a:r>
            <a:r>
              <a:rPr lang="en-US" b="1" i="1" dirty="0">
                <a:solidFill>
                  <a:srgbClr val="000000"/>
                </a:solidFill>
              </a:rPr>
              <a:t>r)</a:t>
            </a:r>
            <a:r>
              <a:rPr lang="en-US" b="1" dirty="0">
                <a:solidFill>
                  <a:srgbClr val="000000"/>
                </a:solidFill>
              </a:rPr>
              <a:t>   where  p</a:t>
            </a:r>
            <a:r>
              <a:rPr lang="en-US" b="1" dirty="0">
                <a:solidFill>
                  <a:srgbClr val="FAFD00"/>
                </a:solidFill>
              </a:rPr>
              <a:t> </a:t>
            </a:r>
            <a:r>
              <a:rPr lang="en-US" b="1" dirty="0">
                <a:solidFill>
                  <a:srgbClr val="000000"/>
                </a:solidFill>
                <a:latin typeface="Symbol" charset="0"/>
              </a:rPr>
              <a:t>º</a:t>
            </a:r>
            <a:endParaRPr lang="en-US" b="1" dirty="0">
              <a:solidFill>
                <a:srgbClr val="000000"/>
              </a:solidFill>
            </a:endParaRPr>
          </a:p>
          <a:p>
            <a:endParaRPr lang="en-US" sz="1100" dirty="0">
              <a:latin typeface="Times New Roman"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2000"/>
                                        <p:tgtEl>
                                          <p:spTgt spid="348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1170">
                                            <p:txEl>
                                              <p:pRg st="0" end="0"/>
                                            </p:txEl>
                                          </p:spTgt>
                                        </p:tgtEl>
                                        <p:attrNameLst>
                                          <p:attrName>style.visibility</p:attrName>
                                        </p:attrNameLst>
                                      </p:cBhvr>
                                      <p:to>
                                        <p:strVal val="visible"/>
                                      </p:to>
                                    </p:set>
                                    <p:animEffect transition="in" filter="wipe(left)">
                                      <p:cBhvr>
                                        <p:cTn id="12" dur="500"/>
                                        <p:tgtEl>
                                          <p:spTgt spid="391170">
                                            <p:txEl>
                                              <p:pRg st="0" end="0"/>
                                            </p:txEl>
                                          </p:spTgt>
                                        </p:tgtEl>
                                      </p:cBhvr>
                                    </p:animEffect>
                                  </p:childTnLst>
                                  <p:subTnLst>
                                    <p:animClr clrSpc="rgb" dir="cw">
                                      <p:cBhvr override="childStyle">
                                        <p:cTn dur="1" fill="hold" display="0" masterRel="nextClick" afterEffect="1"/>
                                        <p:tgtEl>
                                          <p:spTgt spid="391170">
                                            <p:txEl>
                                              <p:pRg st="0" end="0"/>
                                            </p:txEl>
                                          </p:spTgt>
                                        </p:tgtEl>
                                        <p:attrNameLst>
                                          <p:attrName>ppt_c</p:attrName>
                                        </p:attrNameLst>
                                      </p:cBhvr>
                                      <p:to>
                                        <a:srgbClr val="808080"/>
                                      </p:to>
                                    </p:animClr>
                                    <p:audio>
                                      <p:cMediaNode>
                                        <p:cTn display="0" masterRel="sameClick">
                                          <p:stCondLst>
                                            <p:cond evt="begin" delay="0">
                                              <p:tn val="10"/>
                                            </p:cond>
                                          </p:stCondLst>
                                          <p:endCondLst>
                                            <p:cond evt="onStopAudio" delay="0">
                                              <p:tgtEl>
                                                <p:sldTgt/>
                                              </p:tgtEl>
                                            </p:cond>
                                          </p:endCondLst>
                                        </p:cTn>
                                        <p:tgtEl>
                                          <p:sndTgt r:embed="rId3" name="LASE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1170">
                                            <p:txEl>
                                              <p:pRg st="1" end="1"/>
                                            </p:txEl>
                                          </p:spTgt>
                                        </p:tgtEl>
                                        <p:attrNameLst>
                                          <p:attrName>style.visibility</p:attrName>
                                        </p:attrNameLst>
                                      </p:cBhvr>
                                      <p:to>
                                        <p:strVal val="visible"/>
                                      </p:to>
                                    </p:set>
                                    <p:animEffect transition="in" filter="wipe(left)">
                                      <p:cBhvr>
                                        <p:cTn id="17" dur="500"/>
                                        <p:tgtEl>
                                          <p:spTgt spid="391170">
                                            <p:txEl>
                                              <p:pRg st="1" end="1"/>
                                            </p:txEl>
                                          </p:spTgt>
                                        </p:tgtEl>
                                      </p:cBhvr>
                                    </p:animEffect>
                                  </p:childTnLst>
                                  <p:subTnLst>
                                    <p:animClr clrSpc="rgb" dir="cw">
                                      <p:cBhvr override="childStyle">
                                        <p:cTn dur="1" fill="hold" display="0" masterRel="nextClick" afterEffect="1"/>
                                        <p:tgtEl>
                                          <p:spTgt spid="391170">
                                            <p:txEl>
                                              <p:pRg st="1" end="1"/>
                                            </p:txEl>
                                          </p:spTgt>
                                        </p:tgtEl>
                                        <p:attrNameLst>
                                          <p:attrName>ppt_c</p:attrName>
                                        </p:attrNameLst>
                                      </p:cBhvr>
                                      <p:to>
                                        <a:srgbClr val="808080"/>
                                      </p:to>
                                    </p:animClr>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91170"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5" name="Rectangle 3"/>
          <p:cNvSpPr>
            <a:spLocks noGrp="1" noChangeArrowheads="1"/>
          </p:cNvSpPr>
          <p:nvPr>
            <p:ph type="title"/>
          </p:nvPr>
        </p:nvSpPr>
        <p:spPr>
          <a:prstGeom prst="rect">
            <a:avLst/>
          </a:prstGeom>
          <a:noFill/>
        </p:spPr>
        <p:txBody>
          <a:bodyPr lIns="92075" tIns="46038" rIns="92075" bIns="46038" anchor="t"/>
          <a:lstStyle/>
          <a:p>
            <a:pPr eaLnBrk="1" hangingPunct="1"/>
            <a:r>
              <a:rPr lang="en-US" b="1" dirty="0">
                <a:latin typeface="Arial" charset="0"/>
              </a:rPr>
              <a:t>Option Valuation: </a:t>
            </a:r>
            <a:r>
              <a:rPr lang="en-US" b="1" dirty="0">
                <a:solidFill>
                  <a:schemeClr val="tx1"/>
                </a:solidFill>
                <a:latin typeface="Arial" charset="0"/>
              </a:rPr>
              <a:t>Risk Neutral Valuation</a:t>
            </a:r>
            <a:br>
              <a:rPr lang="en-US" b="1" dirty="0">
                <a:solidFill>
                  <a:schemeClr val="tx1"/>
                </a:solidFill>
                <a:latin typeface="Arial" charset="0"/>
              </a:rPr>
            </a:br>
            <a:endParaRPr lang="en-US" b="1" u="sng" dirty="0">
              <a:solidFill>
                <a:schemeClr val="tx1"/>
              </a:solidFill>
              <a:latin typeface="Times New Roman" charset="0"/>
            </a:endParaRPr>
          </a:p>
        </p:txBody>
      </p:sp>
      <p:sp>
        <p:nvSpPr>
          <p:cNvPr id="82947" name="Rectangle 2"/>
          <p:cNvSpPr>
            <a:spLocks noChangeArrowheads="1"/>
          </p:cNvSpPr>
          <p:nvPr/>
        </p:nvSpPr>
        <p:spPr bwMode="auto">
          <a:xfrm>
            <a:off x="0" y="1295400"/>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914400" indent="-457200" algn="ctr" defTabSz="346075" eaLnBrk="0" hangingPunct="0">
              <a:spcBef>
                <a:spcPct val="50000"/>
              </a:spcBef>
            </a:pPr>
            <a:endParaRPr lang="en-US" sz="2400" b="1" u="sng">
              <a:latin typeface="Times New Roman" charset="0"/>
            </a:endParaRPr>
          </a:p>
          <a:p>
            <a:pPr marL="914400" indent="-457200" algn="ctr" defTabSz="346075" eaLnBrk="0" hangingPunct="0">
              <a:spcBef>
                <a:spcPct val="50000"/>
              </a:spcBef>
            </a:pPr>
            <a:endParaRPr lang="en-US" sz="2400" b="1">
              <a:latin typeface="Verdana" charset="0"/>
            </a:endParaRPr>
          </a:p>
          <a:p>
            <a:pPr marL="914400" indent="-457200" defTabSz="346075" eaLnBrk="0" hangingPunct="0">
              <a:spcBef>
                <a:spcPct val="50000"/>
              </a:spcBef>
              <a:buFont typeface="Times" charset="0"/>
              <a:buNone/>
            </a:pPr>
            <a:r>
              <a:rPr lang="en-US" sz="2400" b="1">
                <a:latin typeface="Verdana" charset="0"/>
              </a:rPr>
              <a:t>[1]   100 *(1+ r) = p*120 + (1-p) * 90, </a:t>
            </a:r>
          </a:p>
          <a:p>
            <a:pPr marL="914400" indent="-457200" defTabSz="346075" eaLnBrk="0" hangingPunct="0">
              <a:spcBef>
                <a:spcPct val="50000"/>
              </a:spcBef>
              <a:buFont typeface="Times" charset="0"/>
              <a:buNone/>
            </a:pPr>
            <a:r>
              <a:rPr lang="en-US" sz="2400" b="1">
                <a:latin typeface="Verdana" charset="0"/>
              </a:rPr>
              <a:t>			where 1+ r = 1.08  [p = .6 and 1-p = .4]</a:t>
            </a:r>
          </a:p>
          <a:p>
            <a:pPr marL="914400" indent="-457200" defTabSz="346075" eaLnBrk="0" hangingPunct="0">
              <a:spcBef>
                <a:spcPct val="50000"/>
              </a:spcBef>
              <a:buFont typeface="Times" charset="0"/>
              <a:buNone/>
            </a:pPr>
            <a:r>
              <a:rPr lang="en-US" sz="2400" b="1">
                <a:latin typeface="Verdana" charset="0"/>
              </a:rPr>
              <a:t>[2]    C = [.6 * 20 + .4*0]/1.08</a:t>
            </a:r>
          </a:p>
          <a:p>
            <a:pPr marL="914400" indent="-457200" defTabSz="346075" eaLnBrk="0" hangingPunct="0">
              <a:spcBef>
                <a:spcPct val="50000"/>
              </a:spcBef>
              <a:buFont typeface="Times" charset="0"/>
              <a:buNone/>
            </a:pPr>
            <a:r>
              <a:rPr lang="en-US" sz="2400" b="1">
                <a:latin typeface="Verdana" charset="0"/>
              </a:rPr>
              <a:t>	     C = 12/1.08</a:t>
            </a:r>
          </a:p>
          <a:p>
            <a:pPr marL="914400" indent="-457200" defTabSz="346075" eaLnBrk="0" hangingPunct="0">
              <a:spcBef>
                <a:spcPct val="50000"/>
              </a:spcBef>
              <a:buFont typeface="Times" charset="0"/>
              <a:buNone/>
            </a:pPr>
            <a:r>
              <a:rPr lang="en-US" sz="2400" b="1">
                <a:latin typeface="Verdana" charset="0"/>
              </a:rPr>
              <a:t>	     C = 11.11</a:t>
            </a:r>
            <a:endParaRPr lang="en-US" sz="2400" b="1" u="sng">
              <a:latin typeface="Verdana" charset="0"/>
            </a:endParaRPr>
          </a:p>
        </p:txBody>
      </p:sp>
      <p:sp>
        <p:nvSpPr>
          <p:cNvPr id="82949" name="Rectangle 4"/>
          <p:cNvSpPr>
            <a:spLocks noChangeArrowheads="1"/>
          </p:cNvSpPr>
          <p:nvPr/>
        </p:nvSpPr>
        <p:spPr bwMode="auto">
          <a:xfrm>
            <a:off x="304800" y="1371600"/>
            <a:ext cx="8559800" cy="866775"/>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lgn="ctr" eaLnBrk="0" hangingPunct="0"/>
            <a:r>
              <a:rPr lang="en-US" sz="2400" b="1" dirty="0">
                <a:solidFill>
                  <a:srgbClr val="000000"/>
                </a:solidFill>
              </a:rPr>
              <a:t>C  =  [</a:t>
            </a:r>
            <a:r>
              <a:rPr lang="en-US" sz="2400" b="1" dirty="0" err="1">
                <a:solidFill>
                  <a:srgbClr val="000000"/>
                </a:solidFill>
              </a:rPr>
              <a:t>p</a:t>
            </a:r>
            <a:r>
              <a:rPr lang="en-US" sz="2400" b="1" dirty="0" err="1">
                <a:solidFill>
                  <a:schemeClr val="accent2"/>
                </a:solidFill>
              </a:rPr>
              <a:t>C</a:t>
            </a:r>
            <a:r>
              <a:rPr lang="en-US" sz="2400" b="1" i="1" baseline="-25000" dirty="0" err="1">
                <a:solidFill>
                  <a:schemeClr val="accent2"/>
                </a:solidFill>
              </a:rPr>
              <a:t>u</a:t>
            </a:r>
            <a:r>
              <a:rPr lang="en-US" sz="2400" b="1" dirty="0">
                <a:solidFill>
                  <a:schemeClr val="accent2"/>
                </a:solidFill>
              </a:rPr>
              <a:t> </a:t>
            </a:r>
            <a:r>
              <a:rPr lang="en-US" sz="2400" b="1" dirty="0">
                <a:solidFill>
                  <a:srgbClr val="000000"/>
                </a:solidFill>
              </a:rPr>
              <a:t> + </a:t>
            </a:r>
            <a:r>
              <a:rPr lang="en-US" sz="2400" b="1" dirty="0">
                <a:solidFill>
                  <a:srgbClr val="FAFD00"/>
                </a:solidFill>
              </a:rPr>
              <a:t> </a:t>
            </a:r>
            <a:r>
              <a:rPr lang="en-US" sz="2400" b="1" dirty="0"/>
              <a:t>(1 - p)</a:t>
            </a:r>
            <a:r>
              <a:rPr lang="en-US" sz="2400" b="1" dirty="0">
                <a:solidFill>
                  <a:schemeClr val="accent2"/>
                </a:solidFill>
              </a:rPr>
              <a:t>C</a:t>
            </a:r>
            <a:r>
              <a:rPr lang="en-US" sz="2400" b="1" i="1" baseline="-25000" dirty="0">
                <a:solidFill>
                  <a:schemeClr val="accent2"/>
                </a:solidFill>
              </a:rPr>
              <a:t>d</a:t>
            </a:r>
            <a:r>
              <a:rPr lang="en-US" sz="2400" b="1" dirty="0">
                <a:solidFill>
                  <a:srgbClr val="000000"/>
                </a:solidFill>
              </a:rPr>
              <a:t>] / (1+</a:t>
            </a:r>
            <a:r>
              <a:rPr lang="en-US" sz="2400" b="1" i="1" dirty="0">
                <a:solidFill>
                  <a:srgbClr val="000000"/>
                </a:solidFill>
              </a:rPr>
              <a:t>r)</a:t>
            </a:r>
            <a:r>
              <a:rPr lang="en-US" sz="2400" b="1" dirty="0">
                <a:solidFill>
                  <a:srgbClr val="000000"/>
                </a:solidFill>
              </a:rPr>
              <a:t>    where </a:t>
            </a:r>
            <a:r>
              <a:rPr lang="en-US" sz="2400" b="1" dirty="0">
                <a:solidFill>
                  <a:srgbClr val="000000"/>
                </a:solidFill>
                <a:latin typeface="Arial Unicode MS" charset="0"/>
              </a:rPr>
              <a:t>p</a:t>
            </a:r>
            <a:r>
              <a:rPr lang="en-US" sz="2400" b="1" dirty="0">
                <a:solidFill>
                  <a:srgbClr val="FAFD00"/>
                </a:solidFill>
                <a:latin typeface="Arial Unicode MS" charset="0"/>
              </a:rPr>
              <a:t> </a:t>
            </a:r>
            <a:r>
              <a:rPr lang="en-US" sz="2400" b="1" dirty="0">
                <a:latin typeface="Arial Unicode MS" charset="0"/>
              </a:rPr>
              <a:t>= </a:t>
            </a:r>
            <a:endParaRPr lang="en-US" sz="2400" dirty="0"/>
          </a:p>
        </p:txBody>
      </p:sp>
      <p:sp>
        <p:nvSpPr>
          <p:cNvPr id="82950" name="Rectangle 5"/>
          <p:cNvSpPr>
            <a:spLocks noChangeArrowheads="1"/>
          </p:cNvSpPr>
          <p:nvPr/>
        </p:nvSpPr>
        <p:spPr bwMode="auto">
          <a:xfrm>
            <a:off x="7543800" y="1447800"/>
            <a:ext cx="996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2400" b="1" i="1" dirty="0">
                <a:solidFill>
                  <a:srgbClr val="000000"/>
                </a:solidFill>
              </a:rPr>
              <a:t>  r</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a:p>
            <a:pPr eaLnBrk="0" hangingPunct="0"/>
            <a:r>
              <a:rPr lang="en-US" sz="2400" b="1" dirty="0">
                <a:solidFill>
                  <a:srgbClr val="000000"/>
                </a:solidFill>
              </a:rPr>
              <a:t>  </a:t>
            </a:r>
            <a:r>
              <a:rPr lang="en-US" sz="2400" b="1" i="1" dirty="0">
                <a:solidFill>
                  <a:schemeClr val="accent2"/>
                </a:solidFill>
              </a:rPr>
              <a:t>u</a:t>
            </a:r>
            <a:r>
              <a:rPr lang="en-US" sz="2400" b="1" dirty="0">
                <a:solidFill>
                  <a:srgbClr val="000000"/>
                </a:solidFill>
              </a:rPr>
              <a:t> - </a:t>
            </a:r>
            <a:r>
              <a:rPr lang="en-US" sz="2400" b="1" i="1" dirty="0">
                <a:solidFill>
                  <a:schemeClr val="accent2"/>
                </a:solidFill>
              </a:rPr>
              <a:t>d</a:t>
            </a:r>
            <a:endParaRPr lang="en-US" sz="2400" b="1" dirty="0">
              <a:solidFill>
                <a:srgbClr val="000000"/>
              </a:solidFill>
            </a:endParaRPr>
          </a:p>
        </p:txBody>
      </p:sp>
      <p:sp>
        <p:nvSpPr>
          <p:cNvPr id="82951" name="Line 6"/>
          <p:cNvSpPr>
            <a:spLocks noChangeShapeType="1"/>
          </p:cNvSpPr>
          <p:nvPr/>
        </p:nvSpPr>
        <p:spPr bwMode="auto">
          <a:xfrm>
            <a:off x="7620000" y="1828800"/>
            <a:ext cx="1066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2952" name="Line 7"/>
          <p:cNvSpPr>
            <a:spLocks noChangeShapeType="1"/>
          </p:cNvSpPr>
          <p:nvPr/>
        </p:nvSpPr>
        <p:spPr bwMode="auto">
          <a:xfrm flipH="1">
            <a:off x="3467100" y="4876800"/>
            <a:ext cx="2209800" cy="0"/>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fade">
                                      <p:cBhvr>
                                        <p:cTn id="7" dur="20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Option Valuation: </a:t>
            </a:r>
            <a:r>
              <a:rPr lang="en-US" b="1" dirty="0">
                <a:solidFill>
                  <a:schemeClr val="tx1"/>
                </a:solidFill>
                <a:latin typeface="Arial" charset="0"/>
              </a:rPr>
              <a:t>Multi-Period Model</a:t>
            </a:r>
            <a:r>
              <a:rPr lang="en-US" b="1" dirty="0">
                <a:latin typeface="Arial" charset="0"/>
              </a:rPr>
              <a:t> </a:t>
            </a:r>
            <a:endParaRPr lang="en-US" dirty="0">
              <a:latin typeface="Arial" charset="0"/>
            </a:endParaRPr>
          </a:p>
        </p:txBody>
      </p:sp>
      <p:sp>
        <p:nvSpPr>
          <p:cNvPr id="84995" name="Rectangle 2"/>
          <p:cNvSpPr>
            <a:spLocks noChangeArrowheads="1"/>
          </p:cNvSpPr>
          <p:nvPr/>
        </p:nvSpPr>
        <p:spPr bwMode="auto">
          <a:xfrm>
            <a:off x="5562600" y="4658147"/>
            <a:ext cx="8915400" cy="533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marL="457200" indent="-457200" algn="ctr" defTabSz="346075" eaLnBrk="0" hangingPunct="0">
              <a:spcBef>
                <a:spcPct val="50000"/>
              </a:spcBef>
            </a:pPr>
            <a:endParaRPr lang="en-US" sz="2400" dirty="0"/>
          </a:p>
          <a:p>
            <a:pPr marL="457200" indent="-457200" defTabSz="346075" eaLnBrk="0" hangingPunct="0">
              <a:spcBef>
                <a:spcPct val="50000"/>
              </a:spcBef>
              <a:buFont typeface="Times" charset="0"/>
              <a:buNone/>
            </a:pPr>
            <a:endParaRPr lang="en-US" sz="2400" b="1" u="sng" dirty="0"/>
          </a:p>
        </p:txBody>
      </p:sp>
      <p:sp>
        <p:nvSpPr>
          <p:cNvPr id="84998" name="Line 5"/>
          <p:cNvSpPr>
            <a:spLocks noChangeShapeType="1"/>
          </p:cNvSpPr>
          <p:nvPr/>
        </p:nvSpPr>
        <p:spPr bwMode="auto">
          <a:xfrm flipV="1">
            <a:off x="1981200" y="3049588"/>
            <a:ext cx="1066800" cy="609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4999" name="Line 6"/>
          <p:cNvSpPr>
            <a:spLocks noChangeShapeType="1"/>
          </p:cNvSpPr>
          <p:nvPr/>
        </p:nvSpPr>
        <p:spPr bwMode="auto">
          <a:xfrm flipV="1">
            <a:off x="3048000" y="2439988"/>
            <a:ext cx="1066800" cy="6096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0" name="Line 7"/>
          <p:cNvSpPr>
            <a:spLocks noChangeShapeType="1"/>
          </p:cNvSpPr>
          <p:nvPr/>
        </p:nvSpPr>
        <p:spPr bwMode="auto">
          <a:xfrm>
            <a:off x="2895600" y="3125788"/>
            <a:ext cx="1143000" cy="304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1" name="Line 8"/>
          <p:cNvSpPr>
            <a:spLocks noChangeShapeType="1"/>
          </p:cNvSpPr>
          <p:nvPr/>
        </p:nvSpPr>
        <p:spPr bwMode="auto">
          <a:xfrm>
            <a:off x="1981200" y="3659188"/>
            <a:ext cx="1371600" cy="457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2" name="Line 9"/>
          <p:cNvSpPr>
            <a:spLocks noChangeShapeType="1"/>
          </p:cNvSpPr>
          <p:nvPr/>
        </p:nvSpPr>
        <p:spPr bwMode="auto">
          <a:xfrm>
            <a:off x="3352800" y="4116388"/>
            <a:ext cx="838200" cy="304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3" name="Line 10"/>
          <p:cNvSpPr>
            <a:spLocks noChangeShapeType="1"/>
          </p:cNvSpPr>
          <p:nvPr/>
        </p:nvSpPr>
        <p:spPr bwMode="auto">
          <a:xfrm flipV="1">
            <a:off x="2895600" y="3430588"/>
            <a:ext cx="1143000" cy="533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85004" name="Text Box 11"/>
          <p:cNvSpPr txBox="1">
            <a:spLocks noChangeArrowheads="1"/>
          </p:cNvSpPr>
          <p:nvPr/>
        </p:nvSpPr>
        <p:spPr bwMode="auto">
          <a:xfrm>
            <a:off x="1295400" y="3324225"/>
            <a:ext cx="692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100</a:t>
            </a:r>
          </a:p>
        </p:txBody>
      </p:sp>
      <p:sp>
        <p:nvSpPr>
          <p:cNvPr id="85005" name="Text Box 12"/>
          <p:cNvSpPr txBox="1">
            <a:spLocks noChangeArrowheads="1"/>
          </p:cNvSpPr>
          <p:nvPr/>
        </p:nvSpPr>
        <p:spPr bwMode="auto">
          <a:xfrm>
            <a:off x="2590800" y="4010025"/>
            <a:ext cx="5238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90</a:t>
            </a:r>
            <a:endParaRPr lang="en-US" sz="2800" dirty="0"/>
          </a:p>
        </p:txBody>
      </p:sp>
      <p:sp>
        <p:nvSpPr>
          <p:cNvPr id="85006" name="Text Box 13"/>
          <p:cNvSpPr txBox="1">
            <a:spLocks noChangeArrowheads="1"/>
          </p:cNvSpPr>
          <p:nvPr/>
        </p:nvSpPr>
        <p:spPr bwMode="auto">
          <a:xfrm>
            <a:off x="2362200" y="2562225"/>
            <a:ext cx="692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120</a:t>
            </a:r>
            <a:endParaRPr lang="en-US" sz="2800" dirty="0"/>
          </a:p>
        </p:txBody>
      </p:sp>
      <p:sp>
        <p:nvSpPr>
          <p:cNvPr id="85007" name="Text Box 14"/>
          <p:cNvSpPr txBox="1">
            <a:spLocks noChangeArrowheads="1"/>
          </p:cNvSpPr>
          <p:nvPr/>
        </p:nvSpPr>
        <p:spPr bwMode="auto">
          <a:xfrm>
            <a:off x="4114800" y="4214813"/>
            <a:ext cx="2695575"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81</a:t>
            </a:r>
            <a:r>
              <a:rPr lang="en-US" sz="2800" dirty="0"/>
              <a:t> </a:t>
            </a:r>
            <a:r>
              <a:rPr lang="en-US" b="1" dirty="0"/>
              <a:t>[</a:t>
            </a:r>
            <a:r>
              <a:rPr lang="en-US" b="1" dirty="0" err="1"/>
              <a:t>Sdd</a:t>
            </a:r>
            <a:r>
              <a:rPr lang="en-US" b="1" dirty="0"/>
              <a:t>; </a:t>
            </a:r>
            <a:r>
              <a:rPr lang="en-US" b="1" dirty="0" err="1"/>
              <a:t>Cdd</a:t>
            </a:r>
            <a:r>
              <a:rPr lang="en-US" b="1" dirty="0"/>
              <a:t> = 0]</a:t>
            </a:r>
          </a:p>
        </p:txBody>
      </p:sp>
      <p:sp>
        <p:nvSpPr>
          <p:cNvPr id="85008" name="Text Box 15"/>
          <p:cNvSpPr txBox="1">
            <a:spLocks noChangeArrowheads="1"/>
          </p:cNvSpPr>
          <p:nvPr/>
        </p:nvSpPr>
        <p:spPr bwMode="auto">
          <a:xfrm>
            <a:off x="3962400" y="3148013"/>
            <a:ext cx="42037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108</a:t>
            </a:r>
            <a:r>
              <a:rPr lang="en-US" sz="2800" dirty="0"/>
              <a:t> </a:t>
            </a:r>
            <a:r>
              <a:rPr lang="en-US" b="1" dirty="0"/>
              <a:t>[</a:t>
            </a:r>
            <a:r>
              <a:rPr lang="en-US" b="1" dirty="0" err="1"/>
              <a:t>Sud</a:t>
            </a:r>
            <a:r>
              <a:rPr lang="en-US" b="1" dirty="0"/>
              <a:t>/</a:t>
            </a:r>
            <a:r>
              <a:rPr lang="en-US" b="1" dirty="0" err="1"/>
              <a:t>Sdu</a:t>
            </a:r>
            <a:r>
              <a:rPr lang="en-US" b="1" dirty="0"/>
              <a:t>; Cud/</a:t>
            </a:r>
            <a:r>
              <a:rPr lang="en-US" b="1" dirty="0" err="1"/>
              <a:t>Cdu</a:t>
            </a:r>
            <a:r>
              <a:rPr lang="en-US" b="1" dirty="0"/>
              <a:t> = 8]</a:t>
            </a:r>
            <a:endParaRPr lang="en-US" sz="2800" dirty="0"/>
          </a:p>
        </p:txBody>
      </p:sp>
      <p:sp>
        <p:nvSpPr>
          <p:cNvPr id="85009" name="Text Box 16"/>
          <p:cNvSpPr txBox="1">
            <a:spLocks noChangeArrowheads="1"/>
          </p:cNvSpPr>
          <p:nvPr/>
        </p:nvSpPr>
        <p:spPr bwMode="auto">
          <a:xfrm>
            <a:off x="3810000" y="1981200"/>
            <a:ext cx="28352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b="1" dirty="0"/>
              <a:t>144 [Suu; Cu = 44]</a:t>
            </a:r>
            <a:endParaRPr lang="en-US" sz="2800" dirty="0"/>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20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4"/>
          <p:cNvSpPr>
            <a:spLocks noGrp="1" noChangeArrowheads="1"/>
          </p:cNvSpPr>
          <p:nvPr>
            <p:ph type="title"/>
          </p:nvPr>
        </p:nvSpPr>
        <p:spPr>
          <a:noFill/>
        </p:spPr>
        <p:txBody>
          <a:bodyPr lIns="92075" tIns="46038" rIns="92075" bIns="46038"/>
          <a:lstStyle/>
          <a:p>
            <a:pPr eaLnBrk="1" hangingPunct="1"/>
            <a:r>
              <a:rPr lang="en-US" b="1" dirty="0">
                <a:latin typeface="Arial" charset="0"/>
              </a:rPr>
              <a:t>Black-Scholes Formula</a:t>
            </a:r>
            <a:endParaRPr lang="en-US" dirty="0">
              <a:latin typeface="Arial" charset="0"/>
            </a:endParaRPr>
          </a:p>
        </p:txBody>
      </p:sp>
      <p:sp>
        <p:nvSpPr>
          <p:cNvPr id="381954" name="Rectangle 2"/>
          <p:cNvSpPr>
            <a:spLocks noChangeArrowheads="1"/>
          </p:cNvSpPr>
          <p:nvPr/>
        </p:nvSpPr>
        <p:spPr bwMode="auto">
          <a:xfrm>
            <a:off x="1606550" y="1066800"/>
            <a:ext cx="6007100" cy="1727200"/>
          </a:xfrm>
          <a:prstGeom prst="rect">
            <a:avLst/>
          </a:prstGeom>
          <a:solidFill>
            <a:srgbClr val="99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ea typeface="+mn-ea"/>
              <a:cs typeface="+mn-cs"/>
            </a:endParaRPr>
          </a:p>
        </p:txBody>
      </p:sp>
      <p:sp>
        <p:nvSpPr>
          <p:cNvPr id="381955" name="Rectangle 3"/>
          <p:cNvSpPr>
            <a:spLocks noChangeArrowheads="1"/>
          </p:cNvSpPr>
          <p:nvPr/>
        </p:nvSpPr>
        <p:spPr bwMode="auto">
          <a:xfrm>
            <a:off x="76200" y="914400"/>
            <a:ext cx="8991600" cy="4725988"/>
          </a:xfrm>
          <a:prstGeom prst="rect">
            <a:avLst/>
          </a:prstGeom>
          <a:noFill/>
          <a:ln w="9525">
            <a:noFill/>
            <a:miter lim="800000"/>
            <a:headEnd/>
            <a:tailEnd/>
          </a:ln>
          <a:effectLst/>
        </p:spPr>
        <p:txBody>
          <a:bodyPr lIns="92075" tIns="46038" rIns="92075" bIns="46038">
            <a:spAutoFit/>
          </a:bodyPr>
          <a:lstStyle/>
          <a:p>
            <a:pPr defTabSz="461963" eaLnBrk="0" hangingPunct="0">
              <a:lnSpc>
                <a:spcPct val="0"/>
              </a:lnSpc>
              <a:spcBef>
                <a:spcPct val="50000"/>
              </a:spcBef>
              <a:defRPr/>
            </a:pPr>
            <a:endParaRPr lang="en-US" sz="2400" b="1" dirty="0">
              <a:effectLst>
                <a:outerShdw blurRad="38100" dist="38100" dir="2700000" algn="tl">
                  <a:srgbClr val="DDDDDD"/>
                </a:outerShdw>
              </a:effectLst>
            </a:endParaRPr>
          </a:p>
          <a:p>
            <a:pPr algn="ctr" defTabSz="461963" eaLnBrk="0" hangingPunct="0">
              <a:spcBef>
                <a:spcPct val="80000"/>
              </a:spcBef>
              <a:defRPr/>
            </a:pPr>
            <a:r>
              <a:rPr lang="en-US" sz="2400" b="1" dirty="0"/>
              <a:t>C  =  S*N(x)  -  PV(K)*N(x - </a:t>
            </a:r>
            <a:r>
              <a:rPr lang="en-US" sz="2400" b="1" dirty="0" err="1">
                <a:latin typeface="Symbol" charset="0"/>
              </a:rPr>
              <a:t>sÖ</a:t>
            </a:r>
            <a:r>
              <a:rPr lang="en-US" sz="2400" b="1" dirty="0" err="1"/>
              <a:t>t</a:t>
            </a:r>
            <a:r>
              <a:rPr lang="en-US" sz="2400" b="1" dirty="0"/>
              <a:t>)	</a:t>
            </a:r>
          </a:p>
          <a:p>
            <a:pPr algn="ctr" defTabSz="461963" eaLnBrk="0" hangingPunct="0">
              <a:spcBef>
                <a:spcPct val="50000"/>
              </a:spcBef>
              <a:defRPr/>
            </a:pPr>
            <a:r>
              <a:rPr lang="en-US" sz="2400" b="1" dirty="0"/>
              <a:t>with   x  </a:t>
            </a:r>
            <a:r>
              <a:rPr lang="en-US" sz="2400" b="1" dirty="0">
                <a:latin typeface="Symbol" charset="0"/>
              </a:rPr>
              <a:t>º</a:t>
            </a:r>
            <a:r>
              <a:rPr lang="en-US" sz="2400" b="1" dirty="0"/>
              <a:t>  [log(S/PV(K)) ÷ </a:t>
            </a:r>
            <a:r>
              <a:rPr lang="en-US" sz="2400" b="1" dirty="0" err="1">
                <a:latin typeface="Symbol" charset="0"/>
              </a:rPr>
              <a:t>sÖ</a:t>
            </a:r>
            <a:r>
              <a:rPr lang="en-US" sz="2400" b="1" dirty="0" err="1"/>
              <a:t>t</a:t>
            </a:r>
            <a:r>
              <a:rPr lang="en-US" sz="2400" b="1" dirty="0"/>
              <a:t>] + 1/2</a:t>
            </a:r>
            <a:r>
              <a:rPr lang="en-US" sz="2400" b="1" dirty="0">
                <a:latin typeface="Symbol" charset="0"/>
              </a:rPr>
              <a:t>sÖ</a:t>
            </a:r>
            <a:r>
              <a:rPr lang="en-US" sz="2400" b="1" dirty="0"/>
              <a:t>t</a:t>
            </a:r>
          </a:p>
          <a:p>
            <a:pPr algn="ctr" defTabSz="461963" eaLnBrk="0" hangingPunct="0">
              <a:spcBef>
                <a:spcPct val="50000"/>
              </a:spcBef>
              <a:defRPr/>
            </a:pPr>
            <a:r>
              <a:rPr lang="en-US" sz="2400" b="1" dirty="0"/>
              <a:t>C = S*N(d</a:t>
            </a:r>
            <a:r>
              <a:rPr lang="en-US" sz="2400" b="1" baseline="-25000" dirty="0"/>
              <a:t>1</a:t>
            </a:r>
            <a:r>
              <a:rPr lang="en-US" sz="2400" b="1" dirty="0"/>
              <a:t>) - PV(K)*N(d</a:t>
            </a:r>
            <a:r>
              <a:rPr lang="en-US" sz="2400" b="1" baseline="-25000" dirty="0"/>
              <a:t>2</a:t>
            </a:r>
            <a:r>
              <a:rPr lang="en-US" sz="2400" b="1" dirty="0"/>
              <a:t>) </a:t>
            </a:r>
          </a:p>
          <a:p>
            <a:pPr defTabSz="461963" eaLnBrk="0" hangingPunct="0">
              <a:spcBef>
                <a:spcPct val="50000"/>
              </a:spcBef>
              <a:defRPr/>
            </a:pPr>
            <a:r>
              <a:rPr lang="en-US" sz="2000" b="1" dirty="0"/>
              <a:t>	   </a:t>
            </a:r>
          </a:p>
          <a:p>
            <a:pPr defTabSz="461963" eaLnBrk="0" hangingPunct="0">
              <a:spcBef>
                <a:spcPct val="50000"/>
              </a:spcBef>
              <a:defRPr/>
            </a:pPr>
            <a:r>
              <a:rPr lang="en-US" sz="2000" b="1" dirty="0"/>
              <a:t>	   S	</a:t>
            </a:r>
            <a:r>
              <a:rPr lang="en-US" sz="2000" dirty="0">
                <a:latin typeface="Symbol" charset="0"/>
              </a:rPr>
              <a:t>º</a:t>
            </a:r>
            <a:r>
              <a:rPr lang="en-US" sz="2000" dirty="0"/>
              <a:t>  current underlying  asset  price (in dollars)		</a:t>
            </a:r>
          </a:p>
          <a:p>
            <a:pPr defTabSz="461963" eaLnBrk="0" hangingPunct="0">
              <a:spcBef>
                <a:spcPct val="15000"/>
              </a:spcBef>
              <a:defRPr/>
            </a:pPr>
            <a:r>
              <a:rPr lang="en-US" sz="2000" dirty="0"/>
              <a:t>	   </a:t>
            </a:r>
            <a:r>
              <a:rPr lang="en-US" sz="2000" b="1" dirty="0"/>
              <a:t>K</a:t>
            </a:r>
            <a:r>
              <a:rPr lang="en-US" sz="2000" dirty="0"/>
              <a:t>	</a:t>
            </a:r>
            <a:r>
              <a:rPr lang="en-US" sz="2000" dirty="0">
                <a:latin typeface="Symbol" charset="0"/>
              </a:rPr>
              <a:t>º</a:t>
            </a:r>
            <a:r>
              <a:rPr lang="en-US" sz="2000" dirty="0"/>
              <a:t>  strike price (in dollars)</a:t>
            </a:r>
          </a:p>
          <a:p>
            <a:pPr defTabSz="461963" eaLnBrk="0" hangingPunct="0">
              <a:spcBef>
                <a:spcPct val="15000"/>
              </a:spcBef>
              <a:defRPr/>
            </a:pPr>
            <a:r>
              <a:rPr lang="en-US" sz="2000" dirty="0"/>
              <a:t>	   </a:t>
            </a:r>
            <a:r>
              <a:rPr lang="en-US" sz="2000" b="1" dirty="0"/>
              <a:t>t</a:t>
            </a:r>
            <a:r>
              <a:rPr lang="en-US" sz="2000" dirty="0"/>
              <a:t>	</a:t>
            </a:r>
            <a:r>
              <a:rPr lang="en-US" sz="2000" dirty="0">
                <a:latin typeface="Symbol" charset="0"/>
              </a:rPr>
              <a:t>º</a:t>
            </a:r>
            <a:r>
              <a:rPr lang="en-US" sz="2000" dirty="0"/>
              <a:t>  current time-to-expiration (in years)	</a:t>
            </a:r>
          </a:p>
          <a:p>
            <a:pPr defTabSz="461963" eaLnBrk="0" hangingPunct="0">
              <a:spcBef>
                <a:spcPct val="15000"/>
              </a:spcBef>
              <a:defRPr/>
            </a:pPr>
            <a:r>
              <a:rPr lang="en-US" sz="2000" dirty="0"/>
              <a:t>	   </a:t>
            </a:r>
            <a:r>
              <a:rPr lang="en-US" sz="2000" b="1" dirty="0"/>
              <a:t>r</a:t>
            </a:r>
            <a:r>
              <a:rPr lang="en-US" sz="2000" dirty="0"/>
              <a:t>	</a:t>
            </a:r>
            <a:r>
              <a:rPr lang="en-US" sz="2000" dirty="0">
                <a:latin typeface="Symbol" charset="0"/>
              </a:rPr>
              <a:t>º</a:t>
            </a:r>
            <a:r>
              <a:rPr lang="en-US" sz="2000" dirty="0"/>
              <a:t>  riskless return (annualized)</a:t>
            </a:r>
          </a:p>
          <a:p>
            <a:pPr defTabSz="461963" eaLnBrk="0" hangingPunct="0">
              <a:spcBef>
                <a:spcPct val="15000"/>
              </a:spcBef>
              <a:defRPr/>
            </a:pPr>
            <a:r>
              <a:rPr lang="en-US" sz="2000" dirty="0"/>
              <a:t>	   </a:t>
            </a:r>
            <a:r>
              <a:rPr lang="en-US" sz="2000" b="1" dirty="0">
                <a:latin typeface="Symbol" charset="0"/>
              </a:rPr>
              <a:t>s</a:t>
            </a:r>
            <a:r>
              <a:rPr lang="en-US" sz="2000" dirty="0"/>
              <a:t>	</a:t>
            </a:r>
            <a:r>
              <a:rPr lang="en-US" sz="2000" dirty="0">
                <a:latin typeface="Symbol" charset="0"/>
              </a:rPr>
              <a:t>º</a:t>
            </a:r>
            <a:r>
              <a:rPr lang="en-US" sz="2000" dirty="0"/>
              <a:t>  underlying asset volatility (annualized)	</a:t>
            </a:r>
          </a:p>
          <a:p>
            <a:pPr defTabSz="461963" eaLnBrk="0" hangingPunct="0">
              <a:spcBef>
                <a:spcPct val="15000"/>
              </a:spcBef>
              <a:defRPr/>
            </a:pPr>
            <a:r>
              <a:rPr lang="en-US" sz="2000" b="1" dirty="0"/>
              <a:t>	</a:t>
            </a:r>
          </a:p>
          <a:p>
            <a:pPr defTabSz="461963" eaLnBrk="0" hangingPunct="0">
              <a:lnSpc>
                <a:spcPct val="20000"/>
              </a:lnSpc>
              <a:spcBef>
                <a:spcPct val="15000"/>
              </a:spcBef>
              <a:defRPr/>
            </a:pPr>
            <a:endParaRPr lang="en-US" sz="2000" b="1" dirty="0"/>
          </a:p>
          <a:p>
            <a:pPr defTabSz="461963" eaLnBrk="0" hangingPunct="0">
              <a:lnSpc>
                <a:spcPct val="20000"/>
              </a:lnSpc>
              <a:spcBef>
                <a:spcPct val="15000"/>
              </a:spcBef>
              <a:defRPr/>
            </a:pPr>
            <a:endParaRPr lang="en-US" sz="2000" b="1" dirty="0"/>
          </a:p>
        </p:txBody>
      </p:sp>
      <p:pic>
        <p:nvPicPr>
          <p:cNvPr id="381957" name="Picture 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24600" y="3556000"/>
            <a:ext cx="2370138"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1957"/>
                                        </p:tgtEl>
                                        <p:attrNameLst>
                                          <p:attrName>style.visibility</p:attrName>
                                        </p:attrNameLst>
                                      </p:cBhvr>
                                      <p:to>
                                        <p:strVal val="visible"/>
                                      </p:to>
                                    </p:set>
                                    <p:animEffect transition="in" filter="dissolve">
                                      <p:cBhvr>
                                        <p:cTn id="7" dur="500"/>
                                        <p:tgtEl>
                                          <p:spTgt spid="381957"/>
                                        </p:tgtEl>
                                      </p:cBhvr>
                                    </p:animEffect>
                                  </p:childTnLst>
                                  <p:subTnLst>
                                    <p:audio>
                                      <p:cMediaNode>
                                        <p:cTn display="0" masterRel="sameClick">
                                          <p:stCondLst>
                                            <p:cond evt="begin" delay="0">
                                              <p:tn val="5"/>
                                            </p:cond>
                                          </p:stCondLst>
                                          <p:endCondLst>
                                            <p:cond evt="onStopAudio" delay="0">
                                              <p:tgtEl>
                                                <p:sldTgt/>
                                              </p:tgtEl>
                                            </p:cond>
                                          </p:endCondLst>
                                        </p:cTn>
                                        <p:tgtEl>
                                          <p:sndTgt r:embed="rId3" name="SPKGLIS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prstGeom prst="rect">
            <a:avLst/>
          </a:prstGeom>
          <a:noFill/>
        </p:spPr>
        <p:txBody>
          <a:bodyPr lIns="92075" tIns="46038" rIns="92075" bIns="46038"/>
          <a:lstStyle/>
          <a:p>
            <a:pPr eaLnBrk="1" hangingPunct="1"/>
            <a:r>
              <a:rPr lang="en-US" b="1" dirty="0">
                <a:latin typeface="Arial" charset="0"/>
              </a:rPr>
              <a:t>Interpretation of N(x)</a:t>
            </a:r>
            <a:endParaRPr lang="en-US" dirty="0">
              <a:latin typeface="Arial" charset="0"/>
            </a:endParaRPr>
          </a:p>
        </p:txBody>
      </p:sp>
      <p:sp>
        <p:nvSpPr>
          <p:cNvPr id="89091" name="Rectangle 2"/>
          <p:cNvSpPr>
            <a:spLocks noChangeArrowheads="1"/>
          </p:cNvSpPr>
          <p:nvPr/>
        </p:nvSpPr>
        <p:spPr bwMode="auto">
          <a:xfrm>
            <a:off x="533400" y="755904"/>
            <a:ext cx="89916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buFont typeface="Monotype Sorts" charset="0"/>
              <a:buNone/>
            </a:pPr>
            <a:r>
              <a:rPr lang="en-US" sz="2000" b="1" dirty="0"/>
              <a:t>N(x):  Probability that a random, normally distributed variable with a mean of 0 and SD of 1 is less than x. [Excel:  </a:t>
            </a:r>
            <a:r>
              <a:rPr lang="en-US" sz="2000" b="1" dirty="0" err="1"/>
              <a:t>NORMSDIST</a:t>
            </a:r>
            <a:r>
              <a:rPr lang="en-US" sz="2000" b="1" dirty="0"/>
              <a:t>(x)]</a:t>
            </a:r>
          </a:p>
        </p:txBody>
      </p:sp>
      <p:pic>
        <p:nvPicPr>
          <p:cNvPr id="89093" name="Picture 4"/>
          <p:cNvPicPr>
            <a:picLocks noChangeAspect="1" noChangeArrowheads="1"/>
          </p:cNvPicPr>
          <p:nvPr/>
        </p:nvPicPr>
        <p:blipFill>
          <a:blip r:embed="rId3" cstate="print">
            <a:lum contrast="36000"/>
            <a:extLst>
              <a:ext uri="{28A0092B-C50C-407E-A947-70E740481C1C}">
                <a14:useLocalDpi xmlns:a14="http://schemas.microsoft.com/office/drawing/2010/main" val="0"/>
              </a:ext>
            </a:extLst>
          </a:blip>
          <a:srcRect/>
          <a:stretch>
            <a:fillRect/>
          </a:stretch>
        </p:blipFill>
        <p:spPr bwMode="auto">
          <a:xfrm>
            <a:off x="2387082" y="4114800"/>
            <a:ext cx="3657600" cy="2247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094" name="Picture 5"/>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600200" y="1671864"/>
            <a:ext cx="5029200"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20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p:cNvSpPr>
            <a:spLocks noGrp="1" noChangeArrowheads="1"/>
          </p:cNvSpPr>
          <p:nvPr>
            <p:ph idx="1"/>
          </p:nvPr>
        </p:nvSpPr>
        <p:spPr/>
        <p:txBody>
          <a:bodyPr/>
          <a:lstStyle/>
          <a:p>
            <a:pPr eaLnBrk="1" hangingPunct="1"/>
            <a:r>
              <a:rPr lang="en-US" sz="2800" dirty="0">
                <a:latin typeface="Arial" charset="0"/>
              </a:rPr>
              <a:t>Assume S=100, K=100, </a:t>
            </a:r>
            <a:r>
              <a:rPr lang="en-US" sz="2800" dirty="0">
                <a:latin typeface="Arial" charset="0"/>
                <a:sym typeface="Symbol" charset="0"/>
              </a:rPr>
              <a:t>=30%, r=15%, and t=1</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[ln(100/86.96) / .3*1</a:t>
            </a:r>
            <a:r>
              <a:rPr lang="en-US" sz="2800" baseline="30000" dirty="0">
                <a:latin typeface="Arial" charset="0"/>
                <a:sym typeface="Symbol" charset="0"/>
              </a:rPr>
              <a:t>.5</a:t>
            </a:r>
            <a:r>
              <a:rPr lang="en-US" sz="2800" dirty="0">
                <a:latin typeface="Arial" charset="0"/>
                <a:sym typeface="Symbol" charset="0"/>
              </a:rPr>
              <a:t>] + .5*.3* 1</a:t>
            </a:r>
            <a:r>
              <a:rPr lang="en-US" sz="2800" baseline="30000" dirty="0">
                <a:latin typeface="Arial" charset="0"/>
                <a:sym typeface="Symbol" charset="0"/>
              </a:rPr>
              <a:t>.5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.46574+.15</a:t>
            </a:r>
          </a:p>
          <a:p>
            <a:pPr eaLnBrk="1" hangingPunct="1"/>
            <a:r>
              <a:rPr lang="en-US" sz="2800" dirty="0">
                <a:latin typeface="Arial" charset="0"/>
                <a:sym typeface="Symbol" charset="0"/>
              </a:rPr>
              <a:t>N(d</a:t>
            </a:r>
            <a:r>
              <a:rPr lang="en-US" sz="2800" baseline="-25000" dirty="0">
                <a:latin typeface="Arial" charset="0"/>
                <a:sym typeface="Symbol" charset="0"/>
              </a:rPr>
              <a:t>1</a:t>
            </a:r>
            <a:r>
              <a:rPr lang="en-US" sz="2800" dirty="0">
                <a:latin typeface="Arial" charset="0"/>
                <a:sym typeface="Symbol" charset="0"/>
              </a:rPr>
              <a:t>) = N(.61574) =</a:t>
            </a:r>
            <a:r>
              <a:rPr lang="en-US" sz="2800" dirty="0">
                <a:solidFill>
                  <a:srgbClr val="000000"/>
                </a:solidFill>
                <a:latin typeface="Arial" charset="0"/>
              </a:rPr>
              <a:t>0.7309667</a:t>
            </a:r>
            <a:r>
              <a:rPr lang="en-US" sz="2800" dirty="0">
                <a:latin typeface="Arial" charset="0"/>
                <a:sym typeface="Symbol" charset="0"/>
              </a:rPr>
              <a:t> </a:t>
            </a:r>
          </a:p>
          <a:p>
            <a:pPr eaLnBrk="1" hangingPunct="1"/>
            <a:r>
              <a:rPr lang="en-US" sz="2800" dirty="0">
                <a:latin typeface="Arial" charset="0"/>
                <a:sym typeface="Symbol" charset="0"/>
              </a:rPr>
              <a:t>N(d</a:t>
            </a:r>
            <a:r>
              <a:rPr lang="en-US" sz="2800" baseline="-25000" dirty="0">
                <a:latin typeface="Arial" charset="0"/>
                <a:sym typeface="Symbol" charset="0"/>
              </a:rPr>
              <a:t>2</a:t>
            </a:r>
            <a:r>
              <a:rPr lang="en-US" sz="2800" dirty="0">
                <a:latin typeface="Arial" charset="0"/>
                <a:sym typeface="Symbol" charset="0"/>
              </a:rPr>
              <a:t>) = N(.61574-.3) = N(.31573981) = </a:t>
            </a:r>
            <a:r>
              <a:rPr lang="en-US" sz="2800" dirty="0">
                <a:solidFill>
                  <a:srgbClr val="000000"/>
                </a:solidFill>
                <a:latin typeface="Arial" charset="0"/>
              </a:rPr>
              <a:t>0.6239</a:t>
            </a:r>
          </a:p>
          <a:p>
            <a:pPr eaLnBrk="1" hangingPunct="1"/>
            <a:r>
              <a:rPr lang="en-US" sz="2800" dirty="0">
                <a:solidFill>
                  <a:srgbClr val="000000"/>
                </a:solidFill>
                <a:latin typeface="Arial" charset="0"/>
              </a:rPr>
              <a:t>100*.7309667</a:t>
            </a:r>
            <a:r>
              <a:rPr lang="en-US" sz="2800" dirty="0">
                <a:latin typeface="Arial" charset="0"/>
                <a:sym typeface="Symbol" charset="0"/>
              </a:rPr>
              <a:t> - 86.96* .6239</a:t>
            </a:r>
          </a:p>
          <a:p>
            <a:pPr eaLnBrk="1" hangingPunct="1"/>
            <a:r>
              <a:rPr lang="en-US" sz="2800" dirty="0">
                <a:latin typeface="Arial" charset="0"/>
                <a:sym typeface="Symbol" charset="0"/>
              </a:rPr>
              <a:t>18.84</a:t>
            </a:r>
          </a:p>
          <a:p>
            <a:pPr eaLnBrk="1" hangingPunct="1"/>
            <a:endParaRPr lang="en-US" dirty="0">
              <a:latin typeface="Arial" charset="0"/>
              <a:sym typeface="Symbol" charset="0"/>
            </a:endParaRPr>
          </a:p>
        </p:txBody>
      </p:sp>
      <p:sp>
        <p:nvSpPr>
          <p:cNvPr id="91139" name="Rectangle 4"/>
          <p:cNvSpPr>
            <a:spLocks noGrp="1" noChangeArrowheads="1"/>
          </p:cNvSpPr>
          <p:nvPr>
            <p:ph type="title"/>
          </p:nvPr>
        </p:nvSpPr>
        <p:spPr/>
        <p:txBody>
          <a:bodyPr/>
          <a:lstStyle/>
          <a:p>
            <a:pPr eaLnBrk="1" hangingPunct="1"/>
            <a:r>
              <a:rPr lang="en-US" b="1" dirty="0">
                <a:latin typeface="Arial" charset="0"/>
              </a:rPr>
              <a:t>Black-Scholes Example</a:t>
            </a:r>
            <a:endParaRPr lang="en-US" dirty="0">
              <a:latin typeface="Arial" charset="0"/>
            </a:endParaRPr>
          </a:p>
        </p:txBody>
      </p:sp>
      <p:sp>
        <p:nvSpPr>
          <p:cNvPr id="91141" name="Text Box 6"/>
          <p:cNvSpPr txBox="1">
            <a:spLocks noChangeArrowheads="1"/>
          </p:cNvSpPr>
          <p:nvPr/>
        </p:nvSpPr>
        <p:spPr bwMode="auto">
          <a:xfrm>
            <a:off x="838200" y="4963406"/>
            <a:ext cx="7864475" cy="9255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t>NOTE:  If you use an online pricing calculator, you need to enter the </a:t>
            </a:r>
            <a:r>
              <a:rPr lang="en-US" sz="1800" i="1" dirty="0"/>
              <a:t>continuously compounded</a:t>
            </a:r>
            <a:r>
              <a:rPr lang="en-US" sz="1800" dirty="0"/>
              <a:t> interest rate equivalent to 15%, which is 13.97%.  This is derived from solving for </a:t>
            </a:r>
            <a:r>
              <a:rPr lang="ja-JP" altLang="en-US" sz="1800" dirty="0"/>
              <a:t>“</a:t>
            </a:r>
            <a:r>
              <a:rPr lang="en-US" altLang="ja-JP" sz="1800" dirty="0"/>
              <a:t>r</a:t>
            </a:r>
            <a:r>
              <a:rPr lang="ja-JP" altLang="en-US" sz="1800" dirty="0"/>
              <a:t>”</a:t>
            </a:r>
            <a:r>
              <a:rPr lang="en-US" altLang="ja-JP" sz="1800" dirty="0"/>
              <a:t>:  </a:t>
            </a:r>
            <a:r>
              <a:rPr lang="en-US" altLang="ja-JP" sz="1800" b="1" dirty="0" err="1"/>
              <a:t>e</a:t>
            </a:r>
            <a:r>
              <a:rPr lang="en-US" altLang="ja-JP" sz="1800" b="1" baseline="30000" dirty="0" err="1"/>
              <a:t>rt</a:t>
            </a:r>
            <a:r>
              <a:rPr lang="en-US" altLang="ja-JP" sz="1800" b="1" dirty="0"/>
              <a:t> = 1.15.</a:t>
            </a:r>
            <a:endParaRPr lang="en-US" sz="1800" b="1"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8"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CALL</a:t>
            </a:r>
            <a:r>
              <a:rPr lang="en-US" b="1" dirty="0">
                <a:latin typeface="Arial" charset="0"/>
              </a:rPr>
              <a:t>: P/L Diagram</a:t>
            </a:r>
          </a:p>
        </p:txBody>
      </p:sp>
      <p:sp>
        <p:nvSpPr>
          <p:cNvPr id="21507" name="Rectangle 2"/>
          <p:cNvSpPr>
            <a:spLocks noChangeArrowheads="1"/>
          </p:cNvSpPr>
          <p:nvPr/>
        </p:nvSpPr>
        <p:spPr bwMode="auto">
          <a:xfrm>
            <a:off x="304800" y="9144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21508" name="Rectangle 3"/>
          <p:cNvSpPr>
            <a:spLocks noChangeArrowheads="1"/>
          </p:cNvSpPr>
          <p:nvPr/>
        </p:nvSpPr>
        <p:spPr bwMode="auto">
          <a:xfrm>
            <a:off x="6705600" y="39624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1509" name="Line 4"/>
          <p:cNvSpPr>
            <a:spLocks noChangeShapeType="1"/>
          </p:cNvSpPr>
          <p:nvPr/>
        </p:nvSpPr>
        <p:spPr bwMode="auto">
          <a:xfrm flipV="1">
            <a:off x="57912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0" name="Line 5"/>
          <p:cNvSpPr>
            <a:spLocks noChangeShapeType="1"/>
          </p:cNvSpPr>
          <p:nvPr/>
        </p:nvSpPr>
        <p:spPr bwMode="auto">
          <a:xfrm flipV="1">
            <a:off x="70104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1" name="Line 6"/>
          <p:cNvSpPr>
            <a:spLocks noChangeShapeType="1"/>
          </p:cNvSpPr>
          <p:nvPr/>
        </p:nvSpPr>
        <p:spPr bwMode="auto">
          <a:xfrm flipV="1">
            <a:off x="33528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2" name="Line 7"/>
          <p:cNvSpPr>
            <a:spLocks noChangeShapeType="1"/>
          </p:cNvSpPr>
          <p:nvPr/>
        </p:nvSpPr>
        <p:spPr bwMode="auto">
          <a:xfrm flipV="1">
            <a:off x="2133600" y="38100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3" name="Line 8"/>
          <p:cNvSpPr>
            <a:spLocks noChangeShapeType="1"/>
          </p:cNvSpPr>
          <p:nvPr/>
        </p:nvSpPr>
        <p:spPr bwMode="auto">
          <a:xfrm>
            <a:off x="4572000" y="26670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14" name="Line 9"/>
          <p:cNvSpPr>
            <a:spLocks noChangeShapeType="1"/>
          </p:cNvSpPr>
          <p:nvPr/>
        </p:nvSpPr>
        <p:spPr bwMode="auto">
          <a:xfrm>
            <a:off x="4572000" y="51054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6186" name="Rectangle 10"/>
          <p:cNvSpPr>
            <a:spLocks noChangeArrowheads="1"/>
          </p:cNvSpPr>
          <p:nvPr/>
        </p:nvSpPr>
        <p:spPr bwMode="auto">
          <a:xfrm>
            <a:off x="1905000" y="35433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6187" name="Rectangle 11"/>
          <p:cNvSpPr>
            <a:spLocks noChangeArrowheads="1"/>
          </p:cNvSpPr>
          <p:nvPr/>
        </p:nvSpPr>
        <p:spPr bwMode="auto">
          <a:xfrm>
            <a:off x="3124200" y="35433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1517" name="Rectangle 12"/>
          <p:cNvSpPr>
            <a:spLocks noChangeArrowheads="1"/>
          </p:cNvSpPr>
          <p:nvPr/>
        </p:nvSpPr>
        <p:spPr bwMode="auto">
          <a:xfrm>
            <a:off x="4610100" y="25336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1518" name="Rectangle 13"/>
          <p:cNvSpPr>
            <a:spLocks noChangeArrowheads="1"/>
          </p:cNvSpPr>
          <p:nvPr/>
        </p:nvSpPr>
        <p:spPr bwMode="auto">
          <a:xfrm>
            <a:off x="5562600" y="35433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1519" name="Rectangle 14"/>
          <p:cNvSpPr>
            <a:spLocks noChangeArrowheads="1"/>
          </p:cNvSpPr>
          <p:nvPr/>
        </p:nvSpPr>
        <p:spPr bwMode="auto">
          <a:xfrm>
            <a:off x="6762750" y="35433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6191" name="Rectangle 15"/>
          <p:cNvSpPr>
            <a:spLocks noChangeArrowheads="1"/>
          </p:cNvSpPr>
          <p:nvPr/>
        </p:nvSpPr>
        <p:spPr bwMode="auto">
          <a:xfrm>
            <a:off x="4610100" y="49530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06192" name="Rectangle 16"/>
          <p:cNvSpPr>
            <a:spLocks noChangeArrowheads="1"/>
          </p:cNvSpPr>
          <p:nvPr/>
        </p:nvSpPr>
        <p:spPr bwMode="auto">
          <a:xfrm>
            <a:off x="5545138" y="4565650"/>
            <a:ext cx="2820987"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Buy asset but</a:t>
            </a:r>
          </a:p>
          <a:p>
            <a:pPr eaLnBrk="0" hangingPunct="0">
              <a:defRPr/>
            </a:pPr>
            <a:r>
              <a:rPr lang="en-US">
                <a:latin typeface="Comic Sans MS" pitchFamily="32" charset="0"/>
                <a:ea typeface="+mn-ea"/>
                <a:cs typeface="+mn-cs"/>
              </a:rPr>
              <a:t> with limited downside.</a:t>
            </a:r>
          </a:p>
        </p:txBody>
      </p:sp>
      <p:sp>
        <p:nvSpPr>
          <p:cNvPr id="21522" name="Line 17"/>
          <p:cNvSpPr>
            <a:spLocks noChangeShapeType="1"/>
          </p:cNvSpPr>
          <p:nvPr/>
        </p:nvSpPr>
        <p:spPr bwMode="auto">
          <a:xfrm>
            <a:off x="933450" y="38862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23" name="Line 18"/>
          <p:cNvSpPr>
            <a:spLocks noChangeShapeType="1"/>
          </p:cNvSpPr>
          <p:nvPr/>
        </p:nvSpPr>
        <p:spPr bwMode="auto">
          <a:xfrm flipV="1">
            <a:off x="4572000" y="16764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 name="Group 19"/>
          <p:cNvGrpSpPr>
            <a:grpSpLocks/>
          </p:cNvGrpSpPr>
          <p:nvPr/>
        </p:nvGrpSpPr>
        <p:grpSpPr bwMode="auto">
          <a:xfrm>
            <a:off x="1219200" y="2095500"/>
            <a:ext cx="6000750" cy="2628900"/>
            <a:chOff x="768" y="1704"/>
            <a:chExt cx="3780" cy="1656"/>
          </a:xfrm>
        </p:grpSpPr>
        <p:sp>
          <p:nvSpPr>
            <p:cNvPr id="21528" name="Rectangle 20"/>
            <p:cNvSpPr>
              <a:spLocks noChangeArrowheads="1"/>
            </p:cNvSpPr>
            <p:nvPr/>
          </p:nvSpPr>
          <p:spPr bwMode="auto">
            <a:xfrm>
              <a:off x="1116" y="3012"/>
              <a:ext cx="14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1529" name="Group 21"/>
            <p:cNvGrpSpPr>
              <a:grpSpLocks/>
            </p:cNvGrpSpPr>
            <p:nvPr/>
          </p:nvGrpSpPr>
          <p:grpSpPr bwMode="auto">
            <a:xfrm>
              <a:off x="768" y="1704"/>
              <a:ext cx="3780" cy="1656"/>
              <a:chOff x="768" y="1704"/>
              <a:chExt cx="3780" cy="1656"/>
            </a:xfrm>
          </p:grpSpPr>
          <p:sp>
            <p:nvSpPr>
              <p:cNvPr id="21530" name="Line 22"/>
              <p:cNvSpPr>
                <a:spLocks noChangeShapeType="1"/>
              </p:cNvSpPr>
              <p:nvPr/>
            </p:nvSpPr>
            <p:spPr bwMode="auto">
              <a:xfrm>
                <a:off x="768" y="3360"/>
                <a:ext cx="2112"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1531" name="Line 23"/>
              <p:cNvSpPr>
                <a:spLocks noChangeShapeType="1"/>
              </p:cNvSpPr>
              <p:nvPr/>
            </p:nvSpPr>
            <p:spPr bwMode="auto">
              <a:xfrm flipV="1">
                <a:off x="2880" y="1704"/>
                <a:ext cx="1668" cy="1656"/>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1525" name="Rectangle 24"/>
          <p:cNvSpPr>
            <a:spLocks noChangeArrowheads="1"/>
          </p:cNvSpPr>
          <p:nvPr/>
        </p:nvSpPr>
        <p:spPr bwMode="auto">
          <a:xfrm>
            <a:off x="4200525" y="13525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1526" name="Rectangle 25"/>
          <p:cNvSpPr>
            <a:spLocks noChangeArrowheads="1"/>
          </p:cNvSpPr>
          <p:nvPr/>
        </p:nvSpPr>
        <p:spPr bwMode="auto">
          <a:xfrm>
            <a:off x="4200525" y="5927724"/>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68"/>
                                        </p:tgtEl>
                                        <p:attrNameLst>
                                          <p:attrName>style.visibility</p:attrName>
                                        </p:attrNameLst>
                                      </p:cBhvr>
                                      <p:to>
                                        <p:strVal val="visible"/>
                                      </p:to>
                                    </p:set>
                                    <p:animEffect transition="in" filter="fade">
                                      <p:cBhvr>
                                        <p:cTn id="7" dur="2000"/>
                                        <p:tgtEl>
                                          <p:spTgt spid="6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8"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4" name="Rectangle 23"/>
          <p:cNvSpPr>
            <a:spLocks noGrp="1" noChangeArrowheads="1"/>
          </p:cNvSpPr>
          <p:nvPr>
            <p:ph type="title"/>
          </p:nvPr>
        </p:nvSpPr>
        <p:spPr>
          <a:prstGeom prst="rect">
            <a:avLst/>
          </a:prstGeom>
          <a:noFill/>
        </p:spPr>
        <p:txBody>
          <a:bodyPr lIns="92075" tIns="46038" rIns="92075" bIns="46038"/>
          <a:lstStyle/>
          <a:p>
            <a:pPr algn="l" eaLnBrk="1" hangingPunct="1"/>
            <a:r>
              <a:rPr lang="en-US" b="1" dirty="0">
                <a:solidFill>
                  <a:srgbClr val="008000"/>
                </a:solidFill>
                <a:latin typeface="Arial" charset="0"/>
              </a:rPr>
              <a:t>Call</a:t>
            </a:r>
            <a:r>
              <a:rPr lang="en-US" b="1" dirty="0">
                <a:latin typeface="Arial" charset="0"/>
              </a:rPr>
              <a:t> vs Replicating Portfolio: </a:t>
            </a:r>
            <a:r>
              <a:rPr lang="en-US" b="1" u="sng" dirty="0">
                <a:latin typeface="Arial" charset="0"/>
              </a:rPr>
              <a:t>1 Year</a:t>
            </a:r>
            <a:r>
              <a:rPr lang="en-US" b="1" dirty="0">
                <a:latin typeface="Arial" charset="0"/>
              </a:rPr>
              <a:t> to Expiration</a:t>
            </a:r>
          </a:p>
        </p:txBody>
      </p:sp>
      <p:sp>
        <p:nvSpPr>
          <p:cNvPr id="92162" name="Rectangle 2"/>
          <p:cNvSpPr>
            <a:spLocks noChangeArrowheads="1"/>
          </p:cNvSpPr>
          <p:nvPr/>
        </p:nvSpPr>
        <p:spPr bwMode="auto">
          <a:xfrm>
            <a:off x="692282" y="904935"/>
            <a:ext cx="9906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1</a:t>
            </a:r>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a:t>
            </a:r>
          </a:p>
        </p:txBody>
      </p:sp>
      <p:sp>
        <p:nvSpPr>
          <p:cNvPr id="92163" name="Rectangle 3"/>
          <p:cNvSpPr>
            <a:spLocks noChangeArrowheads="1"/>
          </p:cNvSpPr>
          <p:nvPr/>
        </p:nvSpPr>
        <p:spPr bwMode="auto">
          <a:xfrm>
            <a:off x="5848350" y="3522662"/>
            <a:ext cx="3184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92164" name="Line 4"/>
          <p:cNvSpPr>
            <a:spLocks noChangeShapeType="1"/>
          </p:cNvSpPr>
          <p:nvPr/>
        </p:nvSpPr>
        <p:spPr bwMode="auto">
          <a:xfrm flipV="1">
            <a:off x="57912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5" name="Line 5"/>
          <p:cNvSpPr>
            <a:spLocks noChangeShapeType="1"/>
          </p:cNvSpPr>
          <p:nvPr/>
        </p:nvSpPr>
        <p:spPr bwMode="auto">
          <a:xfrm flipV="1">
            <a:off x="70104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6" name="Line 6"/>
          <p:cNvSpPr>
            <a:spLocks noChangeShapeType="1"/>
          </p:cNvSpPr>
          <p:nvPr/>
        </p:nvSpPr>
        <p:spPr bwMode="auto">
          <a:xfrm flipV="1">
            <a:off x="33528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7" name="Line 7"/>
          <p:cNvSpPr>
            <a:spLocks noChangeShapeType="1"/>
          </p:cNvSpPr>
          <p:nvPr/>
        </p:nvSpPr>
        <p:spPr bwMode="auto">
          <a:xfrm flipV="1">
            <a:off x="2133600" y="3455987"/>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8" name="Line 8"/>
          <p:cNvSpPr>
            <a:spLocks noChangeShapeType="1"/>
          </p:cNvSpPr>
          <p:nvPr/>
        </p:nvSpPr>
        <p:spPr bwMode="auto">
          <a:xfrm>
            <a:off x="4572000" y="2312987"/>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69" name="Line 9"/>
          <p:cNvSpPr>
            <a:spLocks noChangeShapeType="1"/>
          </p:cNvSpPr>
          <p:nvPr/>
        </p:nvSpPr>
        <p:spPr bwMode="auto">
          <a:xfrm>
            <a:off x="4572000" y="4751387"/>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70" name="Rectangle 10"/>
          <p:cNvSpPr>
            <a:spLocks noChangeArrowheads="1"/>
          </p:cNvSpPr>
          <p:nvPr/>
        </p:nvSpPr>
        <p:spPr bwMode="auto">
          <a:xfrm>
            <a:off x="2057531" y="2238646"/>
            <a:ext cx="2032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18.84</a:t>
            </a:r>
            <a:r>
              <a:rPr lang="en-US" sz="1600" b="1" dirty="0"/>
              <a:t> </a:t>
            </a:r>
          </a:p>
        </p:txBody>
      </p:sp>
      <p:sp>
        <p:nvSpPr>
          <p:cNvPr id="403467" name="Rectangle 11"/>
          <p:cNvSpPr>
            <a:spLocks noChangeArrowheads="1"/>
          </p:cNvSpPr>
          <p:nvPr/>
        </p:nvSpPr>
        <p:spPr bwMode="auto">
          <a:xfrm>
            <a:off x="1905000" y="3189287"/>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50</a:t>
            </a:r>
          </a:p>
        </p:txBody>
      </p:sp>
      <p:sp>
        <p:nvSpPr>
          <p:cNvPr id="403468" name="Rectangle 12"/>
          <p:cNvSpPr>
            <a:spLocks noChangeArrowheads="1"/>
          </p:cNvSpPr>
          <p:nvPr/>
        </p:nvSpPr>
        <p:spPr bwMode="auto">
          <a:xfrm>
            <a:off x="3124200" y="3189287"/>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 </a:t>
            </a:r>
            <a:r>
              <a:rPr lang="en-US" sz="1400" b="1" dirty="0">
                <a:ea typeface="+mn-ea"/>
                <a:cs typeface="+mn-cs"/>
              </a:rPr>
              <a:t>75</a:t>
            </a:r>
          </a:p>
        </p:txBody>
      </p:sp>
      <p:sp>
        <p:nvSpPr>
          <p:cNvPr id="92173" name="Rectangle 13"/>
          <p:cNvSpPr>
            <a:spLocks noChangeArrowheads="1"/>
          </p:cNvSpPr>
          <p:nvPr/>
        </p:nvSpPr>
        <p:spPr bwMode="auto">
          <a:xfrm>
            <a:off x="4610100" y="2151062"/>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25</a:t>
            </a:r>
          </a:p>
        </p:txBody>
      </p:sp>
      <p:sp>
        <p:nvSpPr>
          <p:cNvPr id="92174" name="Rectangle 14"/>
          <p:cNvSpPr>
            <a:spLocks noChangeArrowheads="1"/>
          </p:cNvSpPr>
          <p:nvPr/>
        </p:nvSpPr>
        <p:spPr bwMode="auto">
          <a:xfrm>
            <a:off x="5562600" y="3189287"/>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125</a:t>
            </a:r>
          </a:p>
        </p:txBody>
      </p:sp>
      <p:sp>
        <p:nvSpPr>
          <p:cNvPr id="92175" name="Rectangle 15"/>
          <p:cNvSpPr>
            <a:spLocks noChangeArrowheads="1"/>
          </p:cNvSpPr>
          <p:nvPr/>
        </p:nvSpPr>
        <p:spPr bwMode="auto">
          <a:xfrm>
            <a:off x="6762750" y="3189287"/>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dirty="0"/>
              <a:t>150</a:t>
            </a:r>
          </a:p>
        </p:txBody>
      </p:sp>
      <p:sp>
        <p:nvSpPr>
          <p:cNvPr id="403472" name="Rectangle 16"/>
          <p:cNvSpPr>
            <a:spLocks noChangeArrowheads="1"/>
          </p:cNvSpPr>
          <p:nvPr/>
        </p:nvSpPr>
        <p:spPr bwMode="auto">
          <a:xfrm>
            <a:off x="4610100" y="4598987"/>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dirty="0">
                <a:effectLst>
                  <a:outerShdw blurRad="38100" dist="38100" dir="2700000" algn="tl">
                    <a:srgbClr val="C0C0C0"/>
                  </a:outerShdw>
                </a:effectLst>
                <a:ea typeface="+mn-ea"/>
                <a:cs typeface="+mn-cs"/>
              </a:rPr>
              <a:t>-</a:t>
            </a:r>
            <a:r>
              <a:rPr lang="en-US" sz="1400" b="1" dirty="0">
                <a:ea typeface="+mn-ea"/>
                <a:cs typeface="+mn-cs"/>
              </a:rPr>
              <a:t>25</a:t>
            </a:r>
          </a:p>
        </p:txBody>
      </p:sp>
      <p:sp>
        <p:nvSpPr>
          <p:cNvPr id="92177" name="Line 17"/>
          <p:cNvSpPr>
            <a:spLocks noChangeShapeType="1"/>
          </p:cNvSpPr>
          <p:nvPr/>
        </p:nvSpPr>
        <p:spPr bwMode="auto">
          <a:xfrm>
            <a:off x="933450" y="3532187"/>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78" name="Line 18"/>
          <p:cNvSpPr>
            <a:spLocks noChangeShapeType="1"/>
          </p:cNvSpPr>
          <p:nvPr/>
        </p:nvSpPr>
        <p:spPr bwMode="auto">
          <a:xfrm flipV="1">
            <a:off x="4572000" y="1322387"/>
            <a:ext cx="0" cy="3657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79" name="Line 19"/>
          <p:cNvSpPr>
            <a:spLocks noChangeShapeType="1"/>
          </p:cNvSpPr>
          <p:nvPr/>
        </p:nvSpPr>
        <p:spPr bwMode="auto">
          <a:xfrm>
            <a:off x="1219200" y="4370387"/>
            <a:ext cx="3352800"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80" name="Line 20"/>
          <p:cNvSpPr>
            <a:spLocks noChangeShapeType="1"/>
          </p:cNvSpPr>
          <p:nvPr/>
        </p:nvSpPr>
        <p:spPr bwMode="auto">
          <a:xfrm flipV="1">
            <a:off x="4552950" y="1746250"/>
            <a:ext cx="2647950" cy="262890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81" name="Rectangle 21"/>
          <p:cNvSpPr>
            <a:spLocks noChangeArrowheads="1"/>
          </p:cNvSpPr>
          <p:nvPr/>
        </p:nvSpPr>
        <p:spPr bwMode="auto">
          <a:xfrm>
            <a:off x="4200525" y="998537"/>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2182" name="Rectangle 22"/>
          <p:cNvSpPr>
            <a:spLocks noChangeArrowheads="1"/>
          </p:cNvSpPr>
          <p:nvPr/>
        </p:nvSpPr>
        <p:spPr bwMode="auto">
          <a:xfrm>
            <a:off x="4267200" y="4979987"/>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grpSp>
        <p:nvGrpSpPr>
          <p:cNvPr id="2" name="Group 24"/>
          <p:cNvGrpSpPr>
            <a:grpSpLocks/>
          </p:cNvGrpSpPr>
          <p:nvPr/>
        </p:nvGrpSpPr>
        <p:grpSpPr bwMode="auto">
          <a:xfrm>
            <a:off x="1766888" y="533400"/>
            <a:ext cx="5014912" cy="3587750"/>
            <a:chOff x="1113" y="943"/>
            <a:chExt cx="3159" cy="2260"/>
          </a:xfrm>
        </p:grpSpPr>
        <p:sp>
          <p:nvSpPr>
            <p:cNvPr id="92191" name="Arc 25"/>
            <p:cNvSpPr>
              <a:spLocks/>
            </p:cNvSpPr>
            <p:nvPr/>
          </p:nvSpPr>
          <p:spPr bwMode="auto">
            <a:xfrm rot="-180000">
              <a:off x="1113" y="943"/>
              <a:ext cx="2109" cy="2260"/>
            </a:xfrm>
            <a:custGeom>
              <a:avLst/>
              <a:gdLst>
                <a:gd name="T0" fmla="*/ 51 w 13583"/>
                <a:gd name="T1" fmla="*/ 19 h 21600"/>
                <a:gd name="T2" fmla="*/ 0 w 13583"/>
                <a:gd name="T3" fmla="*/ 25 h 21600"/>
                <a:gd name="T4" fmla="*/ 0 w 13583"/>
                <a:gd name="T5" fmla="*/ 0 h 21600"/>
                <a:gd name="T6" fmla="*/ 0 60000 65536"/>
                <a:gd name="T7" fmla="*/ 0 60000 65536"/>
                <a:gd name="T8" fmla="*/ 0 60000 65536"/>
                <a:gd name="T9" fmla="*/ 0 w 13583"/>
                <a:gd name="T10" fmla="*/ 0 h 21600"/>
                <a:gd name="T11" fmla="*/ 13583 w 13583"/>
                <a:gd name="T12" fmla="*/ 21600 h 21600"/>
              </a:gdLst>
              <a:ahLst/>
              <a:cxnLst>
                <a:cxn ang="T6">
                  <a:pos x="T0" y="T1"/>
                </a:cxn>
                <a:cxn ang="T7">
                  <a:pos x="T2" y="T3"/>
                </a:cxn>
                <a:cxn ang="T8">
                  <a:pos x="T4" y="T5"/>
                </a:cxn>
              </a:cxnLst>
              <a:rect l="T9" t="T10" r="T11" b="T12"/>
              <a:pathLst>
                <a:path w="13583" h="21600" fill="none" extrusionOk="0">
                  <a:moveTo>
                    <a:pt x="13582" y="16799"/>
                  </a:moveTo>
                  <a:cubicBezTo>
                    <a:pt x="9739" y="19905"/>
                    <a:pt x="4947" y="21599"/>
                    <a:pt x="6" y="21600"/>
                  </a:cubicBezTo>
                  <a:cubicBezTo>
                    <a:pt x="4" y="21600"/>
                    <a:pt x="2" y="21599"/>
                    <a:pt x="0" y="21599"/>
                  </a:cubicBezTo>
                </a:path>
                <a:path w="13583" h="21600" stroke="0" extrusionOk="0">
                  <a:moveTo>
                    <a:pt x="13582" y="16799"/>
                  </a:moveTo>
                  <a:cubicBezTo>
                    <a:pt x="9739" y="19905"/>
                    <a:pt x="4947" y="21599"/>
                    <a:pt x="6" y="21600"/>
                  </a:cubicBezTo>
                  <a:cubicBezTo>
                    <a:pt x="4" y="21600"/>
                    <a:pt x="2" y="21599"/>
                    <a:pt x="0" y="21599"/>
                  </a:cubicBezTo>
                  <a:lnTo>
                    <a:pt x="6" y="0"/>
                  </a:lnTo>
                  <a:lnTo>
                    <a:pt x="13582" y="16799"/>
                  </a:lnTo>
                  <a:close/>
                </a:path>
              </a:pathLst>
            </a:custGeom>
            <a:noFill/>
            <a:ln w="254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2192" name="Freeform 26"/>
            <p:cNvSpPr>
              <a:spLocks/>
            </p:cNvSpPr>
            <p:nvPr/>
          </p:nvSpPr>
          <p:spPr bwMode="auto">
            <a:xfrm>
              <a:off x="3218" y="1891"/>
              <a:ext cx="1054" cy="775"/>
            </a:xfrm>
            <a:custGeom>
              <a:avLst/>
              <a:gdLst>
                <a:gd name="T0" fmla="*/ 0 w 1054"/>
                <a:gd name="T1" fmla="*/ 775 h 775"/>
                <a:gd name="T2" fmla="*/ 163 w 1054"/>
                <a:gd name="T3" fmla="*/ 673 h 775"/>
                <a:gd name="T4" fmla="*/ 309 w 1054"/>
                <a:gd name="T5" fmla="*/ 582 h 775"/>
                <a:gd name="T6" fmla="*/ 454 w 1054"/>
                <a:gd name="T7" fmla="*/ 482 h 775"/>
                <a:gd name="T8" fmla="*/ 609 w 1054"/>
                <a:gd name="T9" fmla="*/ 355 h 775"/>
                <a:gd name="T10" fmla="*/ 736 w 1054"/>
                <a:gd name="T11" fmla="*/ 264 h 775"/>
                <a:gd name="T12" fmla="*/ 891 w 1054"/>
                <a:gd name="T13" fmla="*/ 136 h 775"/>
                <a:gd name="T14" fmla="*/ 1054 w 1054"/>
                <a:gd name="T15" fmla="*/ 0 h 775"/>
                <a:gd name="T16" fmla="*/ 0 60000 65536"/>
                <a:gd name="T17" fmla="*/ 0 60000 65536"/>
                <a:gd name="T18" fmla="*/ 0 60000 65536"/>
                <a:gd name="T19" fmla="*/ 0 60000 65536"/>
                <a:gd name="T20" fmla="*/ 0 60000 65536"/>
                <a:gd name="T21" fmla="*/ 0 60000 65536"/>
                <a:gd name="T22" fmla="*/ 0 60000 65536"/>
                <a:gd name="T23" fmla="*/ 0 60000 65536"/>
                <a:gd name="T24" fmla="*/ 0 w 1054"/>
                <a:gd name="T25" fmla="*/ 0 h 775"/>
                <a:gd name="T26" fmla="*/ 1054 w 1054"/>
                <a:gd name="T27" fmla="*/ 775 h 7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4" h="775">
                  <a:moveTo>
                    <a:pt x="0" y="775"/>
                  </a:moveTo>
                  <a:cubicBezTo>
                    <a:pt x="27" y="758"/>
                    <a:pt x="112" y="705"/>
                    <a:pt x="163" y="673"/>
                  </a:cubicBezTo>
                  <a:cubicBezTo>
                    <a:pt x="214" y="641"/>
                    <a:pt x="260" y="614"/>
                    <a:pt x="309" y="582"/>
                  </a:cubicBezTo>
                  <a:cubicBezTo>
                    <a:pt x="358" y="550"/>
                    <a:pt x="404" y="520"/>
                    <a:pt x="454" y="482"/>
                  </a:cubicBezTo>
                  <a:cubicBezTo>
                    <a:pt x="504" y="444"/>
                    <a:pt x="562" y="391"/>
                    <a:pt x="609" y="355"/>
                  </a:cubicBezTo>
                  <a:cubicBezTo>
                    <a:pt x="656" y="319"/>
                    <a:pt x="689" y="300"/>
                    <a:pt x="736" y="264"/>
                  </a:cubicBezTo>
                  <a:cubicBezTo>
                    <a:pt x="783" y="228"/>
                    <a:pt x="838" y="180"/>
                    <a:pt x="891" y="136"/>
                  </a:cubicBezTo>
                  <a:cubicBezTo>
                    <a:pt x="944" y="92"/>
                    <a:pt x="1020" y="28"/>
                    <a:pt x="1054" y="0"/>
                  </a:cubicBezTo>
                </a:path>
              </a:pathLst>
            </a:custGeom>
            <a:noFill/>
            <a:ln w="254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grpSp>
        <p:nvGrpSpPr>
          <p:cNvPr id="92185" name="Group 27"/>
          <p:cNvGrpSpPr>
            <a:grpSpLocks/>
          </p:cNvGrpSpPr>
          <p:nvPr/>
        </p:nvGrpSpPr>
        <p:grpSpPr bwMode="auto">
          <a:xfrm>
            <a:off x="3633788" y="3114675"/>
            <a:ext cx="4737101" cy="2163762"/>
            <a:chOff x="2289" y="2569"/>
            <a:chExt cx="2984" cy="1363"/>
          </a:xfrm>
        </p:grpSpPr>
        <p:sp>
          <p:nvSpPr>
            <p:cNvPr id="403484" name="Rectangle 28"/>
            <p:cNvSpPr>
              <a:spLocks noChangeArrowheads="1"/>
            </p:cNvSpPr>
            <p:nvPr/>
          </p:nvSpPr>
          <p:spPr bwMode="auto">
            <a:xfrm>
              <a:off x="3602" y="3106"/>
              <a:ext cx="1671" cy="826"/>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ea typeface="+mn-ea"/>
                  <a:cs typeface="+mn-cs"/>
                </a:rPr>
                <a:t>          </a:t>
              </a:r>
              <a:r>
                <a:rPr lang="en-US" sz="2000" b="1" dirty="0">
                  <a:solidFill>
                    <a:srgbClr val="008000"/>
                  </a:solidFill>
                  <a:ea typeface="+mn-ea"/>
                  <a:cs typeface="+mn-cs"/>
                </a:rPr>
                <a:t>D  =  .731</a:t>
              </a:r>
            </a:p>
          </p:txBody>
        </p:sp>
        <p:sp>
          <p:nvSpPr>
            <p:cNvPr id="92189" name="Line 29"/>
            <p:cNvSpPr>
              <a:spLocks noChangeShapeType="1"/>
            </p:cNvSpPr>
            <p:nvPr/>
          </p:nvSpPr>
          <p:spPr bwMode="auto">
            <a:xfrm flipH="1">
              <a:off x="2289" y="2569"/>
              <a:ext cx="1173" cy="581"/>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2190" name="Arc 30"/>
            <p:cNvSpPr>
              <a:spLocks/>
            </p:cNvSpPr>
            <p:nvPr/>
          </p:nvSpPr>
          <p:spPr bwMode="auto">
            <a:xfrm>
              <a:off x="2893" y="2787"/>
              <a:ext cx="722" cy="816"/>
            </a:xfrm>
            <a:custGeom>
              <a:avLst/>
              <a:gdLst>
                <a:gd name="T0" fmla="*/ 1 w 26027"/>
                <a:gd name="T1" fmla="*/ 1 h 21600"/>
                <a:gd name="T2" fmla="*/ 0 w 26027"/>
                <a:gd name="T3" fmla="*/ 0 h 21600"/>
                <a:gd name="T4" fmla="*/ 0 w 26027"/>
                <a:gd name="T5" fmla="*/ 0 h 21600"/>
                <a:gd name="T6" fmla="*/ 0 60000 65536"/>
                <a:gd name="T7" fmla="*/ 0 60000 65536"/>
                <a:gd name="T8" fmla="*/ 0 60000 65536"/>
                <a:gd name="T9" fmla="*/ 0 w 26027"/>
                <a:gd name="T10" fmla="*/ 0 h 21600"/>
                <a:gd name="T11" fmla="*/ 26027 w 26027"/>
                <a:gd name="T12" fmla="*/ 21600 h 21600"/>
              </a:gdLst>
              <a:ahLst/>
              <a:cxnLst>
                <a:cxn ang="T6">
                  <a:pos x="T0" y="T1"/>
                </a:cxn>
                <a:cxn ang="T7">
                  <a:pos x="T2" y="T3"/>
                </a:cxn>
                <a:cxn ang="T8">
                  <a:pos x="T4" y="T5"/>
                </a:cxn>
              </a:cxnLst>
              <a:rect l="T9" t="T10" r="T11" b="T12"/>
              <a:pathLst>
                <a:path w="26027" h="21600" fill="none" extrusionOk="0">
                  <a:moveTo>
                    <a:pt x="26027" y="21137"/>
                  </a:moveTo>
                  <a:cubicBezTo>
                    <a:pt x="24564" y="21444"/>
                    <a:pt x="23074" y="21599"/>
                    <a:pt x="21580" y="21600"/>
                  </a:cubicBezTo>
                  <a:cubicBezTo>
                    <a:pt x="10015" y="21600"/>
                    <a:pt x="502" y="12491"/>
                    <a:pt x="0" y="937"/>
                  </a:cubicBezTo>
                </a:path>
                <a:path w="26027" h="21600" stroke="0" extrusionOk="0">
                  <a:moveTo>
                    <a:pt x="26027" y="21137"/>
                  </a:moveTo>
                  <a:cubicBezTo>
                    <a:pt x="24564" y="21444"/>
                    <a:pt x="23074" y="21599"/>
                    <a:pt x="21580" y="21600"/>
                  </a:cubicBezTo>
                  <a:cubicBezTo>
                    <a:pt x="10015" y="21600"/>
                    <a:pt x="502" y="12491"/>
                    <a:pt x="0" y="937"/>
                  </a:cubicBezTo>
                  <a:lnTo>
                    <a:pt x="21580" y="0"/>
                  </a:lnTo>
                  <a:lnTo>
                    <a:pt x="26027" y="21137"/>
                  </a:lnTo>
                  <a:close/>
                </a:path>
              </a:pathLst>
            </a:custGeom>
            <a:noFill/>
            <a:ln w="12700" cap="rnd">
              <a:solidFill>
                <a:schemeClr val="tx2"/>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grpSp>
      <p:sp>
        <p:nvSpPr>
          <p:cNvPr id="403487" name="Rectangle 31"/>
          <p:cNvSpPr>
            <a:spLocks noChangeArrowheads="1"/>
          </p:cNvSpPr>
          <p:nvPr/>
        </p:nvSpPr>
        <p:spPr bwMode="auto">
          <a:xfrm>
            <a:off x="1675298" y="5410992"/>
            <a:ext cx="65532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solidFill>
                  <a:schemeClr val="hlink"/>
                </a:solidFill>
              </a:rPr>
              <a:t>  </a:t>
            </a:r>
            <a:r>
              <a:rPr lang="en-US" b="1" dirty="0"/>
              <a:t>-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4" name="Footer Placeholder 3"/>
          <p:cNvSpPr>
            <a:spLocks noGrp="1"/>
          </p:cNvSpPr>
          <p:nvPr>
            <p:ph type="ftr" sz="quarter" idx="11"/>
          </p:nvPr>
        </p:nvSpPr>
        <p:spPr/>
        <p:txBody>
          <a:bodyPr/>
          <a:lstStyle/>
          <a:p>
            <a:pPr>
              <a:defRPr/>
            </a:pPr>
            <a:r>
              <a:rPr lang="en-US"/>
              <a:t>Options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cxnSp>
        <p:nvCxnSpPr>
          <p:cNvPr id="37" name="Straight Arrow Connector 36"/>
          <p:cNvCxnSpPr/>
          <p:nvPr/>
        </p:nvCxnSpPr>
        <p:spPr>
          <a:xfrm flipH="1">
            <a:off x="1395788" y="1248046"/>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84"/>
                                        </p:tgtEl>
                                        <p:attrNameLst>
                                          <p:attrName>style.visibility</p:attrName>
                                        </p:attrNameLst>
                                      </p:cBhvr>
                                      <p:to>
                                        <p:strVal val="visible"/>
                                      </p:to>
                                    </p:set>
                                    <p:animEffect transition="in" filter="fade">
                                      <p:cBhvr>
                                        <p:cTn id="7" dur="2000"/>
                                        <p:tgtEl>
                                          <p:spTgt spid="409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012" name="Rectangle 27"/>
          <p:cNvSpPr>
            <a:spLocks noGrp="1" noChangeArrowheads="1"/>
          </p:cNvSpPr>
          <p:nvPr>
            <p:ph type="title"/>
          </p:nvPr>
        </p:nvSpPr>
        <p:spPr>
          <a:prstGeom prst="rect">
            <a:avLst/>
          </a:prstGeom>
          <a:noFill/>
        </p:spPr>
        <p:txBody>
          <a:bodyPr lIns="92075" tIns="46038" rIns="92075" bIns="46038"/>
          <a:lstStyle/>
          <a:p>
            <a:pPr eaLnBrk="1" hangingPunct="1"/>
            <a:r>
              <a:rPr lang="en-US" b="1" dirty="0">
                <a:solidFill>
                  <a:srgbClr val="008000"/>
                </a:solidFill>
                <a:latin typeface="Arial" charset="0"/>
              </a:rPr>
              <a:t>Call</a:t>
            </a:r>
            <a:r>
              <a:rPr lang="en-US" b="1" dirty="0">
                <a:latin typeface="Arial" charset="0"/>
              </a:rPr>
              <a:t> vs Replicating Portfolio: </a:t>
            </a:r>
            <a:r>
              <a:rPr lang="en-US" b="1" dirty="0">
                <a:latin typeface="Arial" charset="0"/>
                <a:cs typeface="Arial" charset="0"/>
              </a:rPr>
              <a:t>½</a:t>
            </a:r>
            <a:r>
              <a:rPr lang="en-US" b="1" dirty="0">
                <a:latin typeface="Arial" charset="0"/>
              </a:rPr>
              <a:t> Year to Expiration</a:t>
            </a:r>
          </a:p>
        </p:txBody>
      </p:sp>
      <p:sp>
        <p:nvSpPr>
          <p:cNvPr id="94210" name="Rectangle 2"/>
          <p:cNvSpPr>
            <a:spLocks noChangeArrowheads="1"/>
          </p:cNvSpPr>
          <p:nvPr/>
        </p:nvSpPr>
        <p:spPr bwMode="auto">
          <a:xfrm>
            <a:off x="682998" y="692810"/>
            <a:ext cx="104775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a:t>
            </a:r>
            <a:r>
              <a:rPr lang="en-US" sz="1600" b="1" baseline="-25000" dirty="0"/>
              <a:t>0</a:t>
            </a:r>
            <a:r>
              <a:rPr lang="en-US" sz="1600" b="1" dirty="0"/>
              <a:t> = 100</a:t>
            </a:r>
          </a:p>
          <a:p>
            <a:pPr eaLnBrk="0" hangingPunct="0">
              <a:spcBef>
                <a:spcPct val="50000"/>
              </a:spcBef>
            </a:pPr>
            <a:r>
              <a:rPr lang="en-US" sz="1600" b="1" dirty="0">
                <a:solidFill>
                  <a:srgbClr val="6600CC"/>
                </a:solidFill>
              </a:rPr>
              <a:t>K</a:t>
            </a:r>
            <a:r>
              <a:rPr lang="en-US" sz="1600" b="1" dirty="0"/>
              <a:t> = 100</a:t>
            </a:r>
          </a:p>
          <a:p>
            <a:pPr eaLnBrk="0" hangingPunct="0">
              <a:spcBef>
                <a:spcPct val="50000"/>
              </a:spcBef>
            </a:pPr>
            <a:r>
              <a:rPr lang="en-US" sz="1600" b="1" dirty="0"/>
              <a:t>t  = </a:t>
            </a:r>
            <a:r>
              <a:rPr lang="en-US" sz="1600" b="1" u="sng" dirty="0"/>
              <a:t>.5</a:t>
            </a:r>
            <a:endParaRPr lang="en-US" sz="1600" b="1" dirty="0"/>
          </a:p>
          <a:p>
            <a:pPr eaLnBrk="0" hangingPunct="0">
              <a:spcBef>
                <a:spcPct val="50000"/>
              </a:spcBef>
            </a:pPr>
            <a:r>
              <a:rPr lang="en-US" sz="1600" b="1" dirty="0"/>
              <a:t>r  = 1.15</a:t>
            </a:r>
          </a:p>
          <a:p>
            <a:pPr eaLnBrk="0" hangingPunct="0">
              <a:spcBef>
                <a:spcPct val="50000"/>
              </a:spcBef>
            </a:pPr>
            <a:r>
              <a:rPr lang="en-US" sz="1600" b="1" dirty="0"/>
              <a:t>d = 1.00</a:t>
            </a:r>
          </a:p>
          <a:p>
            <a:pPr eaLnBrk="0" hangingPunct="0">
              <a:spcBef>
                <a:spcPct val="50000"/>
              </a:spcBef>
            </a:pPr>
            <a:r>
              <a:rPr lang="en-US" sz="1600" b="1" dirty="0" err="1">
                <a:cs typeface="Times New Roman" charset="0"/>
              </a:rPr>
              <a:t>σ</a:t>
            </a:r>
            <a:r>
              <a:rPr lang="en-US" sz="1600" b="1" dirty="0">
                <a:cs typeface="Times New Roman" charset="0"/>
              </a:rPr>
              <a:t>  = . 3  </a:t>
            </a:r>
          </a:p>
        </p:txBody>
      </p:sp>
      <p:sp>
        <p:nvSpPr>
          <p:cNvPr id="94211" name="Line 3"/>
          <p:cNvSpPr>
            <a:spLocks noChangeShapeType="1"/>
          </p:cNvSpPr>
          <p:nvPr/>
        </p:nvSpPr>
        <p:spPr bwMode="auto">
          <a:xfrm flipV="1">
            <a:off x="57912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2" name="Line 4"/>
          <p:cNvSpPr>
            <a:spLocks noChangeShapeType="1"/>
          </p:cNvSpPr>
          <p:nvPr/>
        </p:nvSpPr>
        <p:spPr bwMode="auto">
          <a:xfrm flipV="1">
            <a:off x="70104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3" name="Line 5"/>
          <p:cNvSpPr>
            <a:spLocks noChangeShapeType="1"/>
          </p:cNvSpPr>
          <p:nvPr/>
        </p:nvSpPr>
        <p:spPr bwMode="auto">
          <a:xfrm flipV="1">
            <a:off x="33528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4" name="Line 6"/>
          <p:cNvSpPr>
            <a:spLocks noChangeShapeType="1"/>
          </p:cNvSpPr>
          <p:nvPr/>
        </p:nvSpPr>
        <p:spPr bwMode="auto">
          <a:xfrm flipV="1">
            <a:off x="2133600" y="32004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5" name="Line 7"/>
          <p:cNvSpPr>
            <a:spLocks noChangeShapeType="1"/>
          </p:cNvSpPr>
          <p:nvPr/>
        </p:nvSpPr>
        <p:spPr bwMode="auto">
          <a:xfrm>
            <a:off x="4572000" y="20574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6" name="Line 8"/>
          <p:cNvSpPr>
            <a:spLocks noChangeShapeType="1"/>
          </p:cNvSpPr>
          <p:nvPr/>
        </p:nvSpPr>
        <p:spPr bwMode="auto">
          <a:xfrm>
            <a:off x="4572000" y="4495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17" name="Rectangle 9"/>
          <p:cNvSpPr>
            <a:spLocks noChangeArrowheads="1"/>
          </p:cNvSpPr>
          <p:nvPr/>
        </p:nvSpPr>
        <p:spPr bwMode="auto">
          <a:xfrm>
            <a:off x="1771650" y="1314450"/>
            <a:ext cx="21907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Call Value  =  $11.97</a:t>
            </a:r>
            <a:r>
              <a:rPr lang="en-US" sz="1600" b="1" dirty="0"/>
              <a:t> </a:t>
            </a:r>
          </a:p>
        </p:txBody>
      </p:sp>
      <p:sp>
        <p:nvSpPr>
          <p:cNvPr id="405514" name="Rectangle 10"/>
          <p:cNvSpPr>
            <a:spLocks noChangeArrowheads="1"/>
          </p:cNvSpPr>
          <p:nvPr/>
        </p:nvSpPr>
        <p:spPr bwMode="auto">
          <a:xfrm>
            <a:off x="1905000" y="29337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50</a:t>
            </a:r>
          </a:p>
        </p:txBody>
      </p:sp>
      <p:sp>
        <p:nvSpPr>
          <p:cNvPr id="405515" name="Rectangle 11"/>
          <p:cNvSpPr>
            <a:spLocks noChangeArrowheads="1"/>
          </p:cNvSpPr>
          <p:nvPr/>
        </p:nvSpPr>
        <p:spPr bwMode="auto">
          <a:xfrm>
            <a:off x="3124200" y="29337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 </a:t>
            </a:r>
            <a:r>
              <a:rPr lang="en-US" sz="1400" b="1">
                <a:latin typeface="Times New Roman" pitchFamily="32" charset="0"/>
                <a:ea typeface="+mn-ea"/>
                <a:cs typeface="+mn-cs"/>
              </a:rPr>
              <a:t>75</a:t>
            </a:r>
          </a:p>
        </p:txBody>
      </p:sp>
      <p:sp>
        <p:nvSpPr>
          <p:cNvPr id="94220" name="Rectangle 12"/>
          <p:cNvSpPr>
            <a:spLocks noChangeArrowheads="1"/>
          </p:cNvSpPr>
          <p:nvPr/>
        </p:nvSpPr>
        <p:spPr bwMode="auto">
          <a:xfrm>
            <a:off x="4610100" y="1895475"/>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25</a:t>
            </a:r>
          </a:p>
        </p:txBody>
      </p:sp>
      <p:sp>
        <p:nvSpPr>
          <p:cNvPr id="94221" name="Rectangle 13"/>
          <p:cNvSpPr>
            <a:spLocks noChangeArrowheads="1"/>
          </p:cNvSpPr>
          <p:nvPr/>
        </p:nvSpPr>
        <p:spPr bwMode="auto">
          <a:xfrm>
            <a:off x="5562600" y="29337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125</a:t>
            </a:r>
          </a:p>
        </p:txBody>
      </p:sp>
      <p:sp>
        <p:nvSpPr>
          <p:cNvPr id="94222" name="Rectangle 14"/>
          <p:cNvSpPr>
            <a:spLocks noChangeArrowheads="1"/>
          </p:cNvSpPr>
          <p:nvPr/>
        </p:nvSpPr>
        <p:spPr bwMode="auto">
          <a:xfrm>
            <a:off x="6762750" y="29337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b="1">
                <a:latin typeface="Times New Roman" charset="0"/>
              </a:rPr>
              <a:t>150</a:t>
            </a:r>
          </a:p>
        </p:txBody>
      </p:sp>
      <p:sp>
        <p:nvSpPr>
          <p:cNvPr id="405519" name="Rectangle 15"/>
          <p:cNvSpPr>
            <a:spLocks noChangeArrowheads="1"/>
          </p:cNvSpPr>
          <p:nvPr/>
        </p:nvSpPr>
        <p:spPr bwMode="auto">
          <a:xfrm>
            <a:off x="4610100" y="43434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b="1">
                <a:effectLst>
                  <a:outerShdw blurRad="38100" dist="38100" dir="2700000" algn="tl">
                    <a:srgbClr val="C0C0C0"/>
                  </a:outerShdw>
                </a:effectLst>
                <a:latin typeface="Times New Roman" pitchFamily="32" charset="0"/>
                <a:ea typeface="+mn-ea"/>
                <a:cs typeface="+mn-cs"/>
              </a:rPr>
              <a:t>-</a:t>
            </a:r>
            <a:r>
              <a:rPr lang="en-US" sz="1400" b="1">
                <a:latin typeface="Times New Roman" pitchFamily="32" charset="0"/>
                <a:ea typeface="+mn-ea"/>
                <a:cs typeface="+mn-cs"/>
              </a:rPr>
              <a:t>25</a:t>
            </a:r>
          </a:p>
        </p:txBody>
      </p:sp>
      <p:sp>
        <p:nvSpPr>
          <p:cNvPr id="94224" name="Line 16"/>
          <p:cNvSpPr>
            <a:spLocks noChangeShapeType="1"/>
          </p:cNvSpPr>
          <p:nvPr/>
        </p:nvSpPr>
        <p:spPr bwMode="auto">
          <a:xfrm>
            <a:off x="895350" y="32766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25" name="Line 17"/>
          <p:cNvSpPr>
            <a:spLocks noChangeShapeType="1"/>
          </p:cNvSpPr>
          <p:nvPr/>
        </p:nvSpPr>
        <p:spPr bwMode="auto">
          <a:xfrm flipV="1">
            <a:off x="4572000" y="1066800"/>
            <a:ext cx="0" cy="38655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26" name="Line 18"/>
          <p:cNvSpPr>
            <a:spLocks noChangeShapeType="1"/>
          </p:cNvSpPr>
          <p:nvPr/>
        </p:nvSpPr>
        <p:spPr bwMode="auto">
          <a:xfrm>
            <a:off x="1219200" y="4114800"/>
            <a:ext cx="3352800" cy="0"/>
          </a:xfrm>
          <a:prstGeom prst="line">
            <a:avLst/>
          </a:prstGeom>
          <a:noFill/>
          <a:ln w="50800">
            <a:solidFill>
              <a:schemeClr val="accent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27" name="Line 19"/>
          <p:cNvSpPr>
            <a:spLocks noChangeShapeType="1"/>
          </p:cNvSpPr>
          <p:nvPr/>
        </p:nvSpPr>
        <p:spPr bwMode="auto">
          <a:xfrm flipV="1">
            <a:off x="4552950" y="1236663"/>
            <a:ext cx="2693988" cy="2582862"/>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05524" name="Rectangle 20"/>
          <p:cNvSpPr>
            <a:spLocks noChangeArrowheads="1"/>
          </p:cNvSpPr>
          <p:nvPr/>
        </p:nvSpPr>
        <p:spPr bwMode="auto">
          <a:xfrm>
            <a:off x="5718175" y="3697288"/>
            <a:ext cx="2652713" cy="1311275"/>
          </a:xfrm>
          <a:prstGeom prst="rect">
            <a:avLst/>
          </a:prstGeom>
          <a:solidFill>
            <a:srgbClr val="99FFFF"/>
          </a:solidFill>
          <a:ln w="9525">
            <a:no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sz="2000" b="1" dirty="0">
                <a:solidFill>
                  <a:schemeClr val="tx2"/>
                </a:solidFill>
                <a:ea typeface="+mn-ea"/>
                <a:cs typeface="+mn-cs"/>
              </a:rPr>
              <a:t>Slope of this line is</a:t>
            </a:r>
          </a:p>
          <a:p>
            <a:pPr eaLnBrk="0" hangingPunct="0">
              <a:defRPr/>
            </a:pPr>
            <a:r>
              <a:rPr lang="en-US" sz="2000" b="1" dirty="0">
                <a:solidFill>
                  <a:schemeClr val="tx2"/>
                </a:solidFill>
                <a:ea typeface="+mn-ea"/>
                <a:cs typeface="+mn-cs"/>
              </a:rPr>
              <a:t>number of shares in</a:t>
            </a:r>
          </a:p>
          <a:p>
            <a:pPr eaLnBrk="0" hangingPunct="0">
              <a:defRPr/>
            </a:pPr>
            <a:r>
              <a:rPr lang="en-US" sz="2000" b="1" dirty="0">
                <a:solidFill>
                  <a:schemeClr val="tx2"/>
                </a:solidFill>
                <a:ea typeface="+mn-ea"/>
                <a:cs typeface="+mn-cs"/>
              </a:rPr>
              <a:t>replicating portfolio:</a:t>
            </a:r>
          </a:p>
          <a:p>
            <a:pPr eaLnBrk="0" hangingPunct="0">
              <a:defRPr/>
            </a:pPr>
            <a:r>
              <a:rPr lang="en-US" sz="2000" b="1" dirty="0">
                <a:solidFill>
                  <a:schemeClr val="tx2"/>
                </a:solidFill>
                <a:latin typeface="Symbol" pitchFamily="32" charset="2"/>
                <a:ea typeface="+mn-ea"/>
                <a:cs typeface="+mn-cs"/>
              </a:rPr>
              <a:t>          </a:t>
            </a:r>
            <a:r>
              <a:rPr lang="en-US" sz="2000" b="1" dirty="0">
                <a:solidFill>
                  <a:srgbClr val="008000"/>
                </a:solidFill>
                <a:latin typeface="Symbol" pitchFamily="32" charset="2"/>
                <a:ea typeface="+mn-ea"/>
                <a:cs typeface="+mn-cs"/>
              </a:rPr>
              <a:t>D</a:t>
            </a:r>
            <a:r>
              <a:rPr lang="en-US" sz="2000" b="1" dirty="0">
                <a:solidFill>
                  <a:srgbClr val="008000"/>
                </a:solidFill>
                <a:latin typeface="Times New Roman" pitchFamily="32" charset="0"/>
                <a:ea typeface="+mn-ea"/>
                <a:cs typeface="+mn-cs"/>
              </a:rPr>
              <a:t>  =  .668</a:t>
            </a:r>
          </a:p>
        </p:txBody>
      </p:sp>
      <p:sp>
        <p:nvSpPr>
          <p:cNvPr id="94229" name="Line 21"/>
          <p:cNvSpPr>
            <a:spLocks noChangeShapeType="1"/>
          </p:cNvSpPr>
          <p:nvPr/>
        </p:nvSpPr>
        <p:spPr bwMode="auto">
          <a:xfrm flipH="1">
            <a:off x="3662363" y="2873375"/>
            <a:ext cx="1876425" cy="750888"/>
          </a:xfrm>
          <a:prstGeom prst="line">
            <a:avLst/>
          </a:prstGeom>
          <a:noFill/>
          <a:ln w="254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30" name="Line 22"/>
          <p:cNvSpPr>
            <a:spLocks noChangeShapeType="1"/>
          </p:cNvSpPr>
          <p:nvPr/>
        </p:nvSpPr>
        <p:spPr bwMode="auto">
          <a:xfrm>
            <a:off x="1204913" y="3829050"/>
            <a:ext cx="3352800"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4231" name="Rectangle 23"/>
          <p:cNvSpPr>
            <a:spLocks noChangeArrowheads="1"/>
          </p:cNvSpPr>
          <p:nvPr/>
        </p:nvSpPr>
        <p:spPr bwMode="auto">
          <a:xfrm>
            <a:off x="1260475" y="3808413"/>
            <a:ext cx="31813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a:solidFill>
                  <a:srgbClr val="000000"/>
                </a:solidFill>
                <a:latin typeface="Times New Roman" charset="0"/>
              </a:rPr>
              <a:t>lost value = $18.84 - $11.97 = $6.87</a:t>
            </a:r>
          </a:p>
        </p:txBody>
      </p:sp>
      <p:sp>
        <p:nvSpPr>
          <p:cNvPr id="94232" name="Arc 24"/>
          <p:cNvSpPr>
            <a:spLocks/>
          </p:cNvSpPr>
          <p:nvPr/>
        </p:nvSpPr>
        <p:spPr bwMode="auto">
          <a:xfrm>
            <a:off x="4578350" y="3233738"/>
            <a:ext cx="1162050" cy="1295400"/>
          </a:xfrm>
          <a:custGeom>
            <a:avLst/>
            <a:gdLst>
              <a:gd name="T0" fmla="*/ 2147483647 w 26347"/>
              <a:gd name="T1" fmla="*/ 2147483647 h 21600"/>
              <a:gd name="T2" fmla="*/ 0 w 26347"/>
              <a:gd name="T3" fmla="*/ 0 h 21600"/>
              <a:gd name="T4" fmla="*/ 1853253324 w 26347"/>
              <a:gd name="T5" fmla="*/ 0 h 21600"/>
              <a:gd name="T6" fmla="*/ 0 60000 65536"/>
              <a:gd name="T7" fmla="*/ 0 60000 65536"/>
              <a:gd name="T8" fmla="*/ 0 60000 65536"/>
              <a:gd name="T9" fmla="*/ 0 w 26347"/>
              <a:gd name="T10" fmla="*/ 0 h 21600"/>
              <a:gd name="T11" fmla="*/ 26347 w 26347"/>
              <a:gd name="T12" fmla="*/ 21600 h 21600"/>
            </a:gdLst>
            <a:ahLst/>
            <a:cxnLst>
              <a:cxn ang="T6">
                <a:pos x="T0" y="T1"/>
              </a:cxn>
              <a:cxn ang="T7">
                <a:pos x="T2" y="T3"/>
              </a:cxn>
              <a:cxn ang="T8">
                <a:pos x="T4" y="T5"/>
              </a:cxn>
            </a:cxnLst>
            <a:rect l="T9" t="T10" r="T11" b="T12"/>
            <a:pathLst>
              <a:path w="26347" h="21600" fill="none" extrusionOk="0">
                <a:moveTo>
                  <a:pt x="26346" y="21071"/>
                </a:moveTo>
                <a:cubicBezTo>
                  <a:pt x="24789" y="21422"/>
                  <a:pt x="23196" y="21599"/>
                  <a:pt x="21600" y="21600"/>
                </a:cubicBezTo>
                <a:cubicBezTo>
                  <a:pt x="9670" y="21600"/>
                  <a:pt x="0" y="11929"/>
                  <a:pt x="0" y="0"/>
                </a:cubicBezTo>
              </a:path>
              <a:path w="26347" h="21600" stroke="0" extrusionOk="0">
                <a:moveTo>
                  <a:pt x="26346" y="21071"/>
                </a:moveTo>
                <a:cubicBezTo>
                  <a:pt x="24789" y="21422"/>
                  <a:pt x="23196" y="21599"/>
                  <a:pt x="21600" y="21600"/>
                </a:cubicBezTo>
                <a:cubicBezTo>
                  <a:pt x="9670" y="21600"/>
                  <a:pt x="0" y="11929"/>
                  <a:pt x="0" y="0"/>
                </a:cubicBezTo>
                <a:lnTo>
                  <a:pt x="21600" y="0"/>
                </a:lnTo>
                <a:lnTo>
                  <a:pt x="26346" y="21071"/>
                </a:lnTo>
                <a:close/>
              </a:path>
            </a:pathLst>
          </a:custGeom>
          <a:noFill/>
          <a:ln w="12700" cap="rnd">
            <a:solidFill>
              <a:schemeClr val="tx2"/>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4233" name="Rectangle 25"/>
          <p:cNvSpPr>
            <a:spLocks noChangeArrowheads="1"/>
          </p:cNvSpPr>
          <p:nvPr/>
        </p:nvSpPr>
        <p:spPr bwMode="auto">
          <a:xfrm>
            <a:off x="4200525" y="742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008000"/>
                </a:solidFill>
              </a:rPr>
              <a:t>Profit</a:t>
            </a:r>
          </a:p>
        </p:txBody>
      </p:sp>
      <p:sp>
        <p:nvSpPr>
          <p:cNvPr id="94234" name="Rectangle 26"/>
          <p:cNvSpPr>
            <a:spLocks noChangeArrowheads="1"/>
          </p:cNvSpPr>
          <p:nvPr/>
        </p:nvSpPr>
        <p:spPr bwMode="auto">
          <a:xfrm>
            <a:off x="4267200" y="4862513"/>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CC0000"/>
                </a:solidFill>
              </a:rPr>
              <a:t>Loss</a:t>
            </a:r>
          </a:p>
        </p:txBody>
      </p:sp>
      <p:sp>
        <p:nvSpPr>
          <p:cNvPr id="94236" name="Freeform 28"/>
          <p:cNvSpPr>
            <a:spLocks/>
          </p:cNvSpPr>
          <p:nvPr/>
        </p:nvSpPr>
        <p:spPr bwMode="auto">
          <a:xfrm>
            <a:off x="1919288" y="1870075"/>
            <a:ext cx="4622800" cy="1905000"/>
          </a:xfrm>
          <a:custGeom>
            <a:avLst/>
            <a:gdLst>
              <a:gd name="T0" fmla="*/ 0 w 2912"/>
              <a:gd name="T1" fmla="*/ 2147483647 h 1200"/>
              <a:gd name="T2" fmla="*/ 435987825 w 2912"/>
              <a:gd name="T3" fmla="*/ 2147483647 h 1200"/>
              <a:gd name="T4" fmla="*/ 892135313 w 2912"/>
              <a:gd name="T5" fmla="*/ 2147483647 h 1200"/>
              <a:gd name="T6" fmla="*/ 2038807200 w 2912"/>
              <a:gd name="T7" fmla="*/ 2147483647 h 1200"/>
              <a:gd name="T8" fmla="*/ 2147483647 w 2912"/>
              <a:gd name="T9" fmla="*/ 2147483647 h 1200"/>
              <a:gd name="T10" fmla="*/ 2147483647 w 2912"/>
              <a:gd name="T11" fmla="*/ 2147483647 h 1200"/>
              <a:gd name="T12" fmla="*/ 2147483647 w 2912"/>
              <a:gd name="T13" fmla="*/ 1512093750 h 1200"/>
              <a:gd name="T14" fmla="*/ 2147483647 w 2912"/>
              <a:gd name="T15" fmla="*/ 252015625 h 1200"/>
              <a:gd name="T16" fmla="*/ 2147483647 w 2912"/>
              <a:gd name="T17" fmla="*/ 0 h 12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12"/>
              <a:gd name="T28" fmla="*/ 0 h 1200"/>
              <a:gd name="T29" fmla="*/ 2912 w 2912"/>
              <a:gd name="T30" fmla="*/ 1200 h 12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12" h="1200">
                <a:moveTo>
                  <a:pt x="0" y="1200"/>
                </a:moveTo>
                <a:cubicBezTo>
                  <a:pt x="29" y="1199"/>
                  <a:pt x="114" y="1194"/>
                  <a:pt x="173" y="1191"/>
                </a:cubicBezTo>
                <a:cubicBezTo>
                  <a:pt x="232" y="1188"/>
                  <a:pt x="248" y="1192"/>
                  <a:pt x="354" y="1181"/>
                </a:cubicBezTo>
                <a:cubicBezTo>
                  <a:pt x="460" y="1170"/>
                  <a:pt x="676" y="1150"/>
                  <a:pt x="809" y="1127"/>
                </a:cubicBezTo>
                <a:cubicBezTo>
                  <a:pt x="942" y="1104"/>
                  <a:pt x="1010" y="1089"/>
                  <a:pt x="1154" y="1045"/>
                </a:cubicBezTo>
                <a:cubicBezTo>
                  <a:pt x="1298" y="1001"/>
                  <a:pt x="1502" y="937"/>
                  <a:pt x="1673" y="863"/>
                </a:cubicBezTo>
                <a:cubicBezTo>
                  <a:pt x="1844" y="789"/>
                  <a:pt x="1996" y="727"/>
                  <a:pt x="2182" y="600"/>
                </a:cubicBezTo>
                <a:cubicBezTo>
                  <a:pt x="2368" y="473"/>
                  <a:pt x="2670" y="200"/>
                  <a:pt x="2791" y="100"/>
                </a:cubicBezTo>
                <a:cubicBezTo>
                  <a:pt x="2912" y="0"/>
                  <a:pt x="2885" y="21"/>
                  <a:pt x="2909" y="0"/>
                </a:cubicBezTo>
              </a:path>
            </a:pathLst>
          </a:custGeom>
          <a:noFill/>
          <a:ln w="25400" cap="rnd">
            <a:solidFill>
              <a:schemeClr val="tx2"/>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405533" name="Rectangle 29"/>
          <p:cNvSpPr>
            <a:spLocks noChangeArrowheads="1"/>
          </p:cNvSpPr>
          <p:nvPr/>
        </p:nvSpPr>
        <p:spPr bwMode="auto">
          <a:xfrm>
            <a:off x="1892722" y="5413376"/>
            <a:ext cx="6629400" cy="366713"/>
          </a:xfrm>
          <a:prstGeom prst="rect">
            <a:avLst/>
          </a:prstGeom>
          <a:noFill/>
          <a:ln w="9525">
            <a:noFill/>
            <a:miter lim="800000"/>
            <a:headEnd/>
            <a:tailEnd/>
          </a:ln>
          <a:effectLst/>
        </p:spPr>
        <p:txBody>
          <a:bodyPr lIns="92075" tIns="46038" rIns="92075" bIns="46038">
            <a:spAutoFit/>
          </a:bodyPr>
          <a:lstStyle/>
          <a:p>
            <a:pPr eaLnBrk="0" hangingPunct="0">
              <a:defRPr/>
            </a:pPr>
            <a:r>
              <a:rPr lang="en-US" b="1" dirty="0">
                <a:solidFill>
                  <a:schemeClr val="hlink"/>
                </a:solidFill>
              </a:rPr>
              <a:t> </a:t>
            </a:r>
            <a:r>
              <a:rPr lang="en-US" b="1" dirty="0">
                <a:solidFill>
                  <a:srgbClr val="6600CC"/>
                </a:solidFill>
              </a:rPr>
              <a:t>Borrowing</a:t>
            </a:r>
            <a:r>
              <a:rPr lang="en-US" b="1" dirty="0"/>
              <a:t>  =  </a:t>
            </a:r>
            <a:r>
              <a:rPr lang="en-US" b="1" dirty="0">
                <a:solidFill>
                  <a:srgbClr val="008000"/>
                </a:solidFill>
              </a:rPr>
              <a:t>Call Value</a:t>
            </a:r>
            <a:r>
              <a:rPr lang="en-US" b="1" dirty="0"/>
              <a:t>  -  (</a:t>
            </a:r>
            <a:r>
              <a:rPr lang="en-US" b="1" dirty="0">
                <a:solidFill>
                  <a:srgbClr val="000099"/>
                </a:solidFill>
              </a:rPr>
              <a:t>Current Asset  Price</a:t>
            </a:r>
            <a:r>
              <a:rPr lang="en-US" b="1" dirty="0"/>
              <a:t>  </a:t>
            </a:r>
            <a:r>
              <a:rPr lang="en-US" b="1" dirty="0">
                <a:sym typeface="Symbol" charset="0"/>
              </a:rPr>
              <a:t></a:t>
            </a:r>
            <a:r>
              <a:rPr lang="en-US" b="1" dirty="0"/>
              <a:t>  </a:t>
            </a:r>
            <a:r>
              <a:rPr lang="en-US" b="1" dirty="0">
                <a:solidFill>
                  <a:srgbClr val="008000"/>
                </a:solidFill>
              </a:rPr>
              <a:t>Delta</a:t>
            </a:r>
            <a:r>
              <a:rPr lang="en-US" b="1" dirty="0"/>
              <a:t>)</a:t>
            </a:r>
            <a:r>
              <a:rPr lang="en-US" b="1" dirty="0">
                <a:solidFill>
                  <a:srgbClr val="FAFD00"/>
                </a:solidFill>
              </a:rPr>
              <a:t> </a:t>
            </a:r>
            <a:r>
              <a:rPr lang="en-US" b="1" dirty="0">
                <a:solidFill>
                  <a:srgbClr val="FAFD00"/>
                </a:solidFill>
                <a:effectLst>
                  <a:outerShdw blurRad="38100" dist="38100" dir="2700000" algn="tl">
                    <a:srgbClr val="DDDDDD"/>
                  </a:outerShdw>
                </a:effectLst>
              </a:rPr>
              <a:t>        </a:t>
            </a:r>
          </a:p>
        </p:txBody>
      </p:sp>
      <p:sp>
        <p:nvSpPr>
          <p:cNvPr id="94238" name="Rectangle 30"/>
          <p:cNvSpPr>
            <a:spLocks noChangeArrowheads="1"/>
          </p:cNvSpPr>
          <p:nvPr/>
        </p:nvSpPr>
        <p:spPr bwMode="auto">
          <a:xfrm>
            <a:off x="5433219" y="3243262"/>
            <a:ext cx="31845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rPr>
              <a:t>Future</a:t>
            </a:r>
            <a:r>
              <a:rPr lang="en-US" sz="1600" b="1" dirty="0"/>
              <a:t> or </a:t>
            </a:r>
            <a:r>
              <a:rPr lang="en-US" sz="1600" b="1" dirty="0">
                <a:solidFill>
                  <a:schemeClr val="tx2"/>
                </a:solidFill>
              </a:rPr>
              <a:t>Current</a:t>
            </a:r>
            <a:r>
              <a:rPr lang="en-US" sz="1600" b="1" dirty="0"/>
              <a:t>  Asset  Price</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cxnSp>
        <p:nvCxnSpPr>
          <p:cNvPr id="6" name="Straight Arrow Connector 5"/>
          <p:cNvCxnSpPr/>
          <p:nvPr/>
        </p:nvCxnSpPr>
        <p:spPr>
          <a:xfrm flipH="1">
            <a:off x="1451768" y="959510"/>
            <a:ext cx="1085850"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012"/>
                                        </p:tgtEl>
                                        <p:attrNameLst>
                                          <p:attrName>style.visibility</p:attrName>
                                        </p:attrNameLst>
                                      </p:cBhvr>
                                      <p:to>
                                        <p:strVal val="visible"/>
                                      </p:to>
                                    </p:set>
                                    <p:animEffect transition="in" filter="fade">
                                      <p:cBhvr>
                                        <p:cTn id="7" dur="2000"/>
                                        <p:tgtEl>
                                          <p:spTgt spid="42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noChangeArrowheads="1"/>
          </p:cNvSpPr>
          <p:nvPr>
            <p:ph idx="1"/>
          </p:nvPr>
        </p:nvSpPr>
        <p:spPr/>
        <p:txBody>
          <a:bodyPr/>
          <a:lstStyle/>
          <a:p>
            <a:pPr eaLnBrk="1" hangingPunct="1">
              <a:lnSpc>
                <a:spcPct val="80000"/>
              </a:lnSpc>
            </a:pPr>
            <a:r>
              <a:rPr lang="en-US" sz="2400" dirty="0">
                <a:latin typeface="Calibri" charset="0"/>
                <a:ea typeface="Calibri" charset="0"/>
                <a:cs typeface="Calibri" charset="0"/>
              </a:rPr>
              <a:t>If we know all of the B-S inputs, except for volatility, and the current market of the option, </a:t>
            </a:r>
            <a:r>
              <a:rPr lang="en-US" sz="2400" b="1" dirty="0">
                <a:latin typeface="Calibri" charset="0"/>
                <a:ea typeface="Calibri" charset="0"/>
                <a:cs typeface="Calibri" charset="0"/>
              </a:rPr>
              <a:t>implied volatility</a:t>
            </a:r>
            <a:r>
              <a:rPr lang="en-US" sz="2400" dirty="0">
                <a:latin typeface="Calibri" charset="0"/>
                <a:ea typeface="Calibri" charset="0"/>
                <a:cs typeface="Calibri" charset="0"/>
              </a:rPr>
              <a:t> is the volatility that will make the B-S formula return the current market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Delta</a:t>
            </a:r>
            <a:r>
              <a:rPr lang="en-US" sz="2400" dirty="0">
                <a:latin typeface="Calibri" charset="0"/>
                <a:ea typeface="Calibri" charset="0"/>
                <a:cs typeface="Calibri" charset="0"/>
              </a:rPr>
              <a:t>:  How much the value of the option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Gamma</a:t>
            </a:r>
            <a:r>
              <a:rPr lang="en-US" sz="2400" dirty="0">
                <a:latin typeface="Calibri" charset="0"/>
                <a:ea typeface="Calibri" charset="0"/>
                <a:cs typeface="Calibri" charset="0"/>
              </a:rPr>
              <a:t>:  How much the delta changes for small changes in the stock price</a:t>
            </a:r>
          </a:p>
          <a:p>
            <a:pPr eaLnBrk="1" hangingPunct="1">
              <a:lnSpc>
                <a:spcPct val="80000"/>
              </a:lnSpc>
            </a:pPr>
            <a:endParaRPr lang="en-US" sz="2400" dirty="0">
              <a:latin typeface="Calibri" charset="0"/>
              <a:ea typeface="Calibri" charset="0"/>
              <a:cs typeface="Calibri" charset="0"/>
            </a:endParaRPr>
          </a:p>
          <a:p>
            <a:pPr eaLnBrk="1" hangingPunct="1">
              <a:lnSpc>
                <a:spcPct val="80000"/>
              </a:lnSpc>
            </a:pPr>
            <a:r>
              <a:rPr lang="en-US" sz="2400" b="1" dirty="0">
                <a:latin typeface="Calibri" charset="0"/>
                <a:ea typeface="Calibri" charset="0"/>
                <a:cs typeface="Calibri" charset="0"/>
              </a:rPr>
              <a:t>Vega</a:t>
            </a:r>
            <a:r>
              <a:rPr lang="en-US" sz="2400" dirty="0">
                <a:latin typeface="Calibri" charset="0"/>
                <a:ea typeface="Calibri" charset="0"/>
                <a:cs typeface="Calibri" charset="0"/>
              </a:rPr>
              <a:t>:  How much the value of the option changes for small changes in the volatility</a:t>
            </a:r>
          </a:p>
        </p:txBody>
      </p:sp>
      <p:sp>
        <p:nvSpPr>
          <p:cNvPr id="96259" name="Rectangle 2"/>
          <p:cNvSpPr>
            <a:spLocks noGrp="1" noChangeArrowheads="1"/>
          </p:cNvSpPr>
          <p:nvPr>
            <p:ph type="title"/>
          </p:nvPr>
        </p:nvSpPr>
        <p:spPr/>
        <p:txBody>
          <a:bodyPr/>
          <a:lstStyle/>
          <a:p>
            <a:pPr eaLnBrk="1" hangingPunct="1"/>
            <a:r>
              <a:rPr lang="en-US" b="1" dirty="0">
                <a:latin typeface="Arial" charset="0"/>
              </a:rPr>
              <a:t>Implied Volatility and Greeks</a:t>
            </a:r>
            <a:endParaRPr lang="en-US" dirty="0">
              <a:latin typeface="Arial" charset="0"/>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9C88DB3F-63F9-5841-8EBD-986AECA52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458200" cy="5811838"/>
          </a:xfrm>
        </p:spPr>
      </p:pic>
      <p:sp>
        <p:nvSpPr>
          <p:cNvPr id="3" name="Title 2">
            <a:extLst>
              <a:ext uri="{FF2B5EF4-FFF2-40B4-BE49-F238E27FC236}">
                <a16:creationId xmlns:a16="http://schemas.microsoft.com/office/drawing/2014/main" id="{93C4E979-F091-9844-BB02-FE387BBED663}"/>
              </a:ext>
            </a:extLst>
          </p:cNvPr>
          <p:cNvSpPr>
            <a:spLocks noGrp="1"/>
          </p:cNvSpPr>
          <p:nvPr>
            <p:ph type="title"/>
          </p:nvPr>
        </p:nvSpPr>
        <p:spPr/>
        <p:txBody>
          <a:bodyPr/>
          <a:lstStyle/>
          <a:p>
            <a:r>
              <a:rPr lang="en-US" dirty="0" err="1"/>
              <a:t>Pepsico</a:t>
            </a:r>
            <a:r>
              <a:rPr lang="en-US" dirty="0"/>
              <a:t> Option Disclosure</a:t>
            </a:r>
          </a:p>
        </p:txBody>
      </p:sp>
      <p:sp>
        <p:nvSpPr>
          <p:cNvPr id="4" name="Slide Number Placeholder 3">
            <a:extLst>
              <a:ext uri="{FF2B5EF4-FFF2-40B4-BE49-F238E27FC236}">
                <a16:creationId xmlns:a16="http://schemas.microsoft.com/office/drawing/2014/main" id="{A8E40EA3-2140-2F4E-9553-34387086BA3D}"/>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B34D2726-95C4-854F-A8DA-DA348C81F7C9}"/>
              </a:ext>
            </a:extLst>
          </p:cNvPr>
          <p:cNvSpPr>
            <a:spLocks noGrp="1"/>
          </p:cNvSpPr>
          <p:nvPr>
            <p:ph type="ftr" sz="quarter" idx="11"/>
          </p:nvPr>
        </p:nvSpPr>
        <p:spPr/>
        <p:txBody>
          <a:bodyPr/>
          <a:lstStyle/>
          <a:p>
            <a:pPr>
              <a:defRPr/>
            </a:pPr>
            <a:r>
              <a:rPr lang="en-US"/>
              <a:t>Options</a:t>
            </a:r>
            <a:endParaRPr lang="en-US" dirty="0"/>
          </a:p>
        </p:txBody>
      </p:sp>
    </p:spTree>
    <p:extLst>
      <p:ext uri="{BB962C8B-B14F-4D97-AF65-F5344CB8AC3E}">
        <p14:creationId xmlns:p14="http://schemas.microsoft.com/office/powerpoint/2010/main" val="123343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5CC29E-2EE3-934A-80C8-3CE48CD06925}"/>
              </a:ext>
            </a:extLst>
          </p:cNvPr>
          <p:cNvSpPr>
            <a:spLocks noGrp="1"/>
          </p:cNvSpPr>
          <p:nvPr>
            <p:ph idx="1"/>
          </p:nvPr>
        </p:nvSpPr>
        <p:spPr>
          <a:xfrm>
            <a:off x="342900" y="522968"/>
            <a:ext cx="8458200" cy="5812064"/>
          </a:xfrm>
        </p:spPr>
        <p:txBody>
          <a:bodyPr/>
          <a:lstStyle/>
          <a:p>
            <a:r>
              <a:rPr lang="en-US" dirty="0"/>
              <a:t>Each year, generally during the first half of the year, the Company awards stock options and restricted stock units to a broad-based group of management, technology and creative personnel. The fair value of options is estimated based on the binomial valuation model. The binomial valuation model takes into account variables such as volatility, dividend yield and the risk-free interest rate. The binomial valuation model also considers the expected exercise multiple (the multiple of exercise price to grant price at which exercises are expected to occur on average) and the termination rate (the probability of a vested option being canceled due to the termination of the option holder) in computing the value of the option. </a:t>
            </a:r>
          </a:p>
        </p:txBody>
      </p:sp>
      <p:sp>
        <p:nvSpPr>
          <p:cNvPr id="3" name="Title 2">
            <a:extLst>
              <a:ext uri="{FF2B5EF4-FFF2-40B4-BE49-F238E27FC236}">
                <a16:creationId xmlns:a16="http://schemas.microsoft.com/office/drawing/2014/main" id="{1FAA0D68-181C-1043-AA03-12B4FA4356CA}"/>
              </a:ext>
            </a:extLst>
          </p:cNvPr>
          <p:cNvSpPr>
            <a:spLocks noGrp="1"/>
          </p:cNvSpPr>
          <p:nvPr>
            <p:ph type="title"/>
          </p:nvPr>
        </p:nvSpPr>
        <p:spPr/>
        <p:txBody>
          <a:bodyPr/>
          <a:lstStyle/>
          <a:p>
            <a:r>
              <a:rPr lang="en-US" dirty="0"/>
              <a:t>Options aren’t Mickey Mouse</a:t>
            </a:r>
          </a:p>
        </p:txBody>
      </p:sp>
      <p:sp>
        <p:nvSpPr>
          <p:cNvPr id="4" name="Slide Number Placeholder 3">
            <a:extLst>
              <a:ext uri="{FF2B5EF4-FFF2-40B4-BE49-F238E27FC236}">
                <a16:creationId xmlns:a16="http://schemas.microsoft.com/office/drawing/2014/main" id="{69ACACF8-8C2E-394B-A7B5-210278C300CE}"/>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64EB5F45-5F2A-6141-B38E-034115E2B8B8}"/>
              </a:ext>
            </a:extLst>
          </p:cNvPr>
          <p:cNvSpPr>
            <a:spLocks noGrp="1"/>
          </p:cNvSpPr>
          <p:nvPr>
            <p:ph type="ftr" sz="quarter" idx="11"/>
          </p:nvPr>
        </p:nvSpPr>
        <p:spPr/>
        <p:txBody>
          <a:bodyPr/>
          <a:lstStyle/>
          <a:p>
            <a:pPr>
              <a:defRPr/>
            </a:pPr>
            <a:r>
              <a:rPr lang="en-US"/>
              <a:t>Options</a:t>
            </a:r>
            <a:endParaRPr lang="en-US" dirty="0"/>
          </a:p>
        </p:txBody>
      </p:sp>
      <p:pic>
        <p:nvPicPr>
          <p:cNvPr id="9" name="Picture 8" descr="Text&#10;&#10;Description automatically generated">
            <a:extLst>
              <a:ext uri="{FF2B5EF4-FFF2-40B4-BE49-F238E27FC236}">
                <a16:creationId xmlns:a16="http://schemas.microsoft.com/office/drawing/2014/main" id="{E1E4C297-6EBF-374B-9402-6DD851F5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3132709"/>
            <a:ext cx="8267700" cy="3198312"/>
          </a:xfrm>
          <a:prstGeom prst="rect">
            <a:avLst/>
          </a:prstGeom>
        </p:spPr>
      </p:pic>
    </p:spTree>
    <p:extLst>
      <p:ext uri="{BB962C8B-B14F-4D97-AF65-F5344CB8AC3E}">
        <p14:creationId xmlns:p14="http://schemas.microsoft.com/office/powerpoint/2010/main" val="449957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2800" b="1" u="sng" dirty="0"/>
              <a:t>For a company with debt:</a:t>
            </a:r>
          </a:p>
          <a:p>
            <a:endParaRPr lang="en-US" dirty="0"/>
          </a:p>
          <a:p>
            <a:r>
              <a:rPr lang="en-US" sz="3200" dirty="0"/>
              <a:t>Shareholders can be viewed as having purchased a Call from the bondholders (strike = face value of debt)</a:t>
            </a:r>
          </a:p>
          <a:p>
            <a:pPr lvl="1"/>
            <a:r>
              <a:rPr lang="en-US" sz="2800" dirty="0"/>
              <a:t>If the value of the firm is greater than the debt, the </a:t>
            </a:r>
            <a:r>
              <a:rPr lang="en-US" sz="2800" dirty="0" err="1"/>
              <a:t>SHs</a:t>
            </a:r>
            <a:r>
              <a:rPr lang="en-US" sz="2800" dirty="0"/>
              <a:t> exercise the call and purchase the firm from the bondholders (pay back the debt).</a:t>
            </a:r>
          </a:p>
          <a:p>
            <a:pPr lvl="1"/>
            <a:r>
              <a:rPr lang="en-US" sz="3200" dirty="0" err="1"/>
              <a:t>BHs</a:t>
            </a:r>
            <a:r>
              <a:rPr lang="en-US" sz="3200" dirty="0"/>
              <a:t> can be seen as owning the firm and having sold a call option to </a:t>
            </a:r>
            <a:r>
              <a:rPr lang="en-US" sz="3200" dirty="0" err="1"/>
              <a:t>SHs</a:t>
            </a:r>
            <a:endParaRPr lang="en-US" sz="3200" dirty="0"/>
          </a:p>
          <a:p>
            <a:endParaRPr lang="en-US" dirty="0"/>
          </a:p>
          <a:p>
            <a:endParaRPr lang="en-US" dirty="0"/>
          </a:p>
        </p:txBody>
      </p:sp>
      <p:sp>
        <p:nvSpPr>
          <p:cNvPr id="44036" name="Rectangle 2"/>
          <p:cNvSpPr>
            <a:spLocks noGrp="1" noChangeArrowheads="1"/>
          </p:cNvSpPr>
          <p:nvPr>
            <p:ph type="title"/>
          </p:nvPr>
        </p:nvSpPr>
        <p:spPr>
          <a:prstGeom prst="rect">
            <a:avLst/>
          </a:prstGeom>
        </p:spPr>
        <p:txBody>
          <a:bodyPr/>
          <a:lstStyle/>
          <a:p>
            <a:pPr eaLnBrk="1" hangingPunct="1"/>
            <a:r>
              <a:rPr lang="en-US" b="1" dirty="0">
                <a:latin typeface="Arial" charset="0"/>
              </a:rPr>
              <a:t>The Firm as a Portfolio of Call Options</a:t>
            </a:r>
            <a:endParaRPr lang="en-US" dirty="0">
              <a:latin typeface="Arial" charset="0"/>
            </a:endParaRP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fade">
                                      <p:cBhvr>
                                        <p:cTn id="7" dur="2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
          <p:cNvSpPr>
            <a:spLocks noGrp="1" noChangeArrowheads="1"/>
          </p:cNvSpPr>
          <p:nvPr>
            <p:ph idx="1"/>
          </p:nvPr>
        </p:nvSpPr>
        <p:spPr/>
        <p:txBody>
          <a:bodyPr/>
          <a:lstStyle/>
          <a:p>
            <a:pPr marL="177800" indent="-177800" algn="ctr" eaLnBrk="1" hangingPunct="1">
              <a:lnSpc>
                <a:spcPct val="110000"/>
              </a:lnSpc>
              <a:spcBef>
                <a:spcPct val="0"/>
              </a:spcBef>
              <a:buFontTx/>
              <a:buNone/>
            </a:pPr>
            <a:r>
              <a:rPr lang="en-US" sz="2400" b="1" u="sng" dirty="0">
                <a:latin typeface="Arial" charset="0"/>
              </a:rPr>
              <a:t>For a company with debt</a:t>
            </a:r>
            <a:r>
              <a:rPr lang="en-US" sz="2400" b="1" dirty="0">
                <a:latin typeface="Arial" charset="0"/>
              </a:rPr>
              <a:t>: </a:t>
            </a:r>
          </a:p>
          <a:p>
            <a:pPr marL="177800" indent="-177800" eaLnBrk="1" hangingPunct="1">
              <a:lnSpc>
                <a:spcPct val="110000"/>
              </a:lnSpc>
              <a:spcBef>
                <a:spcPct val="0"/>
              </a:spcBef>
            </a:pPr>
            <a:r>
              <a:rPr lang="en-US" sz="2400" b="1" dirty="0" err="1">
                <a:latin typeface="Arial" charset="0"/>
              </a:rPr>
              <a:t>SHs</a:t>
            </a:r>
            <a:r>
              <a:rPr lang="en-US" sz="2400" dirty="0">
                <a:latin typeface="Arial" charset="0"/>
              </a:rPr>
              <a:t> can be viewed as:</a:t>
            </a:r>
            <a:endParaRPr lang="en-US" sz="3200" dirty="0">
              <a:latin typeface="Arial" charset="0"/>
            </a:endParaRPr>
          </a:p>
          <a:p>
            <a:pPr marL="520700" lvl="1" indent="-228600" eaLnBrk="1" hangingPunct="1">
              <a:lnSpc>
                <a:spcPct val="90000"/>
              </a:lnSpc>
            </a:pPr>
            <a:r>
              <a:rPr lang="en-US" sz="2000" dirty="0">
                <a:latin typeface="Arial" charset="0"/>
                <a:ea typeface="ＭＳ Ｐゴシック" charset="0"/>
              </a:rPr>
              <a:t>owning the firm,</a:t>
            </a:r>
          </a:p>
          <a:p>
            <a:pPr marL="520700" lvl="1" indent="-228600" eaLnBrk="1" hangingPunct="1">
              <a:lnSpc>
                <a:spcPct val="90000"/>
              </a:lnSpc>
            </a:pPr>
            <a:r>
              <a:rPr lang="en-US" sz="2000" dirty="0">
                <a:latin typeface="Arial" charset="0"/>
                <a:ea typeface="ＭＳ Ｐゴシック" charset="0"/>
              </a:rPr>
              <a:t>owing debt to bondholders, and</a:t>
            </a:r>
          </a:p>
          <a:p>
            <a:pPr marL="520700" lvl="1" indent="-228600" eaLnBrk="1" hangingPunct="1">
              <a:lnSpc>
                <a:spcPct val="90000"/>
              </a:lnSpc>
            </a:pPr>
            <a:r>
              <a:rPr lang="en-US" sz="2000" dirty="0">
                <a:latin typeface="Arial" charset="0"/>
                <a:ea typeface="ＭＳ Ｐゴシック" charset="0"/>
              </a:rPr>
              <a:t>having purchased a PUT option from the </a:t>
            </a:r>
            <a:r>
              <a:rPr lang="en-US" sz="2000" dirty="0" err="1">
                <a:latin typeface="Arial" charset="0"/>
                <a:ea typeface="ＭＳ Ｐゴシック" charset="0"/>
              </a:rPr>
              <a:t>BHs</a:t>
            </a:r>
            <a:r>
              <a:rPr lang="en-US" sz="2000" dirty="0">
                <a:latin typeface="Arial" charset="0"/>
                <a:ea typeface="ＭＳ Ｐゴシック" charset="0"/>
              </a:rPr>
              <a:t> (strike = debt)</a:t>
            </a:r>
            <a:endParaRPr lang="en-US" dirty="0">
              <a:latin typeface="Arial" charset="0"/>
              <a:ea typeface="ＭＳ Ｐゴシック" charset="0"/>
            </a:endParaRPr>
          </a:p>
          <a:p>
            <a:pPr marL="177800" indent="-177800" eaLnBrk="1" hangingPunct="1">
              <a:lnSpc>
                <a:spcPct val="110000"/>
              </a:lnSpc>
              <a:spcBef>
                <a:spcPct val="0"/>
              </a:spcBef>
            </a:pPr>
            <a:r>
              <a:rPr lang="en-US" sz="2400" b="1" dirty="0" err="1">
                <a:latin typeface="Arial" charset="0"/>
              </a:rPr>
              <a:t>BHs</a:t>
            </a:r>
            <a:r>
              <a:rPr lang="en-US" sz="2400" b="1" dirty="0">
                <a:latin typeface="Arial" charset="0"/>
              </a:rPr>
              <a:t>:</a:t>
            </a:r>
          </a:p>
          <a:p>
            <a:pPr marL="520700" lvl="1" indent="-228600" eaLnBrk="1" hangingPunct="1">
              <a:lnSpc>
                <a:spcPct val="90000"/>
              </a:lnSpc>
            </a:pPr>
            <a:r>
              <a:rPr lang="en-US" sz="2000" dirty="0">
                <a:latin typeface="Arial" charset="0"/>
                <a:ea typeface="ＭＳ Ｐゴシック" charset="0"/>
              </a:rPr>
              <a:t>Owed the debt</a:t>
            </a:r>
          </a:p>
          <a:p>
            <a:pPr marL="520700" lvl="1" indent="-228600" eaLnBrk="1" hangingPunct="1">
              <a:lnSpc>
                <a:spcPct val="90000"/>
              </a:lnSpc>
            </a:pPr>
            <a:r>
              <a:rPr lang="en-US" sz="2000" dirty="0">
                <a:latin typeface="Arial" charset="0"/>
                <a:ea typeface="ＭＳ Ｐゴシック" charset="0"/>
              </a:rPr>
              <a:t>Sold a put to </a:t>
            </a:r>
            <a:r>
              <a:rPr lang="en-US" sz="2000" dirty="0" err="1">
                <a:latin typeface="Arial" charset="0"/>
                <a:ea typeface="ＭＳ Ｐゴシック" charset="0"/>
              </a:rPr>
              <a:t>SHs</a:t>
            </a:r>
            <a:r>
              <a:rPr lang="en-US" sz="2000" dirty="0">
                <a:latin typeface="Arial" charset="0"/>
                <a:ea typeface="ＭＳ Ｐゴシック" charset="0"/>
              </a:rPr>
              <a:t> (strike = debt)</a:t>
            </a:r>
          </a:p>
          <a:p>
            <a:pPr marL="230188" indent="-222250">
              <a:lnSpc>
                <a:spcPct val="90000"/>
              </a:lnSpc>
            </a:pPr>
            <a:r>
              <a:rPr lang="en-US" sz="2550" dirty="0">
                <a:latin typeface="Arial" charset="0"/>
              </a:rPr>
              <a:t>If firm &gt; debt, </a:t>
            </a:r>
            <a:r>
              <a:rPr lang="en-US" sz="2550" dirty="0" err="1">
                <a:latin typeface="Arial" charset="0"/>
              </a:rPr>
              <a:t>SHs</a:t>
            </a:r>
            <a:r>
              <a:rPr lang="en-US" sz="2550" dirty="0">
                <a:latin typeface="Arial" charset="0"/>
              </a:rPr>
              <a:t> will </a:t>
            </a:r>
            <a:r>
              <a:rPr lang="en-US" sz="2550" i="1" dirty="0">
                <a:latin typeface="Arial" charset="0"/>
              </a:rPr>
              <a:t>not</a:t>
            </a:r>
            <a:r>
              <a:rPr lang="en-US" sz="2550" dirty="0">
                <a:latin typeface="Arial" charset="0"/>
              </a:rPr>
              <a:t> exercise the put and will pay back </a:t>
            </a:r>
            <a:r>
              <a:rPr lang="en-US" sz="2550" dirty="0" err="1">
                <a:latin typeface="Arial" charset="0"/>
              </a:rPr>
              <a:t>BHs</a:t>
            </a:r>
            <a:endParaRPr lang="en-US" sz="2550" dirty="0">
              <a:latin typeface="Arial" charset="0"/>
            </a:endParaRPr>
          </a:p>
          <a:p>
            <a:pPr marL="230188" indent="-222250">
              <a:lnSpc>
                <a:spcPct val="90000"/>
              </a:lnSpc>
            </a:pPr>
            <a:r>
              <a:rPr lang="en-US" sz="2400" dirty="0">
                <a:latin typeface="Arial" charset="0"/>
              </a:rPr>
              <a:t>If firm &lt; debt, </a:t>
            </a:r>
            <a:r>
              <a:rPr lang="en-US" sz="2400" dirty="0" err="1">
                <a:latin typeface="Arial" charset="0"/>
              </a:rPr>
              <a:t>SHs</a:t>
            </a:r>
            <a:r>
              <a:rPr lang="en-US" sz="2400" dirty="0">
                <a:latin typeface="Arial" charset="0"/>
              </a:rPr>
              <a:t> will exercise the put and sell the firm to the </a:t>
            </a:r>
            <a:r>
              <a:rPr lang="en-US" sz="2400" dirty="0" err="1">
                <a:latin typeface="Arial" charset="0"/>
              </a:rPr>
              <a:t>BHs</a:t>
            </a:r>
            <a:r>
              <a:rPr lang="en-US" sz="2400" dirty="0">
                <a:latin typeface="Arial" charset="0"/>
              </a:rPr>
              <a:t> for the amount of the debt, which is used to pay off the debt.  The </a:t>
            </a:r>
            <a:r>
              <a:rPr lang="en-US" sz="2400" dirty="0" err="1">
                <a:latin typeface="Arial" charset="0"/>
              </a:rPr>
              <a:t>BHs</a:t>
            </a:r>
            <a:r>
              <a:rPr lang="en-US" sz="2400" dirty="0">
                <a:latin typeface="Arial" charset="0"/>
              </a:rPr>
              <a:t> end up with the firm.</a:t>
            </a:r>
          </a:p>
          <a:p>
            <a:pPr marL="230188" indent="-222250">
              <a:lnSpc>
                <a:spcPct val="90000"/>
              </a:lnSpc>
            </a:pPr>
            <a:endParaRPr lang="en-US" sz="2400" dirty="0">
              <a:latin typeface="Arial" charset="0"/>
            </a:endParaRPr>
          </a:p>
          <a:p>
            <a:pPr marL="230188" indent="-222250">
              <a:lnSpc>
                <a:spcPct val="90000"/>
              </a:lnSpc>
            </a:pPr>
            <a:r>
              <a:rPr lang="en-US" sz="2400" dirty="0">
                <a:latin typeface="Arial" charset="0"/>
              </a:rPr>
              <a:t>Value of Risky bond = Value of </a:t>
            </a:r>
            <a:r>
              <a:rPr lang="en-US" sz="2400" dirty="0" err="1">
                <a:latin typeface="Arial" charset="0"/>
              </a:rPr>
              <a:t>Riskfree</a:t>
            </a:r>
            <a:r>
              <a:rPr lang="en-US" sz="2400" dirty="0">
                <a:latin typeface="Arial" charset="0"/>
              </a:rPr>
              <a:t> bond - Put option </a:t>
            </a:r>
          </a:p>
        </p:txBody>
      </p:sp>
      <p:sp>
        <p:nvSpPr>
          <p:cNvPr id="98307" name="Rectangle 2"/>
          <p:cNvSpPr>
            <a:spLocks noGrp="1" noChangeArrowheads="1"/>
          </p:cNvSpPr>
          <p:nvPr>
            <p:ph type="title"/>
          </p:nvPr>
        </p:nvSpPr>
        <p:spPr/>
        <p:txBody>
          <a:bodyPr/>
          <a:lstStyle/>
          <a:p>
            <a:pPr eaLnBrk="1" hangingPunct="1"/>
            <a:r>
              <a:rPr lang="en-US" b="1" dirty="0">
                <a:latin typeface="Arial" charset="0"/>
              </a:rPr>
              <a:t>The Firm as a Portfolio of Put Options</a:t>
            </a:r>
          </a:p>
        </p:txBody>
      </p:sp>
      <p:sp>
        <p:nvSpPr>
          <p:cNvPr id="98309" name="Line 4"/>
          <p:cNvSpPr>
            <a:spLocks noChangeShapeType="1"/>
          </p:cNvSpPr>
          <p:nvPr/>
        </p:nvSpPr>
        <p:spPr bwMode="auto">
          <a:xfrm flipH="1">
            <a:off x="8005541" y="5255508"/>
            <a:ext cx="60960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98310" name="Oval 5"/>
          <p:cNvSpPr>
            <a:spLocks noChangeArrowheads="1"/>
          </p:cNvSpPr>
          <p:nvPr/>
        </p:nvSpPr>
        <p:spPr bwMode="auto">
          <a:xfrm>
            <a:off x="155448" y="5509177"/>
            <a:ext cx="8686800" cy="762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3"/>
          <p:cNvSpPr>
            <a:spLocks noGrp="1" noChangeArrowheads="1"/>
          </p:cNvSpPr>
          <p:nvPr>
            <p:ph idx="1"/>
          </p:nvPr>
        </p:nvSpPr>
        <p:spPr/>
        <p:txBody>
          <a:bodyPr/>
          <a:lstStyle/>
          <a:p>
            <a:pPr marL="228600" indent="-228600" eaLnBrk="1" hangingPunct="1">
              <a:lnSpc>
                <a:spcPct val="110000"/>
              </a:lnSpc>
              <a:spcBef>
                <a:spcPct val="0"/>
              </a:spcBef>
            </a:pPr>
            <a:r>
              <a:rPr lang="en-US" sz="2000" b="1" dirty="0">
                <a:latin typeface="Arial" charset="0"/>
              </a:rPr>
              <a:t>P-C Parity</a:t>
            </a:r>
            <a:r>
              <a:rPr lang="en-US" sz="2000" dirty="0">
                <a:latin typeface="Arial" charset="0"/>
              </a:rPr>
              <a:t>:  S + P = C + PV(K) </a:t>
            </a:r>
          </a:p>
          <a:p>
            <a:pPr marL="520700" lvl="1" indent="-177800" eaLnBrk="1" hangingPunct="1">
              <a:lnSpc>
                <a:spcPct val="110000"/>
              </a:lnSpc>
              <a:spcBef>
                <a:spcPct val="0"/>
              </a:spcBef>
            </a:pPr>
            <a:r>
              <a:rPr lang="en-US" sz="1800" dirty="0">
                <a:latin typeface="Arial" charset="0"/>
                <a:ea typeface="ＭＳ Ｐゴシック" charset="0"/>
              </a:rPr>
              <a:t>S is </a:t>
            </a:r>
            <a:r>
              <a:rPr lang="en-US" sz="1800" i="1" dirty="0">
                <a:latin typeface="Arial" charset="0"/>
                <a:ea typeface="ＭＳ Ｐゴシック" charset="0"/>
              </a:rPr>
              <a:t>firm/asset value </a:t>
            </a:r>
            <a:r>
              <a:rPr lang="en-US" sz="1800" dirty="0">
                <a:latin typeface="Arial" charset="0"/>
                <a:ea typeface="ＭＳ Ｐゴシック" charset="0"/>
              </a:rPr>
              <a:t> and PV(K) is value of risk-free bond</a:t>
            </a:r>
            <a:endParaRPr lang="en-US" dirty="0">
              <a:latin typeface="Arial" charset="0"/>
              <a:ea typeface="ＭＳ Ｐゴシック" charset="0"/>
            </a:endParaRPr>
          </a:p>
          <a:p>
            <a:pPr marL="228600" indent="-228600" eaLnBrk="1" hangingPunct="1">
              <a:lnSpc>
                <a:spcPct val="110000"/>
              </a:lnSpc>
              <a:spcBef>
                <a:spcPct val="0"/>
              </a:spcBef>
              <a:buFontTx/>
              <a:buNone/>
            </a:pPr>
            <a:r>
              <a:rPr lang="en-US" dirty="0">
                <a:latin typeface="Arial" charset="0"/>
              </a:rPr>
              <a:t>         </a:t>
            </a:r>
          </a:p>
          <a:p>
            <a:pPr marL="228600" indent="-228600" eaLnBrk="1" hangingPunct="1">
              <a:lnSpc>
                <a:spcPct val="110000"/>
              </a:lnSpc>
              <a:spcBef>
                <a:spcPct val="0"/>
              </a:spcBef>
            </a:pPr>
            <a:r>
              <a:rPr lang="en-US" sz="2400" dirty="0">
                <a:latin typeface="Arial" charset="0"/>
              </a:rPr>
              <a:t>         C                 =        S   +   P -   PV(K)</a:t>
            </a: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endParaRPr lang="en-US" dirty="0">
              <a:latin typeface="Arial" charset="0"/>
            </a:endParaRPr>
          </a:p>
          <a:p>
            <a:pPr marL="228600" indent="-228600" eaLnBrk="1" hangingPunct="1">
              <a:lnSpc>
                <a:spcPct val="110000"/>
              </a:lnSpc>
              <a:spcBef>
                <a:spcPct val="0"/>
              </a:spcBef>
            </a:pPr>
            <a:r>
              <a:rPr lang="en-US" sz="2400" dirty="0">
                <a:latin typeface="Arial" charset="0"/>
              </a:rPr>
              <a:t>        S  -  C           =         PV(K) - P </a:t>
            </a:r>
          </a:p>
          <a:p>
            <a:pPr marL="228600" indent="-228600" eaLnBrk="1" hangingPunct="1">
              <a:buFontTx/>
              <a:buNone/>
            </a:pPr>
            <a:r>
              <a:rPr lang="en-US" dirty="0">
                <a:latin typeface="Arial" charset="0"/>
              </a:rPr>
              <a:t> </a:t>
            </a:r>
          </a:p>
        </p:txBody>
      </p:sp>
      <p:sp>
        <p:nvSpPr>
          <p:cNvPr id="99331" name="Rectangle 2"/>
          <p:cNvSpPr>
            <a:spLocks noGrp="1" noChangeArrowheads="1"/>
          </p:cNvSpPr>
          <p:nvPr>
            <p:ph type="title"/>
          </p:nvPr>
        </p:nvSpPr>
        <p:spPr/>
        <p:txBody>
          <a:bodyPr/>
          <a:lstStyle/>
          <a:p>
            <a:pPr eaLnBrk="1" hangingPunct="1"/>
            <a:r>
              <a:rPr lang="en-US" b="1" dirty="0">
                <a:latin typeface="Arial" charset="0"/>
              </a:rPr>
              <a:t>The Firm as a Portfolio of Options</a:t>
            </a:r>
          </a:p>
        </p:txBody>
      </p:sp>
      <p:sp>
        <p:nvSpPr>
          <p:cNvPr id="99333" name="Text Box 4"/>
          <p:cNvSpPr txBox="1">
            <a:spLocks noChangeArrowheads="1"/>
          </p:cNvSpPr>
          <p:nvPr/>
        </p:nvSpPr>
        <p:spPr bwMode="auto">
          <a:xfrm>
            <a:off x="880188" y="2353336"/>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Calls</a:t>
            </a:r>
          </a:p>
        </p:txBody>
      </p:sp>
      <p:sp>
        <p:nvSpPr>
          <p:cNvPr id="99334" name="Text Box 5"/>
          <p:cNvSpPr txBox="1">
            <a:spLocks noChangeArrowheads="1"/>
          </p:cNvSpPr>
          <p:nvPr/>
        </p:nvSpPr>
        <p:spPr bwMode="auto">
          <a:xfrm>
            <a:off x="4194175" y="2310441"/>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SHs</a:t>
            </a:r>
            <a:r>
              <a:rPr lang="ja-JP" altLang="en-US" sz="1800" dirty="0"/>
              <a:t>’</a:t>
            </a:r>
            <a:r>
              <a:rPr lang="en-US" altLang="ja-JP" sz="1800" dirty="0"/>
              <a:t> position</a:t>
            </a:r>
          </a:p>
          <a:p>
            <a:pPr eaLnBrk="1" hangingPunct="1"/>
            <a:r>
              <a:rPr lang="en-US" sz="1800" dirty="0"/>
              <a:t>as Puts</a:t>
            </a:r>
          </a:p>
        </p:txBody>
      </p:sp>
      <p:sp>
        <p:nvSpPr>
          <p:cNvPr id="99335" name="Text Box 6"/>
          <p:cNvSpPr txBox="1">
            <a:spLocks noChangeArrowheads="1"/>
          </p:cNvSpPr>
          <p:nvPr/>
        </p:nvSpPr>
        <p:spPr bwMode="auto">
          <a:xfrm>
            <a:off x="4040155" y="4770985"/>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Puts</a:t>
            </a:r>
          </a:p>
        </p:txBody>
      </p:sp>
      <p:sp>
        <p:nvSpPr>
          <p:cNvPr id="99336" name="Text Box 7"/>
          <p:cNvSpPr txBox="1">
            <a:spLocks noChangeArrowheads="1"/>
          </p:cNvSpPr>
          <p:nvPr/>
        </p:nvSpPr>
        <p:spPr bwMode="auto">
          <a:xfrm>
            <a:off x="1045774" y="4664956"/>
            <a:ext cx="1517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635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err="1"/>
              <a:t>BHs</a:t>
            </a:r>
            <a:r>
              <a:rPr lang="ja-JP" altLang="en-US" sz="1800" dirty="0"/>
              <a:t>’</a:t>
            </a:r>
            <a:r>
              <a:rPr lang="en-US" altLang="ja-JP" sz="1800" dirty="0"/>
              <a:t> position</a:t>
            </a:r>
          </a:p>
          <a:p>
            <a:pPr eaLnBrk="1" hangingPunct="1"/>
            <a:r>
              <a:rPr lang="en-US" sz="1800" dirty="0"/>
              <a:t>as Calls</a:t>
            </a:r>
          </a:p>
        </p:txBody>
      </p:sp>
      <p:sp>
        <p:nvSpPr>
          <p:cNvPr id="99337" name="AutoShape 9"/>
          <p:cNvSpPr>
            <a:spLocks/>
          </p:cNvSpPr>
          <p:nvPr/>
        </p:nvSpPr>
        <p:spPr bwMode="auto">
          <a:xfrm rot="16200000" flipV="1">
            <a:off x="1601724" y="3836061"/>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9338" name="AutoShape 10"/>
          <p:cNvSpPr>
            <a:spLocks/>
          </p:cNvSpPr>
          <p:nvPr/>
        </p:nvSpPr>
        <p:spPr bwMode="auto">
          <a:xfrm rot="16200000" flipV="1">
            <a:off x="1451688" y="1428750"/>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9339" name="AutoShape 11"/>
          <p:cNvSpPr>
            <a:spLocks/>
          </p:cNvSpPr>
          <p:nvPr/>
        </p:nvSpPr>
        <p:spPr bwMode="auto">
          <a:xfrm rot="16200000" flipV="1">
            <a:off x="4838700" y="1009650"/>
            <a:ext cx="228600" cy="2286000"/>
          </a:xfrm>
          <a:prstGeom prst="rightBrace">
            <a:avLst>
              <a:gd name="adj1" fmla="val 83333"/>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99340" name="AutoShape 12"/>
          <p:cNvSpPr>
            <a:spLocks/>
          </p:cNvSpPr>
          <p:nvPr/>
        </p:nvSpPr>
        <p:spPr bwMode="auto">
          <a:xfrm rot="16200000" flipV="1">
            <a:off x="4610100" y="3915409"/>
            <a:ext cx="266700" cy="1409700"/>
          </a:xfrm>
          <a:prstGeom prst="rightBrace">
            <a:avLst>
              <a:gd name="adj1" fmla="val 44048"/>
              <a:gd name="adj2" fmla="val 49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90" name="Rectangle 25"/>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CALL</a:t>
            </a:r>
            <a:r>
              <a:rPr lang="en-US" b="1" dirty="0">
                <a:latin typeface="Arial" charset="0"/>
              </a:rPr>
              <a:t>: P/L Diagram</a:t>
            </a:r>
          </a:p>
        </p:txBody>
      </p:sp>
      <p:sp>
        <p:nvSpPr>
          <p:cNvPr id="23555"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3556" name="Line 4"/>
          <p:cNvSpPr>
            <a:spLocks noChangeShapeType="1"/>
          </p:cNvSpPr>
          <p:nvPr/>
        </p:nvSpPr>
        <p:spPr bwMode="auto">
          <a:xfrm flipV="1">
            <a:off x="57912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57" name="Line 5"/>
          <p:cNvSpPr>
            <a:spLocks noChangeShapeType="1"/>
          </p:cNvSpPr>
          <p:nvPr/>
        </p:nvSpPr>
        <p:spPr bwMode="auto">
          <a:xfrm flipV="1">
            <a:off x="70104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58" name="Line 6"/>
          <p:cNvSpPr>
            <a:spLocks noChangeShapeType="1"/>
          </p:cNvSpPr>
          <p:nvPr/>
        </p:nvSpPr>
        <p:spPr bwMode="auto">
          <a:xfrm flipV="1">
            <a:off x="33528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59" name="Line 7"/>
          <p:cNvSpPr>
            <a:spLocks noChangeShapeType="1"/>
          </p:cNvSpPr>
          <p:nvPr/>
        </p:nvSpPr>
        <p:spPr bwMode="auto">
          <a:xfrm flipV="1">
            <a:off x="2133600" y="38862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60" name="Line 8"/>
          <p:cNvSpPr>
            <a:spLocks noChangeShapeType="1"/>
          </p:cNvSpPr>
          <p:nvPr/>
        </p:nvSpPr>
        <p:spPr bwMode="auto">
          <a:xfrm>
            <a:off x="4572000" y="2743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61" name="Line 9"/>
          <p:cNvSpPr>
            <a:spLocks noChangeShapeType="1"/>
          </p:cNvSpPr>
          <p:nvPr/>
        </p:nvSpPr>
        <p:spPr bwMode="auto">
          <a:xfrm>
            <a:off x="4572000" y="5181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08234" name="Rectangle 10"/>
          <p:cNvSpPr>
            <a:spLocks noChangeArrowheads="1"/>
          </p:cNvSpPr>
          <p:nvPr/>
        </p:nvSpPr>
        <p:spPr bwMode="auto">
          <a:xfrm>
            <a:off x="1905000" y="36195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08235" name="Rectangle 11"/>
          <p:cNvSpPr>
            <a:spLocks noChangeArrowheads="1"/>
          </p:cNvSpPr>
          <p:nvPr/>
        </p:nvSpPr>
        <p:spPr bwMode="auto">
          <a:xfrm>
            <a:off x="3124200" y="36195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3564" name="Rectangle 12"/>
          <p:cNvSpPr>
            <a:spLocks noChangeArrowheads="1"/>
          </p:cNvSpPr>
          <p:nvPr/>
        </p:nvSpPr>
        <p:spPr bwMode="auto">
          <a:xfrm>
            <a:off x="4610100" y="26098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3565" name="Rectangle 13"/>
          <p:cNvSpPr>
            <a:spLocks noChangeArrowheads="1"/>
          </p:cNvSpPr>
          <p:nvPr/>
        </p:nvSpPr>
        <p:spPr bwMode="auto">
          <a:xfrm>
            <a:off x="5562600" y="36195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3566" name="Rectangle 14"/>
          <p:cNvSpPr>
            <a:spLocks noChangeArrowheads="1"/>
          </p:cNvSpPr>
          <p:nvPr/>
        </p:nvSpPr>
        <p:spPr bwMode="auto">
          <a:xfrm>
            <a:off x="6762750" y="36195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08239" name="Rectangle 15"/>
          <p:cNvSpPr>
            <a:spLocks noChangeArrowheads="1"/>
          </p:cNvSpPr>
          <p:nvPr/>
        </p:nvSpPr>
        <p:spPr bwMode="auto">
          <a:xfrm>
            <a:off x="4610100" y="50292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23568" name="Line 16"/>
          <p:cNvSpPr>
            <a:spLocks noChangeShapeType="1"/>
          </p:cNvSpPr>
          <p:nvPr/>
        </p:nvSpPr>
        <p:spPr bwMode="auto">
          <a:xfrm>
            <a:off x="933450" y="39624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69" name="Line 17"/>
          <p:cNvSpPr>
            <a:spLocks noChangeShapeType="1"/>
          </p:cNvSpPr>
          <p:nvPr/>
        </p:nvSpPr>
        <p:spPr bwMode="auto">
          <a:xfrm flipV="1">
            <a:off x="4572000" y="17526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 name="Group 18"/>
          <p:cNvGrpSpPr>
            <a:grpSpLocks/>
          </p:cNvGrpSpPr>
          <p:nvPr/>
        </p:nvGrpSpPr>
        <p:grpSpPr bwMode="auto">
          <a:xfrm>
            <a:off x="1219200" y="3124200"/>
            <a:ext cx="6010275" cy="2590800"/>
            <a:chOff x="768" y="2304"/>
            <a:chExt cx="3786" cy="1632"/>
          </a:xfrm>
        </p:grpSpPr>
        <p:sp>
          <p:nvSpPr>
            <p:cNvPr id="23576" name="Rectangle 19"/>
            <p:cNvSpPr>
              <a:spLocks noChangeArrowheads="1"/>
            </p:cNvSpPr>
            <p:nvPr/>
          </p:nvSpPr>
          <p:spPr bwMode="auto">
            <a:xfrm>
              <a:off x="1116" y="2400"/>
              <a:ext cx="1440"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Call Value  =  $18.84 </a:t>
              </a:r>
            </a:p>
          </p:txBody>
        </p:sp>
        <p:grpSp>
          <p:nvGrpSpPr>
            <p:cNvPr id="23577" name="Group 20"/>
            <p:cNvGrpSpPr>
              <a:grpSpLocks/>
            </p:cNvGrpSpPr>
            <p:nvPr/>
          </p:nvGrpSpPr>
          <p:grpSpPr bwMode="auto">
            <a:xfrm>
              <a:off x="768" y="2304"/>
              <a:ext cx="3786" cy="1632"/>
              <a:chOff x="768" y="2304"/>
              <a:chExt cx="3786" cy="1632"/>
            </a:xfrm>
          </p:grpSpPr>
          <p:sp>
            <p:nvSpPr>
              <p:cNvPr id="23578" name="Line 21"/>
              <p:cNvSpPr>
                <a:spLocks noChangeShapeType="1"/>
              </p:cNvSpPr>
              <p:nvPr/>
            </p:nvSpPr>
            <p:spPr bwMode="auto">
              <a:xfrm>
                <a:off x="768" y="2316"/>
                <a:ext cx="2112" cy="0"/>
              </a:xfrm>
              <a:prstGeom prst="line">
                <a:avLst/>
              </a:prstGeom>
              <a:noFill/>
              <a:ln w="50800">
                <a:solidFill>
                  <a:schemeClr val="accent2"/>
                </a:solidFill>
                <a:round/>
                <a:headEnd type="stealth" w="med" len="lg"/>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3579" name="Line 22"/>
              <p:cNvSpPr>
                <a:spLocks noChangeShapeType="1"/>
              </p:cNvSpPr>
              <p:nvPr/>
            </p:nvSpPr>
            <p:spPr bwMode="auto">
              <a:xfrm>
                <a:off x="2874" y="2304"/>
                <a:ext cx="1680" cy="1632"/>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3571" name="Rectangle 23"/>
          <p:cNvSpPr>
            <a:spLocks noChangeArrowheads="1"/>
          </p:cNvSpPr>
          <p:nvPr/>
        </p:nvSpPr>
        <p:spPr bwMode="auto">
          <a:xfrm>
            <a:off x="4200525" y="1428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Profit</a:t>
            </a:r>
          </a:p>
        </p:txBody>
      </p:sp>
      <p:sp>
        <p:nvSpPr>
          <p:cNvPr id="23572" name="Rectangle 24"/>
          <p:cNvSpPr>
            <a:spLocks noChangeArrowheads="1"/>
          </p:cNvSpPr>
          <p:nvPr/>
        </p:nvSpPr>
        <p:spPr bwMode="auto">
          <a:xfrm>
            <a:off x="4270375" y="6019799"/>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08250" name="Rectangle 26"/>
          <p:cNvSpPr>
            <a:spLocks noChangeArrowheads="1"/>
          </p:cNvSpPr>
          <p:nvPr/>
        </p:nvSpPr>
        <p:spPr bwMode="auto">
          <a:xfrm>
            <a:off x="342900" y="4603750"/>
            <a:ext cx="3925888"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provide the</a:t>
            </a:r>
          </a:p>
          <a:p>
            <a:pPr eaLnBrk="0" hangingPunct="0">
              <a:defRPr/>
            </a:pPr>
            <a:r>
              <a:rPr lang="en-US">
                <a:latin typeface="Comic Sans MS" pitchFamily="32" charset="0"/>
                <a:ea typeface="+mn-ea"/>
                <a:cs typeface="+mn-cs"/>
              </a:rPr>
              <a:t>upside profits  of underlying asset.</a:t>
            </a:r>
          </a:p>
        </p:txBody>
      </p:sp>
      <p:sp>
        <p:nvSpPr>
          <p:cNvPr id="23575" name="Rectangle 27"/>
          <p:cNvSpPr>
            <a:spLocks noChangeArrowheads="1"/>
          </p:cNvSpPr>
          <p:nvPr/>
        </p:nvSpPr>
        <p:spPr bwMode="auto">
          <a:xfrm>
            <a:off x="228600" y="8382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S = 100</a:t>
            </a:r>
          </a:p>
          <a:p>
            <a:pPr eaLnBrk="0" hangingPunct="0">
              <a:spcBef>
                <a:spcPct val="50000"/>
              </a:spcBef>
            </a:pPr>
            <a:r>
              <a:rPr lang="en-US" sz="1600" b="1"/>
              <a:t>K = 100</a:t>
            </a:r>
          </a:p>
          <a:p>
            <a:pPr eaLnBrk="0" hangingPunct="0">
              <a:spcBef>
                <a:spcPct val="50000"/>
              </a:spcBef>
            </a:pPr>
            <a:r>
              <a:rPr lang="en-US" sz="1600" b="1"/>
              <a:t>t  = 1</a:t>
            </a:r>
          </a:p>
          <a:p>
            <a:pPr eaLnBrk="0" hangingPunct="0">
              <a:spcBef>
                <a:spcPct val="50000"/>
              </a:spcBef>
            </a:pPr>
            <a:r>
              <a:rPr lang="en-US" sz="1600" b="1"/>
              <a:t>1 + r  = 1.15</a:t>
            </a:r>
          </a:p>
          <a:p>
            <a:pPr eaLnBrk="0" hangingPunct="0">
              <a:spcBef>
                <a:spcPct val="50000"/>
              </a:spcBef>
            </a:pPr>
            <a:r>
              <a:rPr lang="en-US" sz="1600" b="1"/>
              <a:t>1 + d = 1.00</a:t>
            </a:r>
          </a:p>
          <a:p>
            <a:pPr eaLnBrk="0" hangingPunct="0">
              <a:spcBef>
                <a:spcPct val="50000"/>
              </a:spcBef>
            </a:pPr>
            <a:r>
              <a:rPr lang="en-US" sz="1600" b="1" dirty="0">
                <a:latin typeface="Symbol" charset="0"/>
              </a:rPr>
              <a:t>s  </a:t>
            </a:r>
            <a:r>
              <a:rPr lang="en-US" sz="1600" b="1"/>
              <a:t>= . 3 </a:t>
            </a:r>
          </a:p>
        </p:txBody>
      </p:sp>
      <p:sp>
        <p:nvSpPr>
          <p:cNvPr id="3" name="Footer Placeholder 2"/>
          <p:cNvSpPr>
            <a:spLocks noGrp="1"/>
          </p:cNvSpPr>
          <p:nvPr>
            <p:ph type="ftr" sz="quarter" idx="11"/>
          </p:nvPr>
        </p:nvSpPr>
        <p:spPr/>
        <p:txBody>
          <a:bodyPr/>
          <a:lstStyle/>
          <a:p>
            <a:pPr>
              <a:defRPr/>
            </a:pPr>
            <a:r>
              <a:rPr lang="en-US"/>
              <a:t>Options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90"/>
                                        </p:tgtEl>
                                        <p:attrNameLst>
                                          <p:attrName>style.visibility</p:attrName>
                                        </p:attrNameLst>
                                      </p:cBhvr>
                                      <p:to>
                                        <p:strVal val="visible"/>
                                      </p:to>
                                    </p:set>
                                    <p:animEffect transition="in" filter="fade">
                                      <p:cBhvr>
                                        <p:cTn id="7" dur="2000"/>
                                        <p:tgtEl>
                                          <p:spTgt spid="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6"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BUY PUT: P/L Diagram</a:t>
            </a:r>
          </a:p>
        </p:txBody>
      </p:sp>
      <p:sp>
        <p:nvSpPr>
          <p:cNvPr id="25603" name="Rectangle 3"/>
          <p:cNvSpPr>
            <a:spLocks noChangeArrowheads="1"/>
          </p:cNvSpPr>
          <p:nvPr/>
        </p:nvSpPr>
        <p:spPr bwMode="auto">
          <a:xfrm>
            <a:off x="6705600" y="4114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t>Future  Asset  Price</a:t>
            </a:r>
          </a:p>
        </p:txBody>
      </p:sp>
      <p:sp>
        <p:nvSpPr>
          <p:cNvPr id="25604" name="Line 4"/>
          <p:cNvSpPr>
            <a:spLocks noChangeShapeType="1"/>
          </p:cNvSpPr>
          <p:nvPr/>
        </p:nvSpPr>
        <p:spPr bwMode="auto">
          <a:xfrm flipV="1">
            <a:off x="57912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5" name="Line 5"/>
          <p:cNvSpPr>
            <a:spLocks noChangeShapeType="1"/>
          </p:cNvSpPr>
          <p:nvPr/>
        </p:nvSpPr>
        <p:spPr bwMode="auto">
          <a:xfrm flipV="1">
            <a:off x="70104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6" name="Line 6"/>
          <p:cNvSpPr>
            <a:spLocks noChangeShapeType="1"/>
          </p:cNvSpPr>
          <p:nvPr/>
        </p:nvSpPr>
        <p:spPr bwMode="auto">
          <a:xfrm flipV="1">
            <a:off x="33528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7" name="Line 7"/>
          <p:cNvSpPr>
            <a:spLocks noChangeShapeType="1"/>
          </p:cNvSpPr>
          <p:nvPr/>
        </p:nvSpPr>
        <p:spPr bwMode="auto">
          <a:xfrm flipV="1">
            <a:off x="2133600" y="40386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8" name="Line 8"/>
          <p:cNvSpPr>
            <a:spLocks noChangeShapeType="1"/>
          </p:cNvSpPr>
          <p:nvPr/>
        </p:nvSpPr>
        <p:spPr bwMode="auto">
          <a:xfrm>
            <a:off x="4572000" y="28956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09" name="Line 9"/>
          <p:cNvSpPr>
            <a:spLocks noChangeShapeType="1"/>
          </p:cNvSpPr>
          <p:nvPr/>
        </p:nvSpPr>
        <p:spPr bwMode="auto">
          <a:xfrm>
            <a:off x="4572000" y="53340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310282" name="Rectangle 10"/>
          <p:cNvSpPr>
            <a:spLocks noChangeArrowheads="1"/>
          </p:cNvSpPr>
          <p:nvPr/>
        </p:nvSpPr>
        <p:spPr bwMode="auto">
          <a:xfrm>
            <a:off x="1905000" y="37719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50</a:t>
            </a:r>
          </a:p>
        </p:txBody>
      </p:sp>
      <p:sp>
        <p:nvSpPr>
          <p:cNvPr id="310283" name="Rectangle 11"/>
          <p:cNvSpPr>
            <a:spLocks noChangeArrowheads="1"/>
          </p:cNvSpPr>
          <p:nvPr/>
        </p:nvSpPr>
        <p:spPr bwMode="auto">
          <a:xfrm>
            <a:off x="3124200" y="37719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 </a:t>
            </a:r>
            <a:r>
              <a:rPr lang="en-US" sz="1400">
                <a:ea typeface="+mn-ea"/>
                <a:cs typeface="+mn-cs"/>
              </a:rPr>
              <a:t>75</a:t>
            </a:r>
          </a:p>
        </p:txBody>
      </p:sp>
      <p:sp>
        <p:nvSpPr>
          <p:cNvPr id="25612" name="Rectangle 12"/>
          <p:cNvSpPr>
            <a:spLocks noChangeArrowheads="1"/>
          </p:cNvSpPr>
          <p:nvPr/>
        </p:nvSpPr>
        <p:spPr bwMode="auto">
          <a:xfrm>
            <a:off x="4610100" y="27622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25</a:t>
            </a:r>
          </a:p>
        </p:txBody>
      </p:sp>
      <p:sp>
        <p:nvSpPr>
          <p:cNvPr id="25613" name="Rectangle 13"/>
          <p:cNvSpPr>
            <a:spLocks noChangeArrowheads="1"/>
          </p:cNvSpPr>
          <p:nvPr/>
        </p:nvSpPr>
        <p:spPr bwMode="auto">
          <a:xfrm>
            <a:off x="5562600" y="37719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125</a:t>
            </a:r>
          </a:p>
        </p:txBody>
      </p:sp>
      <p:sp>
        <p:nvSpPr>
          <p:cNvPr id="25614" name="Rectangle 14"/>
          <p:cNvSpPr>
            <a:spLocks noChangeArrowheads="1"/>
          </p:cNvSpPr>
          <p:nvPr/>
        </p:nvSpPr>
        <p:spPr bwMode="auto">
          <a:xfrm>
            <a:off x="6762750" y="37719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t>150</a:t>
            </a:r>
          </a:p>
        </p:txBody>
      </p:sp>
      <p:sp>
        <p:nvSpPr>
          <p:cNvPr id="310287" name="Rectangle 15"/>
          <p:cNvSpPr>
            <a:spLocks noChangeArrowheads="1"/>
          </p:cNvSpPr>
          <p:nvPr/>
        </p:nvSpPr>
        <p:spPr bwMode="auto">
          <a:xfrm>
            <a:off x="4610100" y="51816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C0C0C0"/>
                  </a:outerShdw>
                </a:effectLst>
                <a:ea typeface="+mn-ea"/>
                <a:cs typeface="+mn-cs"/>
              </a:rPr>
              <a:t>-</a:t>
            </a:r>
            <a:r>
              <a:rPr lang="en-US" sz="1400">
                <a:ea typeface="+mn-ea"/>
                <a:cs typeface="+mn-cs"/>
              </a:rPr>
              <a:t>25</a:t>
            </a:r>
          </a:p>
        </p:txBody>
      </p:sp>
      <p:sp>
        <p:nvSpPr>
          <p:cNvPr id="310288" name="Rectangle 16"/>
          <p:cNvSpPr>
            <a:spLocks noChangeArrowheads="1"/>
          </p:cNvSpPr>
          <p:nvPr/>
        </p:nvSpPr>
        <p:spPr bwMode="auto">
          <a:xfrm>
            <a:off x="1016000" y="4651375"/>
            <a:ext cx="3067050"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Short asset but</a:t>
            </a:r>
          </a:p>
          <a:p>
            <a:pPr eaLnBrk="0" hangingPunct="0">
              <a:defRPr/>
            </a:pPr>
            <a:r>
              <a:rPr lang="en-US">
                <a:latin typeface="Comic Sans MS" pitchFamily="32" charset="0"/>
                <a:ea typeface="+mn-ea"/>
                <a:cs typeface="+mn-cs"/>
              </a:rPr>
              <a:t> with limited downside.</a:t>
            </a:r>
          </a:p>
        </p:txBody>
      </p:sp>
      <p:sp>
        <p:nvSpPr>
          <p:cNvPr id="25617" name="Line 17"/>
          <p:cNvSpPr>
            <a:spLocks noChangeShapeType="1"/>
          </p:cNvSpPr>
          <p:nvPr/>
        </p:nvSpPr>
        <p:spPr bwMode="auto">
          <a:xfrm>
            <a:off x="933450" y="41148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5618" name="Line 18"/>
          <p:cNvSpPr>
            <a:spLocks noChangeShapeType="1"/>
          </p:cNvSpPr>
          <p:nvPr/>
        </p:nvSpPr>
        <p:spPr bwMode="auto">
          <a:xfrm flipV="1">
            <a:off x="4572000" y="19050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5619" name="Rectangle 20"/>
          <p:cNvSpPr>
            <a:spLocks noChangeArrowheads="1"/>
          </p:cNvSpPr>
          <p:nvPr/>
        </p:nvSpPr>
        <p:spPr bwMode="auto">
          <a:xfrm>
            <a:off x="5334000" y="4800600"/>
            <a:ext cx="2286000" cy="346075"/>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grpSp>
        <p:nvGrpSpPr>
          <p:cNvPr id="25620" name="Group 21"/>
          <p:cNvGrpSpPr>
            <a:grpSpLocks/>
          </p:cNvGrpSpPr>
          <p:nvPr/>
        </p:nvGrpSpPr>
        <p:grpSpPr bwMode="auto">
          <a:xfrm>
            <a:off x="2424113" y="2005013"/>
            <a:ext cx="5557837" cy="2438400"/>
            <a:chOff x="1491" y="1491"/>
            <a:chExt cx="3501" cy="1536"/>
          </a:xfrm>
        </p:grpSpPr>
        <p:sp>
          <p:nvSpPr>
            <p:cNvPr id="25625" name="Line 22"/>
            <p:cNvSpPr>
              <a:spLocks noChangeShapeType="1"/>
            </p:cNvSpPr>
            <p:nvPr/>
          </p:nvSpPr>
          <p:spPr bwMode="auto">
            <a:xfrm>
              <a:off x="2880" y="3024"/>
              <a:ext cx="2112" cy="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5626" name="Line 23"/>
            <p:cNvSpPr>
              <a:spLocks noChangeShapeType="1"/>
            </p:cNvSpPr>
            <p:nvPr/>
          </p:nvSpPr>
          <p:spPr bwMode="auto">
            <a:xfrm flipH="1" flipV="1">
              <a:off x="1491" y="1491"/>
              <a:ext cx="1392" cy="1536"/>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25621" name="Rectangle 24"/>
          <p:cNvSpPr>
            <a:spLocks noChangeArrowheads="1"/>
          </p:cNvSpPr>
          <p:nvPr/>
        </p:nvSpPr>
        <p:spPr bwMode="auto">
          <a:xfrm>
            <a:off x="4200525" y="15811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5622" name="Rectangle 25"/>
          <p:cNvSpPr>
            <a:spLocks noChangeArrowheads="1"/>
          </p:cNvSpPr>
          <p:nvPr/>
        </p:nvSpPr>
        <p:spPr bwMode="auto">
          <a:xfrm>
            <a:off x="4200525" y="6024769"/>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25624" name="Rectangle 27"/>
          <p:cNvSpPr>
            <a:spLocks noChangeArrowheads="1"/>
          </p:cNvSpPr>
          <p:nvPr/>
        </p:nvSpPr>
        <p:spPr bwMode="auto">
          <a:xfrm>
            <a:off x="228600" y="9144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16"/>
                                        </p:tgtEl>
                                        <p:attrNameLst>
                                          <p:attrName>style.visibility</p:attrName>
                                        </p:attrNameLst>
                                      </p:cBhvr>
                                      <p:to>
                                        <p:strVal val="visible"/>
                                      </p:to>
                                    </p:set>
                                    <p:animEffect transition="in" filter="fade">
                                      <p:cBhvr>
                                        <p:cTn id="7" dur="2000"/>
                                        <p:tgtEl>
                                          <p:spTgt spid="8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6"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40" name="Rectangle 24"/>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SELL PUT: P/L Diagram</a:t>
            </a:r>
          </a:p>
        </p:txBody>
      </p:sp>
      <p:sp>
        <p:nvSpPr>
          <p:cNvPr id="27651" name="Rectangle 3"/>
          <p:cNvSpPr>
            <a:spLocks noChangeArrowheads="1"/>
          </p:cNvSpPr>
          <p:nvPr/>
        </p:nvSpPr>
        <p:spPr bwMode="auto">
          <a:xfrm>
            <a:off x="6705600" y="38481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Future  Asset  Price</a:t>
            </a:r>
          </a:p>
        </p:txBody>
      </p:sp>
      <p:sp>
        <p:nvSpPr>
          <p:cNvPr id="27652" name="Line 4"/>
          <p:cNvSpPr>
            <a:spLocks noChangeShapeType="1"/>
          </p:cNvSpPr>
          <p:nvPr/>
        </p:nvSpPr>
        <p:spPr bwMode="auto">
          <a:xfrm flipV="1">
            <a:off x="57912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3" name="Line 5"/>
          <p:cNvSpPr>
            <a:spLocks noChangeShapeType="1"/>
          </p:cNvSpPr>
          <p:nvPr/>
        </p:nvSpPr>
        <p:spPr bwMode="auto">
          <a:xfrm flipV="1">
            <a:off x="70104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4" name="Line 6"/>
          <p:cNvSpPr>
            <a:spLocks noChangeShapeType="1"/>
          </p:cNvSpPr>
          <p:nvPr/>
        </p:nvSpPr>
        <p:spPr bwMode="auto">
          <a:xfrm flipV="1">
            <a:off x="33528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5" name="Line 7"/>
          <p:cNvSpPr>
            <a:spLocks noChangeShapeType="1"/>
          </p:cNvSpPr>
          <p:nvPr/>
        </p:nvSpPr>
        <p:spPr bwMode="auto">
          <a:xfrm flipV="1">
            <a:off x="2133600" y="3733800"/>
            <a:ext cx="0" cy="76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6" name="Line 8"/>
          <p:cNvSpPr>
            <a:spLocks noChangeShapeType="1"/>
          </p:cNvSpPr>
          <p:nvPr/>
        </p:nvSpPr>
        <p:spPr bwMode="auto">
          <a:xfrm>
            <a:off x="4572000" y="25908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57" name="Line 9"/>
          <p:cNvSpPr>
            <a:spLocks noChangeShapeType="1"/>
          </p:cNvSpPr>
          <p:nvPr/>
        </p:nvSpPr>
        <p:spPr bwMode="auto">
          <a:xfrm>
            <a:off x="4572000" y="5029200"/>
            <a:ext cx="76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2330" name="Rectangle 10"/>
          <p:cNvSpPr>
            <a:spLocks noChangeArrowheads="1"/>
          </p:cNvSpPr>
          <p:nvPr/>
        </p:nvSpPr>
        <p:spPr bwMode="auto">
          <a:xfrm>
            <a:off x="1905000" y="3467100"/>
            <a:ext cx="9144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50</a:t>
            </a:r>
          </a:p>
        </p:txBody>
      </p:sp>
      <p:sp>
        <p:nvSpPr>
          <p:cNvPr id="312331" name="Rectangle 11"/>
          <p:cNvSpPr>
            <a:spLocks noChangeArrowheads="1"/>
          </p:cNvSpPr>
          <p:nvPr/>
        </p:nvSpPr>
        <p:spPr bwMode="auto">
          <a:xfrm>
            <a:off x="3124200" y="3467100"/>
            <a:ext cx="6858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 </a:t>
            </a:r>
            <a:r>
              <a:rPr lang="en-US" sz="1400" dirty="0">
                <a:ea typeface="+mn-ea"/>
                <a:cs typeface="+mn-cs"/>
              </a:rPr>
              <a:t>75</a:t>
            </a:r>
          </a:p>
        </p:txBody>
      </p:sp>
      <p:sp>
        <p:nvSpPr>
          <p:cNvPr id="27660" name="Rectangle 12"/>
          <p:cNvSpPr>
            <a:spLocks noChangeArrowheads="1"/>
          </p:cNvSpPr>
          <p:nvPr/>
        </p:nvSpPr>
        <p:spPr bwMode="auto">
          <a:xfrm>
            <a:off x="4610100" y="2457450"/>
            <a:ext cx="5334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25</a:t>
            </a:r>
          </a:p>
        </p:txBody>
      </p:sp>
      <p:sp>
        <p:nvSpPr>
          <p:cNvPr id="27661" name="Rectangle 13"/>
          <p:cNvSpPr>
            <a:spLocks noChangeArrowheads="1"/>
          </p:cNvSpPr>
          <p:nvPr/>
        </p:nvSpPr>
        <p:spPr bwMode="auto">
          <a:xfrm>
            <a:off x="5562600" y="3505200"/>
            <a:ext cx="762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125</a:t>
            </a:r>
          </a:p>
        </p:txBody>
      </p:sp>
      <p:sp>
        <p:nvSpPr>
          <p:cNvPr id="27662" name="Rectangle 14"/>
          <p:cNvSpPr>
            <a:spLocks noChangeArrowheads="1"/>
          </p:cNvSpPr>
          <p:nvPr/>
        </p:nvSpPr>
        <p:spPr bwMode="auto">
          <a:xfrm>
            <a:off x="6762750" y="3505200"/>
            <a:ext cx="685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t>150</a:t>
            </a:r>
          </a:p>
        </p:txBody>
      </p:sp>
      <p:sp>
        <p:nvSpPr>
          <p:cNvPr id="312335" name="Rectangle 15"/>
          <p:cNvSpPr>
            <a:spLocks noChangeArrowheads="1"/>
          </p:cNvSpPr>
          <p:nvPr/>
        </p:nvSpPr>
        <p:spPr bwMode="auto">
          <a:xfrm>
            <a:off x="4610100" y="4876800"/>
            <a:ext cx="609600" cy="304800"/>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C0C0C0"/>
                  </a:outerShdw>
                </a:effectLst>
                <a:ea typeface="+mn-ea"/>
                <a:cs typeface="+mn-cs"/>
              </a:rPr>
              <a:t>-</a:t>
            </a:r>
            <a:r>
              <a:rPr lang="en-US" sz="1400" dirty="0">
                <a:ea typeface="+mn-ea"/>
                <a:cs typeface="+mn-cs"/>
              </a:rPr>
              <a:t>25</a:t>
            </a:r>
          </a:p>
        </p:txBody>
      </p:sp>
      <p:sp>
        <p:nvSpPr>
          <p:cNvPr id="27664" name="Line 16"/>
          <p:cNvSpPr>
            <a:spLocks noChangeShapeType="1"/>
          </p:cNvSpPr>
          <p:nvPr/>
        </p:nvSpPr>
        <p:spPr bwMode="auto">
          <a:xfrm>
            <a:off x="933450" y="3810000"/>
            <a:ext cx="7277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5" name="Line 17"/>
          <p:cNvSpPr>
            <a:spLocks noChangeShapeType="1"/>
          </p:cNvSpPr>
          <p:nvPr/>
        </p:nvSpPr>
        <p:spPr bwMode="auto">
          <a:xfrm flipV="1">
            <a:off x="4572000" y="1600200"/>
            <a:ext cx="0" cy="403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6" name="Rectangle 19"/>
          <p:cNvSpPr>
            <a:spLocks noChangeArrowheads="1"/>
          </p:cNvSpPr>
          <p:nvPr/>
        </p:nvSpPr>
        <p:spPr bwMode="auto">
          <a:xfrm>
            <a:off x="5181600" y="2895600"/>
            <a:ext cx="2286000" cy="346075"/>
          </a:xfrm>
          <a:prstGeom prst="rect">
            <a:avLst/>
          </a:prstGeom>
          <a:noFill/>
          <a:ln w="9525">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eaLnBrk="0" hangingPunct="0">
              <a:spcBef>
                <a:spcPct val="50000"/>
              </a:spcBef>
            </a:pPr>
            <a:r>
              <a:rPr lang="en-US" sz="1600" b="1" dirty="0"/>
              <a:t>Put Value  =  $5.80 </a:t>
            </a:r>
          </a:p>
        </p:txBody>
      </p:sp>
      <p:sp>
        <p:nvSpPr>
          <p:cNvPr id="27667" name="Line 20"/>
          <p:cNvSpPr>
            <a:spLocks noChangeShapeType="1"/>
          </p:cNvSpPr>
          <p:nvPr/>
        </p:nvSpPr>
        <p:spPr bwMode="auto">
          <a:xfrm>
            <a:off x="4552950" y="3467100"/>
            <a:ext cx="3352800" cy="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8" name="Line 21"/>
          <p:cNvSpPr>
            <a:spLocks noChangeShapeType="1"/>
          </p:cNvSpPr>
          <p:nvPr/>
        </p:nvSpPr>
        <p:spPr bwMode="auto">
          <a:xfrm flipH="1">
            <a:off x="2286000" y="3443288"/>
            <a:ext cx="2266950" cy="2076450"/>
          </a:xfrm>
          <a:prstGeom prst="line">
            <a:avLst/>
          </a:prstGeom>
          <a:noFill/>
          <a:ln w="50800">
            <a:solidFill>
              <a:schemeClr val="accent2"/>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27669" name="Rectangle 22"/>
          <p:cNvSpPr>
            <a:spLocks noChangeArrowheads="1"/>
          </p:cNvSpPr>
          <p:nvPr/>
        </p:nvSpPr>
        <p:spPr bwMode="auto">
          <a:xfrm>
            <a:off x="4200525"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Profit</a:t>
            </a:r>
          </a:p>
        </p:txBody>
      </p:sp>
      <p:sp>
        <p:nvSpPr>
          <p:cNvPr id="27670" name="Rectangle 23"/>
          <p:cNvSpPr>
            <a:spLocks noChangeArrowheads="1"/>
          </p:cNvSpPr>
          <p:nvPr/>
        </p:nvSpPr>
        <p:spPr bwMode="auto">
          <a:xfrm>
            <a:off x="4267200" y="5908674"/>
            <a:ext cx="6794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rgbClr val="3399FF"/>
                </a:solidFill>
              </a:rPr>
              <a:t>Loss</a:t>
            </a:r>
          </a:p>
        </p:txBody>
      </p:sp>
      <p:sp>
        <p:nvSpPr>
          <p:cNvPr id="312345" name="Rectangle 25"/>
          <p:cNvSpPr>
            <a:spLocks noChangeArrowheads="1"/>
          </p:cNvSpPr>
          <p:nvPr/>
        </p:nvSpPr>
        <p:spPr bwMode="auto">
          <a:xfrm>
            <a:off x="5114925" y="4419600"/>
            <a:ext cx="3802063" cy="654050"/>
          </a:xfrm>
          <a:prstGeom prst="rect">
            <a:avLst/>
          </a:prstGeom>
          <a:solidFill>
            <a:srgbClr val="FFCCFF"/>
          </a:solidFill>
          <a:ln w="12700">
            <a:solidFill>
              <a:schemeClr val="tx1"/>
            </a:solidFill>
            <a:miter lim="800000"/>
            <a:headEnd/>
            <a:tailEnd/>
          </a:ln>
          <a:effectLst>
            <a:outerShdw dist="107763" dir="2700000" algn="ctr" rotWithShape="0">
              <a:schemeClr val="bg2"/>
            </a:outerShdw>
          </a:effectLst>
        </p:spPr>
        <p:txBody>
          <a:bodyPr wrap="none" lIns="92075" tIns="46038" rIns="92075" bIns="46038">
            <a:spAutoFit/>
          </a:bodyPr>
          <a:lstStyle/>
          <a:p>
            <a:pPr eaLnBrk="0" hangingPunct="0">
              <a:defRPr/>
            </a:pPr>
            <a:r>
              <a:rPr lang="en-US" u="sng">
                <a:latin typeface="Comic Sans MS" pitchFamily="32" charset="0"/>
                <a:ea typeface="+mn-ea"/>
                <a:cs typeface="+mn-cs"/>
              </a:rPr>
              <a:t>Strategy</a:t>
            </a:r>
            <a:r>
              <a:rPr lang="en-US">
                <a:latin typeface="Comic Sans MS" pitchFamily="32" charset="0"/>
                <a:ea typeface="+mn-ea"/>
                <a:cs typeface="+mn-cs"/>
              </a:rPr>
              <a:t>:  Be paid to make up the</a:t>
            </a:r>
          </a:p>
          <a:p>
            <a:pPr eaLnBrk="0" hangingPunct="0">
              <a:defRPr/>
            </a:pPr>
            <a:r>
              <a:rPr lang="en-US">
                <a:latin typeface="Comic Sans MS" pitchFamily="32" charset="0"/>
                <a:ea typeface="+mn-ea"/>
                <a:cs typeface="+mn-cs"/>
              </a:rPr>
              <a:t>downside loss of underlying asset.</a:t>
            </a:r>
          </a:p>
        </p:txBody>
      </p:sp>
      <p:sp>
        <p:nvSpPr>
          <p:cNvPr id="27673" name="Rectangle 26"/>
          <p:cNvSpPr>
            <a:spLocks noChangeArrowheads="1"/>
          </p:cNvSpPr>
          <p:nvPr/>
        </p:nvSpPr>
        <p:spPr bwMode="auto">
          <a:xfrm>
            <a:off x="228600" y="685800"/>
            <a:ext cx="1524000" cy="2170113"/>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t>S = 100</a:t>
            </a:r>
          </a:p>
          <a:p>
            <a:pPr eaLnBrk="0" hangingPunct="0">
              <a:spcBef>
                <a:spcPct val="50000"/>
              </a:spcBef>
            </a:pPr>
            <a:r>
              <a:rPr lang="en-US" sz="1600" b="1" dirty="0"/>
              <a:t>K = 100</a:t>
            </a:r>
          </a:p>
          <a:p>
            <a:pPr eaLnBrk="0" hangingPunct="0">
              <a:spcBef>
                <a:spcPct val="50000"/>
              </a:spcBef>
            </a:pPr>
            <a:r>
              <a:rPr lang="en-US" sz="1600" b="1" dirty="0"/>
              <a:t>t  = 1</a:t>
            </a:r>
          </a:p>
          <a:p>
            <a:pPr eaLnBrk="0" hangingPunct="0">
              <a:spcBef>
                <a:spcPct val="50000"/>
              </a:spcBef>
            </a:pPr>
            <a:r>
              <a:rPr lang="en-US" sz="1600" b="1" dirty="0"/>
              <a:t>1 + r  = 1.15</a:t>
            </a:r>
          </a:p>
          <a:p>
            <a:pPr eaLnBrk="0" hangingPunct="0">
              <a:spcBef>
                <a:spcPct val="50000"/>
              </a:spcBef>
            </a:pPr>
            <a:r>
              <a:rPr lang="en-US" sz="1600" b="1" dirty="0"/>
              <a:t>1 + d = 1.00</a:t>
            </a:r>
          </a:p>
          <a:p>
            <a:pPr eaLnBrk="0" hangingPunct="0">
              <a:spcBef>
                <a:spcPct val="50000"/>
              </a:spcBef>
            </a:pPr>
            <a:r>
              <a:rPr lang="en-US" sz="1600" b="1" dirty="0">
                <a:latin typeface="Symbol" charset="0"/>
              </a:rPr>
              <a:t>s  </a:t>
            </a:r>
            <a:r>
              <a:rPr lang="en-US" sz="1600" b="1" dirty="0"/>
              <a:t>= . 3 </a:t>
            </a: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240"/>
                                        </p:tgtEl>
                                        <p:attrNameLst>
                                          <p:attrName>style.visibility</p:attrName>
                                        </p:attrNameLst>
                                      </p:cBhvr>
                                      <p:to>
                                        <p:strVal val="visible"/>
                                      </p:to>
                                    </p:set>
                                    <p:animEffect transition="in" filter="fade">
                                      <p:cBhvr>
                                        <p:cTn id="7" dur="20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normAutofit/>
          </a:bodyPr>
          <a:lstStyle/>
          <a:p>
            <a:pPr marL="177800" indent="-177800" eaLnBrk="1" hangingPunct="1">
              <a:lnSpc>
                <a:spcPct val="90000"/>
              </a:lnSpc>
              <a:defRPr/>
            </a:pPr>
            <a:r>
              <a:rPr lang="en-US" sz="2400" dirty="0">
                <a:solidFill>
                  <a:srgbClr val="000000"/>
                </a:solidFill>
                <a:ea typeface="+mn-ea"/>
                <a:cs typeface="+mn-cs"/>
              </a:rPr>
              <a:t>Consider two portfolios: </a:t>
            </a:r>
          </a:p>
          <a:p>
            <a:pPr marL="520700" lvl="1" indent="-177800" eaLnBrk="1" hangingPunct="1">
              <a:lnSpc>
                <a:spcPct val="90000"/>
              </a:lnSpc>
              <a:buFont typeface="Wingdings" charset="2"/>
              <a:buChar char="Ø"/>
              <a:defRPr/>
            </a:pPr>
            <a:r>
              <a:rPr lang="en-US" sz="2000" b="1" dirty="0">
                <a:solidFill>
                  <a:srgbClr val="000000"/>
                </a:solidFill>
              </a:rPr>
              <a:t>Portfolio A</a:t>
            </a:r>
            <a:r>
              <a:rPr lang="en-US" sz="2000" dirty="0">
                <a:solidFill>
                  <a:srgbClr val="000000"/>
                </a:solidFill>
              </a:rPr>
              <a:t>: a one-month riskless bond with a face value of 100 and a one-month call option on a share of Google (FMV 100) with a strike price of 100</a:t>
            </a:r>
          </a:p>
          <a:p>
            <a:pPr marL="520700" lvl="1" indent="-177800" eaLnBrk="1" hangingPunct="1">
              <a:lnSpc>
                <a:spcPct val="90000"/>
              </a:lnSpc>
              <a:buFont typeface="Wingdings" charset="2"/>
              <a:buChar char="Ø"/>
              <a:defRPr/>
            </a:pPr>
            <a:r>
              <a:rPr lang="en-US" sz="2000" b="1" dirty="0">
                <a:solidFill>
                  <a:srgbClr val="000000"/>
                </a:solidFill>
              </a:rPr>
              <a:t>Portfolio B</a:t>
            </a:r>
            <a:r>
              <a:rPr lang="en-US" sz="2000" dirty="0">
                <a:solidFill>
                  <a:srgbClr val="000000"/>
                </a:solidFill>
              </a:rPr>
              <a:t>: one share of Google (FMV 100) and a one-month put option with a strike price of 100</a:t>
            </a:r>
            <a:r>
              <a:rPr lang="en-US" sz="1800" dirty="0"/>
              <a:t> </a:t>
            </a:r>
          </a:p>
          <a:p>
            <a:pPr marL="177800" indent="-177800" eaLnBrk="1" hangingPunct="1">
              <a:lnSpc>
                <a:spcPct val="90000"/>
              </a:lnSpc>
              <a:defRPr/>
            </a:pPr>
            <a:r>
              <a:rPr lang="en-US" sz="2400" dirty="0">
                <a:solidFill>
                  <a:srgbClr val="000000"/>
                </a:solidFill>
                <a:ea typeface="+mn-ea"/>
                <a:cs typeface="+mn-cs"/>
              </a:rPr>
              <a:t>In one month, the price of Google will be greater or less than 100:</a:t>
            </a:r>
          </a:p>
          <a:p>
            <a:pPr marL="520700" lvl="1" indent="-177800" eaLnBrk="1" hangingPunct="1">
              <a:lnSpc>
                <a:spcPct val="90000"/>
              </a:lnSpc>
              <a:buFont typeface="Wingdings" charset="2"/>
              <a:buChar char="Ø"/>
              <a:defRPr/>
            </a:pPr>
            <a:r>
              <a:rPr lang="en-US" sz="2000" dirty="0">
                <a:solidFill>
                  <a:srgbClr val="000000"/>
                </a:solidFill>
              </a:rPr>
              <a:t>If the price is 150, for example, and you own Portfolio A, you will exercise the call for 100 with the bond proceeds and purchase the stock for a total payoff of 150.  Portfolio B will also be worth 150.</a:t>
            </a:r>
            <a:r>
              <a:rPr lang="en-US" sz="2000" dirty="0"/>
              <a:t> </a:t>
            </a:r>
          </a:p>
          <a:p>
            <a:pPr marL="520700" lvl="1" indent="-177800" eaLnBrk="1" hangingPunct="1">
              <a:lnSpc>
                <a:spcPct val="90000"/>
              </a:lnSpc>
              <a:buFont typeface="Wingdings" charset="2"/>
              <a:buChar char="Ø"/>
              <a:defRPr/>
            </a:pPr>
            <a:r>
              <a:rPr lang="en-US" sz="2000" dirty="0">
                <a:solidFill>
                  <a:srgbClr val="000000"/>
                </a:solidFill>
              </a:rPr>
              <a:t>If the price is 50, for example and you own Portfolio B, you will exercise the put and sell your share for 100.  Portfolio A will also be worth 100</a:t>
            </a:r>
          </a:p>
          <a:p>
            <a:pPr marL="177800" indent="-177800" eaLnBrk="1" hangingPunct="1">
              <a:lnSpc>
                <a:spcPct val="90000"/>
              </a:lnSpc>
              <a:defRPr/>
            </a:pPr>
            <a:r>
              <a:rPr lang="en-US" sz="2400" dirty="0">
                <a:ea typeface="+mn-ea"/>
                <a:cs typeface="+mn-cs"/>
              </a:rPr>
              <a:t>At expiration the portfolios have the same value so they must have the same value today:  </a:t>
            </a:r>
          </a:p>
          <a:p>
            <a:pPr marL="177800" indent="-177800" eaLnBrk="1" hangingPunct="1">
              <a:lnSpc>
                <a:spcPct val="90000"/>
              </a:lnSpc>
              <a:defRPr/>
            </a:pPr>
            <a:endParaRPr lang="en-US" sz="2400" dirty="0">
              <a:ea typeface="+mn-ea"/>
              <a:cs typeface="+mn-cs"/>
            </a:endParaRPr>
          </a:p>
          <a:p>
            <a:pPr marL="177800" indent="-177800" algn="ctr" eaLnBrk="1" hangingPunct="1">
              <a:lnSpc>
                <a:spcPct val="90000"/>
              </a:lnSpc>
              <a:buFontTx/>
              <a:buNone/>
              <a:defRPr/>
            </a:pPr>
            <a:r>
              <a:rPr lang="en-US" sz="2400" b="1" dirty="0">
                <a:ea typeface="+mn-ea"/>
                <a:cs typeface="+mn-cs"/>
              </a:rPr>
              <a:t>Call + PV(K) = Stock + Put</a:t>
            </a:r>
          </a:p>
        </p:txBody>
      </p:sp>
      <p:sp>
        <p:nvSpPr>
          <p:cNvPr id="29699" name="Rectangle 2"/>
          <p:cNvSpPr>
            <a:spLocks noGrp="1" noChangeArrowheads="1"/>
          </p:cNvSpPr>
          <p:nvPr>
            <p:ph type="title"/>
          </p:nvPr>
        </p:nvSpPr>
        <p:spPr/>
        <p:txBody>
          <a:bodyPr/>
          <a:lstStyle/>
          <a:p>
            <a:pPr eaLnBrk="1" hangingPunct="1"/>
            <a:r>
              <a:rPr lang="en-US" b="1" dirty="0">
                <a:latin typeface="Arial" charset="0"/>
              </a:rPr>
              <a:t>Put-Call Parity</a:t>
            </a:r>
          </a:p>
        </p:txBody>
      </p:sp>
      <p:sp>
        <p:nvSpPr>
          <p:cNvPr id="29701" name="Rectangle 4"/>
          <p:cNvSpPr>
            <a:spLocks noChangeArrowheads="1"/>
          </p:cNvSpPr>
          <p:nvPr/>
        </p:nvSpPr>
        <p:spPr bwMode="auto">
          <a:xfrm>
            <a:off x="2631948" y="5486400"/>
            <a:ext cx="3962400" cy="457200"/>
          </a:xfrm>
          <a:prstGeom prst="rect">
            <a:avLst/>
          </a:prstGeom>
          <a:noFill/>
          <a:ln w="38100">
            <a:solidFill>
              <a:srgbClr val="FF002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dirty="0">
              <a:solidFill>
                <a:srgbClr val="FF0021"/>
              </a:solidFill>
            </a:endParaRPr>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7" name="Rectangle 26"/>
          <p:cNvSpPr>
            <a:spLocks noGrp="1" noChangeArrowheads="1"/>
          </p:cNvSpPr>
          <p:nvPr>
            <p:ph type="title"/>
          </p:nvPr>
        </p:nvSpPr>
        <p:spPr>
          <a:prstGeom prst="rect">
            <a:avLst/>
          </a:prstGeom>
        </p:spPr>
        <p:txBody>
          <a:bodyPr/>
          <a:lstStyle/>
          <a:p>
            <a:pPr eaLnBrk="1" hangingPunct="1"/>
            <a:r>
              <a:rPr lang="en-US" b="1" dirty="0">
                <a:solidFill>
                  <a:schemeClr val="tx1"/>
                </a:solidFill>
                <a:latin typeface="Arial" charset="0"/>
              </a:rPr>
              <a:t>PUT-CALL Parity Relation:  Numerical Example</a:t>
            </a:r>
            <a:endParaRPr lang="en-US" sz="3600" b="1" dirty="0">
              <a:solidFill>
                <a:schemeClr val="tx1"/>
              </a:solidFill>
              <a:latin typeface="Arial" charset="0"/>
            </a:endParaRPr>
          </a:p>
        </p:txBody>
      </p:sp>
      <p:sp>
        <p:nvSpPr>
          <p:cNvPr id="31747" name="Rectangle 2"/>
          <p:cNvSpPr>
            <a:spLocks noChangeArrowheads="1"/>
          </p:cNvSpPr>
          <p:nvPr/>
        </p:nvSpPr>
        <p:spPr bwMode="auto">
          <a:xfrm>
            <a:off x="208784" y="2208809"/>
            <a:ext cx="8726431" cy="2949575"/>
          </a:xfrm>
          <a:prstGeom prst="rect">
            <a:avLst/>
          </a:prstGeom>
          <a:solidFill>
            <a:srgbClr val="FFFF99"/>
          </a:solidFill>
          <a:ln w="50800">
            <a:solidFill>
              <a:schemeClr val="tx1"/>
            </a:solidFill>
            <a:miter lim="800000"/>
            <a:headEnd/>
            <a:tailEnd/>
          </a:ln>
        </p:spPr>
        <p:txBody>
          <a:bodyPr wrap="none" anchor="ctr"/>
          <a:lstStyle/>
          <a:p>
            <a:endParaRPr lang="en-US" dirty="0"/>
          </a:p>
        </p:txBody>
      </p:sp>
      <p:sp>
        <p:nvSpPr>
          <p:cNvPr id="314371" name="Rectangle 3"/>
          <p:cNvSpPr>
            <a:spLocks noChangeArrowheads="1"/>
          </p:cNvSpPr>
          <p:nvPr/>
        </p:nvSpPr>
        <p:spPr bwMode="auto">
          <a:xfrm>
            <a:off x="107302" y="1295400"/>
            <a:ext cx="9067800" cy="4989700"/>
          </a:xfrm>
          <a:prstGeom prst="rect">
            <a:avLst/>
          </a:prstGeom>
          <a:noFill/>
          <a:ln w="9525">
            <a:noFill/>
            <a:miter lim="800000"/>
            <a:headEnd/>
            <a:tailEnd/>
          </a:ln>
          <a:effectLst/>
        </p:spPr>
        <p:txBody>
          <a:bodyPr lIns="92075" tIns="46038" rIns="92075" bIns="46038">
            <a:spAutoFit/>
          </a:bodyPr>
          <a:lstStyle/>
          <a:p>
            <a:pPr eaLnBrk="0" hangingPunct="0">
              <a:spcBef>
                <a:spcPct val="27000"/>
              </a:spcBef>
              <a:defRPr/>
            </a:pPr>
            <a:r>
              <a:rPr lang="en-US" sz="2000" dirty="0"/>
              <a:t> Underlying Asset Price = </a:t>
            </a:r>
            <a:r>
              <a:rPr lang="en-US" sz="2000" b="1" dirty="0">
                <a:solidFill>
                  <a:schemeClr val="tx2"/>
                </a:solidFill>
              </a:rPr>
              <a:t>S</a:t>
            </a:r>
            <a:r>
              <a:rPr lang="en-US" sz="2000" dirty="0"/>
              <a:t> = </a:t>
            </a:r>
            <a:r>
              <a:rPr lang="en-US" sz="2000" dirty="0">
                <a:solidFill>
                  <a:schemeClr val="tx2"/>
                </a:solidFill>
              </a:rPr>
              <a:t>100</a:t>
            </a:r>
            <a:r>
              <a:rPr lang="en-US" sz="2000" dirty="0"/>
              <a:t> (dollars)   Put Price = </a:t>
            </a:r>
            <a:r>
              <a:rPr lang="en-US" sz="2000" b="1" dirty="0">
                <a:solidFill>
                  <a:srgbClr val="3399FF"/>
                </a:solidFill>
              </a:rPr>
              <a:t>P</a:t>
            </a:r>
            <a:r>
              <a:rPr lang="en-US" sz="2000" dirty="0">
                <a:solidFill>
                  <a:srgbClr val="3399FF"/>
                </a:solidFill>
              </a:rPr>
              <a:t> = 5.80</a:t>
            </a:r>
            <a:r>
              <a:rPr lang="en-US" sz="2000" dirty="0"/>
              <a:t> (dollars)</a:t>
            </a:r>
          </a:p>
          <a:p>
            <a:pPr eaLnBrk="0" hangingPunct="0">
              <a:spcBef>
                <a:spcPct val="27000"/>
              </a:spcBef>
              <a:defRPr/>
            </a:pPr>
            <a:r>
              <a:rPr lang="en-US" sz="2000" dirty="0"/>
              <a:t> Riskless Return = </a:t>
            </a:r>
            <a:r>
              <a:rPr lang="en-US" sz="2000" b="1" dirty="0">
                <a:solidFill>
                  <a:srgbClr val="9900CC"/>
                </a:solidFill>
              </a:rPr>
              <a:t>1+r</a:t>
            </a:r>
            <a:r>
              <a:rPr lang="en-US" sz="2000" dirty="0"/>
              <a:t> = </a:t>
            </a:r>
            <a:r>
              <a:rPr lang="en-US" sz="2000" dirty="0">
                <a:solidFill>
                  <a:srgbClr val="9900CC"/>
                </a:solidFill>
              </a:rPr>
              <a:t>1.15</a:t>
            </a:r>
            <a:r>
              <a:rPr lang="en-US" sz="2000" dirty="0"/>
              <a:t>		      Time-to-Expiration = 1 (year)</a:t>
            </a:r>
            <a:endParaRPr lang="en-US" sz="2000" dirty="0">
              <a:effectLst>
                <a:outerShdw blurRad="38100" dist="38100" dir="2700000" algn="tl">
                  <a:srgbClr val="DDDDDD"/>
                </a:outerShdw>
              </a:effectLst>
            </a:endParaRPr>
          </a:p>
          <a:p>
            <a:pPr eaLnBrk="0" hangingPunct="0">
              <a:spcBef>
                <a:spcPct val="70000"/>
              </a:spcBef>
              <a:defRPr/>
            </a:pPr>
            <a:r>
              <a:rPr lang="en-US" sz="2000" b="1" dirty="0"/>
              <a:t>					</a:t>
            </a:r>
            <a:r>
              <a:rPr lang="en-US" sz="2000" b="1" dirty="0">
                <a:solidFill>
                  <a:schemeClr val="tx2"/>
                </a:solidFill>
              </a:rPr>
              <a:t>Current              Expiration Date </a:t>
            </a:r>
          </a:p>
          <a:p>
            <a:pPr eaLnBrk="0" hangingPunct="0">
              <a:spcBef>
                <a:spcPct val="10000"/>
              </a:spcBef>
              <a:defRPr/>
            </a:pPr>
            <a:r>
              <a:rPr lang="en-US" sz="2000" b="1" dirty="0">
                <a:solidFill>
                  <a:srgbClr val="FC0128"/>
                </a:solidFill>
              </a:rPr>
              <a:t>				</a:t>
            </a:r>
            <a:r>
              <a:rPr lang="en-US" sz="2000" b="1" dirty="0">
                <a:solidFill>
                  <a:schemeClr val="tx2"/>
                </a:solidFill>
              </a:rPr>
              <a:t>	  Date 	            S* &lt; 100    100 &lt; S*</a:t>
            </a:r>
          </a:p>
          <a:p>
            <a:pPr eaLnBrk="0" hangingPunct="0">
              <a:spcBef>
                <a:spcPct val="50000"/>
              </a:spcBef>
              <a:defRPr/>
            </a:pPr>
            <a:r>
              <a:rPr lang="en-US" sz="2000" b="1" dirty="0">
                <a:solidFill>
                  <a:schemeClr val="accent2"/>
                </a:solidFill>
              </a:rPr>
              <a:t>          </a:t>
            </a:r>
            <a:r>
              <a:rPr lang="en-US" sz="2000" b="1" dirty="0"/>
              <a:t>Buy Call              			   - C                        0          S* - 100 </a:t>
            </a:r>
          </a:p>
          <a:p>
            <a:pPr eaLnBrk="0" hangingPunct="0">
              <a:spcBef>
                <a:spcPct val="27000"/>
              </a:spcBef>
              <a:defRPr/>
            </a:pPr>
            <a:r>
              <a:rPr lang="en-US" sz="2000" b="1" dirty="0">
                <a:solidFill>
                  <a:schemeClr val="hlink"/>
                </a:solidFill>
              </a:rPr>
              <a:t>          </a:t>
            </a:r>
            <a:r>
              <a:rPr lang="en-US" sz="2000" b="1" dirty="0">
                <a:solidFill>
                  <a:srgbClr val="3399FF"/>
                </a:solidFill>
              </a:rPr>
              <a:t>Buy Put               			 - 5.80</a:t>
            </a:r>
            <a:r>
              <a:rPr lang="en-US" sz="2000" b="1" dirty="0"/>
              <a:t>                100 - S*         0</a:t>
            </a:r>
          </a:p>
          <a:p>
            <a:pPr eaLnBrk="0" hangingPunct="0">
              <a:spcBef>
                <a:spcPct val="27000"/>
              </a:spcBef>
              <a:defRPr/>
            </a:pPr>
            <a:r>
              <a:rPr lang="en-US" sz="2000" b="1" dirty="0">
                <a:solidFill>
                  <a:schemeClr val="tx2"/>
                </a:solidFill>
              </a:rPr>
              <a:t>          Buy 1 unit of Asset		</a:t>
            </a:r>
            <a:r>
              <a:rPr lang="en-US" sz="2000" b="1" dirty="0"/>
              <a:t> - </a:t>
            </a:r>
            <a:r>
              <a:rPr lang="en-US" sz="2000" b="1" dirty="0">
                <a:solidFill>
                  <a:schemeClr val="tx2"/>
                </a:solidFill>
              </a:rPr>
              <a:t>100</a:t>
            </a:r>
            <a:r>
              <a:rPr lang="en-US" sz="2000" b="1" dirty="0"/>
              <a:t>                      S*             S*</a:t>
            </a:r>
          </a:p>
          <a:p>
            <a:pPr eaLnBrk="0" hangingPunct="0">
              <a:spcBef>
                <a:spcPct val="30000"/>
              </a:spcBef>
              <a:defRPr/>
            </a:pPr>
            <a:r>
              <a:rPr lang="en-US" sz="2000" b="1" dirty="0">
                <a:solidFill>
                  <a:schemeClr val="tx2"/>
                </a:solidFill>
              </a:rPr>
              <a:t>          </a:t>
            </a:r>
            <a:r>
              <a:rPr lang="en-US" sz="2000" b="1" dirty="0">
                <a:solidFill>
                  <a:srgbClr val="9900CC"/>
                </a:solidFill>
              </a:rPr>
              <a:t>Borrow PV</a:t>
            </a:r>
            <a:r>
              <a:rPr lang="en-US" sz="2000" b="1" baseline="-25000" dirty="0">
                <a:solidFill>
                  <a:srgbClr val="9900CC"/>
                </a:solidFill>
              </a:rPr>
              <a:t>0</a:t>
            </a:r>
            <a:r>
              <a:rPr lang="en-US" sz="2000" b="1" dirty="0">
                <a:solidFill>
                  <a:srgbClr val="9900CC"/>
                </a:solidFill>
              </a:rPr>
              <a:t> of Strike Price</a:t>
            </a:r>
            <a:r>
              <a:rPr lang="en-US" sz="2000" b="1" dirty="0"/>
              <a:t>         </a:t>
            </a:r>
            <a:r>
              <a:rPr lang="en-US" sz="2000" b="1" dirty="0">
                <a:solidFill>
                  <a:srgbClr val="9900CC"/>
                </a:solidFill>
              </a:rPr>
              <a:t>100/1.15</a:t>
            </a:r>
            <a:r>
              <a:rPr lang="en-US" sz="2000" b="1" dirty="0"/>
              <a:t>              - 100          - 100</a:t>
            </a:r>
          </a:p>
          <a:p>
            <a:pPr eaLnBrk="0" hangingPunct="0">
              <a:spcBef>
                <a:spcPct val="50000"/>
              </a:spcBef>
              <a:defRPr/>
            </a:pPr>
            <a:r>
              <a:rPr lang="en-US" sz="2000" b="1" dirty="0">
                <a:solidFill>
                  <a:schemeClr val="tx2"/>
                </a:solidFill>
              </a:rPr>
              <a:t>          Total</a:t>
            </a:r>
            <a:r>
              <a:rPr lang="en-US" sz="2000" b="1" dirty="0"/>
              <a:t>                  	           -</a:t>
            </a:r>
            <a:r>
              <a:rPr lang="en-US" sz="2000" b="1" dirty="0">
                <a:solidFill>
                  <a:srgbClr val="3399FF"/>
                </a:solidFill>
              </a:rPr>
              <a:t> 5.80</a:t>
            </a:r>
            <a:r>
              <a:rPr lang="en-US" sz="2000" b="1" dirty="0"/>
              <a:t> - </a:t>
            </a:r>
            <a:r>
              <a:rPr lang="en-US" sz="2000" b="1" dirty="0">
                <a:solidFill>
                  <a:schemeClr val="tx2"/>
                </a:solidFill>
              </a:rPr>
              <a:t>100</a:t>
            </a:r>
            <a:r>
              <a:rPr lang="en-US" sz="2000" b="1" baseline="30000" dirty="0"/>
              <a:t> </a:t>
            </a:r>
            <a:r>
              <a:rPr lang="en-US" sz="2000" b="1" dirty="0"/>
              <a:t>+ </a:t>
            </a:r>
            <a:r>
              <a:rPr lang="en-US" sz="2000" b="1" dirty="0">
                <a:solidFill>
                  <a:srgbClr val="9900CC"/>
                </a:solidFill>
              </a:rPr>
              <a:t>100/1.15</a:t>
            </a:r>
            <a:r>
              <a:rPr lang="en-US" sz="2000" b="1" dirty="0"/>
              <a:t>         0            S* -  100 </a:t>
            </a:r>
          </a:p>
          <a:p>
            <a:pPr eaLnBrk="0" hangingPunct="0">
              <a:spcBef>
                <a:spcPct val="100000"/>
              </a:spcBef>
              <a:defRPr/>
            </a:pPr>
            <a:endParaRPr lang="en-US" sz="2000" u="sng" dirty="0"/>
          </a:p>
          <a:p>
            <a:pPr eaLnBrk="0" hangingPunct="0">
              <a:spcBef>
                <a:spcPct val="100000"/>
              </a:spcBef>
              <a:defRPr/>
            </a:pPr>
            <a:r>
              <a:rPr lang="en-US" sz="2000" dirty="0"/>
              <a:t>	 	Note:  Assume there are no payouts over the year.</a:t>
            </a:r>
            <a:r>
              <a:rPr lang="en-US" sz="1400" dirty="0">
                <a:effectLst>
                  <a:outerShdw blurRad="38100" dist="38100" dir="2700000" algn="tl">
                    <a:srgbClr val="DDDDDD"/>
                  </a:outerShdw>
                </a:effectLst>
              </a:rPr>
              <a:t> </a:t>
            </a:r>
          </a:p>
        </p:txBody>
      </p:sp>
      <p:sp>
        <p:nvSpPr>
          <p:cNvPr id="31749" name="Line 4"/>
          <p:cNvSpPr>
            <a:spLocks noChangeShapeType="1"/>
          </p:cNvSpPr>
          <p:nvPr/>
        </p:nvSpPr>
        <p:spPr bwMode="auto">
          <a:xfrm>
            <a:off x="518291" y="3383850"/>
            <a:ext cx="8416924"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50" name="Line 5"/>
          <p:cNvSpPr>
            <a:spLocks noChangeShapeType="1"/>
          </p:cNvSpPr>
          <p:nvPr/>
        </p:nvSpPr>
        <p:spPr bwMode="auto">
          <a:xfrm>
            <a:off x="3783777" y="4617062"/>
            <a:ext cx="51514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51" name="Line 6"/>
          <p:cNvSpPr>
            <a:spLocks noChangeShapeType="1"/>
          </p:cNvSpPr>
          <p:nvPr/>
        </p:nvSpPr>
        <p:spPr bwMode="auto">
          <a:xfrm>
            <a:off x="3783778" y="2893219"/>
            <a:ext cx="515143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52" name="Line 7"/>
          <p:cNvSpPr>
            <a:spLocks noChangeShapeType="1"/>
          </p:cNvSpPr>
          <p:nvPr/>
        </p:nvSpPr>
        <p:spPr bwMode="auto">
          <a:xfrm>
            <a:off x="6400800" y="2244019"/>
            <a:ext cx="0" cy="290036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1753" name="Group 8"/>
          <p:cNvGrpSpPr>
            <a:grpSpLocks/>
          </p:cNvGrpSpPr>
          <p:nvPr/>
        </p:nvGrpSpPr>
        <p:grpSpPr bwMode="auto">
          <a:xfrm>
            <a:off x="358459" y="3048559"/>
            <a:ext cx="361950" cy="276225"/>
            <a:chOff x="230" y="2228"/>
            <a:chExt cx="228" cy="174"/>
          </a:xfrm>
        </p:grpSpPr>
        <p:sp>
          <p:nvSpPr>
            <p:cNvPr id="31777" name="Rectangle 9"/>
            <p:cNvSpPr>
              <a:spLocks noChangeArrowheads="1"/>
            </p:cNvSpPr>
            <p:nvPr/>
          </p:nvSpPr>
          <p:spPr bwMode="auto">
            <a:xfrm>
              <a:off x="230" y="2228"/>
              <a:ext cx="228" cy="174"/>
            </a:xfrm>
            <a:prstGeom prst="rect">
              <a:avLst/>
            </a:prstGeom>
            <a:solidFill>
              <a:srgbClr val="99FF99"/>
            </a:solidFill>
            <a:ln w="12700">
              <a:solidFill>
                <a:srgbClr val="99FF99"/>
              </a:solidFill>
              <a:miter lim="800000"/>
              <a:headEnd/>
              <a:tailEnd/>
            </a:ln>
          </p:spPr>
          <p:txBody>
            <a:bodyPr wrap="none" anchor="ctr"/>
            <a:lstStyle/>
            <a:p>
              <a:endParaRPr lang="en-US" dirty="0"/>
            </a:p>
          </p:txBody>
        </p:sp>
        <p:grpSp>
          <p:nvGrpSpPr>
            <p:cNvPr id="31778" name="Group 10"/>
            <p:cNvGrpSpPr>
              <a:grpSpLocks/>
            </p:cNvGrpSpPr>
            <p:nvPr/>
          </p:nvGrpSpPr>
          <p:grpSpPr bwMode="auto">
            <a:xfrm>
              <a:off x="277" y="2254"/>
              <a:ext cx="139" cy="122"/>
              <a:chOff x="277" y="2254"/>
              <a:chExt cx="139" cy="122"/>
            </a:xfrm>
          </p:grpSpPr>
          <p:sp>
            <p:nvSpPr>
              <p:cNvPr id="31782" name="Line 11"/>
              <p:cNvSpPr>
                <a:spLocks noChangeShapeType="1"/>
              </p:cNvSpPr>
              <p:nvPr/>
            </p:nvSpPr>
            <p:spPr bwMode="auto">
              <a:xfrm>
                <a:off x="349" y="2254"/>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83" name="Line 12"/>
              <p:cNvSpPr>
                <a:spLocks noChangeShapeType="1"/>
              </p:cNvSpPr>
              <p:nvPr/>
            </p:nvSpPr>
            <p:spPr bwMode="auto">
              <a:xfrm flipH="1">
                <a:off x="277" y="2313"/>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1779" name="Group 13"/>
            <p:cNvGrpSpPr>
              <a:grpSpLocks/>
            </p:cNvGrpSpPr>
            <p:nvPr/>
          </p:nvGrpSpPr>
          <p:grpSpPr bwMode="auto">
            <a:xfrm>
              <a:off x="271" y="2258"/>
              <a:ext cx="176" cy="83"/>
              <a:chOff x="271" y="2258"/>
              <a:chExt cx="176" cy="83"/>
            </a:xfrm>
          </p:grpSpPr>
          <p:sp>
            <p:nvSpPr>
              <p:cNvPr id="31780" name="Line 14"/>
              <p:cNvSpPr>
                <a:spLocks noChangeShapeType="1"/>
              </p:cNvSpPr>
              <p:nvPr/>
            </p:nvSpPr>
            <p:spPr bwMode="auto">
              <a:xfrm>
                <a:off x="271" y="2341"/>
                <a:ext cx="6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81" name="Line 15"/>
              <p:cNvSpPr>
                <a:spLocks noChangeShapeType="1"/>
              </p:cNvSpPr>
              <p:nvPr/>
            </p:nvSpPr>
            <p:spPr bwMode="auto">
              <a:xfrm flipV="1">
                <a:off x="348" y="2258"/>
                <a:ext cx="99" cy="83"/>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nvGrpSpPr>
          <p:cNvPr id="31754" name="Group 16"/>
          <p:cNvGrpSpPr>
            <a:grpSpLocks/>
          </p:cNvGrpSpPr>
          <p:nvPr/>
        </p:nvGrpSpPr>
        <p:grpSpPr bwMode="auto">
          <a:xfrm>
            <a:off x="365138" y="3817883"/>
            <a:ext cx="396486" cy="260350"/>
            <a:chOff x="230" y="2510"/>
            <a:chExt cx="228" cy="164"/>
          </a:xfrm>
        </p:grpSpPr>
        <p:sp>
          <p:nvSpPr>
            <p:cNvPr id="31769" name="Rectangle 17"/>
            <p:cNvSpPr>
              <a:spLocks noChangeArrowheads="1"/>
            </p:cNvSpPr>
            <p:nvPr/>
          </p:nvSpPr>
          <p:spPr bwMode="auto">
            <a:xfrm>
              <a:off x="230" y="2510"/>
              <a:ext cx="228" cy="164"/>
            </a:xfrm>
            <a:prstGeom prst="rect">
              <a:avLst/>
            </a:prstGeom>
            <a:solidFill>
              <a:srgbClr val="FF99CC"/>
            </a:solidFill>
            <a:ln w="12700">
              <a:solidFill>
                <a:srgbClr val="FF99CC"/>
              </a:solidFill>
              <a:miter lim="800000"/>
              <a:headEnd/>
              <a:tailEnd/>
            </a:ln>
          </p:spPr>
          <p:txBody>
            <a:bodyPr wrap="none" anchor="ctr"/>
            <a:lstStyle/>
            <a:p>
              <a:endParaRPr lang="en-US" dirty="0"/>
            </a:p>
          </p:txBody>
        </p:sp>
        <p:grpSp>
          <p:nvGrpSpPr>
            <p:cNvPr id="31770" name="Group 18"/>
            <p:cNvGrpSpPr>
              <a:grpSpLocks/>
            </p:cNvGrpSpPr>
            <p:nvPr/>
          </p:nvGrpSpPr>
          <p:grpSpPr bwMode="auto">
            <a:xfrm>
              <a:off x="251" y="2536"/>
              <a:ext cx="163" cy="122"/>
              <a:chOff x="251" y="2536"/>
              <a:chExt cx="163" cy="122"/>
            </a:xfrm>
          </p:grpSpPr>
          <p:sp>
            <p:nvSpPr>
              <p:cNvPr id="31771" name="Line 19"/>
              <p:cNvSpPr>
                <a:spLocks noChangeShapeType="1"/>
              </p:cNvSpPr>
              <p:nvPr/>
            </p:nvSpPr>
            <p:spPr bwMode="auto">
              <a:xfrm flipH="1">
                <a:off x="266" y="2596"/>
                <a:ext cx="14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1772" name="Group 20"/>
              <p:cNvGrpSpPr>
                <a:grpSpLocks/>
              </p:cNvGrpSpPr>
              <p:nvPr/>
            </p:nvGrpSpPr>
            <p:grpSpPr bwMode="auto">
              <a:xfrm>
                <a:off x="251" y="2536"/>
                <a:ext cx="154" cy="122"/>
                <a:chOff x="251" y="2536"/>
                <a:chExt cx="154" cy="122"/>
              </a:xfrm>
            </p:grpSpPr>
            <p:sp>
              <p:nvSpPr>
                <p:cNvPr id="31773" name="Line 21"/>
                <p:cNvSpPr>
                  <a:spLocks noChangeShapeType="1"/>
                </p:cNvSpPr>
                <p:nvPr/>
              </p:nvSpPr>
              <p:spPr bwMode="auto">
                <a:xfrm>
                  <a:off x="342" y="2536"/>
                  <a:ext cx="0" cy="1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nvGrpSpPr>
                <p:cNvPr id="31774" name="Group 22"/>
                <p:cNvGrpSpPr>
                  <a:grpSpLocks/>
                </p:cNvGrpSpPr>
                <p:nvPr/>
              </p:nvGrpSpPr>
              <p:grpSpPr bwMode="auto">
                <a:xfrm>
                  <a:off x="251" y="2555"/>
                  <a:ext cx="154" cy="65"/>
                  <a:chOff x="251" y="2555"/>
                  <a:chExt cx="154" cy="65"/>
                </a:xfrm>
              </p:grpSpPr>
              <p:sp>
                <p:nvSpPr>
                  <p:cNvPr id="31775" name="Line 23"/>
                  <p:cNvSpPr>
                    <a:spLocks noChangeShapeType="1"/>
                  </p:cNvSpPr>
                  <p:nvPr/>
                </p:nvSpPr>
                <p:spPr bwMode="auto">
                  <a:xfrm flipH="1">
                    <a:off x="340" y="2620"/>
                    <a:ext cx="65" cy="0"/>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76" name="Line 24"/>
                  <p:cNvSpPr>
                    <a:spLocks noChangeShapeType="1"/>
                  </p:cNvSpPr>
                  <p:nvPr/>
                </p:nvSpPr>
                <p:spPr bwMode="auto">
                  <a:xfrm flipH="1" flipV="1">
                    <a:off x="251" y="2555"/>
                    <a:ext cx="80" cy="65"/>
                  </a:xfrm>
                  <a:prstGeom prst="line">
                    <a:avLst/>
                  </a:prstGeom>
                  <a:noFill/>
                  <a:ln w="25400">
                    <a:solidFill>
                      <a:schemeClr val="hlink"/>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grpSp>
      </p:grpSp>
      <p:pic>
        <p:nvPicPr>
          <p:cNvPr id="31755" name="Picture 25"/>
          <p:cNvPicPr>
            <a:picLocks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39000" y="723609"/>
            <a:ext cx="1293813" cy="399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4395" name="Text Box 27"/>
          <p:cNvSpPr txBox="1">
            <a:spLocks noChangeArrowheads="1"/>
          </p:cNvSpPr>
          <p:nvPr/>
        </p:nvSpPr>
        <p:spPr bwMode="auto">
          <a:xfrm>
            <a:off x="2819400" y="5413083"/>
            <a:ext cx="4419600" cy="396875"/>
          </a:xfrm>
          <a:prstGeom prst="rect">
            <a:avLst/>
          </a:prstGeom>
          <a:solidFill>
            <a:schemeClr val="accent3">
              <a:lumMod val="10000"/>
              <a:lumOff val="90000"/>
            </a:schemeClr>
          </a:solidFill>
          <a:ln>
            <a:noFill/>
          </a:ln>
          <a:extLst>
            <a:ext uri="{91240B29-F687-4f45-9708-019B960494DF}">
              <a14:hiddenLine xmlns:a14="http://schemas.microsoft.com/office/drawing/2010/main" xmlns="" w="25400" cap="rnd">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130000"/>
              </a:spcBef>
            </a:pPr>
            <a:r>
              <a:rPr lang="en-US" sz="2000" b="1" dirty="0"/>
              <a:t>C =</a:t>
            </a:r>
            <a:r>
              <a:rPr lang="en-US" sz="2000" b="1" dirty="0">
                <a:solidFill>
                  <a:schemeClr val="hlink"/>
                </a:solidFill>
              </a:rPr>
              <a:t> </a:t>
            </a:r>
            <a:r>
              <a:rPr lang="en-US" sz="2000" b="1" dirty="0">
                <a:solidFill>
                  <a:srgbClr val="3399FF"/>
                </a:solidFill>
              </a:rPr>
              <a:t>5.80 </a:t>
            </a:r>
            <a:r>
              <a:rPr lang="en-US" sz="2000" b="1" dirty="0"/>
              <a:t>+ </a:t>
            </a:r>
            <a:r>
              <a:rPr lang="en-US" sz="2000" b="1" dirty="0">
                <a:solidFill>
                  <a:schemeClr val="tx2"/>
                </a:solidFill>
              </a:rPr>
              <a:t>100</a:t>
            </a:r>
            <a:r>
              <a:rPr lang="en-US" sz="2000" b="1" dirty="0"/>
              <a:t> - </a:t>
            </a:r>
            <a:r>
              <a:rPr lang="en-US" sz="2000" b="1" dirty="0">
                <a:solidFill>
                  <a:srgbClr val="9900CC"/>
                </a:solidFill>
              </a:rPr>
              <a:t>100/1.15</a:t>
            </a:r>
            <a:r>
              <a:rPr lang="en-US" sz="2000" b="1" dirty="0"/>
              <a:t> = 18.84</a:t>
            </a:r>
            <a:endParaRPr lang="en-US" sz="1100" dirty="0">
              <a:latin typeface="Times New Roman" charset="0"/>
            </a:endParaRPr>
          </a:p>
        </p:txBody>
      </p:sp>
      <p:grpSp>
        <p:nvGrpSpPr>
          <p:cNvPr id="31758" name="Group 28"/>
          <p:cNvGrpSpPr>
            <a:grpSpLocks/>
          </p:cNvGrpSpPr>
          <p:nvPr/>
        </p:nvGrpSpPr>
        <p:grpSpPr bwMode="auto">
          <a:xfrm>
            <a:off x="373067" y="4204132"/>
            <a:ext cx="380627" cy="266612"/>
            <a:chOff x="220" y="2735"/>
            <a:chExt cx="235" cy="166"/>
          </a:xfrm>
        </p:grpSpPr>
        <p:sp>
          <p:nvSpPr>
            <p:cNvPr id="31765" name="Rectangle 29"/>
            <p:cNvSpPr>
              <a:spLocks noChangeArrowheads="1"/>
            </p:cNvSpPr>
            <p:nvPr/>
          </p:nvSpPr>
          <p:spPr bwMode="auto">
            <a:xfrm>
              <a:off x="220" y="2735"/>
              <a:ext cx="235" cy="166"/>
            </a:xfrm>
            <a:prstGeom prst="rect">
              <a:avLst/>
            </a:prstGeom>
            <a:solidFill>
              <a:schemeClr val="accent3">
                <a:lumMod val="10000"/>
                <a:lumOff val="90000"/>
              </a:schemeClr>
            </a:solidFill>
            <a:ln w="12700">
              <a:solidFill>
                <a:schemeClr val="accent1"/>
              </a:solidFill>
              <a:miter lim="800000"/>
              <a:headEnd/>
              <a:tailEnd/>
            </a:ln>
          </p:spPr>
          <p:txBody>
            <a:bodyPr wrap="none" anchor="ctr"/>
            <a:lstStyle/>
            <a:p>
              <a:endParaRPr lang="en-US" dirty="0"/>
            </a:p>
          </p:txBody>
        </p:sp>
        <p:sp>
          <p:nvSpPr>
            <p:cNvPr id="31766" name="Line 30"/>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7" name="Line 31"/>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8" name="Line 32"/>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grpSp>
        <p:nvGrpSpPr>
          <p:cNvPr id="31759" name="Group 33"/>
          <p:cNvGrpSpPr>
            <a:grpSpLocks/>
          </p:cNvGrpSpPr>
          <p:nvPr/>
        </p:nvGrpSpPr>
        <p:grpSpPr bwMode="auto">
          <a:xfrm>
            <a:off x="331760" y="4617062"/>
            <a:ext cx="373062" cy="266700"/>
            <a:chOff x="226" y="2975"/>
            <a:chExt cx="235" cy="168"/>
          </a:xfrm>
        </p:grpSpPr>
        <p:sp>
          <p:nvSpPr>
            <p:cNvPr id="31761" name="Rectangle 34"/>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p>
          </p:txBody>
        </p:sp>
        <p:sp>
          <p:nvSpPr>
            <p:cNvPr id="31762" name="Line 35"/>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3" name="Line 36"/>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31764" name="Line 37"/>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p>
          </p:txBody>
        </p:sp>
      </p:grpSp>
      <p:sp>
        <p:nvSpPr>
          <p:cNvPr id="31760" name="Line 38"/>
          <p:cNvSpPr>
            <a:spLocks noChangeShapeType="1"/>
          </p:cNvSpPr>
          <p:nvPr/>
        </p:nvSpPr>
        <p:spPr bwMode="auto">
          <a:xfrm>
            <a:off x="7620000" y="2893219"/>
            <a:ext cx="0" cy="2275769"/>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 name="Footer Placeholder 1"/>
          <p:cNvSpPr>
            <a:spLocks noGrp="1"/>
          </p:cNvSpPr>
          <p:nvPr>
            <p:ph type="ftr" sz="quarter" idx="11"/>
          </p:nvPr>
        </p:nvSpPr>
        <p:spPr/>
        <p:txBody>
          <a:bodyPr/>
          <a:lstStyle/>
          <a:p>
            <a:pPr>
              <a:defRPr/>
            </a:pPr>
            <a:r>
              <a:rPr lang="en-US"/>
              <a:t>Options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77"/>
                                        </p:tgtEl>
                                        <p:attrNameLst>
                                          <p:attrName>style.visibility</p:attrName>
                                        </p:attrNameLst>
                                      </p:cBhvr>
                                      <p:to>
                                        <p:strVal val="visible"/>
                                      </p:to>
                                    </p:set>
                                    <p:animEffect transition="in" filter="fade">
                                      <p:cBhvr>
                                        <p:cTn id="7" dur="2000"/>
                                        <p:tgtEl>
                                          <p:spTgt spid="112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14395"/>
                                        </p:tgtEl>
                                        <p:attrNameLst>
                                          <p:attrName>style.visibility</p:attrName>
                                        </p:attrNameLst>
                                      </p:cBhvr>
                                      <p:to>
                                        <p:strVal val="visible"/>
                                      </p:to>
                                    </p:set>
                                    <p:anim calcmode="lin" valueType="num">
                                      <p:cBhvr additive="base">
                                        <p:cTn id="12" dur="500" fill="hold"/>
                                        <p:tgtEl>
                                          <p:spTgt spid="314395"/>
                                        </p:tgtEl>
                                        <p:attrNameLst>
                                          <p:attrName>ppt_x</p:attrName>
                                        </p:attrNameLst>
                                      </p:cBhvr>
                                      <p:tavLst>
                                        <p:tav tm="0">
                                          <p:val>
                                            <p:strVal val="0-#ppt_w/2"/>
                                          </p:val>
                                        </p:tav>
                                        <p:tav tm="100000">
                                          <p:val>
                                            <p:strVal val="#ppt_x"/>
                                          </p:val>
                                        </p:tav>
                                      </p:tavLst>
                                    </p:anim>
                                    <p:anim calcmode="lin" valueType="num">
                                      <p:cBhvr additive="base">
                                        <p:cTn id="13" dur="500" fill="hold"/>
                                        <p:tgtEl>
                                          <p:spTgt spid="3143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7" grpId="0"/>
      <p:bldP spid="314395" grpId="0" animBg="1"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20963</TotalTime>
  <Words>4957</Words>
  <Application>Microsoft Macintosh PowerPoint</Application>
  <PresentationFormat>On-screen Show (4:3)</PresentationFormat>
  <Paragraphs>767</Paragraphs>
  <Slides>47</Slides>
  <Notes>37</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62" baseType="lpstr">
      <vt:lpstr>Arial Unicode MS</vt:lpstr>
      <vt:lpstr>NSimSun</vt:lpstr>
      <vt:lpstr>Arial</vt:lpstr>
      <vt:lpstr>Calibri</vt:lpstr>
      <vt:lpstr>Comic Sans MS</vt:lpstr>
      <vt:lpstr>Courier New</vt:lpstr>
      <vt:lpstr>Monotype Sorts</vt:lpstr>
      <vt:lpstr>Symbol</vt:lpstr>
      <vt:lpstr>Times</vt:lpstr>
      <vt:lpstr>Times New Roman</vt:lpstr>
      <vt:lpstr>Verdana</vt:lpstr>
      <vt:lpstr>Wingdings</vt:lpstr>
      <vt:lpstr>Wingdings 2</vt:lpstr>
      <vt:lpstr>CG Body - Standard</vt:lpstr>
      <vt:lpstr>Equation</vt:lpstr>
      <vt:lpstr>Standard Options:  Call Definition  </vt:lpstr>
      <vt:lpstr>Standard Options:  Put Definition</vt:lpstr>
      <vt:lpstr>Standard Options:  Example</vt:lpstr>
      <vt:lpstr>BUY CALL: P/L Diagram</vt:lpstr>
      <vt:lpstr>SELL CALL: P/L Diagram</vt:lpstr>
      <vt:lpstr>BUY PUT: P/L Diagram</vt:lpstr>
      <vt:lpstr>SELL PUT: P/L Diagram</vt:lpstr>
      <vt:lpstr>Put-Call Parity</vt:lpstr>
      <vt:lpstr>PUT-CALL Parity Relation:  Numerical Example</vt:lpstr>
      <vt:lpstr>Synthetic Call: PUT + ASSET + BORROWING</vt:lpstr>
      <vt:lpstr>PUT-CALL Parity Relation:  Arbitrage Table</vt:lpstr>
      <vt:lpstr>PUT-CALL Parity Relation:  Implications</vt:lpstr>
      <vt:lpstr>Covered Call: ASSET - CALL</vt:lpstr>
      <vt:lpstr>Bear Spread:  ITM PUT - OTM PUT</vt:lpstr>
      <vt:lpstr>Collar:  Asset + OTM Put - OMC</vt:lpstr>
      <vt:lpstr>Synthetic Forward: OTM CALL - ITM PUT</vt:lpstr>
      <vt:lpstr>FORWARDS vs OPTIONS:  Arbitrage Table</vt:lpstr>
      <vt:lpstr>Straddle: ITM CALL + ATM PUT</vt:lpstr>
      <vt:lpstr>Out-of-, At-, In-the-Money</vt:lpstr>
      <vt:lpstr>Value of Call</vt:lpstr>
      <vt:lpstr>Determinants of Option Value: Volatility, Riskless and Payout Returns</vt:lpstr>
      <vt:lpstr>Fundamental Determinants of Value: Time-to-Expiration</vt:lpstr>
      <vt:lpstr>Fundamental Determinants of Value</vt:lpstr>
      <vt:lpstr>Option Value</vt:lpstr>
      <vt:lpstr>Different Types of Options</vt:lpstr>
      <vt:lpstr>Option Valuation </vt:lpstr>
      <vt:lpstr>Option Valuation </vt:lpstr>
      <vt:lpstr>Asset, Cash, and Call</vt:lpstr>
      <vt:lpstr>Replicating Portfolio</vt:lpstr>
      <vt:lpstr>Solving for D and B </vt:lpstr>
      <vt:lpstr>General Formulas for D and B</vt:lpstr>
      <vt:lpstr>Option Valuation </vt:lpstr>
      <vt:lpstr>Binomial Formula:  Interpretation</vt:lpstr>
      <vt:lpstr>Binomial Formula:  Interpretation</vt:lpstr>
      <vt:lpstr>Option Valuation: Risk Neutral Valuation </vt:lpstr>
      <vt:lpstr>Option Valuation: Multi-Period Model </vt:lpstr>
      <vt:lpstr>Black-Scholes Formula</vt:lpstr>
      <vt:lpstr>Interpretation of N(x)</vt:lpstr>
      <vt:lpstr>Black-Scholes Example</vt:lpstr>
      <vt:lpstr>Call vs Replicating Portfolio: 1 Year to Expiration</vt:lpstr>
      <vt:lpstr>Call vs Replicating Portfolio: ½ Year to Expiration</vt:lpstr>
      <vt:lpstr>Implied Volatility and Greeks</vt:lpstr>
      <vt:lpstr>Pepsico Option Disclosure</vt:lpstr>
      <vt:lpstr>Options aren’t Mickey Mouse</vt:lpstr>
      <vt:lpstr>The Firm as a Portfolio of Call Options</vt:lpstr>
      <vt:lpstr>The Firm as a Portfolio of Put Options</vt:lpstr>
      <vt:lpstr>The Firm as a Portfolio of Options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237</cp:revision>
  <dcterms:created xsi:type="dcterms:W3CDTF">2010-04-26T01:10:16Z</dcterms:created>
  <dcterms:modified xsi:type="dcterms:W3CDTF">2021-12-02T20:28:33Z</dcterms:modified>
</cp:coreProperties>
</file>