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8"/>
  </p:notesMasterIdLst>
  <p:handoutMasterIdLst>
    <p:handoutMasterId r:id="rId39"/>
  </p:handoutMasterIdLst>
  <p:sldIdLst>
    <p:sldId id="357" r:id="rId2"/>
    <p:sldId id="426" r:id="rId3"/>
    <p:sldId id="433" r:id="rId4"/>
    <p:sldId id="427" r:id="rId5"/>
    <p:sldId id="414" r:id="rId6"/>
    <p:sldId id="417" r:id="rId7"/>
    <p:sldId id="418" r:id="rId8"/>
    <p:sldId id="428" r:id="rId9"/>
    <p:sldId id="393" r:id="rId10"/>
    <p:sldId id="415" r:id="rId11"/>
    <p:sldId id="416" r:id="rId12"/>
    <p:sldId id="429" r:id="rId13"/>
    <p:sldId id="430" r:id="rId14"/>
    <p:sldId id="434" r:id="rId15"/>
    <p:sldId id="420" r:id="rId16"/>
    <p:sldId id="422" r:id="rId17"/>
    <p:sldId id="436" r:id="rId18"/>
    <p:sldId id="423" r:id="rId19"/>
    <p:sldId id="406" r:id="rId20"/>
    <p:sldId id="431" r:id="rId21"/>
    <p:sldId id="407" r:id="rId22"/>
    <p:sldId id="411" r:id="rId23"/>
    <p:sldId id="412" r:id="rId24"/>
    <p:sldId id="359" r:id="rId25"/>
    <p:sldId id="354" r:id="rId26"/>
    <p:sldId id="355" r:id="rId27"/>
    <p:sldId id="356" r:id="rId28"/>
    <p:sldId id="410" r:id="rId29"/>
    <p:sldId id="432" r:id="rId30"/>
    <p:sldId id="361" r:id="rId31"/>
    <p:sldId id="362" r:id="rId32"/>
    <p:sldId id="363" r:id="rId33"/>
    <p:sldId id="435" r:id="rId34"/>
    <p:sldId id="437" r:id="rId35"/>
    <p:sldId id="392" r:id="rId36"/>
    <p:sldId id="438" r:id="rId37"/>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16" autoAdjust="0"/>
    <p:restoredTop sz="86439" autoAdjust="0"/>
  </p:normalViewPr>
  <p:slideViewPr>
    <p:cSldViewPr>
      <p:cViewPr varScale="1">
        <p:scale>
          <a:sx n="130" d="100"/>
          <a:sy n="130" d="100"/>
        </p:scale>
        <p:origin x="192" y="232"/>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1</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C3C06A4-AA7A-4142-A7F5-D4B59B71C251}" type="slidenum">
              <a:rPr lang="en-US" sz="1200">
                <a:latin typeface="Calibri"/>
              </a:rPr>
              <a:pPr eaLnBrk="1" hangingPunct="1"/>
              <a:t>26</a:t>
            </a:fld>
            <a:endParaRPr lang="en-US" sz="1200">
              <a:latin typeface="Calibri"/>
            </a:endParaRPr>
          </a:p>
        </p:txBody>
      </p:sp>
      <p:sp>
        <p:nvSpPr>
          <p:cNvPr id="60419"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0420"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996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687D8E9-3CC5-5A42-9C97-8BEFF4209762}" type="slidenum">
              <a:rPr lang="en-US" sz="1200">
                <a:latin typeface="Calibri"/>
              </a:rPr>
              <a:pPr eaLnBrk="1" hangingPunct="1"/>
              <a:t>27</a:t>
            </a:fld>
            <a:endParaRPr lang="en-US" sz="1200">
              <a:latin typeface="Calibri"/>
            </a:endParaRPr>
          </a:p>
        </p:txBody>
      </p:sp>
      <p:sp>
        <p:nvSpPr>
          <p:cNvPr id="62467"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2468"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3031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7D2BFD49-FAAF-FB42-9897-32D391D6B936}" type="slidenum">
              <a:rPr lang="en-US" sz="1200">
                <a:latin typeface="Calibri"/>
              </a:rPr>
              <a:pPr eaLnBrk="1" hangingPunct="1"/>
              <a:t>28</a:t>
            </a:fld>
            <a:endParaRPr lang="en-US" sz="1200">
              <a:latin typeface="Calibri"/>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73348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30</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31</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32</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3A4F492F-CDF6-F743-8AF0-9E1D8D4EA972}" type="slidenum">
              <a:rPr lang="en-US" sz="1200">
                <a:latin typeface="Calibri"/>
              </a:rPr>
              <a:pPr eaLnBrk="1" hangingPunct="1"/>
              <a:t>35</a:t>
            </a:fld>
            <a:endParaRPr lang="en-US" sz="1200">
              <a:latin typeface="Calibri"/>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988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2</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9</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19</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A0FA9A4E-302D-8348-A009-BB5603021A2D}" type="slidenum">
              <a:rPr lang="en-US" sz="1200">
                <a:latin typeface="Calibri"/>
              </a:rPr>
              <a:pPr eaLnBrk="1" hangingPunct="1"/>
              <a:t>21</a:t>
            </a:fld>
            <a:endParaRPr lang="en-US" sz="1200">
              <a:latin typeface="Calibri"/>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332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3965CEF-C105-D543-BFB8-3CF7F6095699}" type="slidenum">
              <a:rPr lang="en-US" sz="1200">
                <a:latin typeface="Calibri"/>
              </a:rPr>
              <a:pPr eaLnBrk="1" hangingPunct="1"/>
              <a:t>22</a:t>
            </a:fld>
            <a:endParaRPr lang="en-US" sz="1200">
              <a:latin typeface="Calibri"/>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234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2E183245-EF49-2549-8E73-06DAA27C97CC}" type="slidenum">
              <a:rPr lang="en-US" sz="1200">
                <a:latin typeface="Calibri"/>
              </a:rPr>
              <a:pPr eaLnBrk="1" hangingPunct="1"/>
              <a:t>23</a:t>
            </a:fld>
            <a:endParaRPr lang="en-US" sz="1200">
              <a:latin typeface="Calibri"/>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627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D688FFF-5A7D-D04A-869C-4E76BC4619D5}" type="slidenum">
              <a:rPr lang="en-US" sz="1200">
                <a:latin typeface="Calibri"/>
              </a:rPr>
              <a:pPr eaLnBrk="1" hangingPunct="1"/>
              <a:t>24</a:t>
            </a:fld>
            <a:endParaRPr lang="en-US" sz="1200">
              <a:latin typeface="Calibri"/>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8612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411A900-580B-EF4E-AA99-501D9DA7E61D}" type="slidenum">
              <a:rPr lang="en-US" sz="1200">
                <a:latin typeface="Calibri"/>
              </a:rPr>
              <a:pPr eaLnBrk="1" hangingPunct="1"/>
              <a:t>25</a:t>
            </a:fld>
            <a:endParaRPr lang="en-US" sz="1200">
              <a:latin typeface="Calibri"/>
            </a:endParaRPr>
          </a:p>
        </p:txBody>
      </p:sp>
      <p:sp>
        <p:nvSpPr>
          <p:cNvPr id="58371"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58372"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62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CF_Ch10_CAPM_20</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png"/><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pic>
        <p:nvPicPr>
          <p:cNvPr id="368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36" y="606710"/>
            <a:ext cx="4347764" cy="448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1" name="Text Box 5"/>
          <p:cNvSpPr txBox="1">
            <a:spLocks noChangeArrowheads="1"/>
          </p:cNvSpPr>
          <p:nvPr/>
        </p:nvSpPr>
        <p:spPr bwMode="auto">
          <a:xfrm>
            <a:off x="1018000" y="5242929"/>
            <a:ext cx="357703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100" dirty="0">
                <a:latin typeface="Calibri"/>
              </a:rPr>
              <a:t>Source:  Graham &amp; Harvey, 60 J. of Fin. Econ. 187 (2001)</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657443"/>
            <a:ext cx="3949700" cy="2079688"/>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lgn="ctr">
              <a:buNone/>
            </a:pPr>
            <a:r>
              <a:rPr lang="en-US" sz="2400" b="1" u="sng" dirty="0">
                <a:solidFill>
                  <a:srgbClr val="3333B2"/>
                </a:solidFill>
                <a:effectLst/>
                <a:latin typeface="+mn-lt"/>
              </a:rPr>
              <a:t>Example</a:t>
            </a:r>
          </a:p>
          <a:p>
            <a:r>
              <a:rPr lang="en-US" sz="2400" dirty="0">
                <a:solidFill>
                  <a:srgbClr val="3333B2"/>
                </a:solidFill>
                <a:effectLst/>
                <a:latin typeface="+mn-lt"/>
              </a:rPr>
              <a:t>A corporate zero-bond promises $1,000 in 1 year. </a:t>
            </a:r>
          </a:p>
          <a:p>
            <a:pPr lvl="1"/>
            <a:r>
              <a:rPr lang="en-US" sz="2250" dirty="0">
                <a:solidFill>
                  <a:srgbClr val="3333B2"/>
                </a:solidFill>
                <a:effectLst/>
                <a:latin typeface="+mn-lt"/>
              </a:rPr>
              <a:t>Its market-beta is 0.5. </a:t>
            </a:r>
          </a:p>
          <a:p>
            <a:pPr lvl="1"/>
            <a:r>
              <a:rPr lang="en-US" sz="2250" dirty="0">
                <a:solidFill>
                  <a:srgbClr val="3333B2"/>
                </a:solidFill>
                <a:effectLst/>
                <a:latin typeface="+mn-lt"/>
              </a:rPr>
              <a:t>The equity premium is 4%. </a:t>
            </a:r>
          </a:p>
          <a:p>
            <a:pPr lvl="1"/>
            <a:r>
              <a:rPr lang="en-US" sz="2250" dirty="0">
                <a:solidFill>
                  <a:srgbClr val="3333B2"/>
                </a:solidFill>
                <a:effectLst/>
                <a:latin typeface="+mn-lt"/>
              </a:rPr>
              <a:t>The risk-free rate is 3%. </a:t>
            </a:r>
          </a:p>
          <a:p>
            <a:r>
              <a:rPr lang="en-US" sz="2400" dirty="0">
                <a:solidFill>
                  <a:srgbClr val="3333B2"/>
                </a:solidFill>
                <a:effectLst/>
                <a:latin typeface="+mn-lt"/>
              </a:rPr>
              <a:t>What is the appropriate bond price today? </a:t>
            </a:r>
            <a:endParaRPr lang="en-US" sz="2400" dirty="0">
              <a:effectLst/>
              <a:latin typeface="+mn-lt"/>
            </a:endParaRPr>
          </a:p>
          <a:p>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051"/>
            <a:ext cx="8458200" cy="5812064"/>
          </a:xfrm>
        </p:spPr>
        <p:txBody>
          <a:bodyPr>
            <a:normAutofit/>
          </a:bodyPr>
          <a:lstStyle/>
          <a:p>
            <a:pPr marL="403225" indent="-403225" algn="just"/>
            <a:r>
              <a:rPr lang="en-US" sz="2800" dirty="0"/>
              <a:t>A corporate bond promises 1,000 one year from today.  You estimate that it will pay 1,000 with a p=95% and will default entirely with a p=5%.  If the bond has a beta of 0.25, the risk-free rate is 2% and the E(</a:t>
            </a:r>
            <a:r>
              <a:rPr lang="en-US" sz="2800" dirty="0" err="1"/>
              <a:t>r</a:t>
            </a:r>
            <a:r>
              <a:rPr lang="en-US" sz="2800" baseline="-25000" dirty="0" err="1"/>
              <a:t>m</a:t>
            </a:r>
            <a:r>
              <a:rPr lang="en-US" sz="2800" dirty="0"/>
              <a:t>) is 6%, find the price of the bond.</a:t>
            </a:r>
          </a:p>
          <a:p>
            <a:pPr marL="976313" lvl="1" indent="-347663"/>
            <a:r>
              <a:rPr lang="en-US" sz="2400" i="1" dirty="0"/>
              <a:t>E(</a:t>
            </a:r>
            <a:r>
              <a:rPr lang="en-US" sz="2400" i="1" dirty="0" err="1"/>
              <a:t>r</a:t>
            </a:r>
            <a:r>
              <a:rPr lang="en-US" sz="2400" i="1" baseline="-25000" dirty="0" err="1"/>
              <a:t>bond</a:t>
            </a:r>
            <a:r>
              <a:rPr lang="en-US" sz="2400" i="1" dirty="0"/>
              <a:t>) </a:t>
            </a:r>
            <a:r>
              <a:rPr lang="en-US" sz="2400" dirty="0"/>
              <a:t>= 2%  + 0.25( 6% - 2%) = 3% [</a:t>
            </a:r>
            <a:r>
              <a:rPr lang="en-US" sz="2400" dirty="0" err="1"/>
              <a:t>CAPM</a:t>
            </a:r>
            <a:r>
              <a:rPr lang="en-US" sz="2400" dirty="0"/>
              <a:t>]</a:t>
            </a:r>
          </a:p>
          <a:p>
            <a:pPr marL="976313" lvl="1" indent="-347663"/>
            <a:r>
              <a:rPr lang="en-US" sz="2400" i="1" dirty="0"/>
              <a:t>E(</a:t>
            </a:r>
            <a:r>
              <a:rPr lang="en-US" sz="2400" i="1" dirty="0" err="1"/>
              <a:t>cf</a:t>
            </a:r>
            <a:r>
              <a:rPr lang="en-US" sz="2400" i="1" dirty="0"/>
              <a:t>) </a:t>
            </a:r>
            <a:r>
              <a:rPr lang="en-US" sz="2400" dirty="0"/>
              <a:t>= 950 [probability * outcome]</a:t>
            </a:r>
          </a:p>
          <a:p>
            <a:pPr marL="976313" lvl="1" indent="-347663"/>
            <a:r>
              <a:rPr lang="en-US" sz="2400" i="1" dirty="0"/>
              <a:t>PV </a:t>
            </a:r>
            <a:r>
              <a:rPr lang="en-US" sz="2400" dirty="0"/>
              <a:t>= 950/(1+.03) = 922.33 [PV formula]</a:t>
            </a:r>
          </a:p>
          <a:p>
            <a:pPr marL="976313" lvl="1" indent="-347663"/>
            <a:r>
              <a:rPr lang="en-US" sz="2400" i="1" dirty="0"/>
              <a:t>Promised ROR </a:t>
            </a:r>
            <a:r>
              <a:rPr lang="en-US" sz="2400" dirty="0"/>
              <a:t>= 8.4% [(1000-922.33)/922.33]</a:t>
            </a:r>
          </a:p>
          <a:p>
            <a:pPr marL="976313" lvl="1" indent="-347663"/>
            <a:r>
              <a:rPr lang="en-US" sz="2400" i="1" dirty="0"/>
              <a:t>Risk Premium</a:t>
            </a:r>
            <a:r>
              <a:rPr lang="en-US" sz="2400" dirty="0"/>
              <a:t> = 1% [3% – </a:t>
            </a:r>
            <a:r>
              <a:rPr lang="en-US" sz="2400" dirty="0" err="1"/>
              <a:t>r</a:t>
            </a:r>
            <a:r>
              <a:rPr lang="en-US" sz="2400" baseline="-25000" dirty="0" err="1"/>
              <a:t>f</a:t>
            </a:r>
            <a:r>
              <a:rPr lang="en-US" sz="2400" dirty="0"/>
              <a:t> of 2%]</a:t>
            </a:r>
          </a:p>
          <a:p>
            <a:pPr marL="976313" lvl="1" indent="-347663"/>
            <a:r>
              <a:rPr lang="en-US" sz="2400" i="1" dirty="0"/>
              <a:t>Default Premium </a:t>
            </a:r>
            <a:r>
              <a:rPr lang="en-US" sz="2400" dirty="0"/>
              <a:t>=5.4%  (on average, will be zero) </a:t>
            </a:r>
          </a:p>
          <a:p>
            <a:pPr marL="976313" lvl="1" indent="-347663"/>
            <a:r>
              <a:rPr lang="en-US" sz="2400" i="1" dirty="0"/>
              <a:t>Time Premium</a:t>
            </a:r>
            <a:r>
              <a:rPr lang="en-US" sz="2400" dirty="0"/>
              <a:t> = 2%</a:t>
            </a:r>
          </a:p>
          <a:p>
            <a:r>
              <a:rPr lang="en-US" sz="2400" b="1" dirty="0"/>
              <a:t>Default Risk -&gt; numerator; risk aversion -&gt; denominator</a:t>
            </a:r>
          </a:p>
        </p:txBody>
      </p:sp>
      <p:sp>
        <p:nvSpPr>
          <p:cNvPr id="2" name="Title 1"/>
          <p:cNvSpPr>
            <a:spLocks noGrp="1"/>
          </p:cNvSpPr>
          <p:nvPr>
            <p:ph type="title"/>
          </p:nvPr>
        </p:nvSpPr>
        <p:spPr/>
        <p:txBody>
          <a:bodyPr/>
          <a:lstStyle/>
          <a:p>
            <a:r>
              <a:rPr lang="en-US" dirty="0">
                <a:ea typeface="ＭＳ Ｐゴシック" charset="0"/>
                <a:cs typeface="ＭＳ Ｐゴシック" charset="0"/>
              </a:rPr>
              <a:t>Expected Return</a:t>
            </a:r>
            <a:r>
              <a:rPr lang="en-US" b="1" dirty="0">
                <a:ea typeface="ＭＳ Ｐゴシック" charset="0"/>
                <a:cs typeface="ＭＳ Ｐゴシック" charset="0"/>
              </a:rPr>
              <a:t> Example:  Supplying Default Risk</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AutoShape 4"/>
          <p:cNvSpPr>
            <a:spLocks/>
          </p:cNvSpPr>
          <p:nvPr/>
        </p:nvSpPr>
        <p:spPr bwMode="auto">
          <a:xfrm>
            <a:off x="609600" y="4648200"/>
            <a:ext cx="381000" cy="990600"/>
          </a:xfrm>
          <a:prstGeom prst="leftBrace">
            <a:avLst>
              <a:gd name="adj1" fmla="val 2166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28352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the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1 part 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twice as large:</a:t>
            </a:r>
          </a:p>
        </p:txBody>
      </p:sp>
      <p:grpSp>
        <p:nvGrpSpPr>
          <p:cNvPr id="7" name="Group 4"/>
          <p:cNvGrpSpPr>
            <a:grpSpLocks/>
          </p:cNvGrpSpPr>
          <p:nvPr/>
        </p:nvGrpSpPr>
        <p:grpSpPr bwMode="auto">
          <a:xfrm>
            <a:off x="1701800" y="3858986"/>
            <a:ext cx="4419600" cy="914400"/>
            <a:chOff x="528" y="3168"/>
            <a:chExt cx="2784" cy="576"/>
          </a:xfrm>
        </p:grpSpPr>
        <p:sp>
          <p:nvSpPr>
            <p:cNvPr id="8" name="Text Box 5"/>
            <p:cNvSpPr txBox="1">
              <a:spLocks noChangeArrowheads="1"/>
            </p:cNvSpPr>
            <p:nvPr/>
          </p:nvSpPr>
          <p:spPr bwMode="auto">
            <a:xfrm>
              <a:off x="528" y="3273"/>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solidFill>
                    <a:srgbClr val="010004"/>
                  </a:solidFill>
                  <a:latin typeface="Symbol" charset="0"/>
                </a:rPr>
                <a:t>b</a:t>
              </a:r>
              <a:r>
                <a:rPr lang="en-US" i="1" baseline="-25000" dirty="0" err="1">
                  <a:solidFill>
                    <a:srgbClr val="010004"/>
                  </a:solidFill>
                  <a:latin typeface="Times New Roman" charset="0"/>
                </a:rPr>
                <a:t>Asset</a:t>
              </a:r>
              <a:r>
                <a:rPr lang="en-US"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1 + 1</a:t>
              </a:r>
            </a:p>
          </p:txBody>
        </p:sp>
        <p:sp>
          <p:nvSpPr>
            <p:cNvPr id="10" name="Text Box 7"/>
            <p:cNvSpPr txBox="1">
              <a:spLocks noChangeArrowheads="1"/>
            </p:cNvSpPr>
            <p:nvPr/>
          </p:nvSpPr>
          <p:spPr bwMode="auto">
            <a:xfrm>
              <a:off x="1884" y="3168"/>
              <a:ext cx="4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2" name="Text Box 9"/>
            <p:cNvSpPr txBox="1">
              <a:spLocks noChangeArrowheads="1"/>
            </p:cNvSpPr>
            <p:nvPr/>
          </p:nvSpPr>
          <p:spPr bwMode="auto">
            <a:xfrm>
              <a:off x="2352" y="3273"/>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x</a:t>
              </a:r>
              <a:r>
                <a:rPr lang="en-US" i="1">
                  <a:latin typeface="Times New Roman" charset="0"/>
                  <a:cs typeface="Times New Roman" charset="0"/>
                </a:rPr>
                <a:t> </a:t>
              </a:r>
              <a:r>
                <a:rPr lang="en-US" i="1">
                  <a:latin typeface="Symbol" charset="0"/>
                  <a:cs typeface="Times New Roman" charset="0"/>
                </a:rPr>
                <a:t>b</a:t>
              </a:r>
              <a:r>
                <a:rPr lang="en-US" i="1" baseline="-25000">
                  <a:latin typeface="Times New Roman" charset="0"/>
                  <a:cs typeface="Times New Roman" charset="0"/>
                </a:rPr>
                <a:t>Equity</a:t>
              </a:r>
              <a:endParaRPr lang="en-US">
                <a:latin typeface="Times New Roman" charset="0"/>
                <a:cs typeface="Times New Roman" charset="0"/>
              </a:endParaRPr>
            </a:p>
          </p:txBody>
        </p:sp>
      </p:grpSp>
      <p:sp>
        <p:nvSpPr>
          <p:cNvPr id="13" name="Text Box 10"/>
          <p:cNvSpPr txBox="1">
            <a:spLocks noChangeArrowheads="1"/>
          </p:cNvSpPr>
          <p:nvPr/>
        </p:nvSpPr>
        <p:spPr bwMode="auto">
          <a:xfrm>
            <a:off x="4978400" y="4800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latin typeface="Symbol" charset="0"/>
              </a:rPr>
              <a:t>b</a:t>
            </a:r>
            <a:r>
              <a:rPr lang="en-US" i="1" baseline="-25000" dirty="0" err="1">
                <a:latin typeface="Times New Roman" charset="0"/>
              </a:rPr>
              <a:t>Equity</a:t>
            </a:r>
            <a:r>
              <a:rPr lang="en-US" i="1" baseline="-25000" dirty="0">
                <a:latin typeface="Times New Roman" charset="0"/>
              </a:rPr>
              <a:t> </a:t>
            </a:r>
            <a:r>
              <a:rPr lang="en-US" i="1" dirty="0">
                <a:latin typeface="Times New Roman" charset="0"/>
                <a:cs typeface="Times New Roman" charset="0"/>
              </a:rPr>
              <a:t>=</a:t>
            </a:r>
          </a:p>
        </p:txBody>
      </p:sp>
      <p:sp>
        <p:nvSpPr>
          <p:cNvPr id="14" name="Rectangle 11"/>
          <p:cNvSpPr>
            <a:spLocks noChangeArrowheads="1"/>
          </p:cNvSpPr>
          <p:nvPr/>
        </p:nvSpPr>
        <p:spPr bwMode="auto">
          <a:xfrm>
            <a:off x="6273800" y="4800600"/>
            <a:ext cx="2108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p>
            <a:r>
              <a:rPr lang="en-US" sz="2400">
                <a:latin typeface="Times New Roman" charset="0"/>
              </a:rPr>
              <a:t> 2 </a:t>
            </a:r>
            <a:r>
              <a:rPr lang="en-US" sz="2400">
                <a:latin typeface="Times New Roman" charset="0"/>
                <a:cs typeface="Times New Roman" charset="0"/>
              </a:rPr>
              <a:t>x 0.90 = 1.80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Corp A, which is worth $900mm and has a beta of 2 and a SD of 20%, is considering combining with Corp B, which is worth $100mm and has a beta of 1 and a SD of 20%.  Assume that risk-free rate is 3% and the equity premium is 5%. </a:t>
            </a:r>
          </a:p>
          <a:p>
            <a:pPr lvl="1"/>
            <a:r>
              <a:rPr lang="en-US" sz="2000" dirty="0"/>
              <a:t>Very generally, will the risk of the combined company be greater or less than 20%?</a:t>
            </a:r>
          </a:p>
          <a:p>
            <a:pPr lvl="1"/>
            <a:r>
              <a:rPr lang="en-US" sz="2000" dirty="0"/>
              <a:t>What is the expected return of each company if the </a:t>
            </a:r>
            <a:r>
              <a:rPr lang="en-US" sz="2000" dirty="0" err="1"/>
              <a:t>CAPM</a:t>
            </a:r>
            <a:r>
              <a:rPr lang="en-US" sz="2000" dirty="0"/>
              <a:t> applies?</a:t>
            </a:r>
          </a:p>
          <a:p>
            <a:pPr lvl="1"/>
            <a:r>
              <a:rPr lang="en-US" sz="2000" dirty="0"/>
              <a:t>What will be the expected return (cost of capital) of the combined company?</a:t>
            </a:r>
          </a:p>
          <a:p>
            <a:pPr lvl="1"/>
            <a:r>
              <a:rPr lang="en-US" sz="2000" dirty="0"/>
              <a:t>If the beta of a portfolio is the weighted average of the portfolio betas, what is the beta of the combined company?</a:t>
            </a:r>
          </a:p>
          <a:p>
            <a:pPr lvl="1"/>
            <a:r>
              <a:rPr lang="en-US" sz="2000" dirty="0"/>
              <a:t>What will be the expected return of the combined company under </a:t>
            </a:r>
            <a:r>
              <a:rPr lang="en-US" sz="2000" dirty="0" err="1"/>
              <a:t>CAPM</a:t>
            </a:r>
            <a:r>
              <a:rPr lang="en-US" sz="20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2800" dirty="0">
                <a:ea typeface="ＭＳ Ｐゴシック" charset="0"/>
              </a:rPr>
              <a:t>Historical averages for </a:t>
            </a:r>
            <a:r>
              <a:rPr lang="en-US" sz="2800" i="1" dirty="0" err="1">
                <a:ea typeface="ＭＳ Ｐゴシック" charset="0"/>
              </a:rPr>
              <a:t>r</a:t>
            </a:r>
            <a:r>
              <a:rPr lang="en-US" sz="2800" i="1" baseline="-25000" dirty="0" err="1">
                <a:ea typeface="ＭＳ Ｐゴシック" charset="0"/>
              </a:rPr>
              <a:t>m</a:t>
            </a:r>
            <a:r>
              <a:rPr lang="en-US" sz="2800" dirty="0">
                <a:ea typeface="ＭＳ Ｐゴシック" charset="0"/>
              </a:rPr>
              <a:t>:  </a:t>
            </a:r>
          </a:p>
          <a:p>
            <a:pPr marL="814388" lvl="1" indent="-463550" eaLnBrk="1" hangingPunct="1">
              <a:lnSpc>
                <a:spcPct val="80000"/>
              </a:lnSpc>
            </a:pPr>
            <a:r>
              <a:rPr lang="en-US" sz="2400" dirty="0">
                <a:ea typeface="ＭＳ Ｐゴシック" charset="0"/>
              </a:rPr>
              <a:t>Time period? </a:t>
            </a:r>
          </a:p>
          <a:p>
            <a:pPr marL="814388" lvl="1" indent="-463550" eaLnBrk="1" hangingPunct="1">
              <a:lnSpc>
                <a:spcPct val="80000"/>
              </a:lnSpc>
            </a:pPr>
            <a:r>
              <a:rPr lang="en-US" sz="2400" dirty="0">
                <a:ea typeface="ＭＳ Ｐゴシック" charset="0"/>
              </a:rPr>
              <a:t>LT or ST bonds for </a:t>
            </a:r>
            <a:r>
              <a:rPr lang="en-US" sz="2400" i="1" dirty="0" err="1">
                <a:ea typeface="ＭＳ Ｐゴシック" charset="0"/>
              </a:rPr>
              <a:t>r</a:t>
            </a:r>
            <a:r>
              <a:rPr lang="en-US" sz="2400" i="1" baseline="-25000" dirty="0" err="1">
                <a:ea typeface="ＭＳ Ｐゴシック" charset="0"/>
              </a:rPr>
              <a:t>f</a:t>
            </a:r>
            <a:r>
              <a:rPr lang="en-US" sz="2400" dirty="0">
                <a:ea typeface="ＭＳ Ｐゴシック" charset="0"/>
              </a:rPr>
              <a:t>? </a:t>
            </a:r>
          </a:p>
          <a:p>
            <a:pPr marL="814388" lvl="1" indent="-463550" eaLnBrk="1" hangingPunct="1">
              <a:lnSpc>
                <a:spcPct val="80000"/>
              </a:lnSpc>
            </a:pPr>
            <a:r>
              <a:rPr lang="en-US" sz="2400" dirty="0">
                <a:ea typeface="ＭＳ Ｐゴシック" charset="0"/>
              </a:rPr>
              <a:t>Geometric v. arithmetic?</a:t>
            </a:r>
          </a:p>
          <a:p>
            <a:pPr marL="814388" lvl="1" indent="-463550" eaLnBrk="1" hangingPunct="1">
              <a:lnSpc>
                <a:spcPct val="80000"/>
              </a:lnSpc>
            </a:pPr>
            <a:r>
              <a:rPr lang="en-US" sz="2400" dirty="0">
                <a:ea typeface="ＭＳ Ｐゴシック" charset="0"/>
              </a:rPr>
              <a:t>Peso problem</a:t>
            </a:r>
          </a:p>
          <a:p>
            <a:pPr marL="814388" lvl="1" indent="-463550" eaLnBrk="1" hangingPunct="1">
              <a:lnSpc>
                <a:spcPct val="80000"/>
              </a:lnSpc>
            </a:pPr>
            <a:r>
              <a:rPr lang="en-US" sz="24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Equity Beta,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dirty="0">
                <a:ea typeface="ＭＳ Ｐゴシック" charset="0"/>
              </a:rPr>
              <a:t>Equity beta 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08 at 8.54.3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400"/>
          </a:xfrm>
        </p:spPr>
      </p:pic>
      <p:sp>
        <p:nvSpPr>
          <p:cNvPr id="2" name="Title 1"/>
          <p:cNvSpPr>
            <a:spLocks noGrp="1"/>
          </p:cNvSpPr>
          <p:nvPr>
            <p:ph type="title"/>
          </p:nvPr>
        </p:nvSpPr>
        <p:spPr/>
        <p:txBody>
          <a:bodyPr/>
          <a:lstStyle/>
          <a:p>
            <a:r>
              <a:rPr lang="en-US" b="1" dirty="0"/>
              <a:t>Estimating CAPM Inputs:  Beta</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206940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400" dirty="0">
                <a:ea typeface="ＭＳ Ｐゴシック" charset="0"/>
                <a:cs typeface="ＭＳ Ｐゴシック" charset="0"/>
              </a:rPr>
              <a:t>If a project has the same risk as the company as a whole and the company has debt, the equity beta is used to calculate the </a:t>
            </a:r>
            <a:r>
              <a:rPr lang="en-US" sz="2400" i="1" dirty="0">
                <a:ea typeface="ＭＳ Ｐゴシック" charset="0"/>
                <a:cs typeface="ＭＳ Ｐゴシック" charset="0"/>
              </a:rPr>
              <a:t>E(r)</a:t>
            </a:r>
            <a:r>
              <a:rPr lang="en-US" sz="2400" dirty="0">
                <a:ea typeface="ＭＳ Ｐゴシック" charset="0"/>
                <a:cs typeface="ＭＳ Ｐゴシック" charset="0"/>
              </a:rPr>
              <a:t> on equity and the WACC is used to discount the </a:t>
            </a:r>
            <a:r>
              <a:rPr lang="en-US" sz="2400" i="1" dirty="0">
                <a:ea typeface="ＭＳ Ｐゴシック" charset="0"/>
                <a:cs typeface="ＭＳ Ｐゴシック" charset="0"/>
              </a:rPr>
              <a:t>E(CFs)</a:t>
            </a:r>
            <a:r>
              <a:rPr lang="en-US" sz="2400" dirty="0">
                <a:ea typeface="ＭＳ Ｐゴシック" charset="0"/>
                <a:cs typeface="ＭＳ Ｐゴシック" charset="0"/>
              </a:rPr>
              <a:t> of the project. </a:t>
            </a:r>
          </a:p>
          <a:p>
            <a:pPr eaLnBrk="1" hangingPunct="1">
              <a:lnSpc>
                <a:spcPct val="90000"/>
              </a:lnSpc>
            </a:pPr>
            <a:r>
              <a:rPr lang="en-US" sz="2400" dirty="0">
                <a:solidFill>
                  <a:srgbClr val="010004"/>
                </a:solidFill>
                <a:ea typeface="ＭＳ Ｐゴシック" charset="0"/>
                <a:cs typeface="ＭＳ Ｐゴシック" charset="0"/>
              </a:rPr>
              <a:t>Any project’</a:t>
            </a:r>
            <a:r>
              <a:rPr lang="en-US" altLang="ja-JP" sz="2400" dirty="0">
                <a:solidFill>
                  <a:srgbClr val="010004"/>
                </a:solidFill>
                <a:ea typeface="ＭＳ Ｐゴシック" charset="0"/>
                <a:cs typeface="ＭＳ Ｐゴシック" charset="0"/>
              </a:rPr>
              <a:t>s cost of capital depends on the </a:t>
            </a:r>
            <a:r>
              <a:rPr lang="en-US" altLang="ja-JP" sz="2400" u="sng" dirty="0">
                <a:solidFill>
                  <a:srgbClr val="010004"/>
                </a:solidFill>
                <a:ea typeface="ＭＳ Ｐゴシック" charset="0"/>
                <a:cs typeface="ＭＳ Ｐゴシック" charset="0"/>
              </a:rPr>
              <a:t>use</a:t>
            </a:r>
            <a:r>
              <a:rPr lang="en-US" altLang="ja-JP" sz="24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400" dirty="0">
                <a:solidFill>
                  <a:srgbClr val="010004"/>
                </a:solidFill>
                <a:ea typeface="ＭＳ Ｐゴシック" charset="0"/>
                <a:cs typeface="ＭＳ Ｐゴシック" charset="0"/>
              </a:rPr>
              <a:t>Therefore, it depends on the </a:t>
            </a:r>
            <a:r>
              <a:rPr lang="en-US" sz="2400" i="1" u="sng" dirty="0">
                <a:solidFill>
                  <a:srgbClr val="010004"/>
                </a:solidFill>
                <a:ea typeface="ＭＳ Ｐゴシック" charset="0"/>
                <a:cs typeface="ＭＳ Ｐゴシック" charset="0"/>
              </a:rPr>
              <a:t>risk of the project</a:t>
            </a:r>
            <a:r>
              <a:rPr lang="en-US" sz="2400" u="sng" dirty="0">
                <a:solidFill>
                  <a:srgbClr val="010004"/>
                </a:solidFill>
                <a:ea typeface="ＭＳ Ｐゴシック" charset="0"/>
                <a:cs typeface="ＭＳ Ｐゴシック" charset="0"/>
              </a:rPr>
              <a:t> and not the risk of the </a:t>
            </a:r>
            <a:r>
              <a:rPr lang="en-US" sz="2400" i="1" u="sng" dirty="0">
                <a:solidFill>
                  <a:srgbClr val="010004"/>
                </a:solidFill>
                <a:ea typeface="ＭＳ Ｐゴシック" charset="0"/>
                <a:cs typeface="ＭＳ Ｐゴシック" charset="0"/>
              </a:rPr>
              <a:t>company</a:t>
            </a:r>
            <a:r>
              <a:rPr lang="en-US" sz="24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000" dirty="0">
                <a:solidFill>
                  <a:srgbClr val="010004"/>
                </a:solidFill>
                <a:ea typeface="ＭＳ Ｐゴシック" charset="0"/>
                <a:cs typeface="ＭＳ Ｐゴシック" charset="0"/>
              </a:rPr>
              <a:t>The Weighted Average Cost of Capital (</a:t>
            </a:r>
            <a:r>
              <a:rPr lang="en-US" sz="2000" dirty="0" err="1">
                <a:solidFill>
                  <a:srgbClr val="010004"/>
                </a:solidFill>
                <a:ea typeface="ＭＳ Ｐゴシック" charset="0"/>
                <a:cs typeface="ＭＳ Ｐゴシック" charset="0"/>
              </a:rPr>
              <a:t>WACC</a:t>
            </a:r>
            <a:r>
              <a:rPr lang="en-US" sz="20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endParaRPr lang="en-US" sz="2400" dirty="0">
              <a:latin typeface="Calibri"/>
              <a:cs typeface="Calibri"/>
            </a:endParaRPr>
          </a:p>
          <a:p>
            <a:pPr eaLnBrk="1" hangingPunct="1">
              <a:lnSpc>
                <a:spcPct val="90000"/>
              </a:lnSpc>
            </a:pPr>
            <a:endParaRPr lang="en-US" sz="2400" dirty="0">
              <a:ea typeface="ＭＳ Ｐゴシック" charset="0"/>
              <a:cs typeface="ＭＳ Ｐゴシック" charset="0"/>
            </a:endParaRPr>
          </a:p>
        </p:txBody>
      </p:sp>
      <p:grpSp>
        <p:nvGrpSpPr>
          <p:cNvPr id="8" name="Group 5"/>
          <p:cNvGrpSpPr>
            <a:grpSpLocks/>
          </p:cNvGrpSpPr>
          <p:nvPr/>
        </p:nvGrpSpPr>
        <p:grpSpPr bwMode="auto">
          <a:xfrm>
            <a:off x="457200" y="1562102"/>
            <a:ext cx="7696200" cy="724165"/>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3" name="Text Box 10"/>
            <p:cNvSpPr txBox="1">
              <a:spLocks noChangeArrowheads="1"/>
            </p:cNvSpPr>
            <p:nvPr/>
          </p:nvSpPr>
          <p:spPr bwMode="auto">
            <a:xfrm>
              <a:off x="2304" y="3234"/>
              <a:ext cx="96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 </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192"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Debt</a:t>
              </a:r>
            </a:p>
          </p:txBody>
        </p:sp>
        <p:sp>
          <p:nvSpPr>
            <p:cNvPr id="16" name="Line 13"/>
            <p:cNvSpPr>
              <a:spLocks noChangeShapeType="1"/>
            </p:cNvSpPr>
            <p:nvPr/>
          </p:nvSpPr>
          <p:spPr bwMode="auto">
            <a:xfrm>
              <a:off x="3168" y="3417"/>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7" name="Text Box 14"/>
            <p:cNvSpPr txBox="1">
              <a:spLocks noChangeArrowheads="1"/>
            </p:cNvSpPr>
            <p:nvPr/>
          </p:nvSpPr>
          <p:spPr bwMode="auto">
            <a:xfrm>
              <a:off x="4416" y="3234"/>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r</a:t>
              </a:r>
              <a:r>
                <a:rPr lang="en-US" sz="2000" i="1" baseline="-25000">
                  <a:latin typeface="Times New Roman" charset="0"/>
                  <a:cs typeface="Times New Roman" charset="0"/>
                </a:rPr>
                <a:t>Debt </a:t>
              </a:r>
              <a:r>
                <a:rPr lang="en-US" sz="2000" i="1">
                  <a:latin typeface="Times New Roman" charset="0"/>
                  <a:cs typeface="Times New Roman" charset="0"/>
                </a:rPr>
                <a:t>*</a:t>
              </a:r>
              <a:r>
                <a:rPr lang="en-US" sz="2000">
                  <a:latin typeface="Times New Roman" charset="0"/>
                  <a:cs typeface="Times New Roman" charset="0"/>
                </a:rPr>
                <a:t> (1 – </a:t>
              </a:r>
              <a:r>
                <a:rPr lang="en-US" sz="2000" i="1">
                  <a:latin typeface="Times New Roman" charset="0"/>
                  <a:cs typeface="Times New Roman" charset="0"/>
                </a:rPr>
                <a:t>T</a:t>
              </a:r>
              <a:r>
                <a:rPr lang="en-US" sz="2000" i="1" baseline="-25000">
                  <a:latin typeface="Times New Roman" charset="0"/>
                  <a:cs typeface="Times New Roman" charset="0"/>
                </a:rPr>
                <a:t>C</a:t>
              </a:r>
              <a:r>
                <a:rPr lang="en-US" sz="200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marL="50800" indent="-50800" eaLnBrk="1" hangingPunct="1">
              <a:buFontTx/>
              <a:buNone/>
            </a:pPr>
            <a:r>
              <a:rPr lang="en-US" sz="2000" dirty="0">
                <a:solidFill>
                  <a:srgbClr val="010004"/>
                </a:solidFill>
                <a:ea typeface="ＭＳ Ｐゴシック" charset="0"/>
                <a:cs typeface="ＭＳ Ｐゴシック" charset="0"/>
              </a:rPr>
              <a:t>A firm that uses one discount rate for all projects may over time increase the risk of the firm while decreasing its value.</a:t>
            </a:r>
          </a:p>
        </p:txBody>
      </p:sp>
      <p:sp>
        <p:nvSpPr>
          <p:cNvPr id="55091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Capital Budgeting &amp; Project Risk</a:t>
            </a:r>
            <a:endParaRPr lang="en-US">
              <a:ea typeface="ＭＳ Ｐゴシック" charset="0"/>
              <a:cs typeface="ＭＳ Ｐゴシック" charset="0"/>
            </a:endParaRPr>
          </a:p>
        </p:txBody>
      </p:sp>
      <p:sp>
        <p:nvSpPr>
          <p:cNvPr id="37" name="Footer Placeholder 3"/>
          <p:cNvSpPr>
            <a:spLocks noGrp="1"/>
          </p:cNvSpPr>
          <p:nvPr>
            <p:ph type="ftr" sz="quarter" idx="11"/>
          </p:nvPr>
        </p:nvSpPr>
        <p:spPr/>
        <p:txBody>
          <a:bodyPr/>
          <a:lstStyle/>
          <a:p>
            <a:r>
              <a:rPr lang="en-US"/>
              <a:t>CAPM</a:t>
            </a:r>
          </a:p>
        </p:txBody>
      </p:sp>
      <p:sp>
        <p:nvSpPr>
          <p:cNvPr id="49160" name="Line 4"/>
          <p:cNvSpPr>
            <a:spLocks noChangeShapeType="1"/>
          </p:cNvSpPr>
          <p:nvPr/>
        </p:nvSpPr>
        <p:spPr bwMode="auto">
          <a:xfrm>
            <a:off x="2286000" y="4800600"/>
            <a:ext cx="388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9161" name="Text Box 5"/>
          <p:cNvSpPr txBox="1">
            <a:spLocks noChangeArrowheads="1"/>
          </p:cNvSpPr>
          <p:nvPr/>
        </p:nvSpPr>
        <p:spPr bwMode="auto">
          <a:xfrm rot="16200000">
            <a:off x="1066800" y="2000250"/>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dirty="0">
                <a:latin typeface="Times New Roman" charset="0"/>
              </a:rPr>
              <a:t>Project IRR</a:t>
            </a:r>
          </a:p>
        </p:txBody>
      </p:sp>
      <p:sp>
        <p:nvSpPr>
          <p:cNvPr id="49162" name="Text Box 6"/>
          <p:cNvSpPr txBox="1">
            <a:spLocks noChangeArrowheads="1"/>
          </p:cNvSpPr>
          <p:nvPr/>
        </p:nvSpPr>
        <p:spPr bwMode="auto">
          <a:xfrm>
            <a:off x="4876800" y="4572000"/>
            <a:ext cx="3962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a:latin typeface="Times New Roman" charset="0"/>
                <a:sym typeface="Symbol" charset="0"/>
              </a:rPr>
              <a:t>Firm’</a:t>
            </a:r>
            <a:r>
              <a:rPr lang="en-US" altLang="ja-JP">
                <a:latin typeface="Times New Roman" charset="0"/>
                <a:sym typeface="Symbol" charset="0"/>
              </a:rPr>
              <a:t>s risk (beta)</a:t>
            </a:r>
            <a:endParaRPr lang="en-US" baseline="-25000">
              <a:latin typeface="Times New Roman" charset="0"/>
            </a:endParaRPr>
          </a:p>
        </p:txBody>
      </p:sp>
      <p:sp>
        <p:nvSpPr>
          <p:cNvPr id="550919" name="Line 7"/>
          <p:cNvSpPr>
            <a:spLocks noChangeShapeType="1"/>
          </p:cNvSpPr>
          <p:nvPr/>
        </p:nvSpPr>
        <p:spPr bwMode="auto">
          <a:xfrm flipV="1">
            <a:off x="2286000" y="2057400"/>
            <a:ext cx="4419600" cy="22098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49164" name="Line 9"/>
          <p:cNvSpPr>
            <a:spLocks noChangeShapeType="1"/>
          </p:cNvSpPr>
          <p:nvPr/>
        </p:nvSpPr>
        <p:spPr bwMode="auto">
          <a:xfrm flipV="1">
            <a:off x="2286000" y="1752600"/>
            <a:ext cx="0" cy="30480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10"/>
          <p:cNvGrpSpPr>
            <a:grpSpLocks/>
          </p:cNvGrpSpPr>
          <p:nvPr/>
        </p:nvGrpSpPr>
        <p:grpSpPr bwMode="auto">
          <a:xfrm>
            <a:off x="1600200" y="4038600"/>
            <a:ext cx="685800" cy="457200"/>
            <a:chOff x="1008" y="2448"/>
            <a:chExt cx="432" cy="288"/>
          </a:xfrm>
        </p:grpSpPr>
        <p:sp>
          <p:nvSpPr>
            <p:cNvPr id="49189" name="Line 11"/>
            <p:cNvSpPr>
              <a:spLocks noChangeShapeType="1"/>
            </p:cNvSpPr>
            <p:nvPr/>
          </p:nvSpPr>
          <p:spPr bwMode="auto">
            <a:xfrm flipH="1" flipV="1">
              <a:off x="1344" y="2592"/>
              <a:ext cx="96" cy="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0" name="Text Box 12"/>
            <p:cNvSpPr txBox="1">
              <a:spLocks noChangeArrowheads="1"/>
            </p:cNvSpPr>
            <p:nvPr/>
          </p:nvSpPr>
          <p:spPr bwMode="auto">
            <a:xfrm>
              <a:off x="1008" y="2448"/>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r</a:t>
              </a:r>
              <a:r>
                <a:rPr lang="en-US" i="1" baseline="-25000">
                  <a:latin typeface="Times New Roman" charset="0"/>
                </a:rPr>
                <a:t>f</a:t>
              </a:r>
            </a:p>
          </p:txBody>
        </p:sp>
      </p:grpSp>
      <p:sp>
        <p:nvSpPr>
          <p:cNvPr id="550925" name="Line 13"/>
          <p:cNvSpPr>
            <a:spLocks noChangeShapeType="1"/>
          </p:cNvSpPr>
          <p:nvPr/>
        </p:nvSpPr>
        <p:spPr bwMode="auto">
          <a:xfrm flipH="1" flipV="1">
            <a:off x="2157413" y="3432175"/>
            <a:ext cx="157162" cy="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26" name="Oval 14"/>
          <p:cNvSpPr>
            <a:spLocks noChangeArrowheads="1"/>
          </p:cNvSpPr>
          <p:nvPr/>
        </p:nvSpPr>
        <p:spPr bwMode="auto">
          <a:xfrm>
            <a:off x="4953000" y="30480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27" name="Oval 15"/>
          <p:cNvSpPr>
            <a:spLocks noChangeArrowheads="1"/>
          </p:cNvSpPr>
          <p:nvPr/>
        </p:nvSpPr>
        <p:spPr bwMode="auto">
          <a:xfrm>
            <a:off x="27432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28" name="Line 16"/>
          <p:cNvSpPr>
            <a:spLocks noChangeShapeType="1"/>
          </p:cNvSpPr>
          <p:nvPr/>
        </p:nvSpPr>
        <p:spPr bwMode="auto">
          <a:xfrm>
            <a:off x="3924300" y="4800600"/>
            <a:ext cx="0" cy="152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 name="Group 17"/>
          <p:cNvGrpSpPr>
            <a:grpSpLocks/>
          </p:cNvGrpSpPr>
          <p:nvPr/>
        </p:nvGrpSpPr>
        <p:grpSpPr bwMode="auto">
          <a:xfrm>
            <a:off x="3505200" y="3429000"/>
            <a:ext cx="838200" cy="1981200"/>
            <a:chOff x="2208" y="2064"/>
            <a:chExt cx="528" cy="1248"/>
          </a:xfrm>
        </p:grpSpPr>
        <p:sp>
          <p:nvSpPr>
            <p:cNvPr id="49187" name="Text Box 18"/>
            <p:cNvSpPr txBox="1">
              <a:spLocks noChangeArrowheads="1"/>
            </p:cNvSpPr>
            <p:nvPr/>
          </p:nvSpPr>
          <p:spPr bwMode="auto">
            <a:xfrm>
              <a:off x="2208" y="3024"/>
              <a:ext cx="5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Symbol" charset="0"/>
                </a:rPr>
                <a:t>b</a:t>
              </a:r>
              <a:r>
                <a:rPr lang="en-US" i="1" baseline="-25000">
                  <a:latin typeface="Times New Roman" charset="0"/>
                </a:rPr>
                <a:t>FIRM</a:t>
              </a:r>
            </a:p>
          </p:txBody>
        </p:sp>
        <p:sp>
          <p:nvSpPr>
            <p:cNvPr id="49188" name="Line 19"/>
            <p:cNvSpPr>
              <a:spLocks noChangeShapeType="1"/>
            </p:cNvSpPr>
            <p:nvPr/>
          </p:nvSpPr>
          <p:spPr bwMode="auto">
            <a:xfrm flipV="1">
              <a:off x="2472" y="2064"/>
              <a:ext cx="0" cy="864"/>
            </a:xfrm>
            <a:prstGeom prst="line">
              <a:avLst/>
            </a:prstGeom>
            <a:noFill/>
            <a:ln w="9525">
              <a:solidFill>
                <a:schemeClr val="bg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4" name="Group 20"/>
          <p:cNvGrpSpPr>
            <a:grpSpLocks/>
          </p:cNvGrpSpPr>
          <p:nvPr/>
        </p:nvGrpSpPr>
        <p:grpSpPr bwMode="auto">
          <a:xfrm>
            <a:off x="2819400" y="3749675"/>
            <a:ext cx="4495800" cy="822325"/>
            <a:chOff x="1920" y="2256"/>
            <a:chExt cx="2832" cy="518"/>
          </a:xfrm>
        </p:grpSpPr>
        <p:sp>
          <p:nvSpPr>
            <p:cNvPr id="49185" name="Text Box 21"/>
            <p:cNvSpPr txBox="1">
              <a:spLocks noChangeArrowheads="1"/>
            </p:cNvSpPr>
            <p:nvPr/>
          </p:nvSpPr>
          <p:spPr bwMode="auto">
            <a:xfrm>
              <a:off x="2784" y="2256"/>
              <a:ext cx="1968"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accent2"/>
                  </a:solidFill>
                  <a:latin typeface="Times New Roman" charset="0"/>
                </a:rPr>
                <a:t>Incorrectly rejected positive NPV projects</a:t>
              </a:r>
            </a:p>
          </p:txBody>
        </p:sp>
        <p:sp>
          <p:nvSpPr>
            <p:cNvPr id="49186" name="Arc 22"/>
            <p:cNvSpPr>
              <a:spLocks/>
            </p:cNvSpPr>
            <p:nvPr/>
          </p:nvSpPr>
          <p:spPr bwMode="auto">
            <a:xfrm flipH="1" flipV="1">
              <a:off x="1920" y="2256"/>
              <a:ext cx="76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38100">
              <a:solidFill>
                <a:schemeClr val="accent2"/>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5" name="Group 23"/>
          <p:cNvGrpSpPr>
            <a:grpSpLocks/>
          </p:cNvGrpSpPr>
          <p:nvPr/>
        </p:nvGrpSpPr>
        <p:grpSpPr bwMode="auto">
          <a:xfrm>
            <a:off x="5562600" y="2362200"/>
            <a:ext cx="3581400" cy="822325"/>
            <a:chOff x="3264" y="1498"/>
            <a:chExt cx="2256" cy="518"/>
          </a:xfrm>
        </p:grpSpPr>
        <p:sp>
          <p:nvSpPr>
            <p:cNvPr id="49183" name="Text Box 24"/>
            <p:cNvSpPr txBox="1">
              <a:spLocks noChangeArrowheads="1"/>
            </p:cNvSpPr>
            <p:nvPr/>
          </p:nvSpPr>
          <p:spPr bwMode="auto">
            <a:xfrm>
              <a:off x="3600" y="1498"/>
              <a:ext cx="192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336600"/>
                  </a:solidFill>
                  <a:latin typeface="Times New Roman" charset="0"/>
                </a:rPr>
                <a:t>Incorrectly accepted negative NPV projects</a:t>
              </a:r>
            </a:p>
          </p:txBody>
        </p:sp>
        <p:sp>
          <p:nvSpPr>
            <p:cNvPr id="49184" name="Line 25"/>
            <p:cNvSpPr>
              <a:spLocks noChangeShapeType="1"/>
            </p:cNvSpPr>
            <p:nvPr/>
          </p:nvSpPr>
          <p:spPr bwMode="auto">
            <a:xfrm flipH="1">
              <a:off x="3264" y="1728"/>
              <a:ext cx="384" cy="96"/>
            </a:xfrm>
            <a:prstGeom prst="line">
              <a:avLst/>
            </a:prstGeom>
            <a:noFill/>
            <a:ln w="38100">
              <a:solidFill>
                <a:srgbClr val="3366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550938" name="Oval 26"/>
          <p:cNvSpPr>
            <a:spLocks noChangeArrowheads="1"/>
          </p:cNvSpPr>
          <p:nvPr/>
        </p:nvSpPr>
        <p:spPr bwMode="auto">
          <a:xfrm>
            <a:off x="2438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39" name="Oval 27"/>
          <p:cNvSpPr>
            <a:spLocks noChangeArrowheads="1"/>
          </p:cNvSpPr>
          <p:nvPr/>
        </p:nvSpPr>
        <p:spPr bwMode="auto">
          <a:xfrm>
            <a:off x="2514600" y="38862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0" name="Oval 28"/>
          <p:cNvSpPr>
            <a:spLocks noChangeArrowheads="1"/>
          </p:cNvSpPr>
          <p:nvPr/>
        </p:nvSpPr>
        <p:spPr bwMode="auto">
          <a:xfrm>
            <a:off x="3200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1" name="Oval 29"/>
          <p:cNvSpPr>
            <a:spLocks noChangeArrowheads="1"/>
          </p:cNvSpPr>
          <p:nvPr/>
        </p:nvSpPr>
        <p:spPr bwMode="auto">
          <a:xfrm>
            <a:off x="5105400" y="32004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2" name="Oval 30"/>
          <p:cNvSpPr>
            <a:spLocks noChangeArrowheads="1"/>
          </p:cNvSpPr>
          <p:nvPr/>
        </p:nvSpPr>
        <p:spPr bwMode="auto">
          <a:xfrm>
            <a:off x="4495800" y="32766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3" name="Oval 31"/>
          <p:cNvSpPr>
            <a:spLocks noChangeArrowheads="1"/>
          </p:cNvSpPr>
          <p:nvPr/>
        </p:nvSpPr>
        <p:spPr bwMode="auto">
          <a:xfrm>
            <a:off x="5638800" y="31242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4" name="Text Box 32"/>
          <p:cNvSpPr txBox="1">
            <a:spLocks noChangeArrowheads="1"/>
          </p:cNvSpPr>
          <p:nvPr/>
        </p:nvSpPr>
        <p:spPr bwMode="auto">
          <a:xfrm>
            <a:off x="1066800" y="3124200"/>
            <a:ext cx="1143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Hurdle rate</a:t>
            </a:r>
          </a:p>
        </p:txBody>
      </p:sp>
      <p:graphicFrame>
        <p:nvGraphicFramePr>
          <p:cNvPr id="550945" name="Object 2"/>
          <p:cNvGraphicFramePr>
            <a:graphicFrameLocks noChangeAspect="1"/>
          </p:cNvGraphicFramePr>
          <p:nvPr>
            <p:extLst>
              <p:ext uri="{D42A27DB-BD31-4B8C-83A1-F6EECF244321}">
                <p14:modId xmlns:p14="http://schemas.microsoft.com/office/powerpoint/2010/main" val="210499103"/>
              </p:ext>
            </p:extLst>
          </p:nvPr>
        </p:nvGraphicFramePr>
        <p:xfrm>
          <a:off x="5243513" y="3184525"/>
          <a:ext cx="3214687" cy="496888"/>
        </p:xfrm>
        <a:graphic>
          <a:graphicData uri="http://schemas.openxmlformats.org/presentationml/2006/ole">
            <mc:AlternateContent xmlns:mc="http://schemas.openxmlformats.org/markup-compatibility/2006">
              <mc:Choice xmlns:v="urn:schemas-microsoft-com:vml" Requires="v">
                <p:oleObj spid="_x0000_s49482" name="Equation" r:id="rId4" imgW="1320800" imgH="203200" progId="Equation.3">
                  <p:embed/>
                </p:oleObj>
              </mc:Choice>
              <mc:Fallback>
                <p:oleObj name="Equation" r:id="rId4" imgW="13208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513" y="3184525"/>
                        <a:ext cx="3214687" cy="496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0946" name="Line 34"/>
          <p:cNvSpPr>
            <a:spLocks noChangeShapeType="1"/>
          </p:cNvSpPr>
          <p:nvPr/>
        </p:nvSpPr>
        <p:spPr bwMode="auto">
          <a:xfrm flipV="1">
            <a:off x="2286000" y="3429000"/>
            <a:ext cx="1676400"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47" name="Line 35"/>
          <p:cNvSpPr>
            <a:spLocks noChangeShapeType="1"/>
          </p:cNvSpPr>
          <p:nvPr/>
        </p:nvSpPr>
        <p:spPr bwMode="auto">
          <a:xfrm>
            <a:off x="2286000" y="3429000"/>
            <a:ext cx="2895600" cy="0"/>
          </a:xfrm>
          <a:prstGeom prst="line">
            <a:avLst/>
          </a:prstGeom>
          <a:noFill/>
          <a:ln w="57150">
            <a:solidFill>
              <a:schemeClr val="bg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48" name="Text Box 36"/>
          <p:cNvSpPr txBox="1">
            <a:spLocks noChangeArrowheads="1"/>
          </p:cNvSpPr>
          <p:nvPr/>
        </p:nvSpPr>
        <p:spPr bwMode="auto">
          <a:xfrm>
            <a:off x="2590800" y="2057400"/>
            <a:ext cx="3657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FF0000"/>
                </a:solidFill>
                <a:latin typeface="Times New Roman" charset="0"/>
              </a:rPr>
              <a:t>The SML can tell us why:</a:t>
            </a:r>
          </a:p>
        </p:txBody>
      </p:sp>
      <p:graphicFrame>
        <p:nvGraphicFramePr>
          <p:cNvPr id="49155" name="Object 3"/>
          <p:cNvGraphicFramePr>
            <a:graphicFrameLocks noChangeAspect="1"/>
          </p:cNvGraphicFramePr>
          <p:nvPr>
            <p:extLst>
              <p:ext uri="{D42A27DB-BD31-4B8C-83A1-F6EECF244321}">
                <p14:modId xmlns:p14="http://schemas.microsoft.com/office/powerpoint/2010/main" val="952857512"/>
              </p:ext>
            </p:extLst>
          </p:nvPr>
        </p:nvGraphicFramePr>
        <p:xfrm>
          <a:off x="6781800" y="1600200"/>
          <a:ext cx="762000" cy="547688"/>
        </p:xfrm>
        <a:graphic>
          <a:graphicData uri="http://schemas.openxmlformats.org/presentationml/2006/ole">
            <mc:AlternateContent xmlns:mc="http://schemas.openxmlformats.org/markup-compatibility/2006">
              <mc:Choice xmlns:v="urn:schemas-microsoft-com:vml" Requires="v">
                <p:oleObj spid="_x0000_s49483" name="Equation" r:id="rId6" imgW="330200" imgH="127000" progId="Equation.3">
                  <p:embed/>
                </p:oleObj>
              </mc:Choice>
              <mc:Fallback>
                <p:oleObj name="Equation" r:id="rId6" imgW="330200" imgH="127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600200"/>
                        <a:ext cx="762000" cy="547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Slide Number Placeholder 5"/>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0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0915">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550928"/>
                                        </p:tgtEl>
                                        <p:attrNameLst>
                                          <p:attrName>style.visibility</p:attrName>
                                        </p:attrNameLst>
                                      </p:cBhvr>
                                      <p:to>
                                        <p:strVal val="visible"/>
                                      </p:to>
                                    </p:set>
                                  </p:childTnLst>
                                </p:cTn>
                              </p:par>
                            </p:childTnLst>
                          </p:cTn>
                        </p:par>
                        <p:par>
                          <p:cTn id="18" fill="hold" nodeType="afterGroup">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550946"/>
                                        </p:tgtEl>
                                        <p:attrNameLst>
                                          <p:attrName>style.visibility</p:attrName>
                                        </p:attrNameLst>
                                      </p:cBhvr>
                                      <p:to>
                                        <p:strVal val="visible"/>
                                      </p:to>
                                    </p:set>
                                    <p:animEffect transition="in" filter="wipe(right)">
                                      <p:cBhvr>
                                        <p:cTn id="21" dur="500"/>
                                        <p:tgtEl>
                                          <p:spTgt spid="550946"/>
                                        </p:tgtEl>
                                      </p:cBhvr>
                                    </p:animEffec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550925"/>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550944"/>
                                        </p:tgtEl>
                                        <p:attrNameLst>
                                          <p:attrName>style.visibility</p:attrName>
                                        </p:attrNameLst>
                                      </p:cBhvr>
                                      <p:to>
                                        <p:strVal val="visible"/>
                                      </p:to>
                                    </p:se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50947"/>
                                        </p:tgtEl>
                                        <p:attrNameLst>
                                          <p:attrName>style.visibility</p:attrName>
                                        </p:attrNameLst>
                                      </p:cBhvr>
                                      <p:to>
                                        <p:strVal val="visible"/>
                                      </p:to>
                                    </p:set>
                                    <p:animEffect transition="in" filter="wipe(left)">
                                      <p:cBhvr>
                                        <p:cTn id="31" dur="500"/>
                                        <p:tgtEl>
                                          <p:spTgt spid="550947"/>
                                        </p:tgtEl>
                                      </p:cBhvr>
                                    </p:animEffect>
                                  </p:childTnLst>
                                </p:cTn>
                              </p:par>
                            </p:childTnLst>
                          </p:cTn>
                        </p:par>
                        <p:par>
                          <p:cTn id="32" fill="hold" nodeType="afterGroup">
                            <p:stCondLst>
                              <p:cond delay="3500"/>
                            </p:stCondLst>
                            <p:childTnLst>
                              <p:par>
                                <p:cTn id="33" presetID="1" presetClass="entr" presetSubtype="0" fill="hold" nodeType="afterEffect">
                                  <p:stCondLst>
                                    <p:cond delay="0"/>
                                  </p:stCondLst>
                                  <p:childTnLst>
                                    <p:set>
                                      <p:cBhvr>
                                        <p:cTn id="34" dur="1" fill="hold">
                                          <p:stCondLst>
                                            <p:cond delay="499"/>
                                          </p:stCondLst>
                                        </p:cTn>
                                        <p:tgtEl>
                                          <p:spTgt spid="550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50939"/>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550938"/>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550927"/>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550940"/>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550942"/>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550926"/>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550941"/>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5509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50948"/>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2"/>
                                        </p:tgtEl>
                                        <p:attrNameLst>
                                          <p:attrName>style.visibility</p:attrName>
                                        </p:attrNameLst>
                                      </p:cBhvr>
                                      <p:to>
                                        <p:strVal val="visible"/>
                                      </p:to>
                                    </p:set>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550919"/>
                                        </p:tgtEl>
                                        <p:attrNameLst>
                                          <p:attrName>style.visibility</p:attrName>
                                        </p:attrNameLst>
                                      </p:cBhvr>
                                      <p:to>
                                        <p:strVal val="visible"/>
                                      </p:to>
                                    </p:set>
                                    <p:animEffect transition="in" filter="wipe(down)">
                                      <p:cBhvr>
                                        <p:cTn id="69" dur="500"/>
                                        <p:tgtEl>
                                          <p:spTgt spid="5509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P spid="550914" grpId="0" autoUpdateAnimBg="0"/>
      <p:bldP spid="550919" grpId="0" animBg="1"/>
      <p:bldP spid="550925" grpId="0" animBg="1"/>
      <p:bldP spid="550926" grpId="0" animBg="1"/>
      <p:bldP spid="550927" grpId="0" animBg="1"/>
      <p:bldP spid="550928" grpId="0" animBg="1"/>
      <p:bldP spid="550938" grpId="0" animBg="1"/>
      <p:bldP spid="550939" grpId="0" animBg="1"/>
      <p:bldP spid="550940" grpId="0" animBg="1"/>
      <p:bldP spid="550941" grpId="0" animBg="1"/>
      <p:bldP spid="550942" grpId="0" animBg="1"/>
      <p:bldP spid="550943" grpId="0" animBg="1"/>
      <p:bldP spid="550944" grpId="0" autoUpdateAnimBg="0"/>
      <p:bldP spid="550946" grpId="0" animBg="1"/>
      <p:bldP spid="550947" grpId="0" animBg="1"/>
      <p:bldP spid="5509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70169"/>
            <a:ext cx="4267200" cy="30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638885"/>
            <a:ext cx="40386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825184"/>
            <a:ext cx="44196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46482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848" y="762000"/>
            <a:ext cx="39624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919" y="3631539"/>
            <a:ext cx="43434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800" i="1" dirty="0">
                <a:ea typeface="ＭＳ Ｐゴシック" charset="0"/>
                <a:cs typeface="ＭＳ Ｐゴシック" charset="0"/>
              </a:rPr>
              <a:t>Expected</a:t>
            </a:r>
            <a:r>
              <a:rPr lang="en-US" sz="2800" dirty="0">
                <a:ea typeface="ＭＳ Ｐゴシック" charset="0"/>
                <a:cs typeface="ＭＳ Ｐゴシック" charset="0"/>
              </a:rPr>
              <a:t> values vs. </a:t>
            </a:r>
            <a:r>
              <a:rPr lang="en-US" sz="2800" i="1" dirty="0">
                <a:ea typeface="ＭＳ Ｐゴシック" charset="0"/>
                <a:cs typeface="ＭＳ Ｐゴシック" charset="0"/>
              </a:rPr>
              <a:t>realized</a:t>
            </a:r>
            <a:r>
              <a:rPr lang="en-US" sz="2800" dirty="0">
                <a:ea typeface="ＭＳ Ｐゴシック" charset="0"/>
                <a:cs typeface="ＭＳ Ｐゴシック" charset="0"/>
              </a:rPr>
              <a:t> values for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l-GR" sz="2800" dirty="0">
                <a:ea typeface="ＭＳ Ｐゴシック" charset="0"/>
                <a:cs typeface="Calibri"/>
              </a:rPr>
              <a:t>β</a:t>
            </a:r>
            <a:r>
              <a:rPr lang="en-US" sz="2800" dirty="0">
                <a:ea typeface="ＭＳ Ｐゴシック" charset="0"/>
                <a:cs typeface="ＭＳ Ｐゴシック" charset="0"/>
              </a:rPr>
              <a:t>, and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f</a:t>
            </a:r>
            <a:endParaRPr lang="en-US" sz="2800" baseline="-25000" dirty="0">
              <a:ea typeface="ＭＳ Ｐゴシック" charset="0"/>
              <a:cs typeface="ＭＳ Ｐゴシック" charset="0"/>
            </a:endParaRPr>
          </a:p>
          <a:p>
            <a:pPr eaLnBrk="1" hangingPunct="1"/>
            <a:r>
              <a:rPr lang="en-US" sz="2800" dirty="0">
                <a:ea typeface="ＭＳ Ｐゴシック" charset="0"/>
                <a:cs typeface="ＭＳ Ｐゴシック" charset="0"/>
              </a:rPr>
              <a:t>Right theory, wrong ruler; right ruler, wrong theory</a:t>
            </a:r>
          </a:p>
          <a:p>
            <a:pPr eaLnBrk="1" hangingPunct="1"/>
            <a:r>
              <a:rPr lang="en-US" sz="2800" dirty="0">
                <a:ea typeface="ＭＳ Ｐゴシック" charset="0"/>
                <a:cs typeface="ＭＳ Ｐゴシック" charset="0"/>
              </a:rPr>
              <a:t>Results</a:t>
            </a:r>
          </a:p>
          <a:p>
            <a:pPr lvl="1" eaLnBrk="1" hangingPunct="1"/>
            <a:r>
              <a:rPr lang="en-US" sz="2400" dirty="0">
                <a:ea typeface="ＭＳ Ｐゴシック" charset="0"/>
              </a:rPr>
              <a:t>Relationship between estimated </a:t>
            </a:r>
            <a:r>
              <a:rPr lang="el-GR" sz="2400" dirty="0">
                <a:ea typeface="ＭＳ Ｐゴシック" charset="0"/>
                <a:cs typeface="Calibri"/>
              </a:rPr>
              <a:t>β</a:t>
            </a:r>
            <a:r>
              <a:rPr lang="en-US" sz="2400" dirty="0">
                <a:ea typeface="ＭＳ Ｐゴシック" charset="0"/>
              </a:rPr>
              <a:t> and R is </a:t>
            </a:r>
            <a:r>
              <a:rPr lang="en-US" sz="2400" i="1" dirty="0">
                <a:ea typeface="ＭＳ Ｐゴシック" charset="0"/>
              </a:rPr>
              <a:t>weaker</a:t>
            </a:r>
            <a:r>
              <a:rPr lang="en-US" sz="2400" dirty="0">
                <a:ea typeface="ＭＳ Ｐゴシック" charset="0"/>
              </a:rPr>
              <a:t> than CAPM suggests (slope of SML is </a:t>
            </a:r>
            <a:r>
              <a:rPr lang="en-US" sz="2400" i="1" dirty="0">
                <a:ea typeface="ＭＳ Ｐゴシック" charset="0"/>
              </a:rPr>
              <a:t>flatter</a:t>
            </a:r>
            <a:r>
              <a:rPr lang="en-US" sz="2400" dirty="0">
                <a:ea typeface="ＭＳ Ｐゴシック" charset="0"/>
              </a:rPr>
              <a:t> than predicted by theory)</a:t>
            </a:r>
          </a:p>
          <a:p>
            <a:pPr lvl="1" eaLnBrk="1" hangingPunct="1">
              <a:buFont typeface="Wingdings" charset="0"/>
              <a:buNone/>
            </a:pPr>
            <a:endParaRPr lang="en-US" sz="2800" dirty="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noFill/>
        </p:spPr>
        <p:txBody>
          <a:bodyPr lIns="92075" tIns="46038" rIns="92075" bIns="46038"/>
          <a:lstStyle/>
          <a:p>
            <a:pPr defTabSz="912813"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30" name="Footer Placeholder 3"/>
          <p:cNvSpPr>
            <a:spLocks noGrp="1"/>
          </p:cNvSpPr>
          <p:nvPr>
            <p:ph type="ftr" sz="quarter" idx="11"/>
          </p:nvPr>
        </p:nvSpPr>
        <p:spPr/>
        <p:txBody>
          <a:bodyPr/>
          <a:lstStyle/>
          <a:p>
            <a:r>
              <a:rPr lang="en-US"/>
              <a:t>CAPM</a:t>
            </a:r>
          </a:p>
        </p:txBody>
      </p:sp>
      <p:sp>
        <p:nvSpPr>
          <p:cNvPr id="57349"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0"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1"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1931-2002</a:t>
            </a:r>
            <a:endParaRPr lang="en-US" sz="2400" b="1">
              <a:latin typeface="Calibri"/>
            </a:endParaRPr>
          </a:p>
        </p:txBody>
      </p:sp>
      <p:sp>
        <p:nvSpPr>
          <p:cNvPr id="57352"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7353" name="Line 7"/>
          <p:cNvSpPr>
            <a:spLocks noChangeShapeType="1"/>
          </p:cNvSpPr>
          <p:nvPr/>
        </p:nvSpPr>
        <p:spPr bwMode="auto">
          <a:xfrm flipV="1">
            <a:off x="1600200" y="3048000"/>
            <a:ext cx="4191000" cy="25908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4" name="Rectangle 8"/>
          <p:cNvSpPr>
            <a:spLocks noChangeArrowheads="1"/>
          </p:cNvSpPr>
          <p:nvPr/>
        </p:nvSpPr>
        <p:spPr bwMode="auto">
          <a:xfrm>
            <a:off x="3581400" y="5715000"/>
            <a:ext cx="6858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7355" name="Rectangle 9"/>
          <p:cNvSpPr>
            <a:spLocks noChangeArrowheads="1"/>
          </p:cNvSpPr>
          <p:nvPr/>
        </p:nvSpPr>
        <p:spPr bwMode="auto">
          <a:xfrm>
            <a:off x="5867400" y="26670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7356"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7357" name="AutoShape 11"/>
          <p:cNvSpPr>
            <a:spLocks noChangeArrowheads="1"/>
          </p:cNvSpPr>
          <p:nvPr/>
        </p:nvSpPr>
        <p:spPr bwMode="auto">
          <a:xfrm>
            <a:off x="2743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8" name="AutoShape 12"/>
          <p:cNvSpPr>
            <a:spLocks noChangeArrowheads="1"/>
          </p:cNvSpPr>
          <p:nvPr/>
        </p:nvSpPr>
        <p:spPr bwMode="auto">
          <a:xfrm>
            <a:off x="3581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9" name="AutoShape 13"/>
          <p:cNvSpPr>
            <a:spLocks noChangeArrowheads="1"/>
          </p:cNvSpPr>
          <p:nvPr/>
        </p:nvSpPr>
        <p:spPr bwMode="auto">
          <a:xfrm>
            <a:off x="2362200" y="4724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0" name="AutoShape 14"/>
          <p:cNvSpPr>
            <a:spLocks noChangeArrowheads="1"/>
          </p:cNvSpPr>
          <p:nvPr/>
        </p:nvSpPr>
        <p:spPr bwMode="auto">
          <a:xfrm>
            <a:off x="30480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1" name="AutoShape 15"/>
          <p:cNvSpPr>
            <a:spLocks noChangeArrowheads="1"/>
          </p:cNvSpPr>
          <p:nvPr/>
        </p:nvSpPr>
        <p:spPr bwMode="auto">
          <a:xfrm>
            <a:off x="33528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2" name="AutoShape 16"/>
          <p:cNvSpPr>
            <a:spLocks noChangeArrowheads="1"/>
          </p:cNvSpPr>
          <p:nvPr/>
        </p:nvSpPr>
        <p:spPr bwMode="auto">
          <a:xfrm>
            <a:off x="4038600" y="3886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3" name="AutoShape 17"/>
          <p:cNvSpPr>
            <a:spLocks noChangeArrowheads="1"/>
          </p:cNvSpPr>
          <p:nvPr/>
        </p:nvSpPr>
        <p:spPr bwMode="auto">
          <a:xfrm>
            <a:off x="43434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4" name="AutoShape 18"/>
          <p:cNvSpPr>
            <a:spLocks noChangeArrowheads="1"/>
          </p:cNvSpPr>
          <p:nvPr/>
        </p:nvSpPr>
        <p:spPr bwMode="auto">
          <a:xfrm>
            <a:off x="4724400" y="3733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5" name="AutoShape 19"/>
          <p:cNvSpPr>
            <a:spLocks noChangeArrowheads="1"/>
          </p:cNvSpPr>
          <p:nvPr/>
        </p:nvSpPr>
        <p:spPr bwMode="auto">
          <a:xfrm>
            <a:off x="5029200" y="3581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6" name="AutoShape 20"/>
          <p:cNvSpPr>
            <a:spLocks noChangeArrowheads="1"/>
          </p:cNvSpPr>
          <p:nvPr/>
        </p:nvSpPr>
        <p:spPr bwMode="auto">
          <a:xfrm>
            <a:off x="54102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7"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7368"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9"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0"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1" name="Text Box 25"/>
          <p:cNvSpPr txBox="1">
            <a:spLocks noChangeArrowheads="1"/>
          </p:cNvSpPr>
          <p:nvPr/>
        </p:nvSpPr>
        <p:spPr bwMode="auto">
          <a:xfrm>
            <a:off x="5029200" y="46482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7372" name="AutoShape 26"/>
          <p:cNvSpPr>
            <a:spLocks noChangeArrowheads="1"/>
          </p:cNvSpPr>
          <p:nvPr/>
        </p:nvSpPr>
        <p:spPr bwMode="auto">
          <a:xfrm>
            <a:off x="3810000" y="41148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7373" name="Line 27"/>
          <p:cNvSpPr>
            <a:spLocks noChangeShapeType="1"/>
          </p:cNvSpPr>
          <p:nvPr/>
        </p:nvSpPr>
        <p:spPr bwMode="auto">
          <a:xfrm flipH="1" flipV="1">
            <a:off x="4114800" y="4343400"/>
            <a:ext cx="9144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4"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146BEC"/>
                </a:solidFill>
                <a:latin typeface="Times New Roman" charset="0"/>
              </a:rPr>
              <a:t>Beta vs. Average Risk Premium</a:t>
            </a:r>
            <a:endParaRPr lang="en-US" sz="2800">
              <a:solidFill>
                <a:srgbClr val="CC00FF"/>
              </a:solidFill>
              <a:latin typeface="Times New Roman" charset="0"/>
            </a:endParaRPr>
          </a:p>
        </p:txBody>
      </p:sp>
      <p:sp>
        <p:nvSpPr>
          <p:cNvPr id="57375" name="Line 29"/>
          <p:cNvSpPr>
            <a:spLocks noChangeShapeType="1"/>
          </p:cNvSpPr>
          <p:nvPr/>
        </p:nvSpPr>
        <p:spPr bwMode="auto">
          <a:xfrm>
            <a:off x="3886200" y="54864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59397"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398"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399"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1931-65</a:t>
            </a:r>
            <a:endParaRPr lang="en-US" sz="2400" b="1">
              <a:latin typeface="Calibri"/>
            </a:endParaRPr>
          </a:p>
        </p:txBody>
      </p:sp>
      <p:sp>
        <p:nvSpPr>
          <p:cNvPr id="59400"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9401" name="Line 7"/>
          <p:cNvSpPr>
            <a:spLocks noChangeShapeType="1"/>
          </p:cNvSpPr>
          <p:nvPr/>
        </p:nvSpPr>
        <p:spPr bwMode="auto">
          <a:xfrm flipV="1">
            <a:off x="1600200" y="2514600"/>
            <a:ext cx="4038600" cy="31242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402"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9403" name="Rectangle 9"/>
          <p:cNvSpPr>
            <a:spLocks noChangeArrowheads="1"/>
          </p:cNvSpPr>
          <p:nvPr/>
        </p:nvSpPr>
        <p:spPr bwMode="auto">
          <a:xfrm>
            <a:off x="5715000" y="19812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9404"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9405" name="AutoShape 11"/>
          <p:cNvSpPr>
            <a:spLocks noChangeArrowheads="1"/>
          </p:cNvSpPr>
          <p:nvPr/>
        </p:nvSpPr>
        <p:spPr bwMode="auto">
          <a:xfrm>
            <a:off x="2667000" y="4419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6" name="AutoShape 12"/>
          <p:cNvSpPr>
            <a:spLocks noChangeArrowheads="1"/>
          </p:cNvSpPr>
          <p:nvPr/>
        </p:nvSpPr>
        <p:spPr bwMode="auto">
          <a:xfrm>
            <a:off x="3581400" y="3962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7" name="AutoShape 13"/>
          <p:cNvSpPr>
            <a:spLocks noChangeArrowheads="1"/>
          </p:cNvSpPr>
          <p:nvPr/>
        </p:nvSpPr>
        <p:spPr bwMode="auto">
          <a:xfrm>
            <a:off x="2362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8" name="AutoShape 14"/>
          <p:cNvSpPr>
            <a:spLocks noChangeArrowheads="1"/>
          </p:cNvSpPr>
          <p:nvPr/>
        </p:nvSpPr>
        <p:spPr bwMode="auto">
          <a:xfrm>
            <a:off x="3048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9" name="AutoShape 15"/>
          <p:cNvSpPr>
            <a:spLocks noChangeArrowheads="1"/>
          </p:cNvSpPr>
          <p:nvPr/>
        </p:nvSpPr>
        <p:spPr bwMode="auto">
          <a:xfrm>
            <a:off x="33528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0" name="AutoShape 16"/>
          <p:cNvSpPr>
            <a:spLocks noChangeArrowheads="1"/>
          </p:cNvSpPr>
          <p:nvPr/>
        </p:nvSpPr>
        <p:spPr bwMode="auto">
          <a:xfrm>
            <a:off x="38862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1" name="AutoShape 17"/>
          <p:cNvSpPr>
            <a:spLocks noChangeArrowheads="1"/>
          </p:cNvSpPr>
          <p:nvPr/>
        </p:nvSpPr>
        <p:spPr bwMode="auto">
          <a:xfrm>
            <a:off x="4191000" y="3657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2" name="AutoShape 18"/>
          <p:cNvSpPr>
            <a:spLocks noChangeArrowheads="1"/>
          </p:cNvSpPr>
          <p:nvPr/>
        </p:nvSpPr>
        <p:spPr bwMode="auto">
          <a:xfrm>
            <a:off x="45720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3" name="AutoShape 19"/>
          <p:cNvSpPr>
            <a:spLocks noChangeArrowheads="1"/>
          </p:cNvSpPr>
          <p:nvPr/>
        </p:nvSpPr>
        <p:spPr bwMode="auto">
          <a:xfrm>
            <a:off x="4953000" y="3352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4" name="AutoShape 20"/>
          <p:cNvSpPr>
            <a:spLocks noChangeArrowheads="1"/>
          </p:cNvSpPr>
          <p:nvPr/>
        </p:nvSpPr>
        <p:spPr bwMode="auto">
          <a:xfrm>
            <a:off x="5334000" y="2895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5"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9416"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7"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8"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9" name="Text Box 25"/>
          <p:cNvSpPr txBox="1">
            <a:spLocks noChangeArrowheads="1"/>
          </p:cNvSpPr>
          <p:nvPr/>
        </p:nvSpPr>
        <p:spPr bwMode="auto">
          <a:xfrm>
            <a:off x="4800600" y="43434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9420" name="AutoShape 26"/>
          <p:cNvSpPr>
            <a:spLocks noChangeArrowheads="1"/>
          </p:cNvSpPr>
          <p:nvPr/>
        </p:nvSpPr>
        <p:spPr bwMode="auto">
          <a:xfrm>
            <a:off x="3657600" y="38100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9421" name="Line 27"/>
          <p:cNvSpPr>
            <a:spLocks noChangeShapeType="1"/>
          </p:cNvSpPr>
          <p:nvPr/>
        </p:nvSpPr>
        <p:spPr bwMode="auto">
          <a:xfrm flipH="1" flipV="1">
            <a:off x="3886200" y="4038600"/>
            <a:ext cx="9144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22"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61445"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46"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47"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a:t>
            </a:r>
            <a:r>
              <a:rPr lang="en-US" b="1">
                <a:solidFill>
                  <a:srgbClr val="FF0000"/>
                </a:solidFill>
                <a:latin typeface="Calibri"/>
              </a:rPr>
              <a:t>1966-2002</a:t>
            </a:r>
            <a:endParaRPr lang="en-US" sz="2400" b="1">
              <a:latin typeface="Calibri"/>
            </a:endParaRPr>
          </a:p>
        </p:txBody>
      </p:sp>
      <p:sp>
        <p:nvSpPr>
          <p:cNvPr id="61448"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61449" name="Line 7"/>
          <p:cNvSpPr>
            <a:spLocks noChangeShapeType="1"/>
          </p:cNvSpPr>
          <p:nvPr/>
        </p:nvSpPr>
        <p:spPr bwMode="auto">
          <a:xfrm flipV="1">
            <a:off x="1600200" y="3810000"/>
            <a:ext cx="4114800" cy="18288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50"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61451" name="Rectangle 9"/>
          <p:cNvSpPr>
            <a:spLocks noChangeArrowheads="1"/>
          </p:cNvSpPr>
          <p:nvPr/>
        </p:nvSpPr>
        <p:spPr bwMode="auto">
          <a:xfrm>
            <a:off x="5867400" y="34290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61452"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61453" name="Text Box 11"/>
          <p:cNvSpPr txBox="1">
            <a:spLocks noChangeArrowheads="1"/>
          </p:cNvSpPr>
          <p:nvPr/>
        </p:nvSpPr>
        <p:spPr bwMode="auto">
          <a:xfrm>
            <a:off x="1752600" y="3657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61454" name="Line 12"/>
          <p:cNvSpPr>
            <a:spLocks noChangeShapeType="1"/>
          </p:cNvSpPr>
          <p:nvPr/>
        </p:nvSpPr>
        <p:spPr bwMode="auto">
          <a:xfrm>
            <a:off x="2133600" y="4114800"/>
            <a:ext cx="152400" cy="609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5" name="Line 13"/>
          <p:cNvSpPr>
            <a:spLocks noChangeShapeType="1"/>
          </p:cNvSpPr>
          <p:nvPr/>
        </p:nvSpPr>
        <p:spPr bwMode="auto">
          <a:xfrm>
            <a:off x="2590800" y="4038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6" name="Line 14"/>
          <p:cNvSpPr>
            <a:spLocks noChangeShapeType="1"/>
          </p:cNvSpPr>
          <p:nvPr/>
        </p:nvSpPr>
        <p:spPr bwMode="auto">
          <a:xfrm>
            <a:off x="3048000" y="3886200"/>
            <a:ext cx="11430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7" name="Text Box 15"/>
          <p:cNvSpPr txBox="1">
            <a:spLocks noChangeArrowheads="1"/>
          </p:cNvSpPr>
          <p:nvPr/>
        </p:nvSpPr>
        <p:spPr bwMode="auto">
          <a:xfrm>
            <a:off x="4495800" y="48768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61458" name="AutoShape 16"/>
          <p:cNvSpPr>
            <a:spLocks noChangeArrowheads="1"/>
          </p:cNvSpPr>
          <p:nvPr/>
        </p:nvSpPr>
        <p:spPr bwMode="auto">
          <a:xfrm rot="1841110">
            <a:off x="2590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59" name="AutoShape 17"/>
          <p:cNvSpPr>
            <a:spLocks noChangeArrowheads="1"/>
          </p:cNvSpPr>
          <p:nvPr/>
        </p:nvSpPr>
        <p:spPr bwMode="auto">
          <a:xfrm rot="1841110">
            <a:off x="3429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0" name="AutoShape 18"/>
          <p:cNvSpPr>
            <a:spLocks noChangeArrowheads="1"/>
          </p:cNvSpPr>
          <p:nvPr/>
        </p:nvSpPr>
        <p:spPr bwMode="auto">
          <a:xfrm rot="1841110">
            <a:off x="22860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1" name="AutoShape 19"/>
          <p:cNvSpPr>
            <a:spLocks noChangeArrowheads="1"/>
          </p:cNvSpPr>
          <p:nvPr/>
        </p:nvSpPr>
        <p:spPr bwMode="auto">
          <a:xfrm rot="1841110">
            <a:off x="2971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2" name="AutoShape 20"/>
          <p:cNvSpPr>
            <a:spLocks noChangeArrowheads="1"/>
          </p:cNvSpPr>
          <p:nvPr/>
        </p:nvSpPr>
        <p:spPr bwMode="auto">
          <a:xfrm rot="1841110">
            <a:off x="33528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3" name="AutoShape 21"/>
          <p:cNvSpPr>
            <a:spLocks noChangeArrowheads="1"/>
          </p:cNvSpPr>
          <p:nvPr/>
        </p:nvSpPr>
        <p:spPr bwMode="auto">
          <a:xfrm rot="1841110">
            <a:off x="39624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4" name="AutoShape 22"/>
          <p:cNvSpPr>
            <a:spLocks noChangeArrowheads="1"/>
          </p:cNvSpPr>
          <p:nvPr/>
        </p:nvSpPr>
        <p:spPr bwMode="auto">
          <a:xfrm rot="1841110">
            <a:off x="42672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5" name="AutoShape 23"/>
          <p:cNvSpPr>
            <a:spLocks noChangeArrowheads="1"/>
          </p:cNvSpPr>
          <p:nvPr/>
        </p:nvSpPr>
        <p:spPr bwMode="auto">
          <a:xfrm rot="1841110">
            <a:off x="46482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6" name="AutoShape 24"/>
          <p:cNvSpPr>
            <a:spLocks noChangeArrowheads="1"/>
          </p:cNvSpPr>
          <p:nvPr/>
        </p:nvSpPr>
        <p:spPr bwMode="auto">
          <a:xfrm rot="1841110">
            <a:off x="5105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7" name="AutoShape 25"/>
          <p:cNvSpPr>
            <a:spLocks noChangeArrowheads="1"/>
          </p:cNvSpPr>
          <p:nvPr/>
        </p:nvSpPr>
        <p:spPr bwMode="auto">
          <a:xfrm rot="1841110">
            <a:off x="5410200" y="4648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8" name="AutoShape 26"/>
          <p:cNvSpPr>
            <a:spLocks noChangeArrowheads="1"/>
          </p:cNvSpPr>
          <p:nvPr/>
        </p:nvSpPr>
        <p:spPr bwMode="auto">
          <a:xfrm rot="1841110">
            <a:off x="3695700" y="455295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61469" name="Line 27"/>
          <p:cNvSpPr>
            <a:spLocks noChangeShapeType="1"/>
          </p:cNvSpPr>
          <p:nvPr/>
        </p:nvSpPr>
        <p:spPr bwMode="auto">
          <a:xfrm flipH="1" flipV="1">
            <a:off x="3886200" y="4800600"/>
            <a:ext cx="6858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70"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Rates of Return and Market Betas (</a:t>
            </a:r>
            <a:r>
              <a:rPr lang="fr-FR" b="1">
                <a:ea typeface="ＭＳ Ｐゴシック" charset="0"/>
                <a:cs typeface="ＭＳ Ｐゴシック" charset="0"/>
              </a:rPr>
              <a:t>’</a:t>
            </a:r>
            <a:r>
              <a:rPr lang="en-US" b="1">
                <a:ea typeface="ＭＳ Ｐゴシック" charset="0"/>
                <a:cs typeface="ＭＳ Ｐゴシック" charset="0"/>
              </a:rPr>
              <a:t>70-’03)</a:t>
            </a:r>
            <a:endParaRPr lang="en-US">
              <a:ea typeface="ＭＳ Ｐゴシック" charset="0"/>
              <a:cs typeface="ＭＳ Ｐゴシック" charset="0"/>
            </a:endParaRPr>
          </a:p>
        </p:txBody>
      </p:sp>
      <p:sp>
        <p:nvSpPr>
          <p:cNvPr id="5" name="Footer Placeholder 3"/>
          <p:cNvSpPr>
            <a:spLocks noGrp="1"/>
          </p:cNvSpPr>
          <p:nvPr>
            <p:ph type="ftr" sz="quarter" idx="11"/>
          </p:nvPr>
        </p:nvSpPr>
        <p:spPr/>
        <p:txBody>
          <a:bodyPr/>
          <a:lstStyle/>
          <a:p>
            <a:r>
              <a:rPr lang="en-US"/>
              <a:t>CAPM</a:t>
            </a:r>
          </a:p>
        </p:txBody>
      </p:sp>
      <p:pic>
        <p:nvPicPr>
          <p:cNvPr id="2" name="Picture 1" descr="betacalc-decades-all-problem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 y="1124466"/>
            <a:ext cx="9144000" cy="45720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742950" lvl="1" indent="-285750">
              <a:lnSpc>
                <a:spcPct val="90000"/>
              </a:lnSpc>
            </a:pPr>
            <a:r>
              <a:rPr lang="en-US" sz="2000" dirty="0">
                <a:solidFill>
                  <a:srgbClr val="010004"/>
                </a:solidFill>
                <a:ea typeface="ＭＳ Ｐゴシック" charset="0"/>
              </a:rPr>
              <a:t>The market capitalization or </a:t>
            </a:r>
            <a:r>
              <a:rPr lang="en-US" sz="2000" b="1" dirty="0">
                <a:solidFill>
                  <a:srgbClr val="010004"/>
                </a:solidFill>
                <a:ea typeface="ＭＳ Ｐゴシック" charset="0"/>
              </a:rPr>
              <a:t>size</a:t>
            </a:r>
            <a:r>
              <a:rPr lang="en-US" sz="2000" dirty="0">
                <a:solidFill>
                  <a:srgbClr val="010004"/>
                </a:solidFill>
                <a:ea typeface="ＭＳ Ｐゴシック" charset="0"/>
              </a:rPr>
              <a:t> of a firm is a predictor of its average historical return </a:t>
            </a:r>
          </a:p>
          <a:p>
            <a:pPr marL="742950" lvl="1" indent="-285750">
              <a:lnSpc>
                <a:spcPct val="90000"/>
              </a:lnSpc>
            </a:pPr>
            <a:r>
              <a:rPr lang="en-US" sz="2000" dirty="0">
                <a:solidFill>
                  <a:srgbClr val="010004"/>
                </a:solidFill>
                <a:ea typeface="ＭＳ Ｐゴシック" charset="0"/>
              </a:rPr>
              <a:t>Stocks with low </a:t>
            </a:r>
            <a:r>
              <a:rPr lang="en-US" sz="2000" b="1" dirty="0">
                <a:solidFill>
                  <a:srgbClr val="010004"/>
                </a:solidFill>
                <a:ea typeface="ＭＳ Ｐゴシック" charset="0"/>
              </a:rPr>
              <a:t>market-to-book ratios</a:t>
            </a:r>
            <a:r>
              <a:rPr lang="en-US" sz="2000" dirty="0">
                <a:solidFill>
                  <a:srgbClr val="010004"/>
                </a:solidFill>
                <a:ea typeface="ＭＳ Ｐゴシック" charset="0"/>
              </a:rPr>
              <a:t> tend to have higher returns than stock with high market-to-book ratios.</a:t>
            </a:r>
          </a:p>
          <a:p>
            <a:pPr marL="742950" lvl="1" indent="-285750">
              <a:lnSpc>
                <a:spcPct val="90000"/>
              </a:lnSpc>
            </a:pPr>
            <a:r>
              <a:rPr lang="en-US" sz="2000" dirty="0">
                <a:solidFill>
                  <a:srgbClr val="010004"/>
                </a:solidFill>
                <a:ea typeface="ＭＳ Ｐゴシック" charset="0"/>
              </a:rPr>
              <a:t>Differences in beta do NOT explain these differences</a:t>
            </a:r>
          </a:p>
          <a:p>
            <a:pPr marL="742950" lvl="1" indent="-285750">
              <a:lnSpc>
                <a:spcPct val="90000"/>
              </a:lnSpc>
            </a:pPr>
            <a:endParaRPr lang="en-US" sz="2000" dirty="0">
              <a:ea typeface="ＭＳ Ｐゴシック" charset="0"/>
            </a:endParaRPr>
          </a:p>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have proposed a three factor model for expected returns based on:</a:t>
            </a:r>
          </a:p>
          <a:p>
            <a:pPr marL="628650" lvl="1" indent="-284163">
              <a:lnSpc>
                <a:spcPct val="90000"/>
              </a:lnSpc>
            </a:pPr>
            <a:r>
              <a:rPr lang="en-US" sz="2000" dirty="0">
                <a:solidFill>
                  <a:srgbClr val="010004"/>
                </a:solidFill>
                <a:ea typeface="ＭＳ Ｐゴシック" charset="0"/>
              </a:rPr>
              <a:t>the difference between the returns of small stocks and big stocks </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SMALL</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BIG</a:t>
            </a:r>
            <a:r>
              <a:rPr lang="en-US" sz="2000" dirty="0">
                <a:solidFill>
                  <a:srgbClr val="010004"/>
                </a:solidFill>
                <a:ea typeface="ＭＳ Ｐゴシック" charset="0"/>
              </a:rPr>
              <a:t>]; </a:t>
            </a:r>
          </a:p>
          <a:p>
            <a:pPr marL="628650" lvl="1" indent="-284163">
              <a:lnSpc>
                <a:spcPct val="90000"/>
              </a:lnSpc>
            </a:pPr>
            <a:r>
              <a:rPr lang="en-US" sz="2000" dirty="0">
                <a:solidFill>
                  <a:srgbClr val="010004"/>
                </a:solidFill>
                <a:ea typeface="ＭＳ Ｐゴシック" charset="0"/>
              </a:rPr>
              <a:t>the market premium </a:t>
            </a:r>
            <a:r>
              <a:rPr lang="en-US" sz="2000" b="1" dirty="0">
                <a:solidFill>
                  <a:srgbClr val="010004"/>
                </a:solidFill>
                <a:ea typeface="ＭＳ Ｐゴシック" charset="0"/>
              </a:rPr>
              <a:t>[R</a:t>
            </a:r>
            <a:r>
              <a:rPr lang="en-US" sz="2000" b="1" baseline="-25000" dirty="0">
                <a:solidFill>
                  <a:srgbClr val="010004"/>
                </a:solidFill>
                <a:ea typeface="ＭＳ Ｐゴシック" charset="0"/>
              </a:rPr>
              <a:t>M</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f</a:t>
            </a:r>
            <a:r>
              <a:rPr lang="en-US" sz="2000" b="1" dirty="0">
                <a:solidFill>
                  <a:srgbClr val="010004"/>
                </a:solidFill>
                <a:ea typeface="ＭＳ Ｐゴシック" charset="0"/>
              </a:rPr>
              <a:t>];</a:t>
            </a:r>
            <a:r>
              <a:rPr lang="en-US" sz="2000" dirty="0">
                <a:solidFill>
                  <a:srgbClr val="010004"/>
                </a:solidFill>
                <a:ea typeface="ＭＳ Ｐゴシック" charset="0"/>
              </a:rPr>
              <a:t> and </a:t>
            </a:r>
          </a:p>
          <a:p>
            <a:pPr marL="628650" lvl="1" indent="-284163">
              <a:lnSpc>
                <a:spcPct val="90000"/>
              </a:lnSpc>
            </a:pPr>
            <a:r>
              <a:rPr lang="en-US" sz="2000" dirty="0">
                <a:solidFill>
                  <a:srgbClr val="010004"/>
                </a:solidFill>
                <a:ea typeface="ＭＳ Ｐゴシック" charset="0"/>
              </a:rPr>
              <a:t>the difference between the returns of high and low B/M stocks </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HIGHBM</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LOWBM</a:t>
            </a:r>
            <a:r>
              <a:rPr lang="en-US" sz="2000" b="1" dirty="0">
                <a:solidFill>
                  <a:srgbClr val="010004"/>
                </a:solidFill>
                <a:ea typeface="ＭＳ Ｐゴシック" charset="0"/>
              </a:rPr>
              <a:t>].</a:t>
            </a:r>
          </a:p>
          <a:p>
            <a:pPr marL="628650" lvl="1" indent="-284163">
              <a:lnSpc>
                <a:spcPct val="90000"/>
              </a:lnSpc>
            </a:pPr>
            <a:endParaRPr lang="en-US" sz="2000" b="1" dirty="0">
              <a:solidFill>
                <a:srgbClr val="010004"/>
              </a:solidFill>
              <a:ea typeface="ＭＳ Ｐゴシック" charset="0"/>
            </a:endParaRPr>
          </a:p>
          <a:p>
            <a:pPr marL="457200" indent="-284163">
              <a:lnSpc>
                <a:spcPct val="90000"/>
              </a:lnSpc>
            </a:pPr>
            <a:r>
              <a:rPr lang="en-US" sz="2000" dirty="0" err="1">
                <a:solidFill>
                  <a:srgbClr val="010004"/>
                </a:solidFill>
                <a:ea typeface="ＭＳ Ｐゴシック" charset="0"/>
              </a:rPr>
              <a:t>FF</a:t>
            </a:r>
            <a:r>
              <a:rPr lang="en-US" sz="2000" dirty="0">
                <a:solidFill>
                  <a:srgbClr val="010004"/>
                </a:solidFill>
                <a:ea typeface="ＭＳ Ｐゴシック" charset="0"/>
              </a:rPr>
              <a:t>:  </a:t>
            </a:r>
          </a:p>
          <a:p>
            <a:pPr marL="742950" lvl="1" indent="-285750">
              <a:lnSpc>
                <a:spcPct val="90000"/>
              </a:lnSpc>
            </a:pPr>
            <a:endParaRPr lang="en-US" sz="18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845100922"/>
              </p:ext>
            </p:extLst>
          </p:nvPr>
        </p:nvGraphicFramePr>
        <p:xfrm>
          <a:off x="1600200" y="5257800"/>
          <a:ext cx="5714999" cy="762000"/>
        </p:xfrm>
        <a:graphic>
          <a:graphicData uri="http://schemas.openxmlformats.org/presentationml/2006/ole">
            <mc:AlternateContent xmlns:mc="http://schemas.openxmlformats.org/markup-compatibility/2006">
              <mc:Choice xmlns:v="urn:schemas-microsoft-com:vml" Requires="v">
                <p:oleObj spid="_x0000_s88141" name="Equation" r:id="rId3" imgW="2743200" imgH="241300" progId="Equation.3">
                  <p:embed/>
                </p:oleObj>
              </mc:Choice>
              <mc:Fallback>
                <p:oleObj name="Equation" r:id="rId3" imgW="27432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257800"/>
                        <a:ext cx="5714999"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nvPr>
        </p:nvGraphicFramePr>
        <p:xfrm>
          <a:off x="1565275" y="1407319"/>
          <a:ext cx="6096000" cy="4064000"/>
        </p:xfrm>
        <a:graphic>
          <a:graphicData uri="http://schemas.openxmlformats.org/presentationml/2006/ole">
            <mc:AlternateContent xmlns:mc="http://schemas.openxmlformats.org/markup-compatibility/2006">
              <mc:Choice xmlns:v="urn:schemas-microsoft-com:vml" Requires="v">
                <p:oleObj spid="_x0000_s67747" name="Chart" r:id="rId4" imgW="6096000" imgH="4064000" progId="MSGraph.Chart.8">
                  <p:embed followColorScheme="full"/>
                </p:oleObj>
              </mc:Choice>
              <mc:Fallback>
                <p:oleObj name="Chart" r:id="rId4" imgW="6096000" imgH="4064000"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275" y="1407319"/>
                        <a:ext cx="6096000" cy="406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1736725" y="1184275"/>
            <a:ext cx="512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5400000">
            <a:off x="365918" y="2682082"/>
            <a:ext cx="1706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7592" name="Text Box 6"/>
          <p:cNvSpPr txBox="1">
            <a:spLocks noChangeArrowheads="1"/>
          </p:cNvSpPr>
          <p:nvPr/>
        </p:nvSpPr>
        <p:spPr bwMode="auto">
          <a:xfrm>
            <a:off x="4202112" y="5224126"/>
            <a:ext cx="2055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Company Size</a:t>
            </a:r>
            <a:endParaRPr lang="en-US" b="1" dirty="0">
              <a:latin typeface="Times New Roman" charset="0"/>
            </a:endParaRPr>
          </a:p>
        </p:txBody>
      </p:sp>
      <p:sp>
        <p:nvSpPr>
          <p:cNvPr id="67593" name="Text Box 7"/>
          <p:cNvSpPr txBox="1">
            <a:spLocks noChangeArrowheads="1"/>
          </p:cNvSpPr>
          <p:nvPr/>
        </p:nvSpPr>
        <p:spPr bwMode="auto">
          <a:xfrm>
            <a:off x="1839912" y="5376526"/>
            <a:ext cx="1284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Smallest</a:t>
            </a:r>
            <a:endParaRPr lang="en-US" b="1" dirty="0">
              <a:latin typeface="Times New Roman" charset="0"/>
            </a:endParaRPr>
          </a:p>
        </p:txBody>
      </p:sp>
      <p:sp>
        <p:nvSpPr>
          <p:cNvPr id="67594" name="Text Box 8"/>
          <p:cNvSpPr txBox="1">
            <a:spLocks noChangeArrowheads="1"/>
          </p:cNvSpPr>
          <p:nvPr/>
        </p:nvSpPr>
        <p:spPr bwMode="auto">
          <a:xfrm>
            <a:off x="6753224" y="5215456"/>
            <a:ext cx="1182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Largest</a:t>
            </a:r>
            <a:endParaRPr lang="en-US" b="1" dirty="0">
              <a:latin typeface="Times New Roman" charset="0"/>
            </a:endParaRPr>
          </a:p>
        </p:txBody>
      </p:sp>
      <p:sp>
        <p:nvSpPr>
          <p:cNvPr id="67595" name="Rectangle 9"/>
          <p:cNvSpPr>
            <a:spLocks noChangeArrowheads="1"/>
          </p:cNvSpPr>
          <p:nvPr/>
        </p:nvSpPr>
        <p:spPr bwMode="auto">
          <a:xfrm>
            <a:off x="4125118" y="5272440"/>
            <a:ext cx="2209800" cy="533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nvPr>
        </p:nvGraphicFramePr>
        <p:xfrm>
          <a:off x="384175" y="619827"/>
          <a:ext cx="8458200" cy="5638983"/>
        </p:xfrm>
        <a:graphic>
          <a:graphicData uri="http://schemas.openxmlformats.org/presentationml/2006/ole">
            <mc:AlternateContent xmlns:mc="http://schemas.openxmlformats.org/markup-compatibility/2006">
              <mc:Choice xmlns:v="urn:schemas-microsoft-com:vml" Requires="v">
                <p:oleObj spid="_x0000_s69795" name="Chart" r:id="rId4" imgW="24380952" imgH="16253968" progId="MSGraph.Chart.8">
                  <p:embed followColorScheme="full"/>
                </p:oleObj>
              </mc:Choice>
              <mc:Fallback>
                <p:oleObj name="Chart" r:id="rId4" imgW="24380952" imgH="16253968"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619827"/>
                        <a:ext cx="8458200" cy="56389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2438400" y="1143000"/>
            <a:ext cx="5018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240632" y="2682081"/>
            <a:ext cx="1706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9640" name="Text Box 6"/>
          <p:cNvSpPr txBox="1">
            <a:spLocks noChangeArrowheads="1"/>
          </p:cNvSpPr>
          <p:nvPr/>
        </p:nvSpPr>
        <p:spPr bwMode="auto">
          <a:xfrm>
            <a:off x="1600200" y="5943600"/>
            <a:ext cx="1182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Highest</a:t>
            </a:r>
          </a:p>
        </p:txBody>
      </p:sp>
      <p:sp>
        <p:nvSpPr>
          <p:cNvPr id="69641" name="Text Box 7"/>
          <p:cNvSpPr txBox="1">
            <a:spLocks noChangeArrowheads="1"/>
          </p:cNvSpPr>
          <p:nvPr/>
        </p:nvSpPr>
        <p:spPr bwMode="auto">
          <a:xfrm>
            <a:off x="7239000" y="5943600"/>
            <a:ext cx="1116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Lowest</a:t>
            </a:r>
          </a:p>
        </p:txBody>
      </p:sp>
      <p:sp>
        <p:nvSpPr>
          <p:cNvPr id="69642" name="Text Box 8"/>
          <p:cNvSpPr txBox="1">
            <a:spLocks noChangeArrowheads="1"/>
          </p:cNvSpPr>
          <p:nvPr/>
        </p:nvSpPr>
        <p:spPr bwMode="auto">
          <a:xfrm>
            <a:off x="3581400" y="59436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b="1">
                <a:solidFill>
                  <a:srgbClr val="010004"/>
                </a:solidFill>
                <a:latin typeface="Times New Roman" charset="0"/>
              </a:rPr>
              <a:t>Book-Market Ratio</a:t>
            </a:r>
            <a:endParaRPr lang="en-US" sz="2000">
              <a:latin typeface="Times New Roman" charset="0"/>
            </a:endParaRPr>
          </a:p>
        </p:txBody>
      </p:sp>
      <p:sp>
        <p:nvSpPr>
          <p:cNvPr id="69643" name="Rectangle 9"/>
          <p:cNvSpPr>
            <a:spLocks noChangeArrowheads="1"/>
          </p:cNvSpPr>
          <p:nvPr/>
        </p:nvSpPr>
        <p:spPr bwMode="auto">
          <a:xfrm>
            <a:off x="3505200" y="5867400"/>
            <a:ext cx="2971800" cy="533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extLst>
              <p:ext uri="{D42A27DB-BD31-4B8C-83A1-F6EECF244321}">
                <p14:modId xmlns:p14="http://schemas.microsoft.com/office/powerpoint/2010/main" val="59540517"/>
              </p:ext>
            </p:extLst>
          </p:nvPr>
        </p:nvGraphicFramePr>
        <p:xfrm>
          <a:off x="762000" y="1219200"/>
          <a:ext cx="7467600" cy="4846638"/>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Betas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Betas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16.1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13.7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18.2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20.5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12.1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6.7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ME/BE</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ME/BE</a:t>
                      </a: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14.8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7.7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19.6</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8.4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23</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11.2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10004"/>
                          </a:solidFill>
                          <a:effectLst/>
                          <a:latin typeface="Calibri"/>
                        </a:rPr>
                        <a:t>14.2</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3144078" y="6169488"/>
            <a:ext cx="249299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000" dirty="0" err="1">
                <a:solidFill>
                  <a:srgbClr val="010004"/>
                </a:solidFill>
                <a:latin typeface="Times New Roman" charset="0"/>
              </a:rPr>
              <a:t>Fama</a:t>
            </a:r>
            <a:r>
              <a:rPr lang="en-US" sz="1000" dirty="0">
                <a:solidFill>
                  <a:srgbClr val="010004"/>
                </a:solidFill>
                <a:latin typeface="Times New Roman" charset="0"/>
              </a:rPr>
              <a:t> and French (1992).  Data from </a:t>
            </a:r>
            <a:r>
              <a:rPr lang="fr-FR" altLang="ja-JP" sz="1000" dirty="0">
                <a:solidFill>
                  <a:srgbClr val="010004"/>
                </a:solidFill>
                <a:latin typeface="Times New Roman" charset="0"/>
              </a:rPr>
              <a:t>’</a:t>
            </a:r>
            <a:r>
              <a:rPr lang="en-US" altLang="ja-JP" sz="1000" dirty="0">
                <a:solidFill>
                  <a:srgbClr val="010004"/>
                </a:solidFill>
                <a:latin typeface="Times New Roman" charset="0"/>
              </a:rPr>
              <a:t>63-’90</a:t>
            </a:r>
            <a:endParaRPr lang="en-US" sz="1000" dirty="0">
              <a:latin typeface="Times New Roman" charset="0"/>
            </a:endParaRPr>
          </a:p>
        </p:txBody>
      </p:sp>
      <p:sp>
        <p:nvSpPr>
          <p:cNvPr id="71739" name="Oval 58"/>
          <p:cNvSpPr>
            <a:spLocks noChangeArrowheads="1"/>
          </p:cNvSpPr>
          <p:nvPr/>
        </p:nvSpPr>
        <p:spPr bwMode="auto">
          <a:xfrm>
            <a:off x="6858000" y="5105400"/>
            <a:ext cx="914400" cy="53340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48" y="533400"/>
            <a:ext cx="8607552" cy="5771893"/>
          </a:xfrm>
        </p:spPr>
      </p:pic>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75211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lstStyle/>
          <a:p>
            <a:r>
              <a:rPr lang="en-US" sz="20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000" b="1" dirty="0"/>
              <a:t>there is no evidence of a pure size effect, and moreover, it may not have existed in the first place, if not for data errors and insufficient adjustments for risk and liquidity. </a:t>
            </a:r>
          </a:p>
          <a:p>
            <a:pPr lvl="1"/>
            <a:r>
              <a:rPr lang="en-US" i="1" dirty="0"/>
              <a:t>Fact, Fiction, and the Size Effect</a:t>
            </a:r>
            <a:r>
              <a:rPr lang="en-US" dirty="0"/>
              <a:t>, </a:t>
            </a:r>
            <a:r>
              <a:rPr lang="en-US" dirty="0" err="1"/>
              <a:t>Alquist</a:t>
            </a:r>
            <a:r>
              <a:rPr lang="en-US"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idx="1"/>
          </p:nvPr>
        </p:nvSpPr>
        <p:spPr/>
        <p:txBody>
          <a:bodyPr/>
          <a:lstStyle/>
          <a:p>
            <a:pPr eaLnBrk="1" hangingPunct="1">
              <a:buFontTx/>
              <a:buNone/>
            </a:pPr>
            <a:r>
              <a:rPr lang="en-US" dirty="0">
                <a:ea typeface="ＭＳ Ｐゴシック" charset="0"/>
                <a:cs typeface="ＭＳ Ｐゴシック" charset="0"/>
              </a:rPr>
              <a:t> </a:t>
            </a:r>
          </a:p>
        </p:txBody>
      </p:sp>
      <p:sp>
        <p:nvSpPr>
          <p:cNvPr id="81924" name="Rectangle 2"/>
          <p:cNvSpPr>
            <a:spLocks noGrp="1" noChangeArrowheads="1"/>
          </p:cNvSpPr>
          <p:nvPr>
            <p:ph type="title"/>
          </p:nvPr>
        </p:nvSpPr>
        <p:spPr/>
        <p:txBody>
          <a:bodyPr/>
          <a:lstStyle/>
          <a:p>
            <a:pPr eaLnBrk="1" hangingPunct="1"/>
            <a:r>
              <a:rPr lang="en-US" sz="1600" b="1" dirty="0" err="1">
                <a:ea typeface="ＭＳ Ｐゴシック" charset="0"/>
                <a:cs typeface="ＭＳ Ｐゴシック" charset="0"/>
              </a:rPr>
              <a:t>Fama</a:t>
            </a:r>
            <a:r>
              <a:rPr lang="en-US" sz="1600" b="1" dirty="0">
                <a:ea typeface="ＭＳ Ｐゴシック" charset="0"/>
                <a:cs typeface="ＭＳ Ｐゴシック" charset="0"/>
              </a:rPr>
              <a:t>-French</a:t>
            </a:r>
            <a:endParaRPr lang="en-US" sz="1600" dirty="0">
              <a:ea typeface="ＭＳ Ｐゴシック" charset="0"/>
              <a:cs typeface="ＭＳ Ｐゴシック" charset="0"/>
            </a:endParaRPr>
          </a:p>
        </p:txBody>
      </p:sp>
      <p:sp>
        <p:nvSpPr>
          <p:cNvPr id="40" name="Footer Placeholder 3"/>
          <p:cNvSpPr>
            <a:spLocks noGrp="1"/>
          </p:cNvSpPr>
          <p:nvPr>
            <p:ph type="ftr" sz="quarter" idx="11"/>
          </p:nvPr>
        </p:nvSpPr>
        <p:spPr/>
        <p:txBody>
          <a:bodyPr/>
          <a:lstStyle/>
          <a:p>
            <a:r>
              <a:rPr lang="en-US"/>
              <a:t>CAPM</a:t>
            </a:r>
          </a:p>
        </p:txBody>
      </p:sp>
      <p:graphicFrame>
        <p:nvGraphicFramePr>
          <p:cNvPr id="499799" name="Group 87"/>
          <p:cNvGraphicFramePr>
            <a:graphicFrameLocks noGrp="1"/>
          </p:cNvGraphicFramePr>
          <p:nvPr>
            <p:extLst>
              <p:ext uri="{D42A27DB-BD31-4B8C-83A1-F6EECF244321}">
                <p14:modId xmlns:p14="http://schemas.microsoft.com/office/powerpoint/2010/main" val="1671976920"/>
              </p:ext>
            </p:extLst>
          </p:nvPr>
        </p:nvGraphicFramePr>
        <p:xfrm>
          <a:off x="533400" y="1397000"/>
          <a:ext cx="8153400" cy="3338132"/>
        </p:xfrm>
        <a:graphic>
          <a:graphicData uri="http://schemas.openxmlformats.org/drawingml/2006/table">
            <a:tbl>
              <a:tblPr/>
              <a:tblGrid>
                <a:gridCol w="1630680">
                  <a:extLst>
                    <a:ext uri="{9D8B030D-6E8A-4147-A177-3AD203B41FA5}">
                      <a16:colId xmlns:a16="http://schemas.microsoft.com/office/drawing/2014/main" val="20000"/>
                    </a:ext>
                  </a:extLst>
                </a:gridCol>
                <a:gridCol w="1260071">
                  <a:extLst>
                    <a:ext uri="{9D8B030D-6E8A-4147-A177-3AD203B41FA5}">
                      <a16:colId xmlns:a16="http://schemas.microsoft.com/office/drawing/2014/main" val="20001"/>
                    </a:ext>
                  </a:extLst>
                </a:gridCol>
                <a:gridCol w="1778924">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gridCol w="918802">
                  <a:extLst>
                    <a:ext uri="{9D8B030D-6E8A-4147-A177-3AD203B41FA5}">
                      <a16:colId xmlns:a16="http://schemas.microsoft.com/office/drawing/2014/main" val="20004"/>
                    </a:ext>
                  </a:extLst>
                </a:gridCol>
                <a:gridCol w="1082487">
                  <a:extLst>
                    <a:ext uri="{9D8B030D-6E8A-4147-A177-3AD203B41FA5}">
                      <a16:colId xmlns:a16="http://schemas.microsoft.com/office/drawing/2014/main" val="20005"/>
                    </a:ext>
                  </a:extLst>
                </a:gridCol>
              </a:tblGrid>
              <a:tr h="769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Three-factor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CAPM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B(Market)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B(Size)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(Sm - Large)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HBk-LBk</a:t>
                      </a: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E(r)-</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r</a:t>
                      </a:r>
                      <a:r>
                        <a:rPr kumimoji="0" lang="en-US" sz="1800" b="1" i="0" u="none" strike="noStrike" cap="none" normalizeH="0" baseline="-25000" dirty="0" err="1">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25000" dirty="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0"/>
                          <a:cs typeface="ＭＳ Ｐゴシック" charset="0"/>
                        </a:rPr>
                        <a:t>E(r)-r</a:t>
                      </a:r>
                      <a:r>
                        <a:rPr kumimoji="0" lang="en-US" sz="1800" b="1" i="0" u="none" strike="noStrike" cap="none" normalizeH="0" baseline="-25000">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Computers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5.29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Petroleum &amp; Gas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4.32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60" name="Rectangle 64"/>
          <p:cNvSpPr>
            <a:spLocks noChangeArrowheads="1"/>
          </p:cNvSpPr>
          <p:nvPr/>
        </p:nvSpPr>
        <p:spPr bwMode="auto">
          <a:xfrm>
            <a:off x="2133600" y="4807666"/>
            <a:ext cx="5029200" cy="146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u="sng" dirty="0"/>
              <a:t>Factor Risk Premiums (’63-’94)</a:t>
            </a:r>
            <a:r>
              <a:rPr lang="en-US" b="1" dirty="0"/>
              <a:t>:  </a:t>
            </a:r>
          </a:p>
          <a:p>
            <a:pPr lvl="1">
              <a:buFontTx/>
              <a:buChar char="•"/>
            </a:pPr>
            <a:r>
              <a:rPr lang="en-US" b="1" dirty="0"/>
              <a:t> Market: 		5.2%</a:t>
            </a:r>
          </a:p>
          <a:p>
            <a:pPr lvl="1">
              <a:buFontTx/>
              <a:buChar char="•"/>
            </a:pPr>
            <a:r>
              <a:rPr lang="en-US" b="1" dirty="0"/>
              <a:t> Size: 	 	3.2%</a:t>
            </a:r>
          </a:p>
          <a:p>
            <a:pPr lvl="1">
              <a:buFontTx/>
              <a:buChar char="•"/>
            </a:pPr>
            <a:r>
              <a:rPr lang="en-US" b="1" dirty="0"/>
              <a:t> HBM-LBM: 	5.4%</a:t>
            </a:r>
          </a:p>
          <a:p>
            <a:endParaRPr lang="en-US" dirty="0"/>
          </a:p>
        </p:txBody>
      </p:sp>
      <p:sp>
        <p:nvSpPr>
          <p:cNvPr id="81961" name="Rectangle 65"/>
          <p:cNvSpPr>
            <a:spLocks noChangeArrowheads="1"/>
          </p:cNvSpPr>
          <p:nvPr/>
        </p:nvSpPr>
        <p:spPr bwMode="auto">
          <a:xfrm>
            <a:off x="3091070" y="6104546"/>
            <a:ext cx="209384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000" dirty="0"/>
              <a:t>Source: </a:t>
            </a:r>
            <a:r>
              <a:rPr lang="en-US" sz="1000" dirty="0" err="1"/>
              <a:t>Fama</a:t>
            </a:r>
            <a:r>
              <a:rPr lang="en-US" sz="1000" dirty="0"/>
              <a:t> &amp; French (</a:t>
            </a:r>
            <a:r>
              <a:rPr lang="ja-JP" altLang="en-US" sz="1000" dirty="0"/>
              <a:t>‘</a:t>
            </a:r>
            <a:r>
              <a:rPr lang="en-US" altLang="ja-JP" sz="1000" dirty="0"/>
              <a:t>97)</a:t>
            </a:r>
            <a:endParaRPr lang="en-US" sz="1000"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then </a:t>
                </a:r>
                <a:r>
                  <a:rPr lang="en-US" sz="2400" i="1" dirty="0" err="1">
                    <a:latin typeface="Calibri"/>
                    <a:cs typeface="Calibri"/>
                  </a:rPr>
                  <a:t>R</a:t>
                </a:r>
                <a:r>
                  <a:rPr lang="en-US" sz="2400" i="1" baseline="-25000" dirty="0" err="1">
                    <a:latin typeface="Calibri"/>
                    <a:cs typeface="Calibri"/>
                  </a:rPr>
                  <a:t>i</a:t>
                </a:r>
                <a:r>
                  <a:rPr lang="en-US" sz="2400" dirty="0">
                    <a:latin typeface="Calibri"/>
                    <a:cs typeface="Calibri"/>
                  </a:rPr>
                  <a:t> is negative if </a:t>
                </a:r>
                <a:r>
                  <a:rPr lang="en-US" sz="2400" dirty="0" err="1">
                    <a:latin typeface="Calibri"/>
                    <a:cs typeface="Calibri"/>
                  </a:rPr>
                  <a:t>mrkt</a:t>
                </a:r>
                <a:r>
                  <a:rPr lang="en-US" sz="2400" dirty="0">
                    <a:latin typeface="Calibri"/>
                    <a:cs typeface="Calibri"/>
                  </a:rPr>
                  <a:t> premium less than </a:t>
                </a:r>
                <a:r>
                  <a:rPr lang="en-US" sz="2400" dirty="0" err="1">
                    <a:latin typeface="Calibri"/>
                    <a:cs typeface="Calibri"/>
                  </a:rPr>
                  <a:t>R</a:t>
                </a:r>
                <a:r>
                  <a:rPr lang="en-US" sz="2400" baseline="-25000" dirty="0" err="1">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720" t="-83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spid="_x0000_s22686" name="Equation" r:id="rId3" imgW="317500" imgH="152400" progId="Equation.3">
                  <p:embed/>
                </p:oleObj>
              </mc:Choice>
              <mc:Fallback>
                <p:oleObj name="Equation" r:id="rId3" imgW="317500" imgH="15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spid="_x0000_s87321" name="Equation" r:id="rId3" imgW="266700" imgH="241300" progId="Equation.3">
                  <p:embed/>
                </p:oleObj>
              </mc:Choice>
              <mc:Fallback>
                <p:oleObj name="Equation" r:id="rId3" imgW="2667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6" name="Oval 16"/>
          <p:cNvSpPr>
            <a:spLocks noChangeArrowheads="1"/>
          </p:cNvSpPr>
          <p:nvPr/>
        </p:nvSpPr>
        <p:spPr bwMode="auto">
          <a:xfrm>
            <a:off x="5988842" y="5029200"/>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Rectangle 19"/>
          <p:cNvSpPr>
            <a:spLocks noChangeArrowheads="1"/>
          </p:cNvSpPr>
          <p:nvPr/>
        </p:nvSpPr>
        <p:spPr bwMode="auto">
          <a:xfrm>
            <a:off x="3265487" y="3892096"/>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endParaRPr lang="en-US" sz="2400" b="1">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spid="_x0000_s87322" name="Equation" r:id="rId5" imgW="228600" imgH="177800" progId="Equation.3">
                  <p:embed/>
                </p:oleObj>
              </mc:Choice>
              <mc:Fallback>
                <p:oleObj name="Equation" r:id="rId5" imgW="2286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spid="_x0000_s87323" name="Equation" r:id="rId7" imgW="190500" imgH="177800" progId="Equation.3">
                  <p:embed/>
                </p:oleObj>
              </mc:Choice>
              <mc:Fallback>
                <p:oleObj name="Equation" r:id="rId7" imgW="190500" imgH="177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21801</TotalTime>
  <Words>2260</Words>
  <Application>Microsoft Macintosh PowerPoint</Application>
  <PresentationFormat>On-screen Show (4:3)</PresentationFormat>
  <Paragraphs>431</Paragraphs>
  <Slides>36</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9" baseType="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Chart</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Expected Return Example:  Supplying Default Risk</vt:lpstr>
      <vt:lpstr>Financial Leverage and Beta: Be Careful in Comparing Reported Betas</vt:lpstr>
      <vt:lpstr>Financial Leverage and Beta: Example</vt:lpstr>
      <vt:lpstr>Combining Betas in Portfolios</vt:lpstr>
      <vt:lpstr>CAPM Inputs:  Equity Risk Premium</vt:lpstr>
      <vt:lpstr>Estimating CAPM Inputs:  Beta</vt:lpstr>
      <vt:lpstr>CAPM Beta</vt:lpstr>
      <vt:lpstr>Estimating CAPM Inputs:  Beta</vt:lpstr>
      <vt:lpstr>The Firm versus the Project</vt:lpstr>
      <vt:lpstr>The Cost of Capital with Debt</vt:lpstr>
      <vt:lpstr>Capital Budgeting &amp; Project Risk</vt:lpstr>
      <vt:lpstr>SML in Non-CAPM Worlds</vt:lpstr>
      <vt:lpstr>SML in Non-CAPM Worlds</vt:lpstr>
      <vt:lpstr>Testing the CAPM</vt:lpstr>
      <vt:lpstr>Testing the CAPM</vt:lpstr>
      <vt:lpstr>Testing the CAPM</vt:lpstr>
      <vt:lpstr>Testing the CAPM</vt:lpstr>
      <vt:lpstr>Rates of Return and Market Betas (’70-’03)</vt:lpstr>
      <vt:lpstr>Fama and French</vt:lpstr>
      <vt:lpstr>Fama and French</vt:lpstr>
      <vt:lpstr>Fama and French</vt:lpstr>
      <vt:lpstr>Fama and French</vt:lpstr>
      <vt:lpstr>Low Beta vs. High Beta Stock Returns</vt:lpstr>
      <vt:lpstr>Size Effect:  Illusion?</vt:lpstr>
      <vt:lpstr>Fama-French</vt:lpstr>
      <vt:lpstr>Fama &amp; French: Theory and Evidence (2004)</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409</cp:revision>
  <dcterms:created xsi:type="dcterms:W3CDTF">2011-02-27T12:28:13Z</dcterms:created>
  <dcterms:modified xsi:type="dcterms:W3CDTF">2020-10-07T16:54:19Z</dcterms:modified>
</cp:coreProperties>
</file>