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307" r:id="rId4"/>
    <p:sldId id="327" r:id="rId5"/>
    <p:sldId id="328" r:id="rId6"/>
    <p:sldId id="319" r:id="rId7"/>
    <p:sldId id="300" r:id="rId8"/>
    <p:sldId id="294" r:id="rId9"/>
    <p:sldId id="295" r:id="rId10"/>
    <p:sldId id="320" r:id="rId11"/>
    <p:sldId id="325" r:id="rId12"/>
    <p:sldId id="329" r:id="rId13"/>
    <p:sldId id="315" r:id="rId14"/>
    <p:sldId id="321" r:id="rId15"/>
    <p:sldId id="322" r:id="rId16"/>
    <p:sldId id="303" r:id="rId17"/>
    <p:sldId id="323" r:id="rId18"/>
    <p:sldId id="324" r:id="rId19"/>
    <p:sldId id="316" r:id="rId20"/>
    <p:sldId id="317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9"/>
    <p:restoredTop sz="86469" autoAdjust="0"/>
  </p:normalViewPr>
  <p:slideViewPr>
    <p:cSldViewPr>
      <p:cViewPr varScale="1">
        <p:scale>
          <a:sx n="140" d="100"/>
          <a:sy n="140" d="100"/>
        </p:scale>
        <p:origin x="12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CF_Ch11_MrkImp_21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that there are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145513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is 2.00%. What would be an estimate of the marginal tax rate of the marginal NJ investor?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73BCDFC8-C93F-5E42-B42A-1E843890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70" y="685800"/>
            <a:ext cx="3962400" cy="3683000"/>
          </a:xfrm>
        </p:spPr>
      </p:pic>
      <p:pic>
        <p:nvPicPr>
          <p:cNvPr id="13" name="Picture 12" descr="A picture containing text, screenshot, receipt, document&#10;&#10;Description automatically generated">
            <a:extLst>
              <a:ext uri="{FF2B5EF4-FFF2-40B4-BE49-F238E27FC236}">
                <a16:creationId xmlns:a16="http://schemas.microsoft.com/office/drawing/2014/main" id="{581ED4D5-1E03-DC4A-8023-8C57F4C0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614" y="897636"/>
            <a:ext cx="4000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4" imgW="850900" imgH="406400" progId="Equation.3">
                  <p:embed/>
                </p:oleObj>
              </mc:Choice>
              <mc:Fallback>
                <p:oleObj name="Equation" r:id="rId4" imgW="8509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11.24: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4" imgW="1257300" imgH="406400" progId="Equation.3">
                  <p:embed/>
                </p:oleObj>
              </mc:Choice>
              <mc:Fallback>
                <p:oleObj name="Equation" r:id="rId4" imgW="12573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portfolio is about 1.0% and the one-year E(inflation) is 2.60%.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1.0%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0.63%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[(1+.0063) / (1+.0260)] - 1								=  </a:t>
            </a:r>
            <a:r>
              <a:rPr lang="en-US" sz="2400" b="1" dirty="0">
                <a:solidFill>
                  <a:srgbClr val="FF0000"/>
                </a:solidFill>
              </a:rPr>
              <a:t>-0.0192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-1.92%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62000"/>
            <a:ext cx="7543800" cy="4648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&gt;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6.33%: 80K-215K (single); 161K-323K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</a:t>
            </a:r>
          </a:p>
          <a:p>
            <a:pPr lvl="1" eaLnBrk="1" hangingPunct="1"/>
            <a:r>
              <a:rPr lang="en-US" sz="1800" dirty="0"/>
              <a:t>7.65% [6.2% (OASDI)+1.45% (Medicare)] to $142,800 (2021)</a:t>
            </a:r>
          </a:p>
          <a:p>
            <a:pPr lvl="1" eaLnBrk="1" hangingPunct="1"/>
            <a:r>
              <a:rPr lang="en-US" sz="1800" dirty="0"/>
              <a:t>1.45% on earned income &gt; $142,800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 &gt; 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(2021)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7B881ACF-6650-2342-AFC1-D03C7EDF2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950" r="3072" b="6643"/>
          <a:stretch/>
        </p:blipFill>
        <p:spPr>
          <a:xfrm>
            <a:off x="384048" y="532703"/>
            <a:ext cx="8458200" cy="3187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EE731-EFC4-7741-AB1F-9AC399967C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88"/>
          <a:stretch/>
        </p:blipFill>
        <p:spPr>
          <a:xfrm>
            <a:off x="228600" y="4192477"/>
            <a:ext cx="3686479" cy="1797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681072-828F-194C-91A3-FD2FF11BF8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 b="12647"/>
          <a:stretch/>
        </p:blipFill>
        <p:spPr>
          <a:xfrm>
            <a:off x="4191001" y="4076330"/>
            <a:ext cx="4422648" cy="2095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taxable income </a:t>
            </a:r>
            <a:r>
              <a:rPr lang="en-US" sz="2400" dirty="0"/>
              <a:t>(gross income after deductions) is $80,000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(10,662) / 80,000 = 13.33%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DD7C7D4-D66F-5C4D-AF15-8B6B11A6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48" y="4038600"/>
            <a:ext cx="78613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8821</TotalTime>
  <Words>1467</Words>
  <Application>Microsoft Macintosh PowerPoint</Application>
  <PresentationFormat>On-screen Show (4:3)</PresentationFormat>
  <Paragraphs>231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Transaction Costs: Liquidity</vt:lpstr>
      <vt:lpstr>Taxes</vt:lpstr>
      <vt:lpstr>Marginal Federal Income Tax Rates (2021)</vt:lpstr>
      <vt:lpstr>Taxes:  Marginal and Average Rates</vt:lpstr>
      <vt:lpstr>Taxes:  Different Income and Taxpayers</vt:lpstr>
      <vt:lpstr>Yields, Prices, and Taxes</vt:lpstr>
      <vt:lpstr>Vanguard NJ LT Tax-Exempt Inv (VNJTX)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230</cp:revision>
  <cp:lastPrinted>2018-10-10T20:51:39Z</cp:lastPrinted>
  <dcterms:created xsi:type="dcterms:W3CDTF">2010-03-06T12:54:42Z</dcterms:created>
  <dcterms:modified xsi:type="dcterms:W3CDTF">2021-10-11T14:38:15Z</dcterms:modified>
</cp:coreProperties>
</file>