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4"/>
  </p:notesMasterIdLst>
  <p:handoutMasterIdLst>
    <p:handoutMasterId r:id="rId55"/>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17" r:id="rId17"/>
    <p:sldId id="309" r:id="rId18"/>
    <p:sldId id="325" r:id="rId19"/>
    <p:sldId id="276" r:id="rId20"/>
    <p:sldId id="277" r:id="rId21"/>
    <p:sldId id="311" r:id="rId22"/>
    <p:sldId id="279" r:id="rId23"/>
    <p:sldId id="280" r:id="rId24"/>
    <p:sldId id="327" r:id="rId25"/>
    <p:sldId id="281" r:id="rId26"/>
    <p:sldId id="305" r:id="rId27"/>
    <p:sldId id="306" r:id="rId28"/>
    <p:sldId id="329" r:id="rId29"/>
    <p:sldId id="336" r:id="rId30"/>
    <p:sldId id="337" r:id="rId31"/>
    <p:sldId id="335" r:id="rId32"/>
    <p:sldId id="330" r:id="rId33"/>
    <p:sldId id="331" r:id="rId34"/>
    <p:sldId id="332" r:id="rId35"/>
    <p:sldId id="333" r:id="rId36"/>
    <p:sldId id="322" r:id="rId37"/>
    <p:sldId id="304" r:id="rId38"/>
    <p:sldId id="341" r:id="rId39"/>
    <p:sldId id="318" r:id="rId40"/>
    <p:sldId id="313" r:id="rId41"/>
    <p:sldId id="323" r:id="rId42"/>
    <p:sldId id="284" r:id="rId43"/>
    <p:sldId id="286" r:id="rId44"/>
    <p:sldId id="287" r:id="rId45"/>
    <p:sldId id="288" r:id="rId46"/>
    <p:sldId id="289" r:id="rId47"/>
    <p:sldId id="338" r:id="rId48"/>
    <p:sldId id="290" r:id="rId49"/>
    <p:sldId id="339" r:id="rId50"/>
    <p:sldId id="340" r:id="rId51"/>
    <p:sldId id="292" r:id="rId52"/>
    <p:sldId id="293" r:id="rId53"/>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422"/>
    <p:restoredTop sz="95534" autoAdjust="0"/>
  </p:normalViewPr>
  <p:slideViewPr>
    <p:cSldViewPr>
      <p:cViewPr varScale="1">
        <p:scale>
          <a:sx n="101" d="100"/>
          <a:sy n="101" d="100"/>
        </p:scale>
        <p:origin x="200" y="168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16</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19</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50366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20</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377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21</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8092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22</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1147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175991D-5CC4-4A48-AB0A-39567A08AA54}" type="slidenum">
              <a:rPr lang="en-US"/>
              <a:pPr/>
              <a:t>23</a:t>
            </a:fld>
            <a:endParaRPr lang="en-US"/>
          </a:p>
        </p:txBody>
      </p:sp>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809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25</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26</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27</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37</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42</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43</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63BFC9B-9D7B-4DF3-9B44-61CCF8BB2D9A}" type="slidenum">
              <a:rPr lang="en-US"/>
              <a:pPr/>
              <a:t>44</a:t>
            </a:fld>
            <a:endParaRPr lang="en-US"/>
          </a:p>
        </p:txBody>
      </p:sp>
      <p:sp>
        <p:nvSpPr>
          <p:cNvPr id="90114" name="Rectangle 2"/>
          <p:cNvSpPr>
            <a:spLocks noGrp="1" noRot="1" noChangeAspect="1" noChangeArrowheads="1" noTextEdit="1"/>
          </p:cNvSpPr>
          <p:nvPr>
            <p:ph type="sldImg"/>
          </p:nvPr>
        </p:nvSpPr>
        <p:spPr>
          <a:xfrm>
            <a:off x="1135063" y="688975"/>
            <a:ext cx="4589462" cy="3441700"/>
          </a:xfrm>
          <a:ln/>
        </p:spPr>
      </p:sp>
      <p:sp>
        <p:nvSpPr>
          <p:cNvPr id="901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78024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45</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A5F2BC58-6D82-4E3C-AC80-F741FA81A3DA}" type="slidenum">
              <a:rPr lang="en-US"/>
              <a:pPr/>
              <a:t>46</a:t>
            </a:fld>
            <a:endParaRPr lang="en-US"/>
          </a:p>
        </p:txBody>
      </p:sp>
      <p:sp>
        <p:nvSpPr>
          <p:cNvPr id="94210" name="Rectangle 2"/>
          <p:cNvSpPr>
            <a:spLocks noGrp="1" noRot="1" noChangeAspect="1" noChangeArrowheads="1" noTextEdit="1"/>
          </p:cNvSpPr>
          <p:nvPr>
            <p:ph type="sldImg"/>
          </p:nvPr>
        </p:nvSpPr>
        <p:spPr>
          <a:xfrm>
            <a:off x="1135063" y="688975"/>
            <a:ext cx="4589462" cy="3441700"/>
          </a:xfrm>
          <a:ln/>
        </p:spPr>
      </p:sp>
      <p:sp>
        <p:nvSpPr>
          <p:cNvPr id="9421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312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48</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51</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52</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CF_Ch12_MrkEff_21</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000" dirty="0"/>
              <a:t>Perfect Markets</a:t>
            </a:r>
          </a:p>
          <a:p>
            <a:pPr lvl="1" eaLnBrk="1" hangingPunct="1"/>
            <a:r>
              <a:rPr lang="en-US" sz="1800" dirty="0"/>
              <a:t>Market Imperfections (taxes, transaction costs, etc.)</a:t>
            </a:r>
          </a:p>
          <a:p>
            <a:pPr eaLnBrk="1" hangingPunct="1"/>
            <a:r>
              <a:rPr lang="en-US" sz="2000" dirty="0"/>
              <a:t>Efficient Markets</a:t>
            </a:r>
          </a:p>
          <a:p>
            <a:pPr lvl="1" eaLnBrk="1" hangingPunct="1"/>
            <a:r>
              <a:rPr lang="en-US" sz="1800" dirty="0"/>
              <a:t>Market sets prices using </a:t>
            </a:r>
            <a:r>
              <a:rPr lang="en-US" sz="1800" i="1" dirty="0"/>
              <a:t>all</a:t>
            </a:r>
            <a:r>
              <a:rPr lang="en-US" sz="1800" dirty="0"/>
              <a:t> available information (future CFs, </a:t>
            </a:r>
            <a:r>
              <a:rPr lang="en-US" sz="1800" dirty="0" err="1"/>
              <a:t>covariances</a:t>
            </a:r>
            <a:r>
              <a:rPr lang="en-US" sz="1800" dirty="0"/>
              <a:t>, liquidity)</a:t>
            </a:r>
          </a:p>
          <a:p>
            <a:pPr lvl="2" eaLnBrk="1" hangingPunct="1"/>
            <a:r>
              <a:rPr lang="en-US" sz="1800" dirty="0"/>
              <a:t>What if different investors have different information, e.g. insiders?</a:t>
            </a:r>
          </a:p>
          <a:p>
            <a:pPr lvl="1" eaLnBrk="1" hangingPunct="1"/>
            <a:r>
              <a:rPr lang="en-US" sz="1800" dirty="0"/>
              <a:t>Asset Pricing Model for E(r):  CAPM? FF?</a:t>
            </a:r>
          </a:p>
          <a:p>
            <a:pPr lvl="2" eaLnBrk="1" hangingPunct="1"/>
            <a:r>
              <a:rPr lang="en-US" sz="1800" dirty="0"/>
              <a:t>If true E(r) is different from CAPM, is CAPM wrong or market inefficient?</a:t>
            </a:r>
          </a:p>
          <a:p>
            <a:pPr lvl="1" eaLnBrk="1" hangingPunct="1"/>
            <a:r>
              <a:rPr lang="en-US" sz="1800" dirty="0"/>
              <a:t>Long-term vs. short-term efficiency</a:t>
            </a:r>
          </a:p>
          <a:p>
            <a:pPr eaLnBrk="1" hangingPunct="1"/>
            <a:r>
              <a:rPr lang="en-US" sz="2000" dirty="0"/>
              <a:t>Imperfect, efficient markets</a:t>
            </a:r>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ct val="90000"/>
              </a:lnSpc>
              <a:spcAft>
                <a:spcPts val="600"/>
              </a:spcAft>
            </a:pPr>
            <a:r>
              <a:rPr lang="en-US" sz="2400" dirty="0">
                <a:solidFill>
                  <a:srgbClr val="010004"/>
                </a:solidFill>
              </a:rPr>
              <a:t>Historical price and volume information</a:t>
            </a:r>
          </a:p>
          <a:p>
            <a:pPr marL="742950" lvl="1" indent="-285750" algn="just" eaLnBrk="1" hangingPunct="1">
              <a:lnSpc>
                <a:spcPct val="90000"/>
              </a:lnSpc>
              <a:spcAft>
                <a:spcPts val="600"/>
              </a:spcAft>
            </a:pPr>
            <a:r>
              <a:rPr lang="en-US" sz="2400" dirty="0">
                <a:solidFill>
                  <a:srgbClr val="010004"/>
                </a:solidFill>
              </a:rPr>
              <a:t>Published accounting statements.</a:t>
            </a:r>
          </a:p>
          <a:p>
            <a:pPr marL="742950" lvl="1" indent="-285750" algn="just" eaLnBrk="1" hangingPunct="1">
              <a:lnSpc>
                <a:spcPct val="90000"/>
              </a:lnSpc>
              <a:spcAft>
                <a:spcPts val="600"/>
              </a:spcAft>
            </a:pPr>
            <a:r>
              <a:rPr lang="en-US" sz="2400" dirty="0">
                <a:solidFill>
                  <a:srgbClr val="010004"/>
                </a:solidFill>
              </a:rPr>
              <a:t>Information found in annual reports</a:t>
            </a:r>
            <a:r>
              <a:rPr lang="en-US" sz="3200" dirty="0">
                <a:solidFill>
                  <a:srgbClr val="010004"/>
                </a:solidFill>
              </a:rPr>
              <a:t>.</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fade">
                                      <p:cBhvr>
                                        <p:cTn id="12" dur="1000"/>
                                        <p:tgtEl>
                                          <p:spTgt spid="508931">
                                            <p:txEl>
                                              <p:pRg st="1" end="1"/>
                                            </p:txEl>
                                          </p:spTgt>
                                        </p:tgtEl>
                                      </p:cBhvr>
                                    </p:animEffect>
                                    <p:anim calcmode="lin" valueType="num">
                                      <p:cBhvr>
                                        <p:cTn id="13"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animEffect transition="in" filter="fade">
                                      <p:cBhvr>
                                        <p:cTn id="19" dur="1000"/>
                                        <p:tgtEl>
                                          <p:spTgt spid="508931">
                                            <p:txEl>
                                              <p:pRg st="3" end="3"/>
                                            </p:txEl>
                                          </p:spTgt>
                                        </p:tgtEl>
                                      </p:cBhvr>
                                    </p:animEffect>
                                    <p:anim calcmode="lin" valueType="num">
                                      <p:cBhvr>
                                        <p:cTn id="20"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89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fade">
                                      <p:cBhvr>
                                        <p:cTn id="24" dur="1000"/>
                                        <p:tgtEl>
                                          <p:spTgt spid="508931">
                                            <p:txEl>
                                              <p:pRg st="4" end="4"/>
                                            </p:txEl>
                                          </p:spTgt>
                                        </p:tgtEl>
                                      </p:cBhvr>
                                    </p:animEffect>
                                    <p:anim calcmode="lin" valueType="num">
                                      <p:cBhvr>
                                        <p:cTn id="25"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893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8931">
                                            <p:txEl>
                                              <p:pRg st="5" end="5"/>
                                            </p:txEl>
                                          </p:spTgt>
                                        </p:tgtEl>
                                        <p:attrNameLst>
                                          <p:attrName>style.visibility</p:attrName>
                                        </p:attrNameLst>
                                      </p:cBhvr>
                                      <p:to>
                                        <p:strVal val="visible"/>
                                      </p:to>
                                    </p:set>
                                    <p:animEffect transition="in" filter="fade">
                                      <p:cBhvr>
                                        <p:cTn id="29" dur="1000"/>
                                        <p:tgtEl>
                                          <p:spTgt spid="508931">
                                            <p:txEl>
                                              <p:pRg st="5" end="5"/>
                                            </p:txEl>
                                          </p:spTgt>
                                        </p:tgtEl>
                                      </p:cBhvr>
                                    </p:animEffect>
                                    <p:anim calcmode="lin" valueType="num">
                                      <p:cBhvr>
                                        <p:cTn id="30"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893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8931">
                                            <p:txEl>
                                              <p:pRg st="6" end="6"/>
                                            </p:txEl>
                                          </p:spTgt>
                                        </p:tgtEl>
                                        <p:attrNameLst>
                                          <p:attrName>style.visibility</p:attrName>
                                        </p:attrNameLst>
                                      </p:cBhvr>
                                      <p:to>
                                        <p:strVal val="visible"/>
                                      </p:to>
                                    </p:set>
                                    <p:animEffect transition="in" filter="fade">
                                      <p:cBhvr>
                                        <p:cTn id="34" dur="1000"/>
                                        <p:tgtEl>
                                          <p:spTgt spid="508931">
                                            <p:txEl>
                                              <p:pRg st="6" end="6"/>
                                            </p:txEl>
                                          </p:spTgt>
                                        </p:tgtEl>
                                      </p:cBhvr>
                                    </p:animEffect>
                                    <p:anim calcmode="lin" valueType="num">
                                      <p:cBhvr>
                                        <p:cTn id="35"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in large measure it is reassuring to advocates of the efficiency of markets.</a:t>
            </a: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eaLnBrk="1" hangingPunct="1">
              <a:lnSpc>
                <a:spcPct val="90000"/>
              </a:lnSpc>
              <a:spcAft>
                <a:spcPts val="600"/>
              </a:spcAft>
            </a:pPr>
            <a:r>
              <a:rPr lang="en-US" sz="2400" b="1" dirty="0">
                <a:solidFill>
                  <a:srgbClr val="010004"/>
                </a:solidFill>
              </a:rPr>
              <a:t>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a:t>
            </a: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4" end="4"/>
                                            </p:txEl>
                                          </p:spTgt>
                                        </p:tgtEl>
                                        <p:attrNameLst>
                                          <p:attrName>style.visibility</p:attrName>
                                        </p:attrNameLst>
                                      </p:cBhvr>
                                      <p:to>
                                        <p:strVal val="visible"/>
                                      </p:to>
                                    </p:set>
                                    <p:animEffect transition="in" filter="fade">
                                      <p:cBhvr>
                                        <p:cTn id="24" dur="1000"/>
                                        <p:tgtEl>
                                          <p:spTgt spid="519171">
                                            <p:txEl>
                                              <p:pRg st="4" end="4"/>
                                            </p:txEl>
                                          </p:spTgt>
                                        </p:tgtEl>
                                      </p:cBhvr>
                                    </p:animEffect>
                                    <p:anim calcmode="lin" valueType="num">
                                      <p:cBhvr>
                                        <p:cTn id="25"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5" end="5"/>
                                            </p:txEl>
                                          </p:spTgt>
                                        </p:tgtEl>
                                        <p:attrNameLst>
                                          <p:attrName>style.visibility</p:attrName>
                                        </p:attrNameLst>
                                      </p:cBhvr>
                                      <p:to>
                                        <p:strVal val="visible"/>
                                      </p:to>
                                    </p:set>
                                    <p:animEffect transition="in" filter="fade">
                                      <p:cBhvr>
                                        <p:cTn id="29" dur="1000"/>
                                        <p:tgtEl>
                                          <p:spTgt spid="519171">
                                            <p:txEl>
                                              <p:pRg st="5" end="5"/>
                                            </p:txEl>
                                          </p:spTgt>
                                        </p:tgtEl>
                                      </p:cBhvr>
                                    </p:animEffect>
                                    <p:anim calcmode="lin" valueType="num">
                                      <p:cBhvr>
                                        <p:cTn id="30"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6" end="6"/>
                                            </p:txEl>
                                          </p:spTgt>
                                        </p:tgtEl>
                                        <p:attrNameLst>
                                          <p:attrName>style.visibility</p:attrName>
                                        </p:attrNameLst>
                                      </p:cBhvr>
                                      <p:to>
                                        <p:strVal val="visible"/>
                                      </p:to>
                                    </p:set>
                                    <p:animEffect transition="in" filter="fade">
                                      <p:cBhvr>
                                        <p:cTn id="36" dur="1000"/>
                                        <p:tgtEl>
                                          <p:spTgt spid="519171">
                                            <p:txEl>
                                              <p:pRg st="6" end="6"/>
                                            </p:txEl>
                                          </p:spTgt>
                                        </p:tgtEl>
                                      </p:cBhvr>
                                    </p:animEffect>
                                    <p:anim calcmode="lin" valueType="num">
                                      <p:cBhvr>
                                        <p:cTn id="37"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i="1" dirty="0"/>
              <a:t>E(r) </a:t>
            </a:r>
            <a:r>
              <a:rPr lang="en-US" sz="2400" dirty="0"/>
              <a:t>(</a:t>
            </a:r>
            <a:r>
              <a:rPr lang="en-US" sz="2400" i="1" dirty="0"/>
              <a:t>daily</a:t>
            </a:r>
            <a:r>
              <a:rPr lang="en-US" sz="2400" dirty="0"/>
              <a:t>) = 3bp &lt; </a:t>
            </a:r>
            <a:r>
              <a:rPr lang="en-US" sz="2400" i="1" dirty="0"/>
              <a:t>E(r) </a:t>
            </a:r>
            <a:r>
              <a:rPr lang="en-US" sz="2400" dirty="0"/>
              <a:t>&lt; 7bp.  [8% &lt; </a:t>
            </a:r>
            <a:r>
              <a:rPr lang="en-US" sz="2400" i="1" dirty="0"/>
              <a:t>E(r) (yearly) </a:t>
            </a:r>
            <a:r>
              <a:rPr lang="en-US" sz="2400" dirty="0"/>
              <a:t>&lt; 15%]</a:t>
            </a:r>
          </a:p>
          <a:p>
            <a:pPr marL="457200" lvl="1" indent="-223838" eaLnBrk="1" hangingPunct="1">
              <a:lnSpc>
                <a:spcPct val="90000"/>
              </a:lnSpc>
            </a:pPr>
            <a:r>
              <a:rPr lang="en-US" sz="2400" dirty="0"/>
              <a:t>A </a:t>
            </a:r>
            <a:r>
              <a:rPr lang="en-US" sz="2400" dirty="0">
                <a:solidFill>
                  <a:srgbClr val="FF0000"/>
                </a:solidFill>
              </a:rPr>
              <a:t>signal</a:t>
            </a:r>
            <a:r>
              <a:rPr lang="en-US" sz="2400" dirty="0"/>
              <a:t> of 1bp translates into ≈</a:t>
            </a:r>
            <a:r>
              <a:rPr lang="en-US" sz="2400" baseline="30000" dirty="0"/>
              <a:t> </a:t>
            </a:r>
            <a:r>
              <a:rPr lang="en-US" sz="2400" dirty="0"/>
              <a:t>2.6% per year. [How?]</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57200" lvl="1" indent="-223838" eaLnBrk="1" hangingPunct="1">
              <a:lnSpc>
                <a:spcPct val="90000"/>
              </a:lnSpc>
            </a:pPr>
            <a:r>
              <a:rPr lang="en-US" sz="2400" i="1" dirty="0"/>
              <a:t>Transaction costs</a:t>
            </a:r>
            <a:r>
              <a:rPr lang="en-US" sz="2400" dirty="0"/>
              <a:t>: 10bp/day --&gt;23%/year [(1- 0.1%)</a:t>
            </a:r>
            <a:r>
              <a:rPr lang="en-US" sz="2400" baseline="30000" dirty="0"/>
              <a:t>252 </a:t>
            </a:r>
            <a:r>
              <a:rPr lang="en-US" sz="2400" dirty="0"/>
              <a:t>≈</a:t>
            </a:r>
            <a:r>
              <a:rPr lang="en-US" sz="2400" baseline="30000" dirty="0"/>
              <a:t> </a:t>
            </a:r>
            <a:r>
              <a:rPr lang="en-US" sz="2400" dirty="0"/>
              <a:t>78%]</a:t>
            </a:r>
          </a:p>
          <a:p>
            <a:pPr marL="457200" lvl="1" indent="-223838" eaLnBrk="1" hangingPunct="1">
              <a:lnSpc>
                <a:spcPct val="90000"/>
              </a:lnSpc>
            </a:pPr>
            <a:r>
              <a:rPr lang="en-US" sz="2400" dirty="0"/>
              <a:t>Daily </a:t>
            </a:r>
            <a:r>
              <a:rPr lang="en-US" sz="2400" i="1" dirty="0"/>
              <a:t>SD</a:t>
            </a:r>
            <a:r>
              <a:rPr lang="en-US" sz="2400" dirty="0"/>
              <a:t> of stocks:  200-300bp; for portfolio, 50-100bp</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signal strategy is skill or luck.</a:t>
            </a:r>
          </a:p>
          <a:p>
            <a:pPr marL="800100" lvl="1" indent="-393700" eaLnBrk="1" hangingPunct="1">
              <a:lnSpc>
                <a:spcPct val="90000"/>
              </a:lnSpc>
            </a:pPr>
            <a:r>
              <a:rPr lang="en-US" sz="2400" dirty="0"/>
              <a:t>A signal of 2bp extra in a portfolio of 100bp of noise requires 10,000 days of data.</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16</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6477000" y="28956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SP500 Daily Returns (t, t+1): 2000-2020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11" name="Picture 10">
            <a:extLst>
              <a:ext uri="{FF2B5EF4-FFF2-40B4-BE49-F238E27FC236}">
                <a16:creationId xmlns:a16="http://schemas.microsoft.com/office/drawing/2014/main" id="{3C730960-ACAA-2242-8252-3FD632BEE746}"/>
              </a:ext>
            </a:extLst>
          </p:cNvPr>
          <p:cNvPicPr>
            <a:picLocks noChangeAspect="1"/>
          </p:cNvPicPr>
          <p:nvPr/>
        </p:nvPicPr>
        <p:blipFill>
          <a:blip r:embed="rId2"/>
          <a:stretch>
            <a:fillRect/>
          </a:stretch>
        </p:blipFill>
        <p:spPr>
          <a:xfrm>
            <a:off x="384048" y="609601"/>
            <a:ext cx="8302752" cy="5638800"/>
          </a:xfrm>
          <a:prstGeom prst="rect">
            <a:avLst/>
          </a:prstGeom>
        </p:spPr>
      </p:pic>
    </p:spTree>
    <p:extLst>
      <p:ext uri="{BB962C8B-B14F-4D97-AF65-F5344CB8AC3E}">
        <p14:creationId xmlns:p14="http://schemas.microsoft.com/office/powerpoint/2010/main" val="194412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19</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400" dirty="0"/>
              <a:t>A Perfect Market </a:t>
            </a:r>
            <a:r>
              <a:rPr lang="en-US" sz="2400"/>
              <a:t>is efficient</a:t>
            </a:r>
          </a:p>
          <a:p>
            <a:pPr eaLnBrk="1" hangingPunct="1"/>
            <a:endParaRPr lang="en-US" sz="2400" dirty="0"/>
          </a:p>
          <a:p>
            <a:pPr eaLnBrk="1" hangingPunct="1"/>
            <a:r>
              <a:rPr lang="en-US" sz="2400" dirty="0"/>
              <a:t>An Imperfect Market (taxes, transaction costs) can be efficient. </a:t>
            </a:r>
          </a:p>
          <a:p>
            <a:pPr lvl="1" eaLnBrk="1" hangingPunct="1"/>
            <a:r>
              <a:rPr lang="en-US" sz="1800" dirty="0"/>
              <a:t>Competition by investors to earn </a:t>
            </a:r>
            <a:r>
              <a:rPr lang="ja-JP" altLang="en-US" sz="1800" dirty="0"/>
              <a:t>“</a:t>
            </a:r>
            <a:r>
              <a:rPr lang="en-US" altLang="ja-JP" sz="1800" dirty="0"/>
              <a:t>abnormal returns</a:t>
            </a:r>
            <a:r>
              <a:rPr lang="ja-JP" altLang="en-US" sz="1800" dirty="0"/>
              <a:t>”</a:t>
            </a:r>
            <a:r>
              <a:rPr lang="en-US" altLang="ja-JP" sz="1800" dirty="0"/>
              <a:t> or </a:t>
            </a:r>
            <a:r>
              <a:rPr lang="ja-JP" altLang="en-US" sz="1800" dirty="0"/>
              <a:t>“</a:t>
            </a:r>
            <a:r>
              <a:rPr lang="en-US" altLang="ja-JP" sz="1800" dirty="0"/>
              <a:t>arbitrage profits</a:t>
            </a:r>
            <a:r>
              <a:rPr lang="ja-JP" altLang="en-US" sz="1800" dirty="0"/>
              <a:t>”</a:t>
            </a:r>
            <a:r>
              <a:rPr lang="en-US" altLang="ja-JP" sz="1800" dirty="0"/>
              <a:t> will keep prices near to their true values even with some transaction costs.</a:t>
            </a:r>
          </a:p>
          <a:p>
            <a:pPr lvl="1" eaLnBrk="1" hangingPunct="1"/>
            <a:r>
              <a:rPr lang="en-US" sz="1800" dirty="0"/>
              <a:t>If costs to trade are very high, prices can stray further from their true values or stay at inefficient levels for some time before parties act to correct them.</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i="1" dirty="0">
                <a:solidFill>
                  <a:srgbClr val="010004"/>
                </a:solidFill>
              </a:rPr>
              <a:t>expected return</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20</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705600" y="48768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stCxn id="2" idx="1"/>
          </p:cNvCxnSpPr>
          <p:nvPr/>
        </p:nvCxnSpPr>
        <p:spPr bwMode="auto">
          <a:xfrm flipH="1">
            <a:off x="6019800" y="5061466"/>
            <a:ext cx="685800" cy="272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1" end="1"/>
                                            </p:txEl>
                                          </p:spTgt>
                                        </p:tgtEl>
                                        <p:attrNameLst>
                                          <p:attrName>style.visibility</p:attrName>
                                        </p:attrNameLst>
                                      </p:cBhvr>
                                      <p:to>
                                        <p:strVal val="visible"/>
                                      </p:to>
                                    </p:set>
                                    <p:animEffect transition="in" filter="fade">
                                      <p:cBhvr>
                                        <p:cTn id="14" dur="1000"/>
                                        <p:tgtEl>
                                          <p:spTgt spid="525315">
                                            <p:txEl>
                                              <p:pRg st="1" end="1"/>
                                            </p:txEl>
                                          </p:spTgt>
                                        </p:tgtEl>
                                      </p:cBhvr>
                                    </p:animEffect>
                                    <p:anim calcmode="lin" valueType="num">
                                      <p:cBhvr>
                                        <p:cTn id="15" dur="1000" fill="hold"/>
                                        <p:tgtEl>
                                          <p:spTgt spid="525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2" end="2"/>
                                            </p:txEl>
                                          </p:spTgt>
                                        </p:tgtEl>
                                        <p:attrNameLst>
                                          <p:attrName>style.visibility</p:attrName>
                                        </p:attrNameLst>
                                      </p:cBhvr>
                                      <p:to>
                                        <p:strVal val="visible"/>
                                      </p:to>
                                    </p:set>
                                    <p:animEffect transition="in" filter="fade">
                                      <p:cBhvr>
                                        <p:cTn id="21" dur="1000"/>
                                        <p:tgtEl>
                                          <p:spTgt spid="525315">
                                            <p:txEl>
                                              <p:pRg st="2" end="2"/>
                                            </p:txEl>
                                          </p:spTgt>
                                        </p:tgtEl>
                                      </p:cBhvr>
                                    </p:animEffect>
                                    <p:anim calcmode="lin" valueType="num">
                                      <p:cBhvr>
                                        <p:cTn id="22"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3" end="3"/>
                                            </p:txEl>
                                          </p:spTgt>
                                        </p:tgtEl>
                                        <p:attrNameLst>
                                          <p:attrName>style.visibility</p:attrName>
                                        </p:attrNameLst>
                                      </p:cBhvr>
                                      <p:to>
                                        <p:strVal val="visible"/>
                                      </p:to>
                                    </p:set>
                                    <p:animEffect transition="in" filter="fade">
                                      <p:cBhvr>
                                        <p:cTn id="28" dur="1000"/>
                                        <p:tgtEl>
                                          <p:spTgt spid="525315">
                                            <p:txEl>
                                              <p:pRg st="3" end="3"/>
                                            </p:txEl>
                                          </p:spTgt>
                                        </p:tgtEl>
                                      </p:cBhvr>
                                    </p:animEffect>
                                    <p:anim calcmode="lin" valueType="num">
                                      <p:cBhvr>
                                        <p:cTn id="29"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4" end="4"/>
                                            </p:txEl>
                                          </p:spTgt>
                                        </p:tgtEl>
                                        <p:attrNameLst>
                                          <p:attrName>style.visibility</p:attrName>
                                        </p:attrNameLst>
                                      </p:cBhvr>
                                      <p:to>
                                        <p:strVal val="visible"/>
                                      </p:to>
                                    </p:set>
                                    <p:animEffect transition="in" filter="fade">
                                      <p:cBhvr>
                                        <p:cTn id="35" dur="1000"/>
                                        <p:tgtEl>
                                          <p:spTgt spid="525315">
                                            <p:txEl>
                                              <p:pRg st="4" end="4"/>
                                            </p:txEl>
                                          </p:spTgt>
                                        </p:tgtEl>
                                      </p:cBhvr>
                                    </p:animEffect>
                                    <p:anim calcmode="lin" valueType="num">
                                      <p:cBhvr>
                                        <p:cTn id="36"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21</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extLst>
              <p:ext uri="{D42A27DB-BD31-4B8C-83A1-F6EECF244321}">
                <p14:modId xmlns:p14="http://schemas.microsoft.com/office/powerpoint/2010/main" val="1319028853"/>
              </p:ext>
            </p:extLst>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spid="_x0000_s59509" name="Worksheet" r:id="rId4" imgW="6257803" imgH="4038730" progId="Excel.Sheet.8">
                  <p:embed/>
                </p:oleObj>
              </mc:Choice>
              <mc:Fallback>
                <p:oleObj name="Worksheet" r:id="rId4" imgW="6257803" imgH="4038730" progId="Excel.Sheet.8">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22</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p:txBody>
          <a:bodyPr/>
          <a:lstStyle/>
          <a:p>
            <a:pPr marL="342900" indent="-342900" eaLnBrk="1" hangingPunct="1"/>
            <a:r>
              <a:rPr lang="en-US" sz="3200">
                <a:solidFill>
                  <a:srgbClr val="010004"/>
                </a:solidFill>
              </a:rPr>
              <a:t>Event importance</a:t>
            </a:r>
          </a:p>
          <a:p>
            <a:pPr marL="342900" indent="-342900" eaLnBrk="1" hangingPunct="1"/>
            <a:r>
              <a:rPr lang="en-US" sz="3200">
                <a:solidFill>
                  <a:srgbClr val="010004"/>
                </a:solidFill>
              </a:rPr>
              <a:t>Event Anticipation</a:t>
            </a:r>
          </a:p>
          <a:p>
            <a:pPr marL="342900" indent="-342900" eaLnBrk="1" hangingPunct="1"/>
            <a:r>
              <a:rPr lang="en-US" sz="3200">
                <a:solidFill>
                  <a:srgbClr val="010004"/>
                </a:solidFill>
              </a:rPr>
              <a:t>Simultaneous Events (Contamination)</a:t>
            </a:r>
          </a:p>
          <a:p>
            <a:pPr marL="342900" indent="-342900" eaLnBrk="1" hangingPunct="1"/>
            <a:r>
              <a:rPr lang="en-US" sz="3200">
                <a:solidFill>
                  <a:srgbClr val="010004"/>
                </a:solidFill>
              </a:rPr>
              <a:t>Selection Bias Issue</a:t>
            </a:r>
          </a:p>
          <a:p>
            <a:pPr marL="342900" indent="-342900" eaLnBrk="1" hangingPunct="1"/>
            <a:r>
              <a:rPr lang="en-US" sz="3200">
                <a:solidFill>
                  <a:srgbClr val="010004"/>
                </a:solidFill>
              </a:rPr>
              <a:t>Lucky Event Issue</a:t>
            </a:r>
          </a:p>
          <a:p>
            <a:pPr marL="342900" indent="-342900" eaLnBrk="1" hangingPunct="1"/>
            <a:r>
              <a:rPr lang="en-US" sz="3200">
                <a:solidFill>
                  <a:srgbClr val="010004"/>
                </a:solidFill>
              </a:rPr>
              <a:t>Possible Model Misspecification</a:t>
            </a:r>
          </a:p>
          <a:p>
            <a:pPr marL="342900" indent="-342900" eaLnBrk="1" hangingPunct="1">
              <a:buFontTx/>
              <a:buNone/>
            </a:pPr>
            <a:endParaRPr lang="en-US">
              <a:solidFill>
                <a:srgbClr val="010004"/>
              </a:solidFill>
            </a:endParaRPr>
          </a:p>
        </p:txBody>
      </p:sp>
      <p:sp>
        <p:nvSpPr>
          <p:cNvPr id="63491" name="Rectangle 2"/>
          <p:cNvSpPr>
            <a:spLocks noGrp="1" noChangeArrowheads="1"/>
          </p:cNvSpPr>
          <p:nvPr>
            <p:ph type="title"/>
          </p:nvPr>
        </p:nvSpPr>
        <p:spPr/>
        <p:txBody>
          <a:bodyPr/>
          <a:lstStyle/>
          <a:p>
            <a:pPr eaLnBrk="1" hangingPunct="1"/>
            <a:r>
              <a:rPr lang="en-US" b="1">
                <a:solidFill>
                  <a:srgbClr val="010004"/>
                </a:solidFill>
              </a:rPr>
              <a:t>Issues in Examining the Results</a:t>
            </a:r>
            <a:endParaRPr lang="en-US" b="1"/>
          </a:p>
        </p:txBody>
      </p:sp>
      <p:sp>
        <p:nvSpPr>
          <p:cNvPr id="63490" name="Slide Number Placeholder 4"/>
          <p:cNvSpPr>
            <a:spLocks noGrp="1"/>
          </p:cNvSpPr>
          <p:nvPr>
            <p:ph type="sldNum" sz="quarter" idx="10"/>
          </p:nvPr>
        </p:nvSpPr>
        <p:spPr>
          <a:noFill/>
        </p:spPr>
        <p:txBody>
          <a:bodyPr/>
          <a:lstStyle/>
          <a:p>
            <a:fld id="{A98F9775-E289-42D9-8CAD-9E52B8C7C893}" type="slidenum">
              <a:rPr lang="en-US"/>
              <a:pPr/>
              <a:t>23</a:t>
            </a:fld>
            <a:endParaRPr lang="en-US"/>
          </a:p>
        </p:txBody>
      </p:sp>
      <p:sp>
        <p:nvSpPr>
          <p:cNvPr id="634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anim calcmode="lin" valueType="num">
                                      <p:cBhvr>
                                        <p:cTn id="8"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1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1459">
                                            <p:txEl>
                                              <p:pRg st="1" end="1"/>
                                            </p:txEl>
                                          </p:spTgt>
                                        </p:tgtEl>
                                        <p:attrNameLst>
                                          <p:attrName>style.visibility</p:attrName>
                                        </p:attrNameLst>
                                      </p:cBhvr>
                                      <p:to>
                                        <p:strVal val="visible"/>
                                      </p:to>
                                    </p:set>
                                    <p:animEffect transition="in" filter="fade">
                                      <p:cBhvr>
                                        <p:cTn id="14" dur="1000"/>
                                        <p:tgtEl>
                                          <p:spTgt spid="531459">
                                            <p:txEl>
                                              <p:pRg st="1" end="1"/>
                                            </p:txEl>
                                          </p:spTgt>
                                        </p:tgtEl>
                                      </p:cBhvr>
                                    </p:animEffect>
                                    <p:anim calcmode="lin" valueType="num">
                                      <p:cBhvr>
                                        <p:cTn id="15"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1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1459">
                                            <p:txEl>
                                              <p:pRg st="2" end="2"/>
                                            </p:txEl>
                                          </p:spTgt>
                                        </p:tgtEl>
                                        <p:attrNameLst>
                                          <p:attrName>style.visibility</p:attrName>
                                        </p:attrNameLst>
                                      </p:cBhvr>
                                      <p:to>
                                        <p:strVal val="visible"/>
                                      </p:to>
                                    </p:set>
                                    <p:animEffect transition="in" filter="fade">
                                      <p:cBhvr>
                                        <p:cTn id="21" dur="1000"/>
                                        <p:tgtEl>
                                          <p:spTgt spid="531459">
                                            <p:txEl>
                                              <p:pRg st="2" end="2"/>
                                            </p:txEl>
                                          </p:spTgt>
                                        </p:tgtEl>
                                      </p:cBhvr>
                                    </p:animEffect>
                                    <p:anim calcmode="lin" valueType="num">
                                      <p:cBhvr>
                                        <p:cTn id="22"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1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1459">
                                            <p:txEl>
                                              <p:pRg st="3" end="3"/>
                                            </p:txEl>
                                          </p:spTgt>
                                        </p:tgtEl>
                                        <p:attrNameLst>
                                          <p:attrName>style.visibility</p:attrName>
                                        </p:attrNameLst>
                                      </p:cBhvr>
                                      <p:to>
                                        <p:strVal val="visible"/>
                                      </p:to>
                                    </p:set>
                                    <p:animEffect transition="in" filter="fade">
                                      <p:cBhvr>
                                        <p:cTn id="28" dur="1000"/>
                                        <p:tgtEl>
                                          <p:spTgt spid="531459">
                                            <p:txEl>
                                              <p:pRg st="3" end="3"/>
                                            </p:txEl>
                                          </p:spTgt>
                                        </p:tgtEl>
                                      </p:cBhvr>
                                    </p:animEffect>
                                    <p:anim calcmode="lin" valueType="num">
                                      <p:cBhvr>
                                        <p:cTn id="29"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1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1459">
                                            <p:txEl>
                                              <p:pRg st="4" end="4"/>
                                            </p:txEl>
                                          </p:spTgt>
                                        </p:tgtEl>
                                        <p:attrNameLst>
                                          <p:attrName>style.visibility</p:attrName>
                                        </p:attrNameLst>
                                      </p:cBhvr>
                                      <p:to>
                                        <p:strVal val="visible"/>
                                      </p:to>
                                    </p:set>
                                    <p:animEffect transition="in" filter="fade">
                                      <p:cBhvr>
                                        <p:cTn id="35" dur="1000"/>
                                        <p:tgtEl>
                                          <p:spTgt spid="531459">
                                            <p:txEl>
                                              <p:pRg st="4" end="4"/>
                                            </p:txEl>
                                          </p:spTgt>
                                        </p:tgtEl>
                                      </p:cBhvr>
                                    </p:animEffect>
                                    <p:anim calcmode="lin" valueType="num">
                                      <p:cBhvr>
                                        <p:cTn id="36"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1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1459">
                                            <p:txEl>
                                              <p:pRg st="5" end="5"/>
                                            </p:txEl>
                                          </p:spTgt>
                                        </p:tgtEl>
                                        <p:attrNameLst>
                                          <p:attrName>style.visibility</p:attrName>
                                        </p:attrNameLst>
                                      </p:cBhvr>
                                      <p:to>
                                        <p:strVal val="visible"/>
                                      </p:to>
                                    </p:set>
                                    <p:animEffect transition="in" filter="fade">
                                      <p:cBhvr>
                                        <p:cTn id="42" dur="1000"/>
                                        <p:tgtEl>
                                          <p:spTgt spid="531459">
                                            <p:txEl>
                                              <p:pRg st="5" end="5"/>
                                            </p:txEl>
                                          </p:spTgt>
                                        </p:tgtEl>
                                      </p:cBhvr>
                                    </p:animEffect>
                                    <p:anim calcmode="lin" valueType="num">
                                      <p:cBhvr>
                                        <p:cTn id="43"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31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9" y="762000"/>
            <a:ext cx="7921751" cy="5257800"/>
          </a:xfrm>
        </p:spPr>
      </p:pic>
      <p:sp>
        <p:nvSpPr>
          <p:cNvPr id="3" name="Title 2"/>
          <p:cNvSpPr>
            <a:spLocks noGrp="1"/>
          </p:cNvSpPr>
          <p:nvPr>
            <p:ph type="title"/>
          </p:nvPr>
        </p:nvSpPr>
        <p:spPr/>
        <p:txBody>
          <a:bodyPr/>
          <a:lstStyle/>
          <a:p>
            <a:r>
              <a:rPr lang="en-US" dirty="0"/>
              <a:t>Markets Responding to New Information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897752" y="6009861"/>
            <a:ext cx="1232710" cy="276999"/>
          </a:xfrm>
          <a:prstGeom prst="rect">
            <a:avLst/>
          </a:prstGeom>
          <a:noFill/>
        </p:spPr>
        <p:txBody>
          <a:bodyPr wrap="none" rtlCol="0">
            <a:spAutoFit/>
          </a:bodyPr>
          <a:lstStyle/>
          <a:p>
            <a:r>
              <a:rPr lang="en-US" sz="1200" b="0" dirty="0">
                <a:latin typeface="Calibri" charset="0"/>
                <a:ea typeface="Calibri" charset="0"/>
                <a:cs typeface="Calibri" charset="0"/>
              </a:rPr>
              <a:t>NYT, Sept 30, ‘16</a:t>
            </a:r>
          </a:p>
        </p:txBody>
      </p:sp>
    </p:spTree>
    <p:extLst>
      <p:ext uri="{BB962C8B-B14F-4D97-AF65-F5344CB8AC3E}">
        <p14:creationId xmlns:p14="http://schemas.microsoft.com/office/powerpoint/2010/main" val="2692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market index.</a:t>
            </a:r>
          </a:p>
        </p:txBody>
      </p:sp>
      <p:sp>
        <p:nvSpPr>
          <p:cNvPr id="65539" name="Rectangle 2"/>
          <p:cNvSpPr>
            <a:spLocks noGrp="1" noChangeArrowheads="1"/>
          </p:cNvSpPr>
          <p:nvPr>
            <p:ph type="title"/>
          </p:nvPr>
        </p:nvSpPr>
        <p:spPr/>
        <p:txBody>
          <a:bodyPr/>
          <a:lstStyle/>
          <a:p>
            <a:pPr eaLnBrk="1" hangingPunct="1"/>
            <a:r>
              <a:rPr lang="en-US" b="1">
                <a:solidFill>
                  <a:srgbClr val="010004"/>
                </a:solidFill>
              </a:rPr>
              <a:t>The Record of Mutual Funds</a:t>
            </a:r>
            <a:endParaRPr lang="en-US" b="1"/>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25</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26</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609600" y="1371600"/>
            <a:ext cx="7924800" cy="41910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27</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18855"/>
            <a:ext cx="8531352" cy="5811838"/>
          </a:xfrm>
        </p:spPr>
      </p:pic>
    </p:spTree>
    <p:extLst>
      <p:ext uri="{BB962C8B-B14F-4D97-AF65-F5344CB8AC3E}">
        <p14:creationId xmlns:p14="http://schemas.microsoft.com/office/powerpoint/2010/main" val="221035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US" sz="2400" dirty="0"/>
              <a:t>U.S. Treasury and U.S. large-cap markets close to efficient</a:t>
            </a:r>
          </a:p>
          <a:p>
            <a:pPr eaLnBrk="1" hangingPunct="1"/>
            <a:r>
              <a:rPr lang="en-US" sz="2400" dirty="0"/>
              <a:t>Market for small cap stocks and corporate bonds </a:t>
            </a:r>
            <a:r>
              <a:rPr lang="en-US" sz="2400" i="1" dirty="0"/>
              <a:t>may</a:t>
            </a:r>
            <a:r>
              <a:rPr lang="en-US" sz="2400" dirty="0"/>
              <a:t> not be so efficient</a:t>
            </a:r>
          </a:p>
          <a:p>
            <a:pPr lvl="1" eaLnBrk="1" hangingPunct="1"/>
            <a:r>
              <a:rPr lang="en-US" sz="2000" dirty="0"/>
              <a:t>High bid-ask spreads, especially for bonds</a:t>
            </a:r>
          </a:p>
          <a:p>
            <a:pPr lvl="1" eaLnBrk="1" hangingPunct="1"/>
            <a:r>
              <a:rPr lang="en-US" sz="2000" dirty="0"/>
              <a:t>Shorting difficult</a:t>
            </a:r>
          </a:p>
          <a:p>
            <a:pPr lvl="1" eaLnBrk="1" hangingPunct="1"/>
            <a:r>
              <a:rPr lang="en-US" sz="2000" dirty="0"/>
              <a:t>Higher commissions</a:t>
            </a:r>
          </a:p>
          <a:p>
            <a:pPr eaLnBrk="1" hangingPunct="1"/>
            <a:r>
              <a:rPr lang="en-US" sz="2400" dirty="0"/>
              <a:t>Efficient markets mean:</a:t>
            </a:r>
          </a:p>
          <a:p>
            <a:pPr lvl="1" eaLnBrk="1" hangingPunct="1"/>
            <a:r>
              <a:rPr lang="en-US" sz="2000" dirty="0"/>
              <a:t>Prices are fair for both </a:t>
            </a:r>
            <a:r>
              <a:rPr lang="en-US" sz="2000" b="1" dirty="0"/>
              <a:t>investors </a:t>
            </a:r>
            <a:r>
              <a:rPr lang="en-US" sz="2000" b="1" i="1" dirty="0"/>
              <a:t>and</a:t>
            </a:r>
            <a:r>
              <a:rPr lang="en-US" sz="2000" b="1" dirty="0"/>
              <a:t> issuers</a:t>
            </a:r>
          </a:p>
          <a:p>
            <a:pPr lvl="1" eaLnBrk="1" hangingPunct="1"/>
            <a:r>
              <a:rPr lang="en-US" sz="2000" dirty="0"/>
              <a:t>No need for too much investor due diligence--information already reflected in price</a:t>
            </a:r>
          </a:p>
          <a:p>
            <a:pPr lvl="1" eaLnBrk="1" hangingPunct="1"/>
            <a:r>
              <a:rPr lang="en-US" sz="2000" b="1" dirty="0"/>
              <a:t>But</a:t>
            </a:r>
            <a:r>
              <a:rPr lang="en-US" sz="2000" dirty="0"/>
              <a:t>, diversification is still important</a:t>
            </a:r>
          </a:p>
          <a:p>
            <a:pPr lvl="1" eaLnBrk="1" hangingPunct="1">
              <a:buFont typeface="Wingdings" pitchFamily="2" charset="2"/>
              <a:buNone/>
            </a:pPr>
            <a:r>
              <a:rPr lang="en-US" sz="2000" dirty="0"/>
              <a: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838200"/>
            <a:ext cx="8458200" cy="49530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912467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452096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733800" y="6166919"/>
            <a:ext cx="1980029" cy="215444"/>
          </a:xfrm>
          <a:prstGeom prst="rect">
            <a:avLst/>
          </a:prstGeom>
          <a:noFill/>
        </p:spPr>
        <p:txBody>
          <a:bodyPr wrap="none" rtlCol="0">
            <a:spAutoFit/>
          </a:bodyPr>
          <a:lstStyle/>
          <a:p>
            <a:r>
              <a:rPr lang="en-US" sz="800" dirty="0">
                <a:latin typeface="+mn-lt"/>
              </a:rPr>
              <a:t>Source: SPIVA US Scorecard ’21 (mid-year)</a:t>
            </a:r>
          </a:p>
        </p:txBody>
      </p:sp>
      <p:pic>
        <p:nvPicPr>
          <p:cNvPr id="12" name="Picture 11" descr="Table&#10;&#10;Description automatically generated">
            <a:extLst>
              <a:ext uri="{FF2B5EF4-FFF2-40B4-BE49-F238E27FC236}">
                <a16:creationId xmlns:a16="http://schemas.microsoft.com/office/drawing/2014/main" id="{FCF43964-BBBD-6E40-A708-6AAE49F1FCB0}"/>
              </a:ext>
            </a:extLst>
          </p:cNvPr>
          <p:cNvPicPr>
            <a:picLocks noChangeAspect="1"/>
          </p:cNvPicPr>
          <p:nvPr/>
        </p:nvPicPr>
        <p:blipFill>
          <a:blip r:embed="rId2"/>
          <a:stretch>
            <a:fillRect/>
          </a:stretch>
        </p:blipFill>
        <p:spPr>
          <a:xfrm>
            <a:off x="384048" y="545653"/>
            <a:ext cx="8458200" cy="5561141"/>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pic>
        <p:nvPicPr>
          <p:cNvPr id="8" name="Picture 7" descr="Table&#10;&#10;Description automatically generated">
            <a:extLst>
              <a:ext uri="{FF2B5EF4-FFF2-40B4-BE49-F238E27FC236}">
                <a16:creationId xmlns:a16="http://schemas.microsoft.com/office/drawing/2014/main" id="{D3FC1EB6-7B93-CF42-B5F1-8CDAFD2033BC}"/>
              </a:ext>
            </a:extLst>
          </p:cNvPr>
          <p:cNvPicPr>
            <a:picLocks noChangeAspect="1"/>
          </p:cNvPicPr>
          <p:nvPr/>
        </p:nvPicPr>
        <p:blipFill>
          <a:blip r:embed="rId2"/>
          <a:stretch>
            <a:fillRect/>
          </a:stretch>
        </p:blipFill>
        <p:spPr>
          <a:xfrm>
            <a:off x="347763" y="685798"/>
            <a:ext cx="8643837" cy="3505202"/>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B2FBC-D929-D942-8451-F0DADFB9476A}"/>
              </a:ext>
            </a:extLst>
          </p:cNvPr>
          <p:cNvSpPr>
            <a:spLocks noGrp="1"/>
          </p:cNvSpPr>
          <p:nvPr>
            <p:ph type="title"/>
          </p:nvPr>
        </p:nvSpPr>
        <p:spPr/>
        <p:txBody>
          <a:bodyPr/>
          <a:lstStyle/>
          <a:p>
            <a:r>
              <a:rPr lang="en-US" dirty="0"/>
              <a:t>Fixed Income Mutual vs. Benchmarks</a:t>
            </a:r>
          </a:p>
        </p:txBody>
      </p:sp>
      <p:sp>
        <p:nvSpPr>
          <p:cNvPr id="4" name="Slide Number Placeholder 3">
            <a:extLst>
              <a:ext uri="{FF2B5EF4-FFF2-40B4-BE49-F238E27FC236}">
                <a16:creationId xmlns:a16="http://schemas.microsoft.com/office/drawing/2014/main" id="{8E75C4E9-436A-8542-9696-7FC11F04861F}"/>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99E42335-B98C-604D-9B78-0E5834028DAD}"/>
              </a:ext>
            </a:extLst>
          </p:cNvPr>
          <p:cNvSpPr>
            <a:spLocks noGrp="1"/>
          </p:cNvSpPr>
          <p:nvPr>
            <p:ph type="ftr" sz="quarter" idx="11"/>
          </p:nvPr>
        </p:nvSpPr>
        <p:spPr/>
        <p:txBody>
          <a:bodyPr/>
          <a:lstStyle/>
          <a:p>
            <a:pPr>
              <a:defRPr/>
            </a:pPr>
            <a:r>
              <a:rPr lang="en-US"/>
              <a:t>Market Efficiency</a:t>
            </a:r>
            <a:endParaRPr lang="en-US" dirty="0"/>
          </a:p>
        </p:txBody>
      </p:sp>
      <p:pic>
        <p:nvPicPr>
          <p:cNvPr id="8" name="Content Placeholder 7" descr="Table&#10;&#10;Description automatically generated">
            <a:extLst>
              <a:ext uri="{FF2B5EF4-FFF2-40B4-BE49-F238E27FC236}">
                <a16:creationId xmlns:a16="http://schemas.microsoft.com/office/drawing/2014/main" id="{7A03C20E-D1DF-374C-B194-0736995D3CCB}"/>
              </a:ext>
            </a:extLst>
          </p:cNvPr>
          <p:cNvPicPr>
            <a:picLocks noGrp="1" noChangeAspect="1"/>
          </p:cNvPicPr>
          <p:nvPr>
            <p:ph idx="1"/>
          </p:nvPr>
        </p:nvPicPr>
        <p:blipFill>
          <a:blip r:embed="rId2"/>
          <a:stretch>
            <a:fillRect/>
          </a:stretch>
        </p:blipFill>
        <p:spPr>
          <a:xfrm>
            <a:off x="384175" y="623376"/>
            <a:ext cx="8458200" cy="5154048"/>
          </a:xfrm>
        </p:spPr>
      </p:pic>
      <p:sp>
        <p:nvSpPr>
          <p:cNvPr id="10" name="TextBox 9">
            <a:extLst>
              <a:ext uri="{FF2B5EF4-FFF2-40B4-BE49-F238E27FC236}">
                <a16:creationId xmlns:a16="http://schemas.microsoft.com/office/drawing/2014/main" id="{69F7DAE8-FD66-FD43-9D12-5E8A59667310}"/>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1849018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15 at 5.17.02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838200"/>
            <a:ext cx="8378952" cy="5035911"/>
          </a:xfrm>
        </p:spPr>
      </p:pic>
      <p:sp>
        <p:nvSpPr>
          <p:cNvPr id="2" name="Title 1"/>
          <p:cNvSpPr>
            <a:spLocks noGrp="1"/>
          </p:cNvSpPr>
          <p:nvPr>
            <p:ph type="title"/>
          </p:nvPr>
        </p:nvSpPr>
        <p:spPr/>
        <p:txBody>
          <a:bodyPr/>
          <a:lstStyle/>
          <a:p>
            <a:r>
              <a:rPr lang="en-US" b="1" dirty="0"/>
              <a:t>Mutual Funds</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36</a:t>
            </a:fld>
            <a:endParaRPr lang="en-US"/>
          </a:p>
        </p:txBody>
      </p:sp>
      <p:sp>
        <p:nvSpPr>
          <p:cNvPr id="4" name="Footer Placeholder 3"/>
          <p:cNvSpPr>
            <a:spLocks noGrp="1"/>
          </p:cNvSpPr>
          <p:nvPr>
            <p:ph type="ftr" sz="quarter" idx="11"/>
          </p:nvPr>
        </p:nvSpPr>
        <p:spPr/>
        <p:txBody>
          <a:bodyPr/>
          <a:lstStyle/>
          <a:p>
            <a:pPr>
              <a:defRPr/>
            </a:pPr>
            <a:r>
              <a:rPr lang="en-US" sz="800"/>
              <a:t>Market Efficiency</a:t>
            </a:r>
            <a:endParaRPr lang="en-US" sz="800" dirty="0"/>
          </a:p>
        </p:txBody>
      </p:sp>
      <p:sp>
        <p:nvSpPr>
          <p:cNvPr id="7" name="Text Box 6"/>
          <p:cNvSpPr txBox="1">
            <a:spLocks noChangeArrowheads="1"/>
          </p:cNvSpPr>
          <p:nvPr/>
        </p:nvSpPr>
        <p:spPr bwMode="auto">
          <a:xfrm>
            <a:off x="3048000" y="6019800"/>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spTree>
    <p:extLst>
      <p:ext uri="{BB962C8B-B14F-4D97-AF65-F5344CB8AC3E}">
        <p14:creationId xmlns:p14="http://schemas.microsoft.com/office/powerpoint/2010/main" val="2359208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37</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747F4A71-4B06-C34C-9768-FDE8AE6C7D9D}"/>
              </a:ext>
            </a:extLst>
          </p:cNvPr>
          <p:cNvPicPr>
            <a:picLocks noGrp="1" noChangeAspect="1"/>
          </p:cNvPicPr>
          <p:nvPr>
            <p:ph idx="1"/>
          </p:nvPr>
        </p:nvPicPr>
        <p:blipFill>
          <a:blip r:embed="rId2"/>
          <a:stretch>
            <a:fillRect/>
          </a:stretch>
        </p:blipFill>
        <p:spPr>
          <a:xfrm>
            <a:off x="384175" y="574794"/>
            <a:ext cx="8458200" cy="5445005"/>
          </a:xfrm>
        </p:spPr>
      </p:pic>
      <p:sp>
        <p:nvSpPr>
          <p:cNvPr id="3" name="Title 2">
            <a:extLst>
              <a:ext uri="{FF2B5EF4-FFF2-40B4-BE49-F238E27FC236}">
                <a16:creationId xmlns:a16="http://schemas.microsoft.com/office/drawing/2014/main" id="{7EC2AA78-218E-144C-B237-9DBDEBDA44DE}"/>
              </a:ext>
            </a:extLst>
          </p:cNvPr>
          <p:cNvSpPr>
            <a:spLocks noGrp="1"/>
          </p:cNvSpPr>
          <p:nvPr>
            <p:ph type="title"/>
          </p:nvPr>
        </p:nvSpPr>
        <p:spPr/>
        <p:txBody>
          <a:bodyPr/>
          <a:lstStyle/>
          <a:p>
            <a:r>
              <a:rPr lang="en-US" b="1" dirty="0"/>
              <a:t>Mutual Funds: Survivorship</a:t>
            </a:r>
            <a:endParaRPr lang="en-US" dirty="0"/>
          </a:p>
        </p:txBody>
      </p:sp>
      <p:sp>
        <p:nvSpPr>
          <p:cNvPr id="4" name="Slide Number Placeholder 3">
            <a:extLst>
              <a:ext uri="{FF2B5EF4-FFF2-40B4-BE49-F238E27FC236}">
                <a16:creationId xmlns:a16="http://schemas.microsoft.com/office/drawing/2014/main" id="{2061462A-D47A-984A-82F0-FA93B3BA796B}"/>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B9189630-70DB-0548-84D6-4E3E6661F6DA}"/>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3AA712B2-7FF3-A94D-AD8F-B84123038C6D}"/>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653871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eaLnBrk="1" hangingPunct="1">
              <a:lnSpc>
                <a:spcPct val="90000"/>
              </a:lnSpc>
              <a:buFontTx/>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39</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(1964-2019)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40</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79877" name="Text Box 12"/>
          <p:cNvSpPr txBox="1">
            <a:spLocks noChangeArrowheads="1"/>
          </p:cNvSpPr>
          <p:nvPr/>
        </p:nvSpPr>
        <p:spPr bwMode="auto">
          <a:xfrm>
            <a:off x="4038600" y="861021"/>
            <a:ext cx="4648200" cy="369332"/>
          </a:xfrm>
          <a:prstGeom prst="rect">
            <a:avLst/>
          </a:prstGeom>
          <a:noFill/>
          <a:ln w="9525">
            <a:noFill/>
            <a:miter lim="800000"/>
            <a:headEnd/>
            <a:tailEnd/>
          </a:ln>
        </p:spPr>
        <p:txBody>
          <a:bodyPr>
            <a:spAutoFit/>
          </a:bodyPr>
          <a:lstStyle/>
          <a:p>
            <a:pPr lvl="4">
              <a:tabLst>
                <a:tab pos="635000" algn="l"/>
                <a:tab pos="1320800" algn="l"/>
              </a:tabLst>
            </a:pPr>
            <a:r>
              <a:rPr lang="en-US" u="sng" dirty="0">
                <a:latin typeface="Calibri" pitchFamily="34" charset="0"/>
              </a:rPr>
              <a:t>BH (</a:t>
            </a:r>
            <a:r>
              <a:rPr lang="en-US" u="sng" dirty="0" err="1">
                <a:latin typeface="Calibri" pitchFamily="34" charset="0"/>
              </a:rPr>
              <a:t>Mrkt</a:t>
            </a:r>
            <a:r>
              <a:rPr lang="en-US" u="sng" dirty="0">
                <a:latin typeface="Calibri" pitchFamily="34" charset="0"/>
              </a:rPr>
              <a:t>)                   SP500</a:t>
            </a:r>
          </a:p>
        </p:txBody>
      </p:sp>
      <p:pic>
        <p:nvPicPr>
          <p:cNvPr id="4" name="Picture 3">
            <a:extLst>
              <a:ext uri="{FF2B5EF4-FFF2-40B4-BE49-F238E27FC236}">
                <a16:creationId xmlns:a16="http://schemas.microsoft.com/office/drawing/2014/main" id="{ED3E0638-6458-CC4F-9A7C-D1F80BA0014A}"/>
              </a:ext>
            </a:extLst>
          </p:cNvPr>
          <p:cNvPicPr>
            <a:picLocks noChangeAspect="1"/>
          </p:cNvPicPr>
          <p:nvPr/>
        </p:nvPicPr>
        <p:blipFill>
          <a:blip r:embed="rId2"/>
          <a:stretch>
            <a:fillRect/>
          </a:stretch>
        </p:blipFill>
        <p:spPr>
          <a:xfrm>
            <a:off x="355386" y="1235247"/>
            <a:ext cx="8179014" cy="454917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fontScale="92500"/>
          </a:bodyPr>
          <a:lstStyle/>
          <a:p>
            <a:pPr marL="0" indent="0">
              <a:buNone/>
            </a:pPr>
            <a:r>
              <a:rPr lang="en-US" sz="1600" dirty="0"/>
              <a:t>The goal of the non-professional should </a:t>
            </a:r>
            <a:r>
              <a:rPr lang="en-US" sz="1600" b="1" dirty="0"/>
              <a:t>not be to pick winners </a:t>
            </a:r>
            <a:r>
              <a:rPr lang="en-US" sz="1600" dirty="0"/>
              <a:t>– neither he nor his “helpers” can do that – but should rather be to own a cross-section of businesses that in aggregate are bound to do well. A </a:t>
            </a:r>
            <a:r>
              <a:rPr lang="en-US" sz="1600" b="1" dirty="0"/>
              <a:t>low-cost S&amp;P 500 index fund will achieve this goal.</a:t>
            </a:r>
          </a:p>
          <a:p>
            <a:pPr marL="0" indent="0">
              <a:buNone/>
            </a:pPr>
            <a:r>
              <a:rPr lang="en-US" sz="1600" dirty="0"/>
              <a:t>Following those rules, the “know-nothing” investor who both </a:t>
            </a:r>
            <a:r>
              <a:rPr lang="en-US" sz="1600" b="1" i="1" dirty="0"/>
              <a:t>diversifies </a:t>
            </a:r>
            <a:r>
              <a:rPr lang="en-US" sz="1600" dirty="0"/>
              <a:t>and </a:t>
            </a:r>
            <a:r>
              <a:rPr lang="en-US" sz="1600" b="1" i="1" dirty="0"/>
              <a:t>keeps his costs minimal </a:t>
            </a:r>
            <a:r>
              <a:rPr lang="en-US" sz="1600" i="1" dirty="0"/>
              <a:t>is </a:t>
            </a:r>
            <a:r>
              <a:rPr lang="en-US" sz="1600" b="1" i="1" dirty="0"/>
              <a:t>virtually certain to get satisfactory</a:t>
            </a:r>
            <a:r>
              <a:rPr lang="en-US" sz="1600" i="1" dirty="0"/>
              <a:t>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a:t>
            </a:r>
          </a:p>
          <a:p>
            <a:pPr marL="0" indent="0">
              <a:buNone/>
            </a:pPr>
            <a:r>
              <a:rPr lang="en-US" sz="1600" dirty="0"/>
              <a:t>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So ignore the chatter, keep your costs minimal, 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41</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342900" indent="-342900" eaLnBrk="1" hangingPunct="1"/>
            <a:r>
              <a:rPr lang="en-US" sz="3200" dirty="0">
                <a:solidFill>
                  <a:srgbClr val="010004"/>
                </a:solidFill>
              </a:rPr>
              <a:t>Insider trading seems to give abnormal profits, but don’t forget about about potential attorney’s fees, fees, and prison time.</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42</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a:t>
            </a:r>
            <a:r>
              <a:rPr lang="en-US" altLang="ja-JP" sz="2400" dirty="0" err="1">
                <a:solidFill>
                  <a:srgbClr val="010004"/>
                </a:solidFill>
              </a:rPr>
              <a:t>Q.J</a:t>
            </a:r>
            <a:r>
              <a:rPr lang="en-US" altLang="ja-JP" sz="2400" dirty="0">
                <a:solidFill>
                  <a:srgbClr val="010004"/>
                </a:solidFill>
              </a:rPr>
              <a:t>.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43</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p:txBody>
          <a:bodyPr/>
          <a:lstStyle/>
          <a:p>
            <a:pPr marL="342900" indent="-342900" eaLnBrk="1" hangingPunct="1">
              <a:lnSpc>
                <a:spcPct val="90000"/>
              </a:lnSpc>
            </a:pPr>
            <a:r>
              <a:rPr lang="en-US" sz="3200" dirty="0">
                <a:solidFill>
                  <a:srgbClr val="010004"/>
                </a:solidFill>
              </a:rPr>
              <a:t>Independent Deviations from Rationality</a:t>
            </a:r>
          </a:p>
          <a:p>
            <a:pPr marL="742950" lvl="1" indent="-285750" eaLnBrk="1" hangingPunct="1">
              <a:lnSpc>
                <a:spcPct val="90000"/>
              </a:lnSpc>
            </a:pPr>
            <a:r>
              <a:rPr lang="en-US" sz="2800" dirty="0">
                <a:solidFill>
                  <a:srgbClr val="010004"/>
                </a:solidFill>
              </a:rPr>
              <a:t>Psychologists argue that people deviate from rationality in predictable ways:</a:t>
            </a:r>
          </a:p>
          <a:p>
            <a:pPr marL="1143000" lvl="2" indent="-228600" eaLnBrk="1" hangingPunct="1">
              <a:lnSpc>
                <a:spcPct val="90000"/>
              </a:lnSpc>
            </a:pPr>
            <a:r>
              <a:rPr lang="en-US" sz="2400" b="1" dirty="0">
                <a:solidFill>
                  <a:srgbClr val="010004"/>
                </a:solidFill>
              </a:rPr>
              <a:t>Representativeness</a:t>
            </a:r>
            <a:r>
              <a:rPr lang="en-US" sz="2400" dirty="0">
                <a:solidFill>
                  <a:srgbClr val="010004"/>
                </a:solidFill>
              </a:rPr>
              <a:t>: drawing conclusions from too little data</a:t>
            </a:r>
          </a:p>
          <a:p>
            <a:pPr marL="1600200" lvl="3" indent="-228600" eaLnBrk="1" hangingPunct="1">
              <a:lnSpc>
                <a:spcPct val="90000"/>
              </a:lnSpc>
            </a:pPr>
            <a:r>
              <a:rPr lang="en-US" sz="2000" dirty="0">
                <a:solidFill>
                  <a:srgbClr val="010004"/>
                </a:solidFill>
              </a:rPr>
              <a:t>This can lead to bubbles in security prices</a:t>
            </a:r>
          </a:p>
          <a:p>
            <a:pPr marL="1143000" lvl="2" indent="-228600" eaLnBrk="1" hangingPunct="1">
              <a:lnSpc>
                <a:spcPct val="90000"/>
              </a:lnSpc>
            </a:pPr>
            <a:r>
              <a:rPr lang="en-US" sz="2400" b="1" dirty="0">
                <a:solidFill>
                  <a:srgbClr val="010004"/>
                </a:solidFill>
              </a:rPr>
              <a:t>Conservatism</a:t>
            </a:r>
            <a:r>
              <a:rPr lang="en-US" sz="2400" dirty="0">
                <a:solidFill>
                  <a:srgbClr val="010004"/>
                </a:solidFill>
              </a:rPr>
              <a:t>: people are too slow in adjusting their beliefs to new information.</a:t>
            </a:r>
          </a:p>
          <a:p>
            <a:pPr marL="1600200" lvl="3" indent="-228600" eaLnBrk="1" hangingPunct="1">
              <a:lnSpc>
                <a:spcPct val="90000"/>
              </a:lnSpc>
            </a:pPr>
            <a:r>
              <a:rPr lang="en-US" sz="2000" dirty="0">
                <a:solidFill>
                  <a:srgbClr val="010004"/>
                </a:solidFill>
              </a:rPr>
              <a:t>Security Prices seem to respond too slowly to earnings surprises; could give rise to momentum in returns.</a:t>
            </a:r>
          </a:p>
          <a:p>
            <a:pPr marL="342900" indent="-342900" eaLnBrk="1" hangingPunct="1">
              <a:lnSpc>
                <a:spcPct val="90000"/>
              </a:lnSpc>
              <a:buFontTx/>
              <a:buNone/>
            </a:pPr>
            <a:endParaRPr lang="en-US" dirty="0"/>
          </a:p>
        </p:txBody>
      </p:sp>
      <p:sp>
        <p:nvSpPr>
          <p:cNvPr id="89091"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9090" name="Slide Number Placeholder 4"/>
          <p:cNvSpPr>
            <a:spLocks noGrp="1"/>
          </p:cNvSpPr>
          <p:nvPr>
            <p:ph type="sldNum" sz="quarter" idx="10"/>
          </p:nvPr>
        </p:nvSpPr>
        <p:spPr>
          <a:noFill/>
        </p:spPr>
        <p:txBody>
          <a:bodyPr/>
          <a:lstStyle/>
          <a:p>
            <a:fld id="{DADA8639-4C38-467A-AA51-A167F46D548B}" type="slidenum">
              <a:rPr lang="en-US"/>
              <a:pPr/>
              <a:t>44</a:t>
            </a:fld>
            <a:endParaRPr lang="en-US"/>
          </a:p>
        </p:txBody>
      </p:sp>
      <p:sp>
        <p:nvSpPr>
          <p:cNvPr id="890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45</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marL="342900" indent="-342900" eaLnBrk="1" hangingPunct="1"/>
            <a:r>
              <a:rPr lang="en-US" sz="2400" dirty="0">
                <a:solidFill>
                  <a:srgbClr val="010004"/>
                </a:solidFill>
              </a:rPr>
              <a:t>Limits to Arbitrage</a:t>
            </a:r>
          </a:p>
          <a:p>
            <a:pPr marL="742950" lvl="1" indent="-285750" eaLnBrk="1" hangingPunct="1"/>
            <a:r>
              <a:rPr lang="ja-JP" altLang="en-US" sz="2000" dirty="0">
                <a:solidFill>
                  <a:srgbClr val="010004"/>
                </a:solidFill>
              </a:rPr>
              <a:t>“</a:t>
            </a:r>
            <a:r>
              <a:rPr lang="en-US" altLang="ja-JP" sz="2000" dirty="0">
                <a:solidFill>
                  <a:srgbClr val="010004"/>
                </a:solidFill>
              </a:rPr>
              <a:t>Markets can stay irrational longer than you can stay solvent.</a:t>
            </a:r>
            <a:r>
              <a:rPr lang="ja-JP" altLang="en-US" sz="2000" dirty="0">
                <a:solidFill>
                  <a:srgbClr val="010004"/>
                </a:solidFill>
              </a:rPr>
              <a:t>”</a:t>
            </a:r>
            <a:r>
              <a:rPr lang="en-US" altLang="ja-JP" sz="2000" dirty="0">
                <a:solidFill>
                  <a:srgbClr val="010004"/>
                </a:solidFill>
              </a:rPr>
              <a:t> </a:t>
            </a:r>
            <a:r>
              <a:rPr lang="en-US" altLang="ja-JP" sz="1600" i="1" dirty="0">
                <a:solidFill>
                  <a:srgbClr val="010004"/>
                </a:solidFill>
              </a:rPr>
              <a:t>John Maynard Keynes</a:t>
            </a:r>
            <a:endParaRPr lang="en-US" altLang="ja-JP" sz="1600" dirty="0">
              <a:solidFill>
                <a:srgbClr val="010004"/>
              </a:solidFill>
            </a:endParaRPr>
          </a:p>
          <a:p>
            <a:pPr marL="342900" indent="-342900" eaLnBrk="1" hangingPunct="1"/>
            <a:r>
              <a:rPr lang="en-US" sz="2400" dirty="0">
                <a:solidFill>
                  <a:srgbClr val="010004"/>
                </a:solidFill>
              </a:rPr>
              <a:t>Earnings Surprises </a:t>
            </a:r>
          </a:p>
          <a:p>
            <a:pPr marL="742950" lvl="1" indent="-285750" eaLnBrk="1" hangingPunct="1"/>
            <a:r>
              <a:rPr lang="en-US" sz="2000" dirty="0">
                <a:solidFill>
                  <a:srgbClr val="010004"/>
                </a:solidFill>
              </a:rPr>
              <a:t>Stock prices adjust slowly to earnings announcements.</a:t>
            </a:r>
          </a:p>
          <a:p>
            <a:pPr marL="742950" lvl="1" indent="-285750" eaLnBrk="1" hangingPunct="1"/>
            <a:r>
              <a:rPr lang="en-US" sz="2000" dirty="0" err="1">
                <a:solidFill>
                  <a:srgbClr val="010004"/>
                </a:solidFill>
              </a:rPr>
              <a:t>Behavioralists</a:t>
            </a:r>
            <a:r>
              <a:rPr lang="en-US" sz="2000" dirty="0">
                <a:solidFill>
                  <a:srgbClr val="010004"/>
                </a:solidFill>
              </a:rPr>
              <a:t> claim that investors exhibit </a:t>
            </a:r>
            <a:r>
              <a:rPr lang="en-US" sz="2000" i="1" dirty="0">
                <a:solidFill>
                  <a:srgbClr val="010004"/>
                </a:solidFill>
              </a:rPr>
              <a:t>conservatism</a:t>
            </a:r>
            <a:r>
              <a:rPr lang="en-US" sz="2000" dirty="0">
                <a:solidFill>
                  <a:srgbClr val="010004"/>
                </a:solidFill>
              </a:rPr>
              <a:t>.</a:t>
            </a:r>
          </a:p>
          <a:p>
            <a:pPr marL="342900" indent="-342900" eaLnBrk="1" hangingPunct="1"/>
            <a:r>
              <a:rPr lang="en-US" sz="2400" dirty="0">
                <a:solidFill>
                  <a:srgbClr val="010004"/>
                </a:solidFill>
              </a:rPr>
              <a:t>Size</a:t>
            </a:r>
          </a:p>
          <a:p>
            <a:pPr marL="742950" lvl="1" indent="-285750" eaLnBrk="1" hangingPunct="1"/>
            <a:r>
              <a:rPr lang="en-US" sz="2000" dirty="0">
                <a:solidFill>
                  <a:srgbClr val="010004"/>
                </a:solidFill>
              </a:rPr>
              <a:t>Small cap stocks seem to outperform large cap stocks. </a:t>
            </a:r>
          </a:p>
          <a:p>
            <a:pPr marL="342900" indent="-342900" eaLnBrk="1" hangingPunct="1"/>
            <a:r>
              <a:rPr lang="en-US" sz="2400" dirty="0">
                <a:solidFill>
                  <a:srgbClr val="010004"/>
                </a:solidFill>
              </a:rPr>
              <a:t>Value versus Growth</a:t>
            </a:r>
          </a:p>
          <a:p>
            <a:pPr marL="742950" lvl="1" indent="-285750" eaLnBrk="1" hangingPunct="1"/>
            <a:r>
              <a:rPr lang="en-US" sz="2000" dirty="0">
                <a:solidFill>
                  <a:srgbClr val="010004"/>
                </a:solidFill>
              </a:rPr>
              <a:t>High book-value-to-stock-price stocks and/or low P/E stocks outperform growth stocks.</a:t>
            </a:r>
          </a:p>
          <a:p>
            <a:pPr marL="342900" indent="-342900" eaLnBrk="1" hangingPunct="1"/>
            <a:r>
              <a:rPr lang="en-US" sz="2400" dirty="0">
                <a:solidFill>
                  <a:srgbClr val="010004"/>
                </a:solidFill>
              </a:rPr>
              <a:t>Momentum</a:t>
            </a:r>
          </a:p>
          <a:p>
            <a:pPr marL="742950" lvl="1" indent="-285750" eaLnBrk="1" hangingPunct="1"/>
            <a:r>
              <a:rPr lang="en-US" sz="2000" dirty="0">
                <a:solidFill>
                  <a:srgbClr val="010004"/>
                </a:solidFill>
              </a:rPr>
              <a:t>Stocks tend to perform better if they have had high stock returns over the last 12 month (not including the most recent month)</a:t>
            </a:r>
          </a:p>
          <a:p>
            <a:pPr marL="742950" lvl="1" indent="-285750" eaLnBrk="1" hangingPunct="1"/>
            <a:endParaRPr lang="en-US" sz="2000" dirty="0">
              <a:solidFill>
                <a:srgbClr val="010004"/>
              </a:solidFill>
            </a:endParaRPr>
          </a:p>
        </p:txBody>
      </p:sp>
      <p:sp>
        <p:nvSpPr>
          <p:cNvPr id="93187" name="Rectangle 2"/>
          <p:cNvSpPr>
            <a:spLocks noGrp="1" noChangeArrowheads="1"/>
          </p:cNvSpPr>
          <p:nvPr>
            <p:ph type="title"/>
          </p:nvPr>
        </p:nvSpPr>
        <p:spPr>
          <a:solidFill>
            <a:srgbClr val="FFFFFF"/>
          </a:solidFill>
        </p:spPr>
        <p:txBody>
          <a:bodyPr/>
          <a:lstStyle/>
          <a:p>
            <a:pPr eaLnBrk="1" hangingPunct="1"/>
            <a:r>
              <a:rPr lang="en-US" b="1" dirty="0">
                <a:solidFill>
                  <a:srgbClr val="010004"/>
                </a:solidFill>
              </a:rPr>
              <a:t>Empirical Challenges to Market Efficiency: Anomalies</a:t>
            </a:r>
            <a:endParaRPr lang="en-US" b="1" dirty="0"/>
          </a:p>
        </p:txBody>
      </p:sp>
      <p:sp>
        <p:nvSpPr>
          <p:cNvPr id="93186" name="Slide Number Placeholder 4"/>
          <p:cNvSpPr>
            <a:spLocks noGrp="1"/>
          </p:cNvSpPr>
          <p:nvPr>
            <p:ph type="sldNum" sz="quarter" idx="10"/>
          </p:nvPr>
        </p:nvSpPr>
        <p:spPr>
          <a:noFill/>
        </p:spPr>
        <p:txBody>
          <a:bodyPr/>
          <a:lstStyle/>
          <a:p>
            <a:fld id="{10112C36-7E01-4B59-BF9F-9490281F206C}" type="slidenum">
              <a:rPr lang="en-US"/>
              <a:pPr/>
              <a:t>46</a:t>
            </a:fld>
            <a:endParaRPr lang="en-US"/>
          </a:p>
        </p:txBody>
      </p:sp>
      <p:sp>
        <p:nvSpPr>
          <p:cNvPr id="93185"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1000"/>
                                        <p:tgtEl>
                                          <p:spTgt spid="549891">
                                            <p:txEl>
                                              <p:pRg st="0" end="0"/>
                                            </p:txEl>
                                          </p:spTgt>
                                        </p:tgtEl>
                                      </p:cBhvr>
                                    </p:animEffect>
                                    <p:anim calcmode="lin" valueType="num">
                                      <p:cBhvr>
                                        <p:cTn id="8" dur="1000" fill="hold"/>
                                        <p:tgtEl>
                                          <p:spTgt spid="549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1000"/>
                                        <p:tgtEl>
                                          <p:spTgt spid="549891">
                                            <p:txEl>
                                              <p:pRg st="1" end="1"/>
                                            </p:txEl>
                                          </p:spTgt>
                                        </p:tgtEl>
                                      </p:cBhvr>
                                    </p:animEffect>
                                    <p:anim calcmode="lin" valueType="num">
                                      <p:cBhvr>
                                        <p:cTn id="13" dur="1000" fill="hold"/>
                                        <p:tgtEl>
                                          <p:spTgt spid="549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9891">
                                            <p:txEl>
                                              <p:pRg st="2" end="2"/>
                                            </p:txEl>
                                          </p:spTgt>
                                        </p:tgtEl>
                                        <p:attrNameLst>
                                          <p:attrName>style.visibility</p:attrName>
                                        </p:attrNameLst>
                                      </p:cBhvr>
                                      <p:to>
                                        <p:strVal val="visible"/>
                                      </p:to>
                                    </p:set>
                                    <p:animEffect transition="in" filter="fade">
                                      <p:cBhvr>
                                        <p:cTn id="19" dur="1000"/>
                                        <p:tgtEl>
                                          <p:spTgt spid="549891">
                                            <p:txEl>
                                              <p:pRg st="2" end="2"/>
                                            </p:txEl>
                                          </p:spTgt>
                                        </p:tgtEl>
                                      </p:cBhvr>
                                    </p:animEffect>
                                    <p:anim calcmode="lin" valueType="num">
                                      <p:cBhvr>
                                        <p:cTn id="20" dur="1000" fill="hold"/>
                                        <p:tgtEl>
                                          <p:spTgt spid="5498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98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9891">
                                            <p:txEl>
                                              <p:pRg st="3" end="3"/>
                                            </p:txEl>
                                          </p:spTgt>
                                        </p:tgtEl>
                                        <p:attrNameLst>
                                          <p:attrName>style.visibility</p:attrName>
                                        </p:attrNameLst>
                                      </p:cBhvr>
                                      <p:to>
                                        <p:strVal val="visible"/>
                                      </p:to>
                                    </p:set>
                                    <p:animEffect transition="in" filter="fade">
                                      <p:cBhvr>
                                        <p:cTn id="24" dur="1000"/>
                                        <p:tgtEl>
                                          <p:spTgt spid="549891">
                                            <p:txEl>
                                              <p:pRg st="3" end="3"/>
                                            </p:txEl>
                                          </p:spTgt>
                                        </p:tgtEl>
                                      </p:cBhvr>
                                    </p:animEffect>
                                    <p:anim calcmode="lin" valueType="num">
                                      <p:cBhvr>
                                        <p:cTn id="25" dur="1000" fill="hold"/>
                                        <p:tgtEl>
                                          <p:spTgt spid="5498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989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9891">
                                            <p:txEl>
                                              <p:pRg st="4" end="4"/>
                                            </p:txEl>
                                          </p:spTgt>
                                        </p:tgtEl>
                                        <p:attrNameLst>
                                          <p:attrName>style.visibility</p:attrName>
                                        </p:attrNameLst>
                                      </p:cBhvr>
                                      <p:to>
                                        <p:strVal val="visible"/>
                                      </p:to>
                                    </p:set>
                                    <p:animEffect transition="in" filter="fade">
                                      <p:cBhvr>
                                        <p:cTn id="29" dur="1000"/>
                                        <p:tgtEl>
                                          <p:spTgt spid="549891">
                                            <p:txEl>
                                              <p:pRg st="4" end="4"/>
                                            </p:txEl>
                                          </p:spTgt>
                                        </p:tgtEl>
                                      </p:cBhvr>
                                    </p:animEffect>
                                    <p:anim calcmode="lin" valueType="num">
                                      <p:cBhvr>
                                        <p:cTn id="30" dur="1000" fill="hold"/>
                                        <p:tgtEl>
                                          <p:spTgt spid="54989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9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49891">
                                            <p:txEl>
                                              <p:pRg st="5" end="5"/>
                                            </p:txEl>
                                          </p:spTgt>
                                        </p:tgtEl>
                                        <p:attrNameLst>
                                          <p:attrName>style.visibility</p:attrName>
                                        </p:attrNameLst>
                                      </p:cBhvr>
                                      <p:to>
                                        <p:strVal val="visible"/>
                                      </p:to>
                                    </p:set>
                                    <p:animEffect transition="in" filter="fade">
                                      <p:cBhvr>
                                        <p:cTn id="36" dur="1000"/>
                                        <p:tgtEl>
                                          <p:spTgt spid="549891">
                                            <p:txEl>
                                              <p:pRg st="5" end="5"/>
                                            </p:txEl>
                                          </p:spTgt>
                                        </p:tgtEl>
                                      </p:cBhvr>
                                    </p:animEffect>
                                    <p:anim calcmode="lin" valueType="num">
                                      <p:cBhvr>
                                        <p:cTn id="37" dur="1000" fill="hold"/>
                                        <p:tgtEl>
                                          <p:spTgt spid="54989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989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49891">
                                            <p:txEl>
                                              <p:pRg st="6" end="6"/>
                                            </p:txEl>
                                          </p:spTgt>
                                        </p:tgtEl>
                                        <p:attrNameLst>
                                          <p:attrName>style.visibility</p:attrName>
                                        </p:attrNameLst>
                                      </p:cBhvr>
                                      <p:to>
                                        <p:strVal val="visible"/>
                                      </p:to>
                                    </p:set>
                                    <p:animEffect transition="in" filter="fade">
                                      <p:cBhvr>
                                        <p:cTn id="41" dur="1000"/>
                                        <p:tgtEl>
                                          <p:spTgt spid="549891">
                                            <p:txEl>
                                              <p:pRg st="6" end="6"/>
                                            </p:txEl>
                                          </p:spTgt>
                                        </p:tgtEl>
                                      </p:cBhvr>
                                    </p:animEffect>
                                    <p:anim calcmode="lin" valueType="num">
                                      <p:cBhvr>
                                        <p:cTn id="42" dur="1000" fill="hold"/>
                                        <p:tgtEl>
                                          <p:spTgt spid="54989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49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9891">
                                            <p:txEl>
                                              <p:pRg st="7" end="7"/>
                                            </p:txEl>
                                          </p:spTgt>
                                        </p:tgtEl>
                                        <p:attrNameLst>
                                          <p:attrName>style.visibility</p:attrName>
                                        </p:attrNameLst>
                                      </p:cBhvr>
                                      <p:to>
                                        <p:strVal val="visible"/>
                                      </p:to>
                                    </p:set>
                                    <p:animEffect transition="in" filter="fade">
                                      <p:cBhvr>
                                        <p:cTn id="48" dur="1000"/>
                                        <p:tgtEl>
                                          <p:spTgt spid="549891">
                                            <p:txEl>
                                              <p:pRg st="7" end="7"/>
                                            </p:txEl>
                                          </p:spTgt>
                                        </p:tgtEl>
                                      </p:cBhvr>
                                    </p:animEffect>
                                    <p:anim calcmode="lin" valueType="num">
                                      <p:cBhvr>
                                        <p:cTn id="49" dur="1000" fill="hold"/>
                                        <p:tgtEl>
                                          <p:spTgt spid="54989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4989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9891">
                                            <p:txEl>
                                              <p:pRg st="8" end="8"/>
                                            </p:txEl>
                                          </p:spTgt>
                                        </p:tgtEl>
                                        <p:attrNameLst>
                                          <p:attrName>style.visibility</p:attrName>
                                        </p:attrNameLst>
                                      </p:cBhvr>
                                      <p:to>
                                        <p:strVal val="visible"/>
                                      </p:to>
                                    </p:set>
                                    <p:animEffect transition="in" filter="fade">
                                      <p:cBhvr>
                                        <p:cTn id="53" dur="1000"/>
                                        <p:tgtEl>
                                          <p:spTgt spid="549891">
                                            <p:txEl>
                                              <p:pRg st="8" end="8"/>
                                            </p:txEl>
                                          </p:spTgt>
                                        </p:tgtEl>
                                      </p:cBhvr>
                                    </p:animEffect>
                                    <p:anim calcmode="lin" valueType="num">
                                      <p:cBhvr>
                                        <p:cTn id="54" dur="1000" fill="hold"/>
                                        <p:tgtEl>
                                          <p:spTgt spid="54989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498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49891">
                                            <p:txEl>
                                              <p:pRg st="9" end="9"/>
                                            </p:txEl>
                                          </p:spTgt>
                                        </p:tgtEl>
                                        <p:attrNameLst>
                                          <p:attrName>style.visibility</p:attrName>
                                        </p:attrNameLst>
                                      </p:cBhvr>
                                      <p:to>
                                        <p:strVal val="visible"/>
                                      </p:to>
                                    </p:set>
                                    <p:animEffect transition="in" filter="fade">
                                      <p:cBhvr>
                                        <p:cTn id="60" dur="1000"/>
                                        <p:tgtEl>
                                          <p:spTgt spid="549891">
                                            <p:txEl>
                                              <p:pRg st="9" end="9"/>
                                            </p:txEl>
                                          </p:spTgt>
                                        </p:tgtEl>
                                      </p:cBhvr>
                                    </p:animEffect>
                                    <p:anim calcmode="lin" valueType="num">
                                      <p:cBhvr>
                                        <p:cTn id="61" dur="1000" fill="hold"/>
                                        <p:tgtEl>
                                          <p:spTgt spid="549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549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49891">
                                            <p:txEl>
                                              <p:pRg st="10" end="10"/>
                                            </p:txEl>
                                          </p:spTgt>
                                        </p:tgtEl>
                                        <p:attrNameLst>
                                          <p:attrName>style.visibility</p:attrName>
                                        </p:attrNameLst>
                                      </p:cBhvr>
                                      <p:to>
                                        <p:strVal val="visible"/>
                                      </p:to>
                                    </p:set>
                                    <p:animEffect transition="in" filter="fade">
                                      <p:cBhvr>
                                        <p:cTn id="65" dur="1000"/>
                                        <p:tgtEl>
                                          <p:spTgt spid="549891">
                                            <p:txEl>
                                              <p:pRg st="10" end="10"/>
                                            </p:txEl>
                                          </p:spTgt>
                                        </p:tgtEl>
                                      </p:cBhvr>
                                    </p:animEffect>
                                    <p:anim calcmode="lin" valueType="num">
                                      <p:cBhvr>
                                        <p:cTn id="66" dur="1000" fill="hold"/>
                                        <p:tgtEl>
                                          <p:spTgt spid="549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4989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417040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a:solidFill>
                  <a:srgbClr val="010004"/>
                </a:solidFill>
              </a:rPr>
              <a:t>Crashes</a:t>
            </a:r>
            <a:endParaRPr lang="en-US" sz="2400">
              <a:solidFill>
                <a:srgbClr val="010004"/>
              </a:solidFill>
            </a:endParaRPr>
          </a:p>
          <a:p>
            <a:pPr marL="742950" lvl="1" indent="-285750" eaLnBrk="1" hangingPunct="1"/>
            <a:r>
              <a:rPr lang="en-US" sz="200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a:solidFill>
                  <a:srgbClr val="010004"/>
                </a:solidFill>
              </a:rPr>
              <a:t>A drop of this magnitude for no apparent reason is inconsistent with market efficiency.</a:t>
            </a:r>
          </a:p>
          <a:p>
            <a:pPr marL="742950" lvl="1" indent="-285750" eaLnBrk="1" hangingPunct="1"/>
            <a:r>
              <a:rPr lang="en-US" sz="2000">
                <a:solidFill>
                  <a:srgbClr val="010004"/>
                </a:solidFill>
              </a:rPr>
              <a:t>Malkiel: 	r = D/P+g </a:t>
            </a:r>
          </a:p>
          <a:p>
            <a:pPr marL="742950" lvl="1" indent="-285750" eaLnBrk="1" hangingPunct="1">
              <a:buFont typeface="Wingdings" pitchFamily="2" charset="2"/>
              <a:buNone/>
            </a:pPr>
            <a:r>
              <a:rPr lang="en-US" sz="2000">
                <a:solidFill>
                  <a:srgbClr val="010004"/>
                </a:solidFill>
              </a:rPr>
              <a:t>			11 = 4/P+7, P --&gt; 100</a:t>
            </a:r>
          </a:p>
          <a:p>
            <a:pPr marL="742950" lvl="1" indent="-285750" eaLnBrk="1" hangingPunct="1">
              <a:buFont typeface="Wingdings" pitchFamily="2" charset="2"/>
              <a:buNone/>
            </a:pPr>
            <a:r>
              <a:rPr lang="en-US" sz="2000">
                <a:solidFill>
                  <a:srgbClr val="010004"/>
                </a:solidFill>
              </a:rPr>
              <a:t>			13 = 4/P+7, P --&gt; 67				</a:t>
            </a:r>
          </a:p>
          <a:p>
            <a:pPr marL="342900" indent="-342900" eaLnBrk="1" hangingPunct="1"/>
            <a:r>
              <a:rPr lang="en-US" sz="2400">
                <a:solidFill>
                  <a:srgbClr val="010004"/>
                </a:solidFill>
              </a:rPr>
              <a:t>Bubbles</a:t>
            </a:r>
          </a:p>
          <a:p>
            <a:pPr marL="742950" lvl="1" indent="-285750" eaLnBrk="1" hangingPunct="1"/>
            <a:r>
              <a:rPr lang="en-US" sz="2000">
                <a:solidFill>
                  <a:srgbClr val="010004"/>
                </a:solidFill>
              </a:rPr>
              <a:t>Consider the tech stock bubble of the late 1990s.</a:t>
            </a:r>
          </a:p>
          <a:p>
            <a:pPr marL="742950" lvl="1" indent="-285750" eaLnBrk="1" hangingPunct="1"/>
            <a:r>
              <a:rPr lang="en-US" sz="2000">
                <a:solidFill>
                  <a:srgbClr val="010004"/>
                </a:solidFill>
              </a:rPr>
              <a:t>Feedback mechanisms</a:t>
            </a:r>
          </a:p>
          <a:p>
            <a:pPr marL="742950" lvl="1" indent="-285750" eaLnBrk="1" hangingPunct="1"/>
            <a:r>
              <a:rPr lang="en-US" sz="2000">
                <a:solidFill>
                  <a:srgbClr val="010004"/>
                </a:solidFill>
              </a:rPr>
              <a:t>Lack of arbitrage opportunities and </a:t>
            </a:r>
            <a:r>
              <a:rPr lang="ja-JP" altLang="en-US" sz="2000">
                <a:solidFill>
                  <a:srgbClr val="010004"/>
                </a:solidFill>
              </a:rPr>
              <a:t>“</a:t>
            </a:r>
            <a:r>
              <a:rPr lang="en-US" altLang="ja-JP" sz="2000">
                <a:solidFill>
                  <a:srgbClr val="010004"/>
                </a:solidFill>
              </a:rPr>
              <a:t>noise traders</a:t>
            </a:r>
            <a:r>
              <a:rPr lang="ja-JP" altLang="en-US" sz="2000">
                <a:solidFill>
                  <a:srgbClr val="010004"/>
                </a:solidFill>
              </a:rPr>
              <a:t>”</a:t>
            </a:r>
            <a:endParaRPr lang="en-US" sz="200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48</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A8A3B5F-08B2-6140-A8AA-FEE8CF32CDA9}"/>
              </a:ext>
            </a:extLst>
          </p:cNvPr>
          <p:cNvPicPr>
            <a:picLocks noGrp="1" noChangeAspect="1"/>
          </p:cNvPicPr>
          <p:nvPr>
            <p:ph idx="1"/>
          </p:nvPr>
        </p:nvPicPr>
        <p:blipFill>
          <a:blip r:embed="rId2"/>
          <a:stretch>
            <a:fillRect/>
          </a:stretch>
        </p:blipFill>
        <p:spPr>
          <a:xfrm>
            <a:off x="117807" y="762000"/>
            <a:ext cx="8458200" cy="5257800"/>
          </a:xfrm>
        </p:spPr>
      </p:pic>
      <p:sp>
        <p:nvSpPr>
          <p:cNvPr id="3" name="Title 2">
            <a:extLst>
              <a:ext uri="{FF2B5EF4-FFF2-40B4-BE49-F238E27FC236}">
                <a16:creationId xmlns:a16="http://schemas.microsoft.com/office/drawing/2014/main" id="{FE6578CC-BB39-214B-A7D1-9511306A480B}"/>
              </a:ext>
            </a:extLst>
          </p:cNvPr>
          <p:cNvSpPr>
            <a:spLocks noGrp="1"/>
          </p:cNvSpPr>
          <p:nvPr>
            <p:ph type="title"/>
          </p:nvPr>
        </p:nvSpPr>
        <p:spPr/>
        <p:txBody>
          <a:bodyPr/>
          <a:lstStyle/>
          <a:p>
            <a:r>
              <a:rPr lang="en-US" dirty="0"/>
              <a:t>What you sign up for when you invest: Volatility</a:t>
            </a:r>
          </a:p>
        </p:txBody>
      </p:sp>
      <p:sp>
        <p:nvSpPr>
          <p:cNvPr id="4" name="Slide Number Placeholder 3">
            <a:extLst>
              <a:ext uri="{FF2B5EF4-FFF2-40B4-BE49-F238E27FC236}">
                <a16:creationId xmlns:a16="http://schemas.microsoft.com/office/drawing/2014/main" id="{F1FB042B-87B0-E549-9D3D-9D5C5080A84F}"/>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E2B4DDEB-2EC1-8047-AF76-BFA12ECB53E8}"/>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CAB57CC-A12C-AF4B-AC9B-BE8F7CD01F99}"/>
              </a:ext>
            </a:extLst>
          </p:cNvPr>
          <p:cNvSpPr txBox="1"/>
          <p:nvPr/>
        </p:nvSpPr>
        <p:spPr>
          <a:xfrm>
            <a:off x="3283955" y="6149614"/>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53802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9514FF-2269-E042-8DF9-4DAC755E45EB}"/>
              </a:ext>
            </a:extLst>
          </p:cNvPr>
          <p:cNvPicPr>
            <a:picLocks noGrp="1" noChangeAspect="1"/>
          </p:cNvPicPr>
          <p:nvPr>
            <p:ph idx="1"/>
          </p:nvPr>
        </p:nvPicPr>
        <p:blipFill>
          <a:blip r:embed="rId2"/>
          <a:stretch>
            <a:fillRect/>
          </a:stretch>
        </p:blipFill>
        <p:spPr>
          <a:xfrm>
            <a:off x="384175" y="762000"/>
            <a:ext cx="8458200" cy="5122161"/>
          </a:xfrm>
        </p:spPr>
      </p:pic>
      <p:sp>
        <p:nvSpPr>
          <p:cNvPr id="3" name="Title 2">
            <a:extLst>
              <a:ext uri="{FF2B5EF4-FFF2-40B4-BE49-F238E27FC236}">
                <a16:creationId xmlns:a16="http://schemas.microsoft.com/office/drawing/2014/main" id="{029326B1-2EF5-7743-B60B-5A5661F54334}"/>
              </a:ext>
            </a:extLst>
          </p:cNvPr>
          <p:cNvSpPr>
            <a:spLocks noGrp="1"/>
          </p:cNvSpPr>
          <p:nvPr>
            <p:ph type="title"/>
          </p:nvPr>
        </p:nvSpPr>
        <p:spPr/>
        <p:txBody>
          <a:bodyPr/>
          <a:lstStyle/>
          <a:p>
            <a:r>
              <a:rPr lang="en-US" dirty="0"/>
              <a:t>No pain, no gain</a:t>
            </a:r>
          </a:p>
        </p:txBody>
      </p:sp>
      <p:sp>
        <p:nvSpPr>
          <p:cNvPr id="4" name="Slide Number Placeholder 3">
            <a:extLst>
              <a:ext uri="{FF2B5EF4-FFF2-40B4-BE49-F238E27FC236}">
                <a16:creationId xmlns:a16="http://schemas.microsoft.com/office/drawing/2014/main" id="{B276E8C6-8852-5740-9EDE-32A54384EE3D}"/>
              </a:ext>
            </a:extLst>
          </p:cNvPr>
          <p:cNvSpPr>
            <a:spLocks noGrp="1"/>
          </p:cNvSpPr>
          <p:nvPr>
            <p:ph type="sldNum" sz="quarter" idx="10"/>
          </p:nvPr>
        </p:nvSpPr>
        <p:spPr/>
        <p:txBody>
          <a:bodyPr/>
          <a:lstStyle/>
          <a:p>
            <a:fld id="{7B3E355C-57B9-BC4B-95D8-406A1F834537}" type="slidenum">
              <a:rPr lang="en-US" altLang="en-US" smtClean="0"/>
              <a:pPr/>
              <a:t>50</a:t>
            </a:fld>
            <a:endParaRPr lang="en-US" altLang="en-US" dirty="0"/>
          </a:p>
        </p:txBody>
      </p:sp>
      <p:sp>
        <p:nvSpPr>
          <p:cNvPr id="5" name="Footer Placeholder 4">
            <a:extLst>
              <a:ext uri="{FF2B5EF4-FFF2-40B4-BE49-F238E27FC236}">
                <a16:creationId xmlns:a16="http://schemas.microsoft.com/office/drawing/2014/main" id="{9D89886C-16A9-C742-827D-9A16E1F80774}"/>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FF14142-C695-9E45-B81A-206F3105F524}"/>
              </a:ext>
            </a:extLst>
          </p:cNvPr>
          <p:cNvSpPr txBox="1"/>
          <p:nvPr/>
        </p:nvSpPr>
        <p:spPr>
          <a:xfrm>
            <a:off x="3200400" y="6055603"/>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36045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51</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2" end="2"/>
                                            </p:txEl>
                                          </p:spTgt>
                                        </p:tgtEl>
                                        <p:attrNameLst>
                                          <p:attrName>style.visibility</p:attrName>
                                        </p:attrNameLst>
                                      </p:cBhvr>
                                      <p:to>
                                        <p:strVal val="visible"/>
                                      </p:to>
                                    </p:set>
                                    <p:animEffect transition="in" filter="fade">
                                      <p:cBhvr>
                                        <p:cTn id="19" dur="1000"/>
                                        <p:tgtEl>
                                          <p:spTgt spid="556035">
                                            <p:txEl>
                                              <p:pRg st="2" end="2"/>
                                            </p:txEl>
                                          </p:spTgt>
                                        </p:tgtEl>
                                      </p:cBhvr>
                                    </p:animEffect>
                                    <p:anim calcmode="lin" valueType="num">
                                      <p:cBhvr>
                                        <p:cTn id="20" dur="1000" fill="hold"/>
                                        <p:tgtEl>
                                          <p:spTgt spid="5560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3" end="3"/>
                                            </p:txEl>
                                          </p:spTgt>
                                        </p:tgtEl>
                                        <p:attrNameLst>
                                          <p:attrName>style.visibility</p:attrName>
                                        </p:attrNameLst>
                                      </p:cBhvr>
                                      <p:to>
                                        <p:strVal val="visible"/>
                                      </p:to>
                                    </p:set>
                                    <p:animEffect transition="in" filter="fade">
                                      <p:cBhvr>
                                        <p:cTn id="24" dur="1000"/>
                                        <p:tgtEl>
                                          <p:spTgt spid="556035">
                                            <p:txEl>
                                              <p:pRg st="3" end="3"/>
                                            </p:txEl>
                                          </p:spTgt>
                                        </p:tgtEl>
                                      </p:cBhvr>
                                    </p:animEffect>
                                    <p:anim calcmode="lin" valueType="num">
                                      <p:cBhvr>
                                        <p:cTn id="25"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4" end="4"/>
                                            </p:txEl>
                                          </p:spTgt>
                                        </p:tgtEl>
                                        <p:attrNameLst>
                                          <p:attrName>style.visibility</p:attrName>
                                        </p:attrNameLst>
                                      </p:cBhvr>
                                      <p:to>
                                        <p:strVal val="visible"/>
                                      </p:to>
                                    </p:set>
                                    <p:animEffect transition="in" filter="fade">
                                      <p:cBhvr>
                                        <p:cTn id="29" dur="1000"/>
                                        <p:tgtEl>
                                          <p:spTgt spid="556035">
                                            <p:txEl>
                                              <p:pRg st="4" end="4"/>
                                            </p:txEl>
                                          </p:spTgt>
                                        </p:tgtEl>
                                      </p:cBhvr>
                                    </p:animEffect>
                                    <p:anim calcmode="lin" valueType="num">
                                      <p:cBhvr>
                                        <p:cTn id="30"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52</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Abnormal profits:  Market inefficiency or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1000"/>
                                        <p:tgtEl>
                                          <p:spTgt spid="502787">
                                            <p:txEl>
                                              <p:pRg st="0" end="0"/>
                                            </p:txEl>
                                          </p:spTgt>
                                        </p:tgtEl>
                                      </p:cBhvr>
                                    </p:animEffect>
                                    <p:anim calcmode="lin" valueType="num">
                                      <p:cBhvr>
                                        <p:cTn id="8" dur="1000" fill="hold"/>
                                        <p:tgtEl>
                                          <p:spTgt spid="502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27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fade">
                                      <p:cBhvr>
                                        <p:cTn id="12" dur="1000"/>
                                        <p:tgtEl>
                                          <p:spTgt spid="502787">
                                            <p:txEl>
                                              <p:pRg st="1" end="1"/>
                                            </p:txEl>
                                          </p:spTgt>
                                        </p:tgtEl>
                                      </p:cBhvr>
                                    </p:animEffect>
                                    <p:anim calcmode="lin" valueType="num">
                                      <p:cBhvr>
                                        <p:cTn id="13" dur="1000" fill="hold"/>
                                        <p:tgtEl>
                                          <p:spTgt spid="5027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2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animEffect transition="in" filter="fade">
                                      <p:cBhvr>
                                        <p:cTn id="19" dur="1000"/>
                                        <p:tgtEl>
                                          <p:spTgt spid="502787">
                                            <p:txEl>
                                              <p:pRg st="3" end="3"/>
                                            </p:txEl>
                                          </p:spTgt>
                                        </p:tgtEl>
                                      </p:cBhvr>
                                    </p:animEffect>
                                    <p:anim calcmode="lin" valueType="num">
                                      <p:cBhvr>
                                        <p:cTn id="20" dur="10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27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2787">
                                            <p:txEl>
                                              <p:pRg st="4" end="4"/>
                                            </p:txEl>
                                          </p:spTgt>
                                        </p:tgtEl>
                                        <p:attrNameLst>
                                          <p:attrName>style.visibility</p:attrName>
                                        </p:attrNameLst>
                                      </p:cBhvr>
                                      <p:to>
                                        <p:strVal val="visible"/>
                                      </p:to>
                                    </p:set>
                                    <p:animEffect transition="in" filter="fade">
                                      <p:cBhvr>
                                        <p:cTn id="24" dur="1000"/>
                                        <p:tgtEl>
                                          <p:spTgt spid="502787">
                                            <p:txEl>
                                              <p:pRg st="4" end="4"/>
                                            </p:txEl>
                                          </p:spTgt>
                                        </p:tgtEl>
                                      </p:cBhvr>
                                    </p:animEffect>
                                    <p:anim calcmode="lin" valueType="num">
                                      <p:cBhvr>
                                        <p:cTn id="25" dur="10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2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animEffect transition="in" filter="fade">
                                      <p:cBhvr>
                                        <p:cTn id="31" dur="1000"/>
                                        <p:tgtEl>
                                          <p:spTgt spid="502787">
                                            <p:txEl>
                                              <p:pRg st="6" end="6"/>
                                            </p:txEl>
                                          </p:spTgt>
                                        </p:tgtEl>
                                      </p:cBhvr>
                                    </p:animEffect>
                                    <p:anim calcmode="lin" valueType="num">
                                      <p:cBhvr>
                                        <p:cTn id="32" dur="10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027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2787">
                                            <p:txEl>
                                              <p:pRg st="7" end="7"/>
                                            </p:txEl>
                                          </p:spTgt>
                                        </p:tgtEl>
                                        <p:attrNameLst>
                                          <p:attrName>style.visibility</p:attrName>
                                        </p:attrNameLst>
                                      </p:cBhvr>
                                      <p:to>
                                        <p:strVal val="visible"/>
                                      </p:to>
                                    </p:set>
                                    <p:animEffect transition="in" filter="fade">
                                      <p:cBhvr>
                                        <p:cTn id="36" dur="1000"/>
                                        <p:tgtEl>
                                          <p:spTgt spid="502787">
                                            <p:txEl>
                                              <p:pRg st="7" end="7"/>
                                            </p:txEl>
                                          </p:spTgt>
                                        </p:tgtEl>
                                      </p:cBhvr>
                                    </p:animEffect>
                                    <p:anim calcmode="lin" valueType="num">
                                      <p:cBhvr>
                                        <p:cTn id="37" dur="1000" fill="hold"/>
                                        <p:tgtEl>
                                          <p:spTgt spid="5027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027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1" end="1"/>
                                            </p:txEl>
                                          </p:spTgt>
                                        </p:tgtEl>
                                        <p:attrNameLst>
                                          <p:attrName>style.visibility</p:attrName>
                                        </p:attrNameLst>
                                      </p:cBhvr>
                                      <p:to>
                                        <p:strVal val="visible"/>
                                      </p:to>
                                    </p:set>
                                    <p:animEffect transition="in" filter="fade">
                                      <p:cBhvr>
                                        <p:cTn id="14" dur="1000"/>
                                        <p:tgtEl>
                                          <p:spTgt spid="504835">
                                            <p:txEl>
                                              <p:pRg st="1" end="1"/>
                                            </p:txEl>
                                          </p:spTgt>
                                        </p:tgtEl>
                                      </p:cBhvr>
                                    </p:animEffect>
                                    <p:anim calcmode="lin" valueType="num">
                                      <p:cBhvr>
                                        <p:cTn id="15"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2" end="2"/>
                                            </p:txEl>
                                          </p:spTgt>
                                        </p:tgtEl>
                                        <p:attrNameLst>
                                          <p:attrName>style.visibility</p:attrName>
                                        </p:attrNameLst>
                                      </p:cBhvr>
                                      <p:to>
                                        <p:strVal val="visible"/>
                                      </p:to>
                                    </p:set>
                                    <p:animEffect transition="in" filter="fade">
                                      <p:cBhvr>
                                        <p:cTn id="21" dur="1000"/>
                                        <p:tgtEl>
                                          <p:spTgt spid="504835">
                                            <p:txEl>
                                              <p:pRg st="2" end="2"/>
                                            </p:txEl>
                                          </p:spTgt>
                                        </p:tgtEl>
                                      </p:cBhvr>
                                    </p:animEffect>
                                    <p:anim calcmode="lin" valueType="num">
                                      <p:cBhvr>
                                        <p:cTn id="22"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3" end="3"/>
                                            </p:txEl>
                                          </p:spTgt>
                                        </p:tgtEl>
                                        <p:attrNameLst>
                                          <p:attrName>style.visibility</p:attrName>
                                        </p:attrNameLst>
                                      </p:cBhvr>
                                      <p:to>
                                        <p:strVal val="visible"/>
                                      </p:to>
                                    </p:set>
                                    <p:animEffect transition="in" filter="fade">
                                      <p:cBhvr>
                                        <p:cTn id="28" dur="1000"/>
                                        <p:tgtEl>
                                          <p:spTgt spid="504835">
                                            <p:txEl>
                                              <p:pRg st="3" end="3"/>
                                            </p:txEl>
                                          </p:spTgt>
                                        </p:tgtEl>
                                      </p:cBhvr>
                                    </p:animEffect>
                                    <p:anim calcmode="lin" valueType="num">
                                      <p:cBhvr>
                                        <p:cTn id="29"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4" end="4"/>
                                            </p:txEl>
                                          </p:spTgt>
                                        </p:tgtEl>
                                        <p:attrNameLst>
                                          <p:attrName>style.visibility</p:attrName>
                                        </p:attrNameLst>
                                      </p:cBhvr>
                                      <p:to>
                                        <p:strVal val="visible"/>
                                      </p:to>
                                    </p:set>
                                    <p:animEffect transition="in" filter="fade">
                                      <p:cBhvr>
                                        <p:cTn id="35" dur="1000"/>
                                        <p:tgtEl>
                                          <p:spTgt spid="504835">
                                            <p:txEl>
                                              <p:pRg st="4" end="4"/>
                                            </p:txEl>
                                          </p:spTgt>
                                        </p:tgtEl>
                                      </p:cBhvr>
                                    </p:animEffect>
                                    <p:anim calcmode="lin" valueType="num">
                                      <p:cBhvr>
                                        <p:cTn id="36"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
        <p:nvSpPr>
          <p:cNvPr id="6" name="TextBox 5"/>
          <p:cNvSpPr txBox="1"/>
          <p:nvPr/>
        </p:nvSpPr>
        <p:spPr>
          <a:xfrm>
            <a:off x="701636" y="5978783"/>
            <a:ext cx="8263865" cy="369332"/>
          </a:xfrm>
          <a:prstGeom prst="rect">
            <a:avLst/>
          </a:prstGeom>
          <a:noFill/>
          <a:ln w="19050">
            <a:solidFill>
              <a:schemeClr val="accent1"/>
            </a:solidFill>
          </a:ln>
        </p:spPr>
        <p:txBody>
          <a:bodyPr wrap="none" rtlCol="0">
            <a:spAutoFit/>
          </a:bodyPr>
          <a:lstStyle/>
          <a:p>
            <a:r>
              <a:rPr lang="en-US" dirty="0"/>
              <a:t>QUERY:  What finance </a:t>
            </a:r>
            <a:r>
              <a:rPr lang="en-US" i="1" dirty="0"/>
              <a:t>anomaly</a:t>
            </a:r>
            <a:r>
              <a:rPr lang="en-US" dirty="0"/>
              <a:t> appears to violate weak-form efficiency?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P spid="6"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21091</TotalTime>
  <Words>3535</Words>
  <Application>Microsoft Macintosh PowerPoint</Application>
  <PresentationFormat>On-screen Show (4:3)</PresentationFormat>
  <Paragraphs>420</Paragraphs>
  <Slides>52</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Issues:  Signal-to-Noise Ratio</vt:lpstr>
      <vt:lpstr>Images, Images</vt:lpstr>
      <vt:lpstr>SP500 Daily Returns (t, t+1): 2000-2020</vt:lpstr>
      <vt:lpstr>Event Studies: How Tests Are Structured</vt:lpstr>
      <vt:lpstr>How Tests Are Structured (cont.)</vt:lpstr>
      <vt:lpstr>Event Studies: Dividend Omissions</vt:lpstr>
      <vt:lpstr>Event Study Results</vt:lpstr>
      <vt:lpstr>Issues in Examining the Results</vt:lpstr>
      <vt:lpstr>Markets Responding to New Information</vt:lpstr>
      <vt:lpstr>The Record of Mutual Funds</vt:lpstr>
      <vt:lpstr>Mutual Funds:  Starting in the Red</vt:lpstr>
      <vt:lpstr>Hedge Funds?  Buyer Beware</vt:lpstr>
      <vt:lpstr>Hedge Funds?  Buyer Beware</vt:lpstr>
      <vt:lpstr>PE Investments in 401(k) Accounts Blessed by the DOL:  WCGW?</vt:lpstr>
      <vt:lpstr>PE Returns: Great for managers; mediocre for investors</vt:lpstr>
      <vt:lpstr>It’s easy, just buy the winners</vt:lpstr>
      <vt:lpstr>Hedge Funds?  Buyer Beware</vt:lpstr>
      <vt:lpstr>US Mutual Funds vs. Indices</vt:lpstr>
      <vt:lpstr>Foreign Mutual Funds vs. Indices</vt:lpstr>
      <vt:lpstr>Fixed Income Mutual vs. Benchmarks</vt:lpstr>
      <vt:lpstr>Mutual Funds</vt:lpstr>
      <vt:lpstr>Mutual Funds</vt:lpstr>
      <vt:lpstr>Mutual Funds: Survivorship</vt:lpstr>
      <vt:lpstr>The Cost of Active Investing</vt:lpstr>
      <vt:lpstr>Berkshire Hathaway v. SP 500 (1964-2019) </vt:lpstr>
      <vt:lpstr>Berkshire Hathaway: Letter to Shareholders ‘13</vt:lpstr>
      <vt:lpstr>Strong Form of the EMH</vt:lpstr>
      <vt:lpstr>The Behavioral Challenge to Market Efficiency</vt:lpstr>
      <vt:lpstr>The Behavioral Challenge to Market Efficiency</vt:lpstr>
      <vt:lpstr>The Behavioral Challenge to Market Efficiency</vt:lpstr>
      <vt:lpstr>Empirical Challenges to Market Efficiency: Anomalies</vt:lpstr>
      <vt:lpstr>Empirical Challenges to Market Efficiency: Anomalies</vt:lpstr>
      <vt:lpstr>Empirical Challenges to Market Efficiency (anomalies)</vt:lpstr>
      <vt:lpstr>What you sign up for when you invest: Volatility</vt:lpstr>
      <vt:lpstr>No pain, no gain</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297</cp:revision>
  <dcterms:created xsi:type="dcterms:W3CDTF">2010-03-07T18:05:15Z</dcterms:created>
  <dcterms:modified xsi:type="dcterms:W3CDTF">2021-10-10T23:33:29Z</dcterms:modified>
</cp:coreProperties>
</file>