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5"/>
  </p:notesMasterIdLst>
  <p:handoutMasterIdLst>
    <p:handoutMasterId r:id="rId36"/>
  </p:handoutMasterIdLst>
  <p:sldIdLst>
    <p:sldId id="427" r:id="rId2"/>
    <p:sldId id="296" r:id="rId3"/>
    <p:sldId id="414" r:id="rId4"/>
    <p:sldId id="443" r:id="rId5"/>
    <p:sldId id="393" r:id="rId6"/>
    <p:sldId id="415" r:id="rId7"/>
    <p:sldId id="416" r:id="rId8"/>
    <p:sldId id="418" r:id="rId9"/>
    <p:sldId id="425" r:id="rId10"/>
    <p:sldId id="445" r:id="rId11"/>
    <p:sldId id="446" r:id="rId12"/>
    <p:sldId id="432" r:id="rId13"/>
    <p:sldId id="447" r:id="rId14"/>
    <p:sldId id="420" r:id="rId15"/>
    <p:sldId id="444" r:id="rId16"/>
    <p:sldId id="423" r:id="rId17"/>
    <p:sldId id="442" r:id="rId18"/>
    <p:sldId id="424" r:id="rId19"/>
    <p:sldId id="381" r:id="rId20"/>
    <p:sldId id="385" r:id="rId21"/>
    <p:sldId id="379" r:id="rId22"/>
    <p:sldId id="406" r:id="rId23"/>
    <p:sldId id="451" r:id="rId24"/>
    <p:sldId id="380" r:id="rId25"/>
    <p:sldId id="428" r:id="rId26"/>
    <p:sldId id="429" r:id="rId27"/>
    <p:sldId id="450" r:id="rId28"/>
    <p:sldId id="300" r:id="rId29"/>
    <p:sldId id="408" r:id="rId30"/>
    <p:sldId id="317" r:id="rId31"/>
    <p:sldId id="388" r:id="rId32"/>
    <p:sldId id="449" r:id="rId33"/>
    <p:sldId id="433" r:id="rId34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432" autoAdjust="0"/>
    <p:restoredTop sz="94646"/>
  </p:normalViewPr>
  <p:slideViewPr>
    <p:cSldViewPr>
      <p:cViewPr varScale="1">
        <p:scale>
          <a:sx n="94" d="100"/>
          <a:sy n="94" d="100"/>
        </p:scale>
        <p:origin x="200" y="16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emf"/><Relationship Id="rId1" Type="http://schemas.openxmlformats.org/officeDocument/2006/relationships/image" Target="../media/image2.emf"/><Relationship Id="rId4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25463"/>
            <a:ext cx="3508375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15901C0B-73E4-C64A-8FF0-927711F1766F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973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Porfolios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Porfolios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Portfolios</a:t>
            </a:r>
            <a:endParaRPr lang="en-US" b="1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CF_Ch8_PortDivBeta_20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2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1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3.e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25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6.emf"/><Relationship Id="rId4" Type="http://schemas.openxmlformats.org/officeDocument/2006/relationships/oleObject" Target="../embeddings/oleObject1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30.emf"/><Relationship Id="rId4" Type="http://schemas.openxmlformats.org/officeDocument/2006/relationships/oleObject" Target="../embeddings/oleObject14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emf"/><Relationship Id="rId4" Type="http://schemas.openxmlformats.org/officeDocument/2006/relationships/package" Target="../embeddings/Microsoft_Excel_Worksheet.xlsx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72" t="-1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5715000" y="3962400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4495800" y="4891119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2" grpId="0" build="p"/>
      <p:bldP spid="393219" grpId="0" autoUpdateAnimBg="0"/>
      <p:bldP spid="393224" grpId="0" animBg="1"/>
      <p:bldP spid="393225" grpId="0" autoUpdateAnimBg="0"/>
      <p:bldP spid="393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90" name="Worksheet" r:id="rId3" imgW="7200934" imgH="2257470" progId="Excel.Sheet.12">
                  <p:embed/>
                </p:oleObj>
              </mc:Choice>
              <mc:Fallback>
                <p:oleObj name="Worksheet" r:id="rId3" imgW="7200934" imgH="2257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Individuals should focus on the risk of their </a:t>
            </a:r>
            <a:r>
              <a:rPr lang="en-US" sz="2000" b="1" dirty="0"/>
              <a:t>overall portfolio </a:t>
            </a:r>
            <a:r>
              <a:rPr lang="en-US" sz="2000" dirty="0"/>
              <a:t>and </a:t>
            </a:r>
            <a:r>
              <a:rPr lang="en-US" sz="2000" b="1" dirty="0"/>
              <a:t>not</a:t>
            </a:r>
            <a:r>
              <a:rPr lang="en-US" sz="2000" dirty="0"/>
              <a:t> the risk of the </a:t>
            </a:r>
            <a:r>
              <a:rPr lang="en-US" sz="2000" b="1" dirty="0"/>
              <a:t>individual investments</a:t>
            </a:r>
            <a:r>
              <a:rPr lang="en-US" sz="2000" dirty="0"/>
              <a:t>.</a:t>
            </a:r>
          </a:p>
          <a:p>
            <a:r>
              <a:rPr lang="en-US" sz="2000" dirty="0"/>
              <a:t>Diversification generally lowers overall portfolio risk.</a:t>
            </a:r>
          </a:p>
          <a:p>
            <a:r>
              <a:rPr lang="en-US" sz="2000" dirty="0"/>
              <a:t>Because investors are risk-adverse they will hold diversified portfolios.  </a:t>
            </a:r>
          </a:p>
          <a:p>
            <a:r>
              <a:rPr lang="en-US" sz="2000" dirty="0"/>
              <a:t>A manager should evaluate a project based on its risk/reward contribution for investors holding diversified portfolios.</a:t>
            </a:r>
          </a:p>
          <a:p>
            <a:r>
              <a:rPr lang="en-US" sz="20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4" name="Equation" r:id="rId3" imgW="2361787" imgH="482278" progId="Equation.3">
                  <p:embed/>
                </p:oleObj>
              </mc:Choice>
              <mc:Fallback>
                <p:oleObj name="Equation" r:id="rId3" imgW="2361787" imgH="48227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965" name="Equation" r:id="rId5" imgW="1526760" imgH="447840" progId="Equation.3">
                  <p:embed/>
                </p:oleObj>
              </mc:Choice>
              <mc:Fallback>
                <p:oleObj name="Equation" r:id="rId5" imgW="152676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58" name="Equation" r:id="rId3" imgW="1526760" imgH="447840" progId="Equation.3">
                  <p:embed/>
                </p:oleObj>
              </mc:Choice>
              <mc:Fallback>
                <p:oleObj name="Equation" r:id="rId3" imgW="152676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8" name="Worksheet" r:id="rId3" imgW="2571666" imgH="2514510" progId="Excel.Sheet.12">
                  <p:embed/>
                </p:oleObj>
              </mc:Choice>
              <mc:Fallback>
                <p:oleObj name="Worksheet" r:id="rId3" imgW="2571666" imgH="25145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3" name="Worksheet" r:id="rId3" imgW="6896224" imgH="3124170" progId="Excel.Sheet.12">
                  <p:embed/>
                </p:oleObj>
              </mc:Choice>
              <mc:Fallback>
                <p:oleObj name="Worksheet" r:id="rId3" imgW="6896224" imgH="31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 err="1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46" name="Equation" r:id="rId4" imgW="2361787" imgH="444247" progId="Equation.3">
                  <p:embed/>
                </p:oleObj>
              </mc:Choice>
              <mc:Fallback>
                <p:oleObj name="Equation" r:id="rId4" imgW="2361787" imgH="44424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2" name="Equation" r:id="rId4" imgW="2239920" imgH="191880" progId="Equation.3">
                  <p:embed/>
                </p:oleObj>
              </mc:Choice>
              <mc:Fallback>
                <p:oleObj name="Equation" r:id="rId4" imgW="2239920" imgH="191880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3" name="Equation" r:id="rId6" imgW="1563120" imgH="420480" progId="Equation.3">
                  <p:embed/>
                </p:oleObj>
              </mc:Choice>
              <mc:Fallback>
                <p:oleObj name="Equation" r:id="rId6" imgW="1563120" imgH="420480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4" name="Equation" r:id="rId8" imgW="1197360" imgH="365400" progId="Equation.3">
                  <p:embed/>
                </p:oleObj>
              </mc:Choice>
              <mc:Fallback>
                <p:oleObj name="Equation" r:id="rId8" imgW="1197360" imgH="365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0" name="Equation" r:id="rId4" imgW="1042200" imgH="411120" progId="Equation.3">
                  <p:embed/>
                </p:oleObj>
              </mc:Choice>
              <mc:Fallback>
                <p:oleObj name="Equation" r:id="rId4" imgW="1042200" imgH="411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b="1" dirty="0">
                <a:ea typeface="ＭＳ Ｐゴシック" charset="0"/>
                <a:cs typeface="ＭＳ Ｐゴシック" charset="0"/>
              </a:rPr>
              <a:t> (</a:t>
            </a:r>
            <a:r>
              <a:rPr lang="en-US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b="1" dirty="0">
                <a:ea typeface="ＭＳ Ｐゴシック" charset="0"/>
                <a:cs typeface="ＭＳ Ｐゴシック" charset="0"/>
              </a:rPr>
              <a:t>of AMZN-SP500 (2017 &amp; 2018)</a:t>
            </a:r>
          </a:p>
        </p:txBody>
      </p:sp>
      <p:sp>
        <p:nvSpPr>
          <p:cNvPr id="2" name="AutoShape 2" descr="Displaying sg2016092233380.gif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Displaying sg2016092233380.gif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533400"/>
            <a:ext cx="8458199" cy="584338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1A0027-4C15-9B48-9635-9701A296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ea typeface="ＭＳ Ｐゴシック" charset="0"/>
                <a:cs typeface="ＭＳ Ｐゴシック" charset="0"/>
              </a:rPr>
              <a:t>Beta</a:t>
            </a:r>
            <a:r>
              <a:rPr lang="en-US" dirty="0">
                <a:ea typeface="ＭＳ Ｐゴシック" charset="0"/>
                <a:cs typeface="ＭＳ Ｐゴシック" charset="0"/>
              </a:rPr>
              <a:t> (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) </a:t>
            </a:r>
            <a:r>
              <a:rPr lang="en-US" dirty="0">
                <a:ea typeface="ＭＳ Ｐゴシック" charset="0"/>
                <a:cs typeface="ＭＳ Ｐゴシック" charset="0"/>
              </a:rPr>
              <a:t>of AMZN-SP500 (Sept 2020)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BA672-DBE9-164E-92EF-32A62818AE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BFBC-5C78-334D-AF03-6DB9930D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6A97A7DA-826B-4940-9E93-121D51F49B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458200" cy="5638799"/>
          </a:xfrm>
        </p:spPr>
      </p:pic>
    </p:spTree>
    <p:extLst>
      <p:ext uri="{BB962C8B-B14F-4D97-AF65-F5344CB8AC3E}">
        <p14:creationId xmlns:p14="http://schemas.microsoft.com/office/powerpoint/2010/main" val="2703078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5254393"/>
              </p:ext>
            </p:extLst>
          </p:nvPr>
        </p:nvGraphicFramePr>
        <p:xfrm>
          <a:off x="342900" y="812799"/>
          <a:ext cx="8458199" cy="5130800"/>
        </p:xfrm>
        <a:graphic>
          <a:graphicData uri="http://schemas.openxmlformats.org/drawingml/2006/table">
            <a:tbl>
              <a:tblPr lastCol="1"/>
              <a:tblGrid>
                <a:gridCol w="963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7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83410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1710795" y="533400"/>
            <a:ext cx="580496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9314" name="Acrobat Document" r:id="rId4" imgW="5171965" imgH="4762260" progId="AcroExch.Document.7">
                  <p:embed/>
                </p:oleObj>
              </mc:Choice>
              <mc:Fallback>
                <p:oleObj name="Acrobat Document" r:id="rId4" imgW="5171965" imgH="476226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3C1E92-EA57-0542-9D51-1102C075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(Feb. 1, 2020- April 1, 2012,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2B789-680B-7B4B-A001-2D4EFBC76F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DB13C-3EE0-AD4F-80FA-6480F3806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98CC27-E906-464E-B2BF-E94830A89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09600"/>
            <a:ext cx="8493252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9500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3" name="Equation" r:id="rId3" imgW="3199680" imgH="576000" progId="Equation.3">
                  <p:embed/>
                </p:oleObj>
              </mc:Choice>
              <mc:Fallback>
                <p:oleObj name="Equation" r:id="rId3" imgW="3199680" imgH="576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4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Individual asset returns</a:t>
            </a:r>
            <a:endParaRPr lang="en-US" sz="24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The sum of all the weights</a:t>
            </a:r>
            <a:r>
              <a:rPr lang="en-US" sz="2000" i="1" dirty="0">
                <a:ea typeface="ＭＳ Ｐゴシック" charset="0"/>
              </a:rPr>
              <a:t> </a:t>
            </a:r>
            <a:r>
              <a:rPr lang="en-US" sz="20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000" i="1" dirty="0">
                <a:ea typeface="ＭＳ Ｐゴシック" charset="0"/>
              </a:rPr>
              <a:t>W</a:t>
            </a:r>
            <a:r>
              <a:rPr lang="en-US" sz="20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1784"/>
              </p:ext>
            </p:extLst>
          </p:nvPr>
        </p:nvGraphicFramePr>
        <p:xfrm>
          <a:off x="2133600" y="3048000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5" name="Equation" r:id="rId3" imgW="3858120" imgH="447840" progId="Equation.3">
                  <p:embed/>
                </p:oleObj>
              </mc:Choice>
              <mc:Fallback>
                <p:oleObj name="Equation" r:id="rId3" imgW="385812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048000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18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18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  <a:p>
            <a:pPr marL="139700" indent="-177800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0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0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9263916"/>
              </p:ext>
            </p:extLst>
          </p:nvPr>
        </p:nvGraphicFramePr>
        <p:xfrm>
          <a:off x="3420140" y="585307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8" name="Equation" r:id="rId4" imgW="1654560" imgH="219240" progId="Equation.3">
                  <p:embed/>
                </p:oleObj>
              </mc:Choice>
              <mc:Fallback>
                <p:oleObj name="Equation" r:id="rId4" imgW="1654560" imgH="21924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140" y="585307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2393"/>
              </p:ext>
            </p:extLst>
          </p:nvPr>
        </p:nvGraphicFramePr>
        <p:xfrm>
          <a:off x="1269077" y="1773011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9" name="Equation" r:id="rId6" imgW="2175840" imgH="228240" progId="Equation.3">
                  <p:embed/>
                </p:oleObj>
              </mc:Choice>
              <mc:Fallback>
                <p:oleObj name="Equation" r:id="rId6" imgW="2175840" imgH="2282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077" y="1773011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694572"/>
              </p:ext>
            </p:extLst>
          </p:nvPr>
        </p:nvGraphicFramePr>
        <p:xfrm>
          <a:off x="1131887" y="2475728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0" name="Equation" r:id="rId8" imgW="3504373" imgH="292123" progId="Equation.3">
                  <p:embed/>
                </p:oleObj>
              </mc:Choice>
              <mc:Fallback>
                <p:oleObj name="Equation" r:id="rId8" imgW="3504373" imgH="29212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475728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792"/>
              </p:ext>
            </p:extLst>
          </p:nvPr>
        </p:nvGraphicFramePr>
        <p:xfrm>
          <a:off x="1003300" y="3276600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01" name="Equation" r:id="rId10" imgW="2989440" imgH="237600" progId="Equation.3">
                  <p:embed/>
                </p:oleObj>
              </mc:Choice>
              <mc:Fallback>
                <p:oleObj name="Equation" r:id="rId10" imgW="2989440" imgH="237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276600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010400" y="3265347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489315"/>
            <a:ext cx="2286000" cy="6858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85048" y="2820602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71" name="Worksheet" r:id="rId4" imgW="5791200" imgH="1549400" progId="Excel.Sheet.12">
                  <p:embed/>
                </p:oleObj>
              </mc:Choice>
              <mc:Fallback>
                <p:oleObj name="Worksheet" r:id="rId4" imgW="5791200" imgH="1549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99" name="Worksheet" r:id="rId3" imgW="5816600" imgH="2413000" progId="Excel.Sheet.12">
                  <p:embed/>
                </p:oleObj>
              </mc:Choice>
              <mc:Fallback>
                <p:oleObj name="Worksheet" r:id="rId3" imgW="5816600" imgH="241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819" name="Worksheet" r:id="rId3" imgW="3124200" imgH="2540000" progId="Excel.Sheet.12">
                  <p:embed/>
                </p:oleObj>
              </mc:Choice>
              <mc:Fallback>
                <p:oleObj name="Worksheet" r:id="rId3" imgW="3124200" imgH="2540000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40" name="Worksheet" r:id="rId3" imgW="7226300" imgH="2387600" progId="Excel.Sheet.12">
                  <p:embed/>
                </p:oleObj>
              </mc:Choice>
              <mc:Fallback>
                <p:oleObj name="Worksheet" r:id="rId3" imgW="7226300" imgH="238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5527</TotalTime>
  <Words>1599</Words>
  <Application>Microsoft Macintosh PowerPoint</Application>
  <PresentationFormat>On-screen Show (4:3)</PresentationFormat>
  <Paragraphs>335</Paragraphs>
  <Slides>33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7" baseType="lpstr">
      <vt:lpstr>NSimSun</vt:lpstr>
      <vt:lpstr>Arial</vt:lpstr>
      <vt:lpstr>Calibri</vt:lpstr>
      <vt:lpstr>Cambria Math</vt:lpstr>
      <vt:lpstr>Courier New</vt:lpstr>
      <vt:lpstr>Symbol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Beta () of AMZN-SP500 (2017 &amp; 2018)</vt:lpstr>
      <vt:lpstr>Beta () of AMZN-SP500 (Sept 2020)</vt:lpstr>
      <vt:lpstr>Estimates of b for Selected Stocks</vt:lpstr>
      <vt:lpstr>Correlation Matrix: DJI (2000-2010, Monthly)</vt:lpstr>
      <vt:lpstr>Correlation Matrix: DJI (2009-2012,Daily)</vt:lpstr>
      <vt:lpstr>Correlation Matrix: DJI (Feb. 1, 2020- April 1, 2012, Daily)</vt:lpstr>
      <vt:lpstr>Portfolio Variance:  N Assets</vt:lpstr>
      <vt:lpstr>Diversification:  The Role of Covariance</vt:lpstr>
      <vt:lpstr>Portfolio Risk as a Function of the Number of Stocks in the Portfolio</vt:lpstr>
      <vt:lpstr>Diversification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J Colon</cp:lastModifiedBy>
  <cp:revision>135</cp:revision>
  <cp:lastPrinted>2020-09-30T12:12:12Z</cp:lastPrinted>
  <dcterms:created xsi:type="dcterms:W3CDTF">2013-10-01T13:51:29Z</dcterms:created>
  <dcterms:modified xsi:type="dcterms:W3CDTF">2020-09-30T17:22:22Z</dcterms:modified>
</cp:coreProperties>
</file>