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92" r:id="rId2"/>
    <p:sldId id="293" r:id="rId3"/>
    <p:sldId id="307" r:id="rId4"/>
    <p:sldId id="327" r:id="rId5"/>
    <p:sldId id="328" r:id="rId6"/>
    <p:sldId id="330" r:id="rId7"/>
    <p:sldId id="331" r:id="rId8"/>
    <p:sldId id="319" r:id="rId9"/>
    <p:sldId id="333" r:id="rId10"/>
    <p:sldId id="332" r:id="rId11"/>
    <p:sldId id="300" r:id="rId12"/>
    <p:sldId id="294" r:id="rId13"/>
    <p:sldId id="295" r:id="rId14"/>
    <p:sldId id="320" r:id="rId15"/>
    <p:sldId id="325" r:id="rId16"/>
    <p:sldId id="329" r:id="rId17"/>
    <p:sldId id="315" r:id="rId18"/>
    <p:sldId id="321" r:id="rId19"/>
    <p:sldId id="322" r:id="rId20"/>
    <p:sldId id="303" r:id="rId21"/>
    <p:sldId id="323" r:id="rId22"/>
    <p:sldId id="324" r:id="rId23"/>
    <p:sldId id="316" r:id="rId24"/>
    <p:sldId id="317" r:id="rId2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A2D5D-B7D7-B14B-8AB8-EE2B6668312A}" v="39" dt="2024-10-06T15:31:22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88"/>
    <p:restoredTop sz="86469" autoAdjust="0"/>
  </p:normalViewPr>
  <p:slideViewPr>
    <p:cSldViewPr>
      <p:cViewPr varScale="1">
        <p:scale>
          <a:sx n="76" d="100"/>
          <a:sy n="76" d="100"/>
        </p:scale>
        <p:origin x="192" y="2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17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21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CF_Ch11_MrkImp_24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 differences between borrowing and lending rates and to  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F1292-9430-6806-B0DD-1C5ADEB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800600"/>
            <a:ext cx="8458200" cy="12288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07B41-ACBA-BAE2-55EA-5EBF1C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Corporate Bond Yields and Returns (‘99-’20)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F2A5-51F3-6F37-8154-29CEB5F5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D2B-DC1B-FD4B-9505-383EC35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4E9C4D1-7C4C-0432-9A82-4EE15E3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5374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</a:t>
            </a:r>
            <a:r>
              <a:rPr lang="en-US" sz="1800" b="1" dirty="0"/>
              <a:t>&gt;</a:t>
            </a:r>
            <a:r>
              <a:rPr lang="en-US" sz="1800" dirty="0"/>
              <a:t>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6.0%: 80.6K-215K (single); 161.5K-323K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 (&gt;1MM)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(Employee)</a:t>
            </a:r>
          </a:p>
          <a:p>
            <a:pPr lvl="1" eaLnBrk="1" hangingPunct="1"/>
            <a:r>
              <a:rPr lang="en-US" sz="1800" dirty="0"/>
              <a:t>7.65% [6.2% (OASDI)+1.45% (Medicare)] </a:t>
            </a:r>
            <a:r>
              <a:rPr lang="en-US" sz="1800" b="1" dirty="0"/>
              <a:t>to</a:t>
            </a:r>
            <a:r>
              <a:rPr lang="en-US" sz="1800" dirty="0"/>
              <a:t> $168,600</a:t>
            </a:r>
          </a:p>
          <a:p>
            <a:pPr lvl="1" eaLnBrk="1" hangingPunct="1"/>
            <a:r>
              <a:rPr lang="en-US" sz="1800" dirty="0"/>
              <a:t>1.45% on earned income </a:t>
            </a:r>
            <a:r>
              <a:rPr lang="en-US" sz="1800" b="1" dirty="0"/>
              <a:t>&gt;</a:t>
            </a:r>
            <a:r>
              <a:rPr lang="en-US" sz="1800" dirty="0"/>
              <a:t> $168,600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</a:t>
            </a:r>
            <a:r>
              <a:rPr lang="en-US" sz="1800" b="1" dirty="0"/>
              <a:t> &gt; </a:t>
            </a:r>
            <a:r>
              <a:rPr lang="en-US" sz="1800" dirty="0"/>
              <a:t>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 (aka our partner’s share)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(2024)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27672E-9895-1192-48E4-6294E2BF5B86}"/>
              </a:ext>
            </a:extLst>
          </p:cNvPr>
          <p:cNvSpPr txBox="1"/>
          <p:nvPr/>
        </p:nvSpPr>
        <p:spPr>
          <a:xfrm>
            <a:off x="5112761" y="4507601"/>
            <a:ext cx="3403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2025, expect about a 2.8%</a:t>
            </a:r>
            <a:br>
              <a:rPr lang="en-US" dirty="0"/>
            </a:br>
            <a:r>
              <a:rPr lang="en-US" dirty="0"/>
              <a:t>increase in the bracket cut offs.</a:t>
            </a:r>
          </a:p>
        </p:txBody>
      </p:sp>
      <p:pic>
        <p:nvPicPr>
          <p:cNvPr id="7" name="Picture 6" descr="A screenshot of a tax form&#10;&#10;Description automatically generated">
            <a:extLst>
              <a:ext uri="{FF2B5EF4-FFF2-40B4-BE49-F238E27FC236}">
                <a16:creationId xmlns:a16="http://schemas.microsoft.com/office/drawing/2014/main" id="{DC457F39-0E9E-AB9B-CD7B-93DABAC2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11964"/>
            <a:ext cx="7772400" cy="3224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45AB2E-E3B6-8E61-DA56-5759168F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0534"/>
            <a:ext cx="4495800" cy="2079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gross income </a:t>
            </a:r>
            <a:r>
              <a:rPr lang="en-US" sz="2400" dirty="0"/>
              <a:t>is $80,000 (TI= 67,450 (80k – 12.5k stan. deduct.) [TY 2021]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22%.  What’s your real MTR?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</a:t>
            </a:r>
            <a:r>
              <a:rPr lang="en-US" sz="1800"/>
              <a:t>= 10,588 </a:t>
            </a:r>
            <a:r>
              <a:rPr lang="en-US" sz="1800" dirty="0"/>
              <a:t>/ 67,450 = 15.7%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9F158D3-A1B7-1708-3C8C-B8A6337BD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1" b="6060"/>
          <a:stretch/>
        </p:blipFill>
        <p:spPr>
          <a:xfrm>
            <a:off x="533400" y="4343400"/>
            <a:ext cx="8226552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b="1" dirty="0"/>
              <a:t>Different Income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0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0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000" dirty="0"/>
              <a:t>MTR of the </a:t>
            </a:r>
            <a:r>
              <a:rPr lang="en-US" sz="2000" i="1" dirty="0"/>
              <a:t>marginal</a:t>
            </a:r>
            <a:r>
              <a:rPr lang="en-US" sz="2000" dirty="0"/>
              <a:t> investor</a:t>
            </a:r>
          </a:p>
          <a:p>
            <a:pPr marL="1143000" lvl="2" indent="-228600" eaLnBrk="1" hangingPunct="1"/>
            <a:endParaRPr lang="en-US" sz="2000" dirty="0"/>
          </a:p>
          <a:p>
            <a:pPr marL="1143000" lvl="2" indent="-228600" eaLnBrk="1" hangingPunct="1"/>
            <a:endParaRPr lang="en-US" sz="2000" dirty="0"/>
          </a:p>
          <a:p>
            <a:pPr marL="342900" indent="-342900" eaLnBrk="1" hangingPunct="1"/>
            <a:r>
              <a:rPr lang="en-US" sz="2400" b="1" dirty="0"/>
              <a:t>Different taxpayers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Foreign v. U.S.</a:t>
            </a:r>
          </a:p>
          <a:p>
            <a:pPr marL="742950" lvl="1" indent="-285750" eaLnBrk="1" hangingPunct="1"/>
            <a:r>
              <a:rPr lang="en-US" sz="2000" dirty="0"/>
              <a:t>Tax Exempts: pension plans, charitable organizations</a:t>
            </a:r>
          </a:p>
          <a:p>
            <a:pPr marL="742950" lvl="1" indent="-285750" eaLnBrk="1" hangingPunct="1"/>
            <a:r>
              <a:rPr lang="en-US" sz="20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Sept 2022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42765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(VFICX) is 4.72%. What would be an estimate of the marginal tax rate of the marginal NJ investor in NJ tax exempts?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7F581F3A-5F03-0693-6E0E-6456AE83F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9" y="685800"/>
            <a:ext cx="3803109" cy="3429000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4258E3B-874B-D7DD-E90A-0F68A2799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69235"/>
            <a:ext cx="4264152" cy="34798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E5C8A-1B09-C4D0-5BFA-89EC0DC307D5}"/>
              </a:ext>
            </a:extLst>
          </p:cNvPr>
          <p:cNvCxnSpPr/>
          <p:nvPr/>
        </p:nvCxnSpPr>
        <p:spPr>
          <a:xfrm>
            <a:off x="4800600" y="762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06400" progId="Equation.3">
                  <p:embed/>
                </p:oleObj>
              </mc:Choice>
              <mc:Fallback>
                <p:oleObj name="Equation" r:id="rId3" imgW="850900" imgH="406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000" dirty="0"/>
              <a:t>Q 11.25:  </a:t>
            </a:r>
          </a:p>
          <a:p>
            <a:pPr lvl="1"/>
            <a:r>
              <a:rPr lang="en-US" sz="2000" dirty="0"/>
              <a:t>You are deciding between the following two investments: (1) A 10-year </a:t>
            </a:r>
            <a:r>
              <a:rPr lang="en-US" sz="2000" i="1" dirty="0"/>
              <a:t>zero coupon </a:t>
            </a:r>
            <a:r>
              <a:rPr lang="en-US" sz="2000" dirty="0"/>
              <a:t>bond; and (2) a 10% </a:t>
            </a:r>
            <a:r>
              <a:rPr lang="en-US" sz="2000" i="1" dirty="0"/>
              <a:t>coupon </a:t>
            </a:r>
            <a:r>
              <a:rPr lang="en-US" sz="2000" dirty="0"/>
              <a:t>bond.  Both bonds have a YTM of 10% and the appropriate interest/discount rate is 1</a:t>
            </a:r>
            <a:r>
              <a:rPr lang="en-US" sz="2000" dirty="0">
                <a:latin typeface="Helvetica" pitchFamily="34" charset="0"/>
              </a:rPr>
              <a:t>0%.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Assume that you can invest $1,000 in either bond and the interest on the zero-coupon bond is only taxed when it is paid (</a:t>
            </a:r>
            <a:r>
              <a:rPr lang="en-US" sz="2000" i="1" u="sng" dirty="0">
                <a:latin typeface="Helvetica" pitchFamily="34" charset="0"/>
              </a:rPr>
              <a:t>not</a:t>
            </a:r>
            <a:r>
              <a:rPr lang="en-US" sz="2000" i="1" dirty="0">
                <a:latin typeface="Helvetica" pitchFamily="34" charset="0"/>
              </a:rPr>
              <a:t> </a:t>
            </a:r>
            <a:r>
              <a:rPr lang="en-US" sz="2000" dirty="0">
                <a:latin typeface="Helvetica" pitchFamily="34" charset="0"/>
              </a:rPr>
              <a:t>a correct statement of the law), and the marginal tax rate is 25%. 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What’s the difference in the FV of the two bonds?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Bond Interest</a:t>
            </a:r>
            <a:endParaRPr lang="en-US" dirty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06400" progId="Equation.3">
                  <p:embed/>
                </p:oleObj>
              </mc:Choice>
              <mc:Fallback>
                <p:oleObj name="Equation" r:id="rId3" imgW="1257300" imgH="4064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(VCSH) portfolio is about 4.4% and the one-year E(inflation) is 5.70%.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4.4%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2.77%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[(1+.0277) / (1+.0570)] - 1							=  </a:t>
            </a:r>
            <a:r>
              <a:rPr lang="en-US" sz="2400" b="1" dirty="0">
                <a:solidFill>
                  <a:srgbClr val="FF0000"/>
                </a:solidFill>
              </a:rPr>
              <a:t>-0.0277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-2.77%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they should be </a:t>
            </a:r>
            <a:r>
              <a:rPr lang="en-US" sz="2000" i="1" dirty="0"/>
              <a:t>subtracted for cash inflows </a:t>
            </a:r>
            <a:r>
              <a:rPr lang="en-US" sz="2000" dirty="0"/>
              <a:t>and </a:t>
            </a:r>
            <a:r>
              <a:rPr lang="en-US" sz="2000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73767"/>
            <a:ext cx="7543800" cy="5011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9E56BA-0521-19ED-2616-2B76F553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378952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A40626-122B-5181-80FE-2AE1C02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Bid-Asked Spreads Stocks in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5B9-8336-1CC7-493F-E9775EF1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C9DE-EC5B-262E-7377-32693382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38EE8-8BB9-5EBF-752C-188EC73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 Spreads (%) Investment Grade Bonds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6068-E0C8-D59A-750A-FD462C6D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B30-1B95-7618-237B-EC0F90F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9EF91394-87CC-7E40-A1C7-7CBF04AD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4" y="6858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90078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Liquidity premium</a:t>
            </a:r>
          </a:p>
          <a:p>
            <a:pPr lvl="1" eaLnBrk="1" hangingPunct="1"/>
            <a:r>
              <a:rPr lang="en-US" sz="2000" dirty="0"/>
              <a:t>On-the-run v. off-the-run treasuries</a:t>
            </a:r>
          </a:p>
          <a:p>
            <a:pPr lvl="1" eaLnBrk="1" hangingPunct="1"/>
            <a:r>
              <a:rPr lang="en-US" sz="2000" dirty="0"/>
              <a:t>Bid-asked spreads</a:t>
            </a:r>
          </a:p>
          <a:p>
            <a:pPr lvl="1" eaLnBrk="1" hangingPunct="1"/>
            <a:r>
              <a:rPr lang="en-US" sz="2000" dirty="0"/>
              <a:t>Flight to quality in 2008</a:t>
            </a:r>
          </a:p>
          <a:p>
            <a:pPr lvl="2" eaLnBrk="1" hangingPunct="1"/>
            <a:r>
              <a:rPr lang="en-US" sz="2000" dirty="0"/>
              <a:t>Auction rate securities</a:t>
            </a:r>
          </a:p>
          <a:p>
            <a:pPr lvl="2" eaLnBrk="1" hangingPunct="1"/>
            <a:r>
              <a:rPr lang="en-US" sz="2000" dirty="0"/>
              <a:t>Increased credits spreads</a:t>
            </a:r>
          </a:p>
          <a:p>
            <a:pPr lvl="2" eaLnBrk="1" hangingPunct="1"/>
            <a:endParaRPr lang="en-US" sz="2000" dirty="0"/>
          </a:p>
          <a:p>
            <a:r>
              <a:rPr lang="en-US" sz="2150" dirty="0"/>
              <a:t>Liquidity premium</a:t>
            </a:r>
          </a:p>
          <a:p>
            <a:pPr lvl="1"/>
            <a:r>
              <a:rPr lang="en-US" sz="2000" dirty="0"/>
              <a:t>What was the discount in </a:t>
            </a:r>
            <a:r>
              <a:rPr lang="en-US" sz="2000" i="1" dirty="0"/>
              <a:t>Pierre?</a:t>
            </a:r>
            <a:endParaRPr lang="en-US" sz="20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9C74E-10A6-98E8-FC8C-E5949291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1E241-1707-B129-3B9B-F5E4059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3806-138C-039F-01AA-4BE40C864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BAE8-13CD-07BA-539B-41D70DE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74826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10343</TotalTime>
  <Words>1546</Words>
  <Application>Microsoft Macintosh PowerPoint</Application>
  <PresentationFormat>On-screen Show (4:3)</PresentationFormat>
  <Paragraphs>244</Paragraphs>
  <Slides>24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MS PGothic</vt:lpstr>
      <vt:lpstr>MS PGothic</vt:lpstr>
      <vt:lpstr>NSimSun</vt:lpstr>
      <vt:lpstr>Arial</vt:lpstr>
      <vt:lpstr>Calibri</vt:lpstr>
      <vt:lpstr>Courier New</vt:lpstr>
      <vt:lpstr>Helvetica</vt:lpstr>
      <vt:lpstr>Lucida Grande</vt:lpstr>
      <vt:lpstr>Times New Roman</vt:lpstr>
      <vt:lpstr>Wingdings</vt:lpstr>
      <vt:lpstr>Wingdings 2</vt:lpstr>
      <vt:lpstr>CG Body - Standard</vt:lpstr>
      <vt:lpstr>Equation</vt:lpstr>
      <vt:lpstr>Market Imperfections</vt:lpstr>
      <vt:lpstr>Disagreements</vt:lpstr>
      <vt:lpstr>Transaction Costs</vt:lpstr>
      <vt:lpstr>Residential Brokerage Commissions</vt:lpstr>
      <vt:lpstr>Transaction Costs: Trading Bonds</vt:lpstr>
      <vt:lpstr>Bid-Asked Spreads Stocks in $</vt:lpstr>
      <vt:lpstr>Bid-Ask Spreads (%) Investment Grade Bonds</vt:lpstr>
      <vt:lpstr>Transaction Costs: Liquidity</vt:lpstr>
      <vt:lpstr>PowerPoint Presentation</vt:lpstr>
      <vt:lpstr>Determinants of Corporate Bond Yields and Returns (‘99-’20)</vt:lpstr>
      <vt:lpstr>Taxes (aka our partner’s share)</vt:lpstr>
      <vt:lpstr>Marginal Federal Income Tax Rates (2024)</vt:lpstr>
      <vt:lpstr>Taxes:  Marginal and Average Rates</vt:lpstr>
      <vt:lpstr>Taxes:  Different Income and Taxpayers</vt:lpstr>
      <vt:lpstr>Yields, Prices, and Taxes</vt:lpstr>
      <vt:lpstr>Vanguard NJ LT Tax-Exempt Inv Sept 2022 (VNJTX)</vt:lpstr>
      <vt:lpstr>Pre-Tax and After-Tax Returns and Expenses</vt:lpstr>
      <vt:lpstr>Taxes: Capital Budgeting Rules</vt:lpstr>
      <vt:lpstr>Taxes, Timing, and NPV:  Bond Interest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243</cp:revision>
  <cp:lastPrinted>2018-10-10T20:51:39Z</cp:lastPrinted>
  <dcterms:created xsi:type="dcterms:W3CDTF">2010-03-06T12:54:42Z</dcterms:created>
  <dcterms:modified xsi:type="dcterms:W3CDTF">2024-10-06T15:31:51Z</dcterms:modified>
</cp:coreProperties>
</file>